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052E-FB97-48BB-B0E0-44F3BE7436E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DFFB8-C929-4A66-90A2-A3D529CD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SAP HANA Live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153400" cy="762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SAP Business Suite powered by SAP HANA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17525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SAP Business Suite is </a:t>
            </a:r>
            <a:r>
              <a:rPr lang="en-US" dirty="0" smtClean="0"/>
              <a:t>now </a:t>
            </a:r>
            <a:r>
              <a:rPr lang="en-US" dirty="0"/>
              <a:t>powered by SAP HANA, the next </a:t>
            </a:r>
            <a:r>
              <a:rPr lang="en-US" dirty="0" smtClean="0"/>
              <a:t>generation platform</a:t>
            </a:r>
            <a:r>
              <a:rPr lang="en-US" dirty="0"/>
              <a:t>. With SAP HANA, </a:t>
            </a:r>
            <a:r>
              <a:rPr lang="en-US" dirty="0" smtClean="0"/>
              <a:t>we </a:t>
            </a:r>
            <a:r>
              <a:rPr lang="en-US" dirty="0"/>
              <a:t>can unify analytics and transactions into a </a:t>
            </a:r>
            <a:r>
              <a:rPr lang="en-US" dirty="0" smtClean="0"/>
              <a:t>single in-memory platform.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suite now allows real-time planning, execution, reporting </a:t>
            </a:r>
            <a:r>
              <a:rPr lang="en-US" dirty="0" smtClean="0"/>
              <a:t>and analysis </a:t>
            </a:r>
            <a:r>
              <a:rPr lang="en-US" dirty="0"/>
              <a:t>across your end-to-end business processes.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0"/>
            <a:ext cx="63817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SAP HANA Live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3733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SAP HANA Live is a </a:t>
            </a:r>
            <a:r>
              <a:rPr lang="en-US" dirty="0"/>
              <a:t>comprehensive SAP HANA Virtual Data Model (VDM) to expose </a:t>
            </a:r>
            <a:r>
              <a:rPr lang="en-US" dirty="0" smtClean="0"/>
              <a:t>real-time Suite </a:t>
            </a:r>
            <a:r>
              <a:rPr lang="en-US" dirty="0"/>
              <a:t>application </a:t>
            </a:r>
            <a:r>
              <a:rPr lang="en-US" dirty="0" smtClean="0"/>
              <a:t>data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Also provides Tools </a:t>
            </a:r>
            <a:r>
              <a:rPr lang="en-US" dirty="0"/>
              <a:t>to explore and manage the </a:t>
            </a:r>
            <a:r>
              <a:rPr lang="en-US" dirty="0" smtClean="0"/>
              <a:t>VDM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SAP HANA Live consumes the highly normalized tables from Suite applications and presents them in a business meaningful way adding semantics.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solution developed, supported and "certified" by </a:t>
            </a:r>
            <a:r>
              <a:rPr lang="en-US" dirty="0" smtClean="0"/>
              <a:t>SAP</a:t>
            </a:r>
          </a:p>
          <a:p>
            <a:pPr>
              <a:lnSpc>
                <a:spcPct val="120000"/>
              </a:lnSpc>
            </a:pPr>
            <a:r>
              <a:rPr lang="en-US" dirty="0"/>
              <a:t>There is a separate RDS for SAP HANA Live but we must not confuse </a:t>
            </a:r>
            <a:r>
              <a:rPr lang="en-US" dirty="0" smtClean="0"/>
              <a:t>SAP HANA </a:t>
            </a:r>
            <a:r>
              <a:rPr lang="en-US" dirty="0"/>
              <a:t>Live with the RDS for SAP HANA </a:t>
            </a:r>
            <a:r>
              <a:rPr lang="en-US" dirty="0" smtClean="0"/>
              <a:t>Live</a:t>
            </a:r>
          </a:p>
          <a:p>
            <a:pPr>
              <a:lnSpc>
                <a:spcPct val="120000"/>
              </a:lnSpc>
            </a:pPr>
            <a:r>
              <a:rPr lang="en-US" dirty="0"/>
              <a:t>SAP HANA Live provides models and model exploration tools, SAP </a:t>
            </a:r>
            <a:r>
              <a:rPr lang="en-US" dirty="0" smtClean="0"/>
              <a:t>HANA Live </a:t>
            </a:r>
            <a:r>
              <a:rPr lang="en-US" dirty="0"/>
              <a:t>RDS provides SAP BI reporting content based on SAP HANA </a:t>
            </a:r>
            <a:r>
              <a:rPr lang="en-US" dirty="0" smtClean="0"/>
              <a:t>Live models</a:t>
            </a:r>
          </a:p>
          <a:p>
            <a:pPr>
              <a:lnSpc>
                <a:spcPct val="120000"/>
              </a:lnSpc>
            </a:pPr>
            <a:r>
              <a:rPr lang="en-US" dirty="0"/>
              <a:t>SAP HANA Live delivers packages covering a large number of Suite </a:t>
            </a:r>
            <a:r>
              <a:rPr lang="en-US" dirty="0" smtClean="0"/>
              <a:t>application and </a:t>
            </a:r>
            <a:r>
              <a:rPr lang="en-US" dirty="0"/>
              <a:t>specific solution areas (Fl, SD, MM, GRC, CRM etc.)</a:t>
            </a:r>
            <a:endParaRPr lang="en-US" dirty="0" smtClean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 t="7325"/>
          <a:stretch>
            <a:fillRect/>
          </a:stretch>
        </p:blipFill>
        <p:spPr bwMode="auto">
          <a:xfrm>
            <a:off x="304800" y="4495800"/>
            <a:ext cx="8382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Figure 1: Architectural overview of SAP HANA Live and SAP BW powered by SAP HA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4800600" cy="3137026"/>
          </a:xfrm>
          <a:prstGeom prst="rect">
            <a:avLst/>
          </a:prstGeom>
          <a:noFill/>
        </p:spPr>
      </p:pic>
      <p:pic>
        <p:nvPicPr>
          <p:cNvPr id="6151" name="Picture 7" descr="http://news.sap.com/wp-content/blogs.dir/1/files/SAP-BW-HANA_fig2.jpg"/>
          <p:cNvPicPr>
            <a:picLocks noChangeAspect="1" noChangeArrowheads="1"/>
          </p:cNvPicPr>
          <p:nvPr/>
        </p:nvPicPr>
        <p:blipFill>
          <a:blip r:embed="rId3"/>
          <a:srcRect l="1200" t="3922"/>
          <a:stretch>
            <a:fillRect/>
          </a:stretch>
        </p:blipFill>
        <p:spPr bwMode="auto">
          <a:xfrm>
            <a:off x="2667000" y="3124200"/>
            <a:ext cx="6275034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Options for SAP HANA Live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56663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9144000" cy="36575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SAP HANA Live is an additional installation on top of SAP HANA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Latest </a:t>
            </a:r>
            <a:r>
              <a:rPr lang="en-US" dirty="0"/>
              <a:t>SAP HANA Live installation </a:t>
            </a:r>
            <a:r>
              <a:rPr lang="en-US" dirty="0" smtClean="0"/>
              <a:t>files </a:t>
            </a:r>
            <a:r>
              <a:rPr lang="en-US" dirty="0"/>
              <a:t>available from </a:t>
            </a:r>
            <a:r>
              <a:rPr lang="en-US" dirty="0" smtClean="0"/>
              <a:t>Service Marketplace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Use Solution </a:t>
            </a:r>
            <a:r>
              <a:rPr lang="en-US" dirty="0"/>
              <a:t>Manager to manage </a:t>
            </a:r>
            <a:r>
              <a:rPr lang="en-US" dirty="0" smtClean="0"/>
              <a:t>installation</a:t>
            </a:r>
          </a:p>
          <a:p>
            <a:pPr>
              <a:lnSpc>
                <a:spcPct val="120000"/>
              </a:lnSpc>
            </a:pPr>
            <a:r>
              <a:rPr lang="en-US" dirty="0"/>
              <a:t>VDM is the heart of HANA Live (the models). But you need to choose </a:t>
            </a:r>
            <a:r>
              <a:rPr lang="en-US" dirty="0" smtClean="0"/>
              <a:t>which VDM </a:t>
            </a:r>
            <a:r>
              <a:rPr lang="en-US" dirty="0"/>
              <a:t>you want (ERP, </a:t>
            </a:r>
            <a:r>
              <a:rPr lang="en-US" dirty="0" smtClean="0"/>
              <a:t>CRM</a:t>
            </a:r>
            <a:r>
              <a:rPr lang="en-US" dirty="0"/>
              <a:t>, GRC etc</a:t>
            </a:r>
            <a:r>
              <a:rPr lang="en-US" dirty="0" smtClean="0"/>
              <a:t>.)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Additional </a:t>
            </a:r>
            <a:r>
              <a:rPr lang="en-US" dirty="0"/>
              <a:t>tools are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Analysis </a:t>
            </a:r>
            <a:r>
              <a:rPr lang="en-US" dirty="0" smtClean="0"/>
              <a:t>Authorization </a:t>
            </a:r>
            <a:r>
              <a:rPr lang="en-US" dirty="0"/>
              <a:t>Assistant (AAA) Version 1 SP3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Live </a:t>
            </a:r>
            <a:r>
              <a:rPr lang="en-US" dirty="0"/>
              <a:t>Explorer Version I SP6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Extend </a:t>
            </a:r>
            <a:r>
              <a:rPr lang="en-US" dirty="0"/>
              <a:t>View Assistant (new tool) Version I SPO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295400"/>
            <a:ext cx="838748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48" y="228600"/>
            <a:ext cx="886307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988"/>
            <a:ext cx="9144000" cy="675601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100" dirty="0" smtClean="0"/>
              <a:t>The </a:t>
            </a:r>
            <a:r>
              <a:rPr lang="en-US" sz="2100" dirty="0"/>
              <a:t>virtual data </a:t>
            </a:r>
            <a:r>
              <a:rPr lang="en-US" sz="2100" dirty="0" smtClean="0"/>
              <a:t>model </a:t>
            </a:r>
            <a:r>
              <a:rPr lang="en-US" sz="2100" dirty="0"/>
              <a:t>consists of the following four types of views</a:t>
            </a:r>
            <a:r>
              <a:rPr lang="en-US" sz="2100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sz="2100" b="1" dirty="0"/>
              <a:t>Query views </a:t>
            </a:r>
            <a:r>
              <a:rPr lang="en-US" sz="2100" dirty="0"/>
              <a:t>are designed for direct consumption by an </a:t>
            </a:r>
            <a:r>
              <a:rPr lang="en-US" sz="2100" dirty="0" smtClean="0"/>
              <a:t>analytical application </a:t>
            </a:r>
            <a:r>
              <a:rPr lang="en-US" sz="2100" dirty="0"/>
              <a:t>(for example based on HTML5) or a generic analytical tool (</a:t>
            </a:r>
            <a:r>
              <a:rPr lang="en-US" sz="2100" dirty="0" smtClean="0"/>
              <a:t>for example BO </a:t>
            </a:r>
            <a:r>
              <a:rPr lang="en-US" sz="2100" dirty="0"/>
              <a:t>tools). They are always the top </a:t>
            </a:r>
            <a:r>
              <a:rPr lang="en-US" sz="2100" dirty="0" smtClean="0"/>
              <a:t>view </a:t>
            </a:r>
            <a:r>
              <a:rPr lang="en-US" sz="2100" dirty="0"/>
              <a:t>in a </a:t>
            </a:r>
            <a:r>
              <a:rPr lang="en-US" sz="2100" dirty="0" smtClean="0"/>
              <a:t>hierarchy of views </a:t>
            </a:r>
            <a:r>
              <a:rPr lang="en-US" sz="2100" dirty="0"/>
              <a:t>and are not designed for reuse in other views</a:t>
            </a:r>
            <a:r>
              <a:rPr lang="en-US" sz="2100" dirty="0" smtClean="0"/>
              <a:t>.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b="1" dirty="0"/>
              <a:t>Reuse views </a:t>
            </a:r>
            <a:r>
              <a:rPr lang="en-US" sz="2100" dirty="0"/>
              <a:t>are the heart of the virtual data model. They expose </a:t>
            </a:r>
            <a:r>
              <a:rPr lang="en-US" sz="2100" dirty="0" smtClean="0"/>
              <a:t>the business </a:t>
            </a:r>
            <a:r>
              <a:rPr lang="en-US" sz="2100" dirty="0"/>
              <a:t>data in a </a:t>
            </a:r>
            <a:r>
              <a:rPr lang="en-US" sz="2100" dirty="0" smtClean="0"/>
              <a:t>well-structured</a:t>
            </a:r>
            <a:r>
              <a:rPr lang="en-US" sz="2100" dirty="0"/>
              <a:t>, consistent, comprehensible way </a:t>
            </a:r>
            <a:r>
              <a:rPr lang="en-US" sz="2100" dirty="0" smtClean="0"/>
              <a:t>covering all </a:t>
            </a:r>
            <a:r>
              <a:rPr lang="en-US" sz="2100" dirty="0"/>
              <a:t>relevant business data in SAP Business Suite systems. They are </a:t>
            </a:r>
            <a:r>
              <a:rPr lang="en-US" sz="2100" dirty="0" smtClean="0"/>
              <a:t>designed for </a:t>
            </a:r>
            <a:r>
              <a:rPr lang="en-US" sz="2100" dirty="0"/>
              <a:t>reuse by other </a:t>
            </a:r>
            <a:r>
              <a:rPr lang="en-US" sz="2100" dirty="0" smtClean="0"/>
              <a:t>views </a:t>
            </a:r>
            <a:r>
              <a:rPr lang="en-US" sz="2100" dirty="0"/>
              <a:t>and must not be consumed directly by analytic tools</a:t>
            </a:r>
            <a:r>
              <a:rPr lang="en-US" sz="21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2100" b="1" dirty="0"/>
              <a:t>Private views </a:t>
            </a:r>
            <a:r>
              <a:rPr lang="en-US" sz="2100" dirty="0"/>
              <a:t>encapsulate certain SQL transformations on one or </a:t>
            </a:r>
            <a:r>
              <a:rPr lang="en-US" sz="2100" dirty="0" smtClean="0"/>
              <a:t>several database </a:t>
            </a:r>
            <a:r>
              <a:rPr lang="en-US" sz="2100" dirty="0"/>
              <a:t>tables or even other views. They are not classified as reuse </a:t>
            </a:r>
            <a:r>
              <a:rPr lang="en-US" sz="2100" dirty="0" smtClean="0"/>
              <a:t>views as </a:t>
            </a:r>
            <a:r>
              <a:rPr lang="en-US" sz="2100" dirty="0"/>
              <a:t>they might not carry clear business semantics but are rather intended </a:t>
            </a:r>
            <a:r>
              <a:rPr lang="en-US" sz="2100" dirty="0" smtClean="0"/>
              <a:t>to be </a:t>
            </a:r>
            <a:r>
              <a:rPr lang="en-US" sz="2100" dirty="0"/>
              <a:t>reused in other views. They are comparable to subroutines or (</a:t>
            </a:r>
            <a:r>
              <a:rPr lang="en-US" sz="2100" dirty="0" smtClean="0"/>
              <a:t>private) methods </a:t>
            </a:r>
            <a:r>
              <a:rPr lang="en-US" sz="2100" dirty="0"/>
              <a:t>in programming languages</a:t>
            </a:r>
            <a:r>
              <a:rPr lang="en-US" sz="21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2100" b="1" dirty="0"/>
              <a:t>Value Help views </a:t>
            </a:r>
            <a:r>
              <a:rPr lang="en-US" sz="2100" dirty="0"/>
              <a:t>provide a full list of possible values for major </a:t>
            </a:r>
            <a:r>
              <a:rPr lang="en-US" sz="2100" dirty="0" smtClean="0"/>
              <a:t>business entities </a:t>
            </a:r>
            <a:r>
              <a:rPr lang="en-US" sz="2100" dirty="0"/>
              <a:t>(material, customers). These are used to populate drop </a:t>
            </a:r>
            <a:r>
              <a:rPr lang="en-US" sz="2100" dirty="0" smtClean="0"/>
              <a:t>down selection </a:t>
            </a:r>
            <a:r>
              <a:rPr lang="en-US" sz="2100" dirty="0"/>
              <a:t>lists in the business application or </a:t>
            </a:r>
            <a:r>
              <a:rPr lang="en-US" sz="2100" dirty="0" smtClean="0"/>
              <a:t>report. </a:t>
            </a:r>
            <a:r>
              <a:rPr lang="en-US" sz="2100" dirty="0"/>
              <a:t>Note: Value Help views are </a:t>
            </a:r>
            <a:r>
              <a:rPr lang="en-US" sz="2100" dirty="0" smtClean="0"/>
              <a:t>not consumed </a:t>
            </a:r>
            <a:r>
              <a:rPr lang="en-US" sz="2100" dirty="0"/>
              <a:t>by VDM models but can be consumed by applications directly.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523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SAP HANA Live</vt:lpstr>
      <vt:lpstr>SAP Business Suite powered by SAP HANA</vt:lpstr>
      <vt:lpstr>SAP HANA Live</vt:lpstr>
      <vt:lpstr>Slide 4</vt:lpstr>
      <vt:lpstr>Deployment Options for SAP HANA Live</vt:lpstr>
      <vt:lpstr>Installation</vt:lpstr>
      <vt:lpstr>Architecture</vt:lpstr>
      <vt:lpstr>Slide 8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SENTHIL</dc:creator>
  <cp:lastModifiedBy>SENTHIL</cp:lastModifiedBy>
  <cp:revision>52</cp:revision>
  <dcterms:created xsi:type="dcterms:W3CDTF">2015-10-08T19:51:18Z</dcterms:created>
  <dcterms:modified xsi:type="dcterms:W3CDTF">2015-10-09T03:58:23Z</dcterms:modified>
</cp:coreProperties>
</file>