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F4A2-F01C-4ABE-A002-EF4C6798476D}" type="datetimeFigureOut">
              <a:rPr lang="en-US" smtClean="0"/>
              <a:pPr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090C-DA3F-46E5-9BCE-41D2261FAE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744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F4A2-F01C-4ABE-A002-EF4C6798476D}" type="datetimeFigureOut">
              <a:rPr lang="en-US" smtClean="0"/>
              <a:pPr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090C-DA3F-46E5-9BCE-41D2261FAE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533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F4A2-F01C-4ABE-A002-EF4C6798476D}" type="datetimeFigureOut">
              <a:rPr lang="en-US" smtClean="0"/>
              <a:pPr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090C-DA3F-46E5-9BCE-41D2261FAE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493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F4A2-F01C-4ABE-A002-EF4C6798476D}" type="datetimeFigureOut">
              <a:rPr lang="en-US" smtClean="0"/>
              <a:pPr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090C-DA3F-46E5-9BCE-41D2261FAE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163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F4A2-F01C-4ABE-A002-EF4C6798476D}" type="datetimeFigureOut">
              <a:rPr lang="en-US" smtClean="0"/>
              <a:pPr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090C-DA3F-46E5-9BCE-41D2261FAE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776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F4A2-F01C-4ABE-A002-EF4C6798476D}" type="datetimeFigureOut">
              <a:rPr lang="en-US" smtClean="0"/>
              <a:pPr/>
              <a:t>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090C-DA3F-46E5-9BCE-41D2261FAE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442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F4A2-F01C-4ABE-A002-EF4C6798476D}" type="datetimeFigureOut">
              <a:rPr lang="en-US" smtClean="0"/>
              <a:pPr/>
              <a:t>7/10/2016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090C-DA3F-46E5-9BCE-41D2261FAE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325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F4A2-F01C-4ABE-A002-EF4C6798476D}" type="datetimeFigureOut">
              <a:rPr lang="en-US" smtClean="0"/>
              <a:pPr/>
              <a:t>7/10/2016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090C-DA3F-46E5-9BCE-41D2261FAE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8987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F4A2-F01C-4ABE-A002-EF4C6798476D}" type="datetimeFigureOut">
              <a:rPr lang="en-US" smtClean="0"/>
              <a:pPr/>
              <a:t>7/10/2016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090C-DA3F-46E5-9BCE-41D2261FAE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9878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F4A2-F01C-4ABE-A002-EF4C6798476D}" type="datetimeFigureOut">
              <a:rPr lang="en-US" smtClean="0"/>
              <a:pPr/>
              <a:t>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090C-DA3F-46E5-9BCE-41D2261FAE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063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F4A2-F01C-4ABE-A002-EF4C6798476D}" type="datetimeFigureOut">
              <a:rPr lang="en-US" smtClean="0"/>
              <a:pPr/>
              <a:t>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090C-DA3F-46E5-9BCE-41D2261FAE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735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BF4A2-F01C-4ABE-A002-EF4C6798476D}" type="datetimeFigureOut">
              <a:rPr lang="en-US" smtClean="0"/>
              <a:pPr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B090C-DA3F-46E5-9BCE-41D2261FAE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0020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Approaching HANA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095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Persistency Considerations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067800" cy="331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7921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Different scenarios have different requirements </a:t>
            </a:r>
            <a:r>
              <a:rPr lang="en-US" dirty="0" smtClean="0"/>
              <a:t>and for </a:t>
            </a:r>
            <a:r>
              <a:rPr lang="en-US" dirty="0"/>
              <a:t>that also different persistency models</a:t>
            </a:r>
          </a:p>
        </p:txBody>
      </p:sp>
    </p:spTree>
    <p:extLst>
      <p:ext uri="{BB962C8B-B14F-4D97-AF65-F5344CB8AC3E}">
        <p14:creationId xmlns:p14="http://schemas.microsoft.com/office/powerpoint/2010/main" xmlns="" val="255507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62334"/>
            <a:ext cx="8001000" cy="817418"/>
          </a:xfrm>
        </p:spPr>
        <p:txBody>
          <a:bodyPr/>
          <a:lstStyle/>
          <a:p>
            <a:r>
              <a:rPr lang="en-US" dirty="0" smtClean="0"/>
              <a:t>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13505"/>
            <a:ext cx="8686800" cy="61722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Write or read intensive scenarios</a:t>
            </a:r>
          </a:p>
          <a:p>
            <a:r>
              <a:rPr lang="en-US" dirty="0" smtClean="0"/>
              <a:t>Criteria </a:t>
            </a:r>
            <a:r>
              <a:rPr lang="en-US" dirty="0"/>
              <a:t>for storage type</a:t>
            </a:r>
          </a:p>
          <a:p>
            <a:pPr marL="800100" lvl="2" indent="0">
              <a:buNone/>
            </a:pPr>
            <a:r>
              <a:rPr lang="en-US" dirty="0" smtClean="0"/>
              <a:t>	</a:t>
            </a:r>
            <a:r>
              <a:rPr lang="en-US" sz="2900" dirty="0" smtClean="0"/>
              <a:t>– </a:t>
            </a:r>
            <a:r>
              <a:rPr lang="en-US" sz="2900" dirty="0"/>
              <a:t>for write-Intensive scenarios the </a:t>
            </a:r>
            <a:r>
              <a:rPr lang="en-US" sz="2900" dirty="0" smtClean="0"/>
              <a:t>recommendation </a:t>
            </a:r>
            <a:r>
              <a:rPr lang="en-US" sz="2900" dirty="0"/>
              <a:t>is to use the </a:t>
            </a:r>
            <a:r>
              <a:rPr lang="en-US" sz="2900" dirty="0" smtClean="0"/>
              <a:t>row storage</a:t>
            </a:r>
            <a:endParaRPr lang="en-US" sz="2900" dirty="0"/>
          </a:p>
          <a:p>
            <a:pPr marL="800100" lvl="2" indent="0">
              <a:buNone/>
            </a:pPr>
            <a:r>
              <a:rPr lang="en-US" sz="2900" dirty="0" smtClean="0"/>
              <a:t>	– </a:t>
            </a:r>
            <a:r>
              <a:rPr lang="en-US" sz="2900" dirty="0"/>
              <a:t>for read-intensive scenarios the recommendation is to use the column storage </a:t>
            </a:r>
          </a:p>
          <a:p>
            <a:pPr marL="0" indent="0">
              <a:buNone/>
            </a:pPr>
            <a:r>
              <a:rPr lang="en-US" b="1" dirty="0" smtClean="0"/>
              <a:t>Real-time </a:t>
            </a:r>
            <a:r>
              <a:rPr lang="en-US" b="1" dirty="0"/>
              <a:t>Data access</a:t>
            </a:r>
          </a:p>
          <a:p>
            <a:r>
              <a:rPr lang="en-US" dirty="0" smtClean="0"/>
              <a:t> </a:t>
            </a:r>
            <a:r>
              <a:rPr lang="en-US" dirty="0"/>
              <a:t>Depending on the scenario requirements, various data replication tools </a:t>
            </a:r>
            <a:r>
              <a:rPr lang="en-US" dirty="0" smtClean="0"/>
              <a:t>are available</a:t>
            </a:r>
            <a:r>
              <a:rPr lang="en-US" dirty="0"/>
              <a:t>. The tools can differ from each other by:</a:t>
            </a:r>
          </a:p>
          <a:p>
            <a:pPr marL="800100" lvl="2" indent="0">
              <a:buNone/>
            </a:pPr>
            <a:r>
              <a:rPr lang="en-US" sz="2900" dirty="0"/>
              <a:t>– support of table type, data type</a:t>
            </a:r>
          </a:p>
          <a:p>
            <a:pPr marL="800100" lvl="2" indent="0">
              <a:buNone/>
            </a:pPr>
            <a:r>
              <a:rPr lang="en-US" sz="2900" dirty="0"/>
              <a:t>– capability of data type transformation</a:t>
            </a:r>
          </a:p>
          <a:p>
            <a:pPr marL="0" indent="0">
              <a:buNone/>
            </a:pPr>
            <a:r>
              <a:rPr lang="en-US" b="1" dirty="0"/>
              <a:t>Authorization</a:t>
            </a:r>
          </a:p>
          <a:p>
            <a:r>
              <a:rPr lang="en-US" dirty="0" smtClean="0"/>
              <a:t>HANA </a:t>
            </a:r>
            <a:r>
              <a:rPr lang="en-US" dirty="0"/>
              <a:t>data content authorization/privilege applies to specific models only</a:t>
            </a:r>
          </a:p>
          <a:p>
            <a:pPr marL="800100" lvl="2" indent="0">
              <a:buNone/>
            </a:pPr>
            <a:r>
              <a:rPr lang="en-US" sz="2900" smtClean="0"/>
              <a:t>(e.g. </a:t>
            </a:r>
            <a:r>
              <a:rPr lang="en-US" sz="2900" dirty="0"/>
              <a:t>Analytic View, Calculation View, Attribute View)</a:t>
            </a:r>
          </a:p>
          <a:p>
            <a:pPr marL="0" indent="0">
              <a:buNone/>
            </a:pPr>
            <a:r>
              <a:rPr lang="en-US" b="1" dirty="0"/>
              <a:t>Application / Client</a:t>
            </a:r>
          </a:p>
          <a:p>
            <a:r>
              <a:rPr lang="en-US" dirty="0" smtClean="0"/>
              <a:t>Different </a:t>
            </a:r>
            <a:r>
              <a:rPr lang="en-US" dirty="0"/>
              <a:t>clients consume HANA DB differently and might require </a:t>
            </a:r>
            <a:r>
              <a:rPr lang="en-US" dirty="0" smtClean="0"/>
              <a:t>client specific </a:t>
            </a:r>
            <a:r>
              <a:rPr lang="en-US" dirty="0"/>
              <a:t>models, some examples:</a:t>
            </a:r>
          </a:p>
          <a:p>
            <a:pPr marL="800100" lvl="2" indent="0">
              <a:buNone/>
            </a:pPr>
            <a:r>
              <a:rPr lang="en-US" sz="2900" dirty="0"/>
              <a:t>– Explorer does not support filters in the queries on design time</a:t>
            </a:r>
          </a:p>
          <a:p>
            <a:pPr marL="800100" lvl="2" indent="0">
              <a:buNone/>
            </a:pPr>
            <a:r>
              <a:rPr lang="en-US" sz="2900" dirty="0"/>
              <a:t>– Currently only </a:t>
            </a:r>
            <a:r>
              <a:rPr lang="en-US" sz="2900" dirty="0" smtClean="0"/>
              <a:t>AAO (Advanced Analysis for Office ) and </a:t>
            </a:r>
            <a:r>
              <a:rPr lang="en-US" sz="2900" dirty="0"/>
              <a:t>Excel plan to support hierarchies</a:t>
            </a:r>
          </a:p>
          <a:p>
            <a:pPr marL="800100" lvl="2" indent="0">
              <a:buNone/>
            </a:pPr>
            <a:r>
              <a:rPr lang="en-US" sz="2900" dirty="0"/>
              <a:t>– WEBI always retrieves and caches the max result set</a:t>
            </a:r>
          </a:p>
          <a:p>
            <a:pPr marL="800100" lvl="2" indent="0">
              <a:buNone/>
            </a:pPr>
            <a:r>
              <a:rPr lang="en-US" sz="2900" dirty="0"/>
              <a:t>– Only Explorer, Excel and AAO do currently consume additional meta data, e.g. for multi language support</a:t>
            </a:r>
          </a:p>
          <a:p>
            <a:pPr marL="0" indent="0">
              <a:buNone/>
            </a:pPr>
            <a:r>
              <a:rPr lang="en-US" b="1" dirty="0"/>
              <a:t>Functionality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complex algorithm can only expressed in L </a:t>
            </a:r>
            <a:r>
              <a:rPr lang="en-US" dirty="0" smtClean="0"/>
              <a:t>language</a:t>
            </a:r>
          </a:p>
          <a:p>
            <a:pPr lvl="1"/>
            <a:r>
              <a:rPr lang="en-US" sz="2500" dirty="0" smtClean="0"/>
              <a:t>HANA </a:t>
            </a:r>
            <a:r>
              <a:rPr lang="en-US" sz="2500" dirty="0"/>
              <a:t>Currency Conversion supported only via Analytic / Calculation </a:t>
            </a:r>
            <a:r>
              <a:rPr lang="en-US" sz="2500" dirty="0" smtClean="0"/>
              <a:t>View</a:t>
            </a:r>
          </a:p>
          <a:p>
            <a:pPr lvl="1"/>
            <a:r>
              <a:rPr lang="en-US" sz="2500" dirty="0" smtClean="0"/>
              <a:t>UNION </a:t>
            </a:r>
            <a:r>
              <a:rPr lang="en-US" sz="2500" dirty="0"/>
              <a:t>only in Calculation View</a:t>
            </a:r>
          </a:p>
        </p:txBody>
      </p:sp>
    </p:spTree>
    <p:extLst>
      <p:ext uri="{BB962C8B-B14F-4D97-AF65-F5344CB8AC3E}">
        <p14:creationId xmlns:p14="http://schemas.microsoft.com/office/powerpoint/2010/main" xmlns="" val="254010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021" y="152400"/>
            <a:ext cx="8001000" cy="6447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6364" y="685800"/>
            <a:ext cx="8320314" cy="5945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5659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848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SAP HANA Engine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554562"/>
            <a:ext cx="8686800" cy="29986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The SAP HANA architecture provides different types of engines:</a:t>
            </a:r>
          </a:p>
          <a:p>
            <a:r>
              <a:rPr lang="en-US" dirty="0"/>
              <a:t>Join Engine</a:t>
            </a:r>
          </a:p>
          <a:p>
            <a:pPr marL="800100" lvl="2" indent="0">
              <a:buNone/>
            </a:pPr>
            <a:r>
              <a:rPr lang="en-US" dirty="0" smtClean="0"/>
              <a:t>The </a:t>
            </a:r>
            <a:r>
              <a:rPr lang="en-US" dirty="0"/>
              <a:t>Join Engine used to perform all type of joins.</a:t>
            </a:r>
          </a:p>
          <a:p>
            <a:r>
              <a:rPr lang="en-US" dirty="0" smtClean="0"/>
              <a:t>OLAP </a:t>
            </a:r>
            <a:r>
              <a:rPr lang="en-US" dirty="0"/>
              <a:t>Engine</a:t>
            </a:r>
          </a:p>
          <a:p>
            <a:pPr marL="800100" lvl="2" indent="0">
              <a:buNone/>
            </a:pPr>
            <a:r>
              <a:rPr lang="en-US" dirty="0"/>
              <a:t>The OLAP Engine is used for calculation and aggregation based on star </a:t>
            </a:r>
            <a:r>
              <a:rPr lang="en-US" dirty="0" smtClean="0"/>
              <a:t>schema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/>
              <a:t>similar.</a:t>
            </a:r>
          </a:p>
          <a:p>
            <a:r>
              <a:rPr lang="en-US" dirty="0" smtClean="0"/>
              <a:t>Calculation Engine</a:t>
            </a:r>
          </a:p>
          <a:p>
            <a:pPr marL="800100" lvl="2" indent="0">
              <a:buNone/>
            </a:pPr>
            <a:r>
              <a:rPr lang="en-US" dirty="0"/>
              <a:t>The Calculation Engine is used on top of OLAP engine and/or Join Engine </a:t>
            </a:r>
            <a:r>
              <a:rPr lang="en-US" dirty="0" smtClean="0"/>
              <a:t>for complex </a:t>
            </a:r>
            <a:r>
              <a:rPr lang="en-US" dirty="0"/>
              <a:t>calculation which cannot be done by Join Engine or OLAP </a:t>
            </a:r>
            <a:r>
              <a:rPr lang="en-US" dirty="0" smtClean="0"/>
              <a:t>Engine.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b="1" dirty="0"/>
              <a:t>SQL Optimizer </a:t>
            </a:r>
            <a:r>
              <a:rPr lang="en-US" dirty="0"/>
              <a:t>decides the best way to call the engines </a:t>
            </a:r>
            <a:r>
              <a:rPr lang="en-US" dirty="0" smtClean="0"/>
              <a:t>depending on </a:t>
            </a:r>
            <a:r>
              <a:rPr lang="en-US" dirty="0"/>
              <a:t>the involved models and queries.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8400" y="838200"/>
            <a:ext cx="3810000" cy="256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4029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3306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When building new Information Models, we need to keep in mind which engine is utilized.</a:t>
            </a:r>
          </a:p>
          <a:p>
            <a:pPr marL="0" indent="0">
              <a:buNone/>
            </a:pPr>
            <a:r>
              <a:rPr lang="en-US" sz="2400" b="1" dirty="0"/>
              <a:t>Analytical </a:t>
            </a:r>
            <a:r>
              <a:rPr lang="en-US" sz="2400" b="1" dirty="0" smtClean="0"/>
              <a:t>View + Calculated Column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	OR			= 	Calculation View</a:t>
            </a:r>
          </a:p>
          <a:p>
            <a:pPr marL="0" indent="0">
              <a:buNone/>
            </a:pPr>
            <a:r>
              <a:rPr lang="en-US" sz="2400" b="1" dirty="0" smtClean="0"/>
              <a:t>Attribute View + Calculated Column</a:t>
            </a:r>
          </a:p>
          <a:p>
            <a:pPr marL="0" indent="0">
              <a:buNone/>
            </a:pPr>
            <a:r>
              <a:rPr lang="en-US" sz="2400" dirty="0"/>
              <a:t>This is very important to be taken in consideration during the modeling, because </a:t>
            </a:r>
            <a:r>
              <a:rPr lang="en-US" sz="2400" dirty="0" smtClean="0"/>
              <a:t>it can </a:t>
            </a:r>
            <a:r>
              <a:rPr lang="en-US" sz="2400" dirty="0"/>
              <a:t>have a big impact regarding the performances of the data model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b="1" dirty="0" smtClean="0"/>
              <a:t>In </a:t>
            </a:r>
            <a:r>
              <a:rPr lang="en-US" sz="2400" b="1" dirty="0"/>
              <a:t>general this kind of approach creating </a:t>
            </a:r>
            <a:r>
              <a:rPr lang="en-US" sz="2400" b="1" dirty="0" smtClean="0"/>
              <a:t>Calculated Column </a:t>
            </a:r>
            <a:r>
              <a:rPr lang="en-US" sz="2400" b="1" dirty="0"/>
              <a:t>into </a:t>
            </a:r>
            <a:r>
              <a:rPr lang="en-US" sz="2400" b="1" dirty="0" smtClean="0"/>
              <a:t>Analytic View </a:t>
            </a:r>
            <a:r>
              <a:rPr lang="en-US" sz="2400" b="1" dirty="0"/>
              <a:t>or Attribute view must be avoided.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"/>
            <a:ext cx="685800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9060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153400" cy="868362"/>
          </a:xfrm>
        </p:spPr>
        <p:txBody>
          <a:bodyPr/>
          <a:lstStyle/>
          <a:p>
            <a:r>
              <a:rPr lang="en-US" dirty="0" smtClean="0"/>
              <a:t>General Modeling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771" y="1084943"/>
            <a:ext cx="905894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4397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55" y="0"/>
            <a:ext cx="85344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Choosing Views for the Information Model</a:t>
            </a:r>
            <a:endParaRPr lang="en-US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6141" y="838200"/>
            <a:ext cx="8153400" cy="5775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78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63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0580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154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Approaching HANA Modeling</vt:lpstr>
      <vt:lpstr>Persistency Considerations</vt:lpstr>
      <vt:lpstr>Checklist</vt:lpstr>
      <vt:lpstr>Performance</vt:lpstr>
      <vt:lpstr>SAP HANA Engine Overview</vt:lpstr>
      <vt:lpstr>Slide 6</vt:lpstr>
      <vt:lpstr>General Modeling Principles</vt:lpstr>
      <vt:lpstr>Choosing Views for the Information Model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Approaching HANA Modeling</dc:title>
  <dc:creator>SENTHIL</dc:creator>
  <cp:lastModifiedBy>SENTHIL</cp:lastModifiedBy>
  <cp:revision>40</cp:revision>
  <dcterms:created xsi:type="dcterms:W3CDTF">2014-01-25T23:26:16Z</dcterms:created>
  <dcterms:modified xsi:type="dcterms:W3CDTF">2016-07-10T07:01:03Z</dcterms:modified>
</cp:coreProperties>
</file>