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0" r:id="rId3"/>
    <p:sldId id="261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83" r:id="rId12"/>
    <p:sldId id="278" r:id="rId13"/>
    <p:sldId id="279" r:id="rId14"/>
    <p:sldId id="262" r:id="rId15"/>
    <p:sldId id="263" r:id="rId16"/>
    <p:sldId id="264" r:id="rId17"/>
    <p:sldId id="281" r:id="rId18"/>
    <p:sldId id="282" r:id="rId19"/>
    <p:sldId id="265" r:id="rId20"/>
    <p:sldId id="280" r:id="rId21"/>
    <p:sldId id="266" r:id="rId22"/>
    <p:sldId id="267" r:id="rId23"/>
    <p:sldId id="26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CA6F-1AAF-4956-9FF2-ECB1DFB97934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68B2-380C-483B-85F0-AE23217D4A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1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CA6F-1AAF-4956-9FF2-ECB1DFB97934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68B2-380C-483B-85F0-AE23217D4A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5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CA6F-1AAF-4956-9FF2-ECB1DFB97934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68B2-380C-483B-85F0-AE23217D4A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7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CA6F-1AAF-4956-9FF2-ECB1DFB97934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68B2-380C-483B-85F0-AE23217D4A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CA6F-1AAF-4956-9FF2-ECB1DFB97934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68B2-380C-483B-85F0-AE23217D4A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6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CA6F-1AAF-4956-9FF2-ECB1DFB97934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68B2-380C-483B-85F0-AE23217D4A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2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CA6F-1AAF-4956-9FF2-ECB1DFB97934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68B2-380C-483B-85F0-AE23217D4A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CA6F-1AAF-4956-9FF2-ECB1DFB97934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68B2-380C-483B-85F0-AE23217D4A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4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CA6F-1AAF-4956-9FF2-ECB1DFB97934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68B2-380C-483B-85F0-AE23217D4A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1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CA6F-1AAF-4956-9FF2-ECB1DFB97934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68B2-380C-483B-85F0-AE23217D4A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2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CA6F-1AAF-4956-9FF2-ECB1DFB97934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68B2-380C-483B-85F0-AE23217D4A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8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ACA6F-1AAF-4956-9FF2-ECB1DFB97934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468B2-380C-483B-85F0-AE23217D4A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7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4000" cy="4399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278" y="166468"/>
            <a:ext cx="8955246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0"/>
            <a:ext cx="820466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 b="10827"/>
          <a:stretch>
            <a:fillRect/>
          </a:stretch>
        </p:blipFill>
        <p:spPr bwMode="auto">
          <a:xfrm>
            <a:off x="838200" y="0"/>
            <a:ext cx="6705600" cy="252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0" y="252632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Before a view is visible for reporting, it needs to be activated (deployed). The activation process translates the metadata defined in the Information Model (the design-time object) into a database object (the run-time object, which is a so-called column view).</a:t>
            </a:r>
          </a:p>
          <a:p>
            <a:endParaRPr lang="en-US" sz="2000" dirty="0" smtClean="0"/>
          </a:p>
          <a:p>
            <a:r>
              <a:rPr lang="en-US" sz="2000" dirty="0" smtClean="0"/>
              <a:t>All the run-time column views are normally managed within the standard schema _SYS_BIC in the Catalog node of your system.</a:t>
            </a:r>
          </a:p>
          <a:p>
            <a:endParaRPr lang="en-US" sz="2000" dirty="0" smtClean="0"/>
          </a:p>
          <a:p>
            <a:r>
              <a:rPr lang="en-US" sz="2000" dirty="0" smtClean="0"/>
              <a:t>A modified version of a view cannot be activated. You always need to save the view first. There is no implicit save performed when a user tries to activate a modified view.  </a:t>
            </a:r>
          </a:p>
          <a:p>
            <a:endParaRPr lang="en-US" sz="2000" dirty="0" smtClean="0"/>
          </a:p>
          <a:p>
            <a:r>
              <a:rPr lang="en-US" sz="2000" dirty="0" smtClean="0"/>
              <a:t>Once the view activation is finished, you can see the log of this activation process (button in top-right corner of the Log view. The Deployment Log is useful if there is an error during view activation.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0"/>
            <a:ext cx="70485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04800" y="3962400"/>
            <a:ext cx="8839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data preview functionality is useful for confirming that one has modeled the</a:t>
            </a:r>
          </a:p>
          <a:p>
            <a:r>
              <a:rPr lang="en-US" sz="2000" dirty="0" smtClean="0"/>
              <a:t>data the way he/she intended. It can be done at the Attribute view, or at the physical tables at the foundation level.</a:t>
            </a:r>
          </a:p>
          <a:p>
            <a:endParaRPr lang="en-US" sz="2000" dirty="0" smtClean="0"/>
          </a:p>
          <a:p>
            <a:r>
              <a:rPr lang="en-US" sz="2000" dirty="0" smtClean="0"/>
              <a:t>There are three main views one can select from when previewing data:</a:t>
            </a:r>
          </a:p>
          <a:p>
            <a:r>
              <a:rPr lang="en-US" sz="2000" dirty="0" smtClean="0"/>
              <a:t>• Raw Data - table format of data</a:t>
            </a:r>
          </a:p>
          <a:p>
            <a:r>
              <a:rPr lang="en-US" sz="2000" dirty="0" smtClean="0"/>
              <a:t>• Distinct Values - graphical and text format identifying unique values</a:t>
            </a:r>
          </a:p>
          <a:p>
            <a:r>
              <a:rPr lang="en-US" sz="2000" dirty="0" smtClean="0"/>
              <a:t>• Analysis - select fields (attributes and measures) to display in graphical format</a:t>
            </a:r>
          </a:p>
          <a:p>
            <a:r>
              <a:rPr lang="en-US" sz="2000" dirty="0" smtClean="0"/>
              <a:t>of in a table</a:t>
            </a: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Derived Attribute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To </a:t>
            </a:r>
            <a:r>
              <a:rPr lang="en-US" sz="2400" dirty="0"/>
              <a:t>reuse the same Attribute View multiple times </a:t>
            </a:r>
            <a:r>
              <a:rPr lang="en-US" sz="2400" dirty="0" smtClean="0"/>
              <a:t>in the </a:t>
            </a:r>
            <a:r>
              <a:rPr lang="en-US" sz="2400" dirty="0"/>
              <a:t>same </a:t>
            </a:r>
            <a:r>
              <a:rPr lang="en-US" sz="2400" dirty="0" smtClean="0"/>
              <a:t>Analytic or Calculation View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To achieve this, </a:t>
            </a:r>
            <a:r>
              <a:rPr lang="en-US" sz="2400" dirty="0"/>
              <a:t>one can derive an Attribute View using the base view which acts </a:t>
            </a:r>
            <a:r>
              <a:rPr lang="en-US" sz="2400" dirty="0" smtClean="0"/>
              <a:t>as reference </a:t>
            </a:r>
            <a:r>
              <a:rPr lang="en-US" sz="2400" dirty="0"/>
              <a:t>to the base Attribute View.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	• </a:t>
            </a:r>
            <a:r>
              <a:rPr lang="en-US" sz="2400" dirty="0"/>
              <a:t>The Derived Attribute View will be opened in the read only mode. The </a:t>
            </a:r>
            <a:r>
              <a:rPr lang="en-US" sz="2400" dirty="0" smtClean="0"/>
              <a:t>only editable </a:t>
            </a:r>
            <a:r>
              <a:rPr lang="en-US" sz="2400" dirty="0"/>
              <a:t>field will be its description.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	• </a:t>
            </a:r>
            <a:r>
              <a:rPr lang="en-US" sz="2400" dirty="0"/>
              <a:t>The Derived Attribute View will act as a reference to its base Attribute View.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6928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Calculated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10540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Calculated columns are similar to Calculated Measures by </a:t>
            </a:r>
            <a:r>
              <a:rPr lang="en-US" dirty="0" smtClean="0"/>
              <a:t>behavior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There are business </a:t>
            </a:r>
            <a:r>
              <a:rPr lang="en-US" dirty="0"/>
              <a:t>needs where users would like to derive columns using available </a:t>
            </a:r>
            <a:r>
              <a:rPr lang="en-US" dirty="0" smtClean="0"/>
              <a:t>columns and </a:t>
            </a:r>
            <a:r>
              <a:rPr lang="en-US" dirty="0"/>
              <a:t>calculated columns.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• </a:t>
            </a:r>
            <a:r>
              <a:rPr lang="en-US" dirty="0"/>
              <a:t>The calculation could be an arithmetic or character </a:t>
            </a:r>
            <a:r>
              <a:rPr lang="en-US" dirty="0" smtClean="0"/>
              <a:t>manipulation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• </a:t>
            </a:r>
            <a:r>
              <a:rPr lang="en-US" dirty="0"/>
              <a:t>Ideally it is better to classify all calculated attributes </a:t>
            </a:r>
            <a:r>
              <a:rPr lang="en-US" dirty="0" smtClean="0"/>
              <a:t>in </a:t>
            </a:r>
            <a:r>
              <a:rPr lang="en-US" dirty="0"/>
              <a:t>one </a:t>
            </a:r>
            <a:r>
              <a:rPr lang="en-US" dirty="0" smtClean="0"/>
              <a:t>place</a:t>
            </a:r>
            <a:r>
              <a:rPr lang="en-US" dirty="0"/>
              <a:t>. </a:t>
            </a:r>
            <a:r>
              <a:rPr lang="en-US" dirty="0" smtClean="0"/>
              <a:t>Once created </a:t>
            </a:r>
            <a:r>
              <a:rPr lang="en-US" dirty="0"/>
              <a:t>will behave like any other </a:t>
            </a:r>
            <a:r>
              <a:rPr lang="en-US" dirty="0" smtClean="0"/>
              <a:t>attributes </a:t>
            </a:r>
            <a:r>
              <a:rPr lang="en-US" dirty="0"/>
              <a:t>in the </a:t>
            </a:r>
            <a:r>
              <a:rPr lang="en-US" dirty="0" smtClean="0"/>
              <a:t>whole information modeling  paradigm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• </a:t>
            </a:r>
            <a:r>
              <a:rPr lang="en-US" dirty="0"/>
              <a:t>Calculated Columns also support non-measure </a:t>
            </a:r>
            <a:r>
              <a:rPr lang="en-US" dirty="0" smtClean="0"/>
              <a:t>attributes </a:t>
            </a:r>
            <a:r>
              <a:rPr lang="en-US" dirty="0"/>
              <a:t>as part of </a:t>
            </a:r>
            <a:r>
              <a:rPr lang="en-US" dirty="0" smtClean="0"/>
              <a:t>the calculation.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71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Based Attribute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46482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Information models may need to support information requirements in accordance to the calendar that are defined for reporting using fiscal calendars.</a:t>
            </a:r>
          </a:p>
          <a:p>
            <a:r>
              <a:rPr lang="en-US" sz="2800" dirty="0"/>
              <a:t>Using Attribute Views of Subtype </a:t>
            </a:r>
            <a:r>
              <a:rPr lang="en-US" sz="2800" b="1" dirty="0"/>
              <a:t>Time </a:t>
            </a:r>
            <a:r>
              <a:rPr lang="en-US" sz="2800" dirty="0"/>
              <a:t>enables modelers to generate </a:t>
            </a:r>
            <a:r>
              <a:rPr lang="en-US" sz="2800" dirty="0" smtClean="0"/>
              <a:t>different calendars </a:t>
            </a:r>
            <a:r>
              <a:rPr lang="en-US" sz="2800" dirty="0"/>
              <a:t>and periods as defined in ERP System using ERP Fiscal Calendar </a:t>
            </a:r>
            <a:r>
              <a:rPr lang="en-US" sz="2800" dirty="0" smtClean="0"/>
              <a:t>tables</a:t>
            </a:r>
          </a:p>
          <a:p>
            <a:pPr marL="0" indent="0">
              <a:buNone/>
            </a:pPr>
            <a:r>
              <a:rPr lang="en-US" sz="2800" dirty="0" smtClean="0"/>
              <a:t>Two Types of Time based Attributes: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Gregorian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Fiscal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222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Generating Time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858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For modeling business scenarios that require time dimension, you generate time data in default time related tables available in the _SYS_BI schema. You can select the calendar type and granularity and generate the time data for a specific time span.</a:t>
            </a:r>
          </a:p>
          <a:p>
            <a:endParaRPr lang="en-US" sz="2000" dirty="0" smtClean="0"/>
          </a:p>
          <a:p>
            <a:r>
              <a:rPr lang="en-US" sz="2000" dirty="0" smtClean="0"/>
              <a:t>If you have selected the Gregorian calendar type,</a:t>
            </a:r>
          </a:p>
          <a:p>
            <a:r>
              <a:rPr lang="en-US" sz="2000" dirty="0" smtClean="0"/>
              <a:t> in the Granularity dropdown list select the required granularity.  (For the granularity level Week, you need to specify the first day of the week.)</a:t>
            </a:r>
          </a:p>
          <a:p>
            <a:endParaRPr lang="en-US" sz="2000" dirty="0" smtClean="0"/>
          </a:p>
          <a:p>
            <a:r>
              <a:rPr lang="en-US" sz="2000" dirty="0" smtClean="0"/>
              <a:t>If you have selected the Fiscal calendar type,</a:t>
            </a:r>
          </a:p>
          <a:p>
            <a:r>
              <a:rPr lang="en-US" sz="2000" dirty="0" smtClean="0"/>
              <a:t>a.  In Variant Schema dropdown list, select a variant schema that contains tables having variant data.(Tables T009 and T009B contain variant data.)</a:t>
            </a:r>
          </a:p>
          <a:p>
            <a:r>
              <a:rPr lang="en-US" sz="2000" dirty="0" smtClean="0"/>
              <a:t>b. Select the required variant. The variant specifies the number of periods along with the start and end dates.</a:t>
            </a:r>
          </a:p>
          <a:p>
            <a:endParaRPr lang="en-US" sz="2000" dirty="0" smtClean="0"/>
          </a:p>
          <a:p>
            <a:r>
              <a:rPr lang="en-US" sz="2000" dirty="0" smtClean="0"/>
              <a:t>For the Gregorian calendar type, modeler generates time dimension data into M_TIME_DIMENSION_YEAR, M_TIME_DIMENSION_MONTH, M_TIME_DIMENSION_WEEK, M_TIME_DIMENSION tables and for the Fiscal calendar type, the modeler populates the generated time dimension data into the M_FISCAL_CALENDAR table. These tables are present in _SYS_BI schema.</a:t>
            </a:r>
            <a:endParaRPr 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055" y="304800"/>
            <a:ext cx="8872151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 Alone Text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some cases, there is no combination of value table and text table that can </a:t>
            </a:r>
            <a:r>
              <a:rPr lang="en-US" dirty="0" smtClean="0"/>
              <a:t>be joined </a:t>
            </a:r>
            <a:r>
              <a:rPr lang="en-US" dirty="0"/>
              <a:t>with a text join and language field mapping ending up in an Attribute View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But still we need to model those in a way that supports dynamic language </a:t>
            </a:r>
            <a:r>
              <a:rPr lang="en-US" dirty="0" smtClean="0"/>
              <a:t>handling in </a:t>
            </a:r>
            <a:r>
              <a:rPr lang="en-US" dirty="0"/>
              <a:t>terms of the texts.</a:t>
            </a:r>
          </a:p>
          <a:p>
            <a:pPr marL="0" indent="0">
              <a:buNone/>
            </a:pPr>
            <a:r>
              <a:rPr lang="en-US" dirty="0"/>
              <a:t>Those tables shall be included in an Attribute View with a dynamic filter on </a:t>
            </a:r>
            <a:r>
              <a:rPr lang="en-US" dirty="0" smtClean="0"/>
              <a:t>the language </a:t>
            </a:r>
            <a:r>
              <a:rPr lang="en-US" dirty="0"/>
              <a:t>field ($$language$$).</a:t>
            </a:r>
          </a:p>
        </p:txBody>
      </p:sp>
    </p:spTree>
    <p:extLst>
      <p:ext uri="{BB962C8B-B14F-4D97-AF65-F5344CB8AC3E}">
        <p14:creationId xmlns:p14="http://schemas.microsoft.com/office/powerpoint/2010/main" val="145010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Attribute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Derived Attribute Views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Calculated Attributes</a:t>
            </a:r>
          </a:p>
          <a:p>
            <a:pPr marL="0" indent="0">
              <a:buNone/>
            </a:pPr>
            <a:r>
              <a:rPr lang="en-US" dirty="0"/>
              <a:t>• Time Characteristics Based Attribute Views</a:t>
            </a:r>
          </a:p>
          <a:p>
            <a:pPr marL="0" indent="0">
              <a:buNone/>
            </a:pPr>
            <a:r>
              <a:rPr lang="en-US" dirty="0"/>
              <a:t>• Stand Alone Text Tables</a:t>
            </a:r>
          </a:p>
          <a:p>
            <a:pPr marL="0" indent="0">
              <a:buNone/>
            </a:pPr>
            <a:r>
              <a:rPr lang="en-US" dirty="0"/>
              <a:t>• Using Base Table Aliases</a:t>
            </a:r>
          </a:p>
          <a:p>
            <a:pPr marL="0" indent="0">
              <a:buNone/>
            </a:pPr>
            <a:r>
              <a:rPr lang="en-US" dirty="0"/>
              <a:t>• Hidden Attributes</a:t>
            </a:r>
          </a:p>
        </p:txBody>
      </p:sp>
    </p:spTree>
    <p:extLst>
      <p:ext uri="{BB962C8B-B14F-4D97-AF65-F5344CB8AC3E}">
        <p14:creationId xmlns:p14="http://schemas.microsoft.com/office/powerpoint/2010/main" val="378482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693" y="152400"/>
            <a:ext cx="8885903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Adding Multiple Base Tables Using Aliases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91200"/>
            <a:ext cx="8382000" cy="914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By adding the table again, just as when adding it the first time, a prompt box </a:t>
            </a:r>
            <a:r>
              <a:rPr lang="en-US" dirty="0" smtClean="0"/>
              <a:t>will ask </a:t>
            </a:r>
            <a:r>
              <a:rPr lang="en-US" dirty="0"/>
              <a:t>you to provide an alias for the new instance of the base table.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7" y="1295400"/>
            <a:ext cx="7038477" cy="4086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145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Attributes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494171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512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63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4038600"/>
            <a:ext cx="876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Courtesy : SAP Labs Document -</a:t>
            </a:r>
          </a:p>
          <a:p>
            <a:r>
              <a:rPr lang="en-US" sz="3200" dirty="0" smtClean="0"/>
              <a:t>  		HA 300 – SAP HANA Implementation 			and Modeling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5728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Attribute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used to select a subset of columns and rows from a data </a:t>
            </a:r>
            <a:r>
              <a:rPr lang="en-US" dirty="0" smtClean="0"/>
              <a:t>table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used to give master data tables context</a:t>
            </a:r>
          </a:p>
          <a:p>
            <a:pPr>
              <a:lnSpc>
                <a:spcPct val="120000"/>
              </a:lnSpc>
            </a:pPr>
            <a:r>
              <a:rPr lang="en-US" dirty="0"/>
              <a:t>This context </a:t>
            </a:r>
            <a:r>
              <a:rPr lang="en-US" dirty="0" smtClean="0"/>
              <a:t>is provided </a:t>
            </a:r>
            <a:r>
              <a:rPr lang="en-US" dirty="0"/>
              <a:t>by text tables which give meaning to the master </a:t>
            </a:r>
            <a:r>
              <a:rPr lang="en-US" dirty="0" smtClean="0"/>
              <a:t>data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Normally fact </a:t>
            </a:r>
            <a:r>
              <a:rPr lang="en-US" dirty="0"/>
              <a:t>table or analytic view only contains some numeric </a:t>
            </a:r>
            <a:r>
              <a:rPr lang="en-US" dirty="0" smtClean="0"/>
              <a:t>ID related to Master data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There </a:t>
            </a:r>
            <a:r>
              <a:rPr lang="en-US" dirty="0"/>
              <a:t>is no need </a:t>
            </a:r>
            <a:r>
              <a:rPr lang="en-US" dirty="0" smtClean="0"/>
              <a:t>to define </a:t>
            </a:r>
            <a:r>
              <a:rPr lang="en-US" dirty="0"/>
              <a:t>measures or aggregates for Attribute </a:t>
            </a:r>
            <a:r>
              <a:rPr lang="en-US" dirty="0" smtClean="0"/>
              <a:t>Views</a:t>
            </a:r>
          </a:p>
          <a:p>
            <a:pPr>
              <a:lnSpc>
                <a:spcPct val="120000"/>
              </a:lnSpc>
            </a:pPr>
            <a:r>
              <a:rPr lang="en-US" dirty="0"/>
              <a:t>You can also use attribute views to join master data tables to each other, e. g</a:t>
            </a:r>
            <a:r>
              <a:rPr lang="en-US" dirty="0" smtClean="0"/>
              <a:t>. joining </a:t>
            </a:r>
            <a:r>
              <a:rPr lang="en-US" dirty="0"/>
              <a:t>“Plant” to “Material</a:t>
            </a:r>
            <a:r>
              <a:rPr lang="en-US" dirty="0" smtClean="0"/>
              <a:t>”</a:t>
            </a:r>
          </a:p>
          <a:p>
            <a:pPr>
              <a:lnSpc>
                <a:spcPct val="120000"/>
              </a:lnSpc>
            </a:pPr>
            <a:r>
              <a:rPr lang="en-US" dirty="0"/>
              <a:t>Attribute Views are reusable objects and can be shared between several </a:t>
            </a:r>
            <a:r>
              <a:rPr lang="en-US" dirty="0" smtClean="0"/>
              <a:t>Analytic Views </a:t>
            </a:r>
            <a:r>
              <a:rPr lang="en-US" dirty="0"/>
              <a:t>or Calculation Views</a:t>
            </a:r>
          </a:p>
        </p:txBody>
      </p:sp>
    </p:spTree>
    <p:extLst>
      <p:ext uri="{BB962C8B-B14F-4D97-AF65-F5344CB8AC3E}">
        <p14:creationId xmlns:p14="http://schemas.microsoft.com/office/powerpoint/2010/main" val="130909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main steps to create an Attribute View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09" y="1905000"/>
            <a:ext cx="914550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4000" cy="501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7200" y="601980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Name: The allowed characters are: capital letters (A-Z), numbers (0-9), and underscore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6956" y="0"/>
            <a:ext cx="5105400" cy="355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609474"/>
            <a:ext cx="6172200" cy="3248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61459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6952"/>
            <a:ext cx="9144000" cy="6399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808" y="140680"/>
            <a:ext cx="8686800" cy="6658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846</Words>
  <Application>Microsoft Office PowerPoint</Application>
  <PresentationFormat>On-screen Show (4:3)</PresentationFormat>
  <Paragraphs>72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PowerPoint Presentation</vt:lpstr>
      <vt:lpstr>Creating Attribute Views</vt:lpstr>
      <vt:lpstr>Attribute views</vt:lpstr>
      <vt:lpstr>The main steps to create an Attribute 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Derived Attribute Views</vt:lpstr>
      <vt:lpstr>Calculated Columns</vt:lpstr>
      <vt:lpstr>Time Based Attribute Views</vt:lpstr>
      <vt:lpstr>Generating Time Data</vt:lpstr>
      <vt:lpstr>PowerPoint Presentation</vt:lpstr>
      <vt:lpstr>Stand Alone Text Tables</vt:lpstr>
      <vt:lpstr>PowerPoint Presentation</vt:lpstr>
      <vt:lpstr>Adding Multiple Base Tables Using Aliases</vt:lpstr>
      <vt:lpstr>Hidden Attributes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 Views</dc:title>
  <dc:creator>SENTHIL</dc:creator>
  <cp:lastModifiedBy>Shriram</cp:lastModifiedBy>
  <cp:revision>74</cp:revision>
  <dcterms:created xsi:type="dcterms:W3CDTF">2014-01-30T09:30:27Z</dcterms:created>
  <dcterms:modified xsi:type="dcterms:W3CDTF">2018-03-01T12:54:04Z</dcterms:modified>
</cp:coreProperties>
</file>