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58" r:id="rId5"/>
    <p:sldId id="273" r:id="rId6"/>
    <p:sldId id="263" r:id="rId7"/>
    <p:sldId id="261" r:id="rId8"/>
    <p:sldId id="264" r:id="rId9"/>
    <p:sldId id="262" r:id="rId10"/>
    <p:sldId id="265" r:id="rId11"/>
    <p:sldId id="266" r:id="rId12"/>
    <p:sldId id="267" r:id="rId13"/>
    <p:sldId id="276" r:id="rId14"/>
    <p:sldId id="268" r:id="rId15"/>
    <p:sldId id="269" r:id="rId16"/>
    <p:sldId id="270" r:id="rId17"/>
    <p:sldId id="272" r:id="rId18"/>
    <p:sldId id="274" r:id="rId19"/>
    <p:sldId id="275" r:id="rId20"/>
    <p:sldId id="271"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15" autoAdjust="0"/>
    <p:restoredTop sz="94660"/>
  </p:normalViewPr>
  <p:slideViewPr>
    <p:cSldViewPr>
      <p:cViewPr varScale="1">
        <p:scale>
          <a:sx n="68" d="100"/>
          <a:sy n="68" d="100"/>
        </p:scale>
        <p:origin x="-1446"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4EBB8F9-E2EC-4B02-808A-51DB0DD6FEEB}" type="datetimeFigureOut">
              <a:rPr lang="en-US" smtClean="0"/>
              <a:pPr/>
              <a:t>4/29/2016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652C3-E208-484E-A557-E73E4C08F6F4}" type="slidenum">
              <a:rPr lang="en-US" smtClean="0"/>
              <a:pPr/>
              <a:t>‹#›</a:t>
            </a:fld>
            <a:endParaRPr lang="en-US"/>
          </a:p>
        </p:txBody>
      </p:sp>
    </p:spTree>
    <p:extLst>
      <p:ext uri="{BB962C8B-B14F-4D97-AF65-F5344CB8AC3E}">
        <p14:creationId xmlns="" xmlns:p14="http://schemas.microsoft.com/office/powerpoint/2010/main" val="1385289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EBB8F9-E2EC-4B02-808A-51DB0DD6FEEB}" type="datetimeFigureOut">
              <a:rPr lang="en-US" smtClean="0"/>
              <a:pPr/>
              <a:t>4/29/2016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652C3-E208-484E-A557-E73E4C08F6F4}" type="slidenum">
              <a:rPr lang="en-US" smtClean="0"/>
              <a:pPr/>
              <a:t>‹#›</a:t>
            </a:fld>
            <a:endParaRPr lang="en-US"/>
          </a:p>
        </p:txBody>
      </p:sp>
    </p:spTree>
    <p:extLst>
      <p:ext uri="{BB962C8B-B14F-4D97-AF65-F5344CB8AC3E}">
        <p14:creationId xmlns="" xmlns:p14="http://schemas.microsoft.com/office/powerpoint/2010/main" val="1568536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EBB8F9-E2EC-4B02-808A-51DB0DD6FEEB}" type="datetimeFigureOut">
              <a:rPr lang="en-US" smtClean="0"/>
              <a:pPr/>
              <a:t>4/29/2016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652C3-E208-484E-A557-E73E4C08F6F4}" type="slidenum">
              <a:rPr lang="en-US" smtClean="0"/>
              <a:pPr/>
              <a:t>‹#›</a:t>
            </a:fld>
            <a:endParaRPr lang="en-US"/>
          </a:p>
        </p:txBody>
      </p:sp>
    </p:spTree>
    <p:extLst>
      <p:ext uri="{BB962C8B-B14F-4D97-AF65-F5344CB8AC3E}">
        <p14:creationId xmlns="" xmlns:p14="http://schemas.microsoft.com/office/powerpoint/2010/main" val="1441813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EBB8F9-E2EC-4B02-808A-51DB0DD6FEEB}" type="datetimeFigureOut">
              <a:rPr lang="en-US" smtClean="0"/>
              <a:pPr/>
              <a:t>4/29/2016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652C3-E208-484E-A557-E73E4C08F6F4}" type="slidenum">
              <a:rPr lang="en-US" smtClean="0"/>
              <a:pPr/>
              <a:t>‹#›</a:t>
            </a:fld>
            <a:endParaRPr lang="en-US"/>
          </a:p>
        </p:txBody>
      </p:sp>
    </p:spTree>
    <p:extLst>
      <p:ext uri="{BB962C8B-B14F-4D97-AF65-F5344CB8AC3E}">
        <p14:creationId xmlns="" xmlns:p14="http://schemas.microsoft.com/office/powerpoint/2010/main" val="65725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EBB8F9-E2EC-4B02-808A-51DB0DD6FEEB}" type="datetimeFigureOut">
              <a:rPr lang="en-US" smtClean="0"/>
              <a:pPr/>
              <a:t>4/29/2016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652C3-E208-484E-A557-E73E4C08F6F4}" type="slidenum">
              <a:rPr lang="en-US" smtClean="0"/>
              <a:pPr/>
              <a:t>‹#›</a:t>
            </a:fld>
            <a:endParaRPr lang="en-US"/>
          </a:p>
        </p:txBody>
      </p:sp>
    </p:spTree>
    <p:extLst>
      <p:ext uri="{BB962C8B-B14F-4D97-AF65-F5344CB8AC3E}">
        <p14:creationId xmlns="" xmlns:p14="http://schemas.microsoft.com/office/powerpoint/2010/main" val="1996000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4EBB8F9-E2EC-4B02-808A-51DB0DD6FEEB}" type="datetimeFigureOut">
              <a:rPr lang="en-US" smtClean="0"/>
              <a:pPr/>
              <a:t>4/29/2016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2652C3-E208-484E-A557-E73E4C08F6F4}" type="slidenum">
              <a:rPr lang="en-US" smtClean="0"/>
              <a:pPr/>
              <a:t>‹#›</a:t>
            </a:fld>
            <a:endParaRPr lang="en-US"/>
          </a:p>
        </p:txBody>
      </p:sp>
    </p:spTree>
    <p:extLst>
      <p:ext uri="{BB962C8B-B14F-4D97-AF65-F5344CB8AC3E}">
        <p14:creationId xmlns="" xmlns:p14="http://schemas.microsoft.com/office/powerpoint/2010/main" val="3261925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4EBB8F9-E2EC-4B02-808A-51DB0DD6FEEB}" type="datetimeFigureOut">
              <a:rPr lang="en-US" smtClean="0"/>
              <a:pPr/>
              <a:t>4/29/2016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2652C3-E208-484E-A557-E73E4C08F6F4}" type="slidenum">
              <a:rPr lang="en-US" smtClean="0"/>
              <a:pPr/>
              <a:t>‹#›</a:t>
            </a:fld>
            <a:endParaRPr lang="en-US"/>
          </a:p>
        </p:txBody>
      </p:sp>
    </p:spTree>
    <p:extLst>
      <p:ext uri="{BB962C8B-B14F-4D97-AF65-F5344CB8AC3E}">
        <p14:creationId xmlns="" xmlns:p14="http://schemas.microsoft.com/office/powerpoint/2010/main" val="4169909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EBB8F9-E2EC-4B02-808A-51DB0DD6FEEB}" type="datetimeFigureOut">
              <a:rPr lang="en-US" smtClean="0"/>
              <a:pPr/>
              <a:t>4/29/2016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2652C3-E208-484E-A557-E73E4C08F6F4}" type="slidenum">
              <a:rPr lang="en-US" smtClean="0"/>
              <a:pPr/>
              <a:t>‹#›</a:t>
            </a:fld>
            <a:endParaRPr lang="en-US"/>
          </a:p>
        </p:txBody>
      </p:sp>
    </p:spTree>
    <p:extLst>
      <p:ext uri="{BB962C8B-B14F-4D97-AF65-F5344CB8AC3E}">
        <p14:creationId xmlns="" xmlns:p14="http://schemas.microsoft.com/office/powerpoint/2010/main" val="2129661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EBB8F9-E2EC-4B02-808A-51DB0DD6FEEB}" type="datetimeFigureOut">
              <a:rPr lang="en-US" smtClean="0"/>
              <a:pPr/>
              <a:t>4/29/2016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2652C3-E208-484E-A557-E73E4C08F6F4}" type="slidenum">
              <a:rPr lang="en-US" smtClean="0"/>
              <a:pPr/>
              <a:t>‹#›</a:t>
            </a:fld>
            <a:endParaRPr lang="en-US"/>
          </a:p>
        </p:txBody>
      </p:sp>
    </p:spTree>
    <p:extLst>
      <p:ext uri="{BB962C8B-B14F-4D97-AF65-F5344CB8AC3E}">
        <p14:creationId xmlns="" xmlns:p14="http://schemas.microsoft.com/office/powerpoint/2010/main" val="2419027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EBB8F9-E2EC-4B02-808A-51DB0DD6FEEB}" type="datetimeFigureOut">
              <a:rPr lang="en-US" smtClean="0"/>
              <a:pPr/>
              <a:t>4/29/2016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2652C3-E208-484E-A557-E73E4C08F6F4}" type="slidenum">
              <a:rPr lang="en-US" smtClean="0"/>
              <a:pPr/>
              <a:t>‹#›</a:t>
            </a:fld>
            <a:endParaRPr lang="en-US"/>
          </a:p>
        </p:txBody>
      </p:sp>
    </p:spTree>
    <p:extLst>
      <p:ext uri="{BB962C8B-B14F-4D97-AF65-F5344CB8AC3E}">
        <p14:creationId xmlns="" xmlns:p14="http://schemas.microsoft.com/office/powerpoint/2010/main" val="2320353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EBB8F9-E2EC-4B02-808A-51DB0DD6FEEB}" type="datetimeFigureOut">
              <a:rPr lang="en-US" smtClean="0"/>
              <a:pPr/>
              <a:t>4/29/2016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2652C3-E208-484E-A557-E73E4C08F6F4}" type="slidenum">
              <a:rPr lang="en-US" smtClean="0"/>
              <a:pPr/>
              <a:t>‹#›</a:t>
            </a:fld>
            <a:endParaRPr lang="en-US"/>
          </a:p>
        </p:txBody>
      </p:sp>
    </p:spTree>
    <p:extLst>
      <p:ext uri="{BB962C8B-B14F-4D97-AF65-F5344CB8AC3E}">
        <p14:creationId xmlns="" xmlns:p14="http://schemas.microsoft.com/office/powerpoint/2010/main" val="1075609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EBB8F9-E2EC-4B02-808A-51DB0DD6FEEB}" type="datetimeFigureOut">
              <a:rPr lang="en-US" smtClean="0"/>
              <a:pPr/>
              <a:t>4/29/2016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2652C3-E208-484E-A557-E73E4C08F6F4}" type="slidenum">
              <a:rPr lang="en-US" smtClean="0"/>
              <a:pPr/>
              <a:t>‹#›</a:t>
            </a:fld>
            <a:endParaRPr lang="en-US"/>
          </a:p>
        </p:txBody>
      </p:sp>
    </p:spTree>
    <p:extLst>
      <p:ext uri="{BB962C8B-B14F-4D97-AF65-F5344CB8AC3E}">
        <p14:creationId xmlns="" xmlns:p14="http://schemas.microsoft.com/office/powerpoint/2010/main" val="5772044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Analytic Views</a:t>
            </a:r>
            <a:endParaRPr lang="en-US" dirty="0"/>
          </a:p>
        </p:txBody>
      </p:sp>
    </p:spTree>
    <p:extLst>
      <p:ext uri="{BB962C8B-B14F-4D97-AF65-F5344CB8AC3E}">
        <p14:creationId xmlns="" xmlns:p14="http://schemas.microsoft.com/office/powerpoint/2010/main" val="20873291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use Calculated Columns</a:t>
            </a:r>
          </a:p>
        </p:txBody>
      </p:sp>
      <p:sp>
        <p:nvSpPr>
          <p:cNvPr id="3" name="Content Placeholder 2"/>
          <p:cNvSpPr>
            <a:spLocks noGrp="1"/>
          </p:cNvSpPr>
          <p:nvPr>
            <p:ph idx="1"/>
          </p:nvPr>
        </p:nvSpPr>
        <p:spPr>
          <a:xfrm>
            <a:off x="152400" y="5410200"/>
            <a:ext cx="8915400" cy="990600"/>
          </a:xfrm>
        </p:spPr>
        <p:txBody>
          <a:bodyPr>
            <a:normAutofit fontScale="70000" lnSpcReduction="20000"/>
          </a:bodyPr>
          <a:lstStyle/>
          <a:p>
            <a:pPr marL="0" indent="0">
              <a:buNone/>
            </a:pPr>
            <a:r>
              <a:rPr lang="en-US" dirty="0"/>
              <a:t>A Calculated Column does not have to be a complicated formula like the </a:t>
            </a:r>
            <a:r>
              <a:rPr lang="en-US" dirty="0" smtClean="0"/>
              <a:t>one shown </a:t>
            </a:r>
            <a:r>
              <a:rPr lang="en-US" dirty="0"/>
              <a:t>in the example illustration, it can also be a simple calculation.</a:t>
            </a:r>
          </a:p>
        </p:txBody>
      </p:sp>
      <p:pic>
        <p:nvPicPr>
          <p:cNvPr id="4099"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7709" y="1503218"/>
            <a:ext cx="9040091" cy="37033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2598622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278" y="0"/>
            <a:ext cx="8229600" cy="1143000"/>
          </a:xfrm>
        </p:spPr>
        <p:txBody>
          <a:bodyPr/>
          <a:lstStyle/>
          <a:p>
            <a:r>
              <a:rPr lang="en-US" dirty="0"/>
              <a:t>When to use Calculated Columns</a:t>
            </a:r>
          </a:p>
        </p:txBody>
      </p:sp>
      <p:sp>
        <p:nvSpPr>
          <p:cNvPr id="3" name="Content Placeholder 2"/>
          <p:cNvSpPr>
            <a:spLocks noGrp="1"/>
          </p:cNvSpPr>
          <p:nvPr>
            <p:ph idx="1"/>
          </p:nvPr>
        </p:nvSpPr>
        <p:spPr/>
        <p:txBody>
          <a:bodyPr/>
          <a:lstStyle/>
          <a:p>
            <a:endParaRPr lang="en-US" dirty="0"/>
          </a:p>
        </p:txBody>
      </p:sp>
      <p:pic>
        <p:nvPicPr>
          <p:cNvPr id="5122"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86657" y="1023257"/>
            <a:ext cx="8516557" cy="556533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4032700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001000" cy="685800"/>
          </a:xfrm>
        </p:spPr>
        <p:txBody>
          <a:bodyPr>
            <a:normAutofit fontScale="90000"/>
          </a:bodyPr>
          <a:lstStyle/>
          <a:p>
            <a:r>
              <a:rPr lang="en-US" dirty="0"/>
              <a:t>Creating Calculated </a:t>
            </a:r>
            <a:r>
              <a:rPr lang="en-US" dirty="0" smtClean="0"/>
              <a:t>Column</a:t>
            </a:r>
            <a:endParaRPr lang="en-US" dirty="0"/>
          </a:p>
        </p:txBody>
      </p:sp>
      <p:pic>
        <p:nvPicPr>
          <p:cNvPr id="6148" name="Picture 4"/>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96128" y="735027"/>
            <a:ext cx="8991600" cy="52700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0" y="5963528"/>
            <a:ext cx="9144000" cy="923330"/>
          </a:xfrm>
          <a:prstGeom prst="rect">
            <a:avLst/>
          </a:prstGeom>
        </p:spPr>
        <p:txBody>
          <a:bodyPr wrap="square">
            <a:spAutoFit/>
          </a:bodyPr>
          <a:lstStyle/>
          <a:p>
            <a:r>
              <a:rPr lang="en-US" dirty="0" smtClean="0"/>
              <a:t>If you want to create a calculated measure and enable client side aggregation for the calculated measure, select the </a:t>
            </a:r>
            <a:r>
              <a:rPr lang="en-US" i="1" dirty="0" smtClean="0"/>
              <a:t>Enable client side aggregation checkbox.</a:t>
            </a:r>
          </a:p>
          <a:p>
            <a:r>
              <a:rPr lang="en-US" dirty="0" smtClean="0"/>
              <a:t>This allows you to propose the aggregation that client needs to perform on calculated measures.</a:t>
            </a:r>
          </a:p>
        </p:txBody>
      </p:sp>
    </p:spTree>
    <p:extLst>
      <p:ext uri="{BB962C8B-B14F-4D97-AF65-F5344CB8AC3E}">
        <p14:creationId xmlns="" xmlns:p14="http://schemas.microsoft.com/office/powerpoint/2010/main" val="32176718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98476" y="35160"/>
            <a:ext cx="8968415" cy="4909632"/>
          </a:xfrm>
          <a:prstGeom prst="rect">
            <a:avLst/>
          </a:prstGeom>
          <a:noFill/>
          <a:ln w="9525">
            <a:noFill/>
            <a:miter lim="800000"/>
            <a:headEnd/>
            <a:tailEnd/>
          </a:ln>
          <a:effectLst/>
        </p:spPr>
      </p:pic>
      <p:pic>
        <p:nvPicPr>
          <p:cNvPr id="5" name="Picture 2"/>
          <p:cNvPicPr>
            <a:picLocks noChangeAspect="1" noChangeArrowheads="1"/>
          </p:cNvPicPr>
          <p:nvPr/>
        </p:nvPicPr>
        <p:blipFill>
          <a:blip r:embed="rId3"/>
          <a:srcRect/>
          <a:stretch>
            <a:fillRect/>
          </a:stretch>
        </p:blipFill>
        <p:spPr bwMode="auto">
          <a:xfrm>
            <a:off x="228600" y="5334000"/>
            <a:ext cx="8915400" cy="487375"/>
          </a:xfrm>
          <a:prstGeom prst="rect">
            <a:avLst/>
          </a:prstGeom>
          <a:noFill/>
          <a:ln w="9525">
            <a:noFill/>
            <a:miter lim="800000"/>
            <a:headEnd/>
            <a:tailEnd/>
          </a:ln>
          <a:effectLst/>
        </p:spPr>
      </p:pic>
      <p:pic>
        <p:nvPicPr>
          <p:cNvPr id="6" name="Picture 3"/>
          <p:cNvPicPr>
            <a:picLocks noChangeAspect="1" noChangeArrowheads="1"/>
          </p:cNvPicPr>
          <p:nvPr/>
        </p:nvPicPr>
        <p:blipFill>
          <a:blip r:embed="rId4"/>
          <a:srcRect/>
          <a:stretch>
            <a:fillRect/>
          </a:stretch>
        </p:blipFill>
        <p:spPr bwMode="auto">
          <a:xfrm>
            <a:off x="216880" y="6172200"/>
            <a:ext cx="8741044" cy="685800"/>
          </a:xfrm>
          <a:prstGeom prst="rect">
            <a:avLst/>
          </a:prstGeom>
          <a:noFill/>
          <a:ln w="9525">
            <a:noFill/>
            <a:miter lim="800000"/>
            <a:headEnd/>
            <a:tailEnd/>
          </a:ln>
          <a:effectLst/>
        </p:spPr>
      </p:pic>
      <p:pic>
        <p:nvPicPr>
          <p:cNvPr id="7" name="Picture 4"/>
          <p:cNvPicPr>
            <a:picLocks noChangeAspect="1" noChangeArrowheads="1"/>
          </p:cNvPicPr>
          <p:nvPr/>
        </p:nvPicPr>
        <p:blipFill>
          <a:blip r:embed="rId5"/>
          <a:srcRect/>
          <a:stretch>
            <a:fillRect/>
          </a:stretch>
        </p:blipFill>
        <p:spPr bwMode="auto">
          <a:xfrm>
            <a:off x="172328" y="5923672"/>
            <a:ext cx="3895725" cy="352425"/>
          </a:xfrm>
          <a:prstGeom prst="rect">
            <a:avLst/>
          </a:prstGeom>
          <a:noFill/>
          <a:ln w="9525">
            <a:noFill/>
            <a:miter lim="800000"/>
            <a:headEnd/>
            <a:tailEnd/>
          </a:ln>
          <a:effectLst/>
        </p:spPr>
      </p:pic>
      <p:pic>
        <p:nvPicPr>
          <p:cNvPr id="8" name="Picture 5"/>
          <p:cNvPicPr>
            <a:picLocks noChangeAspect="1" noChangeArrowheads="1"/>
          </p:cNvPicPr>
          <p:nvPr/>
        </p:nvPicPr>
        <p:blipFill>
          <a:blip r:embed="rId6"/>
          <a:srcRect/>
          <a:stretch>
            <a:fillRect/>
          </a:stretch>
        </p:blipFill>
        <p:spPr bwMode="auto">
          <a:xfrm>
            <a:off x="228600" y="5029200"/>
            <a:ext cx="3733800" cy="295275"/>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9144000" cy="715962"/>
          </a:xfrm>
        </p:spPr>
        <p:txBody>
          <a:bodyPr>
            <a:normAutofit fontScale="90000"/>
          </a:bodyPr>
          <a:lstStyle/>
          <a:p>
            <a:r>
              <a:rPr lang="en-US" dirty="0" smtClean="0"/>
              <a:t>Consider granularity when creating calculated columns</a:t>
            </a:r>
            <a:endParaRPr lang="en-US" dirty="0"/>
          </a:p>
        </p:txBody>
      </p:sp>
      <p:pic>
        <p:nvPicPr>
          <p:cNvPr id="717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1810056"/>
            <a:ext cx="9114971" cy="450051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6024671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28789" y="609600"/>
            <a:ext cx="9015211" cy="5334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9255970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04800" y="4800600"/>
            <a:ext cx="8229600" cy="1390975"/>
          </a:xfrm>
        </p:spPr>
        <p:txBody>
          <a:bodyPr>
            <a:normAutofit/>
          </a:bodyPr>
          <a:lstStyle/>
          <a:p>
            <a:pPr marL="0" indent="0">
              <a:buNone/>
            </a:pPr>
            <a:r>
              <a:rPr lang="en-US" sz="2000" b="1" dirty="0"/>
              <a:t>Hint: </a:t>
            </a:r>
            <a:r>
              <a:rPr lang="en-US" sz="2000" dirty="0"/>
              <a:t>Only use calculation before aggregation when required where </a:t>
            </a:r>
            <a:r>
              <a:rPr lang="en-US" sz="2000" dirty="0" smtClean="0"/>
              <a:t>they include </a:t>
            </a:r>
            <a:r>
              <a:rPr lang="en-US" sz="2000" dirty="0"/>
              <a:t>for example multiplication or division. If the calculations </a:t>
            </a:r>
            <a:r>
              <a:rPr lang="en-US" sz="2000" dirty="0" smtClean="0"/>
              <a:t>are simple </a:t>
            </a:r>
            <a:r>
              <a:rPr lang="en-US" sz="2000" dirty="0"/>
              <a:t>plus or minus operations it is not required, as it will slow </a:t>
            </a:r>
            <a:r>
              <a:rPr lang="en-US" sz="2000" dirty="0" smtClean="0"/>
              <a:t>down execution</a:t>
            </a:r>
            <a:r>
              <a:rPr lang="en-US" sz="2000" dirty="0"/>
              <a:t>.</a:t>
            </a:r>
          </a:p>
        </p:txBody>
      </p:sp>
      <p:pic>
        <p:nvPicPr>
          <p:cNvPr id="9218"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927" y="304800"/>
            <a:ext cx="9087961" cy="41716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9185653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915400" cy="6629400"/>
          </a:xfrm>
        </p:spPr>
        <p:txBody>
          <a:bodyPr>
            <a:normAutofit fontScale="55000" lnSpcReduction="20000"/>
          </a:bodyPr>
          <a:lstStyle/>
          <a:p>
            <a:pPr>
              <a:lnSpc>
                <a:spcPct val="120000"/>
              </a:lnSpc>
            </a:pPr>
            <a:r>
              <a:rPr lang="en-US" dirty="0" smtClean="0"/>
              <a:t>If you are not able to activate your information view because of name conflicts between shared and local attributes of a column view, then you can use aliases to resolve such conflicts and activate the information view. Select the semantics node and in the </a:t>
            </a:r>
            <a:r>
              <a:rPr lang="en-US" i="1" dirty="0" smtClean="0"/>
              <a:t>Shared Attribute pane, provide Alias Name and Alias Label values.</a:t>
            </a:r>
            <a:endParaRPr lang="en-US" dirty="0" smtClean="0"/>
          </a:p>
          <a:p>
            <a:pPr>
              <a:lnSpc>
                <a:spcPct val="120000"/>
              </a:lnSpc>
            </a:pPr>
            <a:r>
              <a:rPr lang="en-US" dirty="0" smtClean="0"/>
              <a:t>If there are more than one table in the data foundation node, specify the central table (fact table) from which the modeler must derive the measures. Select the </a:t>
            </a:r>
            <a:r>
              <a:rPr lang="en-US" i="1" dirty="0" smtClean="0"/>
              <a:t>Data foundation node and define the property, Central Entity in the Properties pane.</a:t>
            </a:r>
            <a:endParaRPr lang="en-US" dirty="0" smtClean="0"/>
          </a:p>
          <a:p>
            <a:pPr>
              <a:lnSpc>
                <a:spcPct val="120000"/>
              </a:lnSpc>
            </a:pPr>
            <a:r>
              <a:rPr lang="en-US" dirty="0" smtClean="0"/>
              <a:t>Self-joins are not supported. While creating joins, ensure that a table does not appear twice in any join path. A join path is the set of joins that links the fact table to other tables.</a:t>
            </a:r>
          </a:p>
          <a:p>
            <a:pPr>
              <a:lnSpc>
                <a:spcPct val="120000"/>
              </a:lnSpc>
            </a:pPr>
            <a:r>
              <a:rPr lang="en-US" dirty="0" smtClean="0"/>
              <a:t>While creating joins between analytic view and attribute view:</a:t>
            </a:r>
          </a:p>
          <a:p>
            <a:pPr lvl="1">
              <a:lnSpc>
                <a:spcPct val="120000"/>
              </a:lnSpc>
            </a:pPr>
            <a:r>
              <a:rPr lang="en-US" dirty="0" smtClean="0"/>
              <a:t>The same table cannot be used in the join path of analytic view and attribute view</a:t>
            </a:r>
          </a:p>
          <a:p>
            <a:pPr lvl="1">
              <a:lnSpc>
                <a:spcPct val="120000"/>
              </a:lnSpc>
            </a:pPr>
            <a:r>
              <a:rPr lang="en-US" dirty="0" smtClean="0"/>
              <a:t>The table of the attribute view which is linked to the fact table should not have an alias table</a:t>
            </a:r>
          </a:p>
          <a:p>
            <a:pPr>
              <a:lnSpc>
                <a:spcPct val="120000"/>
              </a:lnSpc>
            </a:pPr>
            <a:r>
              <a:rPr lang="en-US" dirty="0" smtClean="0"/>
              <a:t>You can enable relational optimization for your analytic view using “</a:t>
            </a:r>
            <a:r>
              <a:rPr lang="en-US" i="1" dirty="0" smtClean="0"/>
              <a:t>Allow Relational Optimization”</a:t>
            </a:r>
            <a:r>
              <a:rPr lang="en-US" dirty="0" smtClean="0"/>
              <a:t> property.</a:t>
            </a:r>
          </a:p>
          <a:p>
            <a:pPr>
              <a:lnSpc>
                <a:spcPct val="120000"/>
              </a:lnSpc>
            </a:pPr>
            <a:r>
              <a:rPr lang="en-US" dirty="0" smtClean="0"/>
              <a:t>Setting this property would be effective only for analytic views having complex calculations such that deployment of analytic view generates catalog calculation view on top of the generated catalog OLAP view.</a:t>
            </a:r>
          </a:p>
          <a:p>
            <a:pPr lvl="1">
              <a:lnSpc>
                <a:spcPct val="120000"/>
              </a:lnSpc>
            </a:pPr>
            <a:r>
              <a:rPr lang="en-US" dirty="0" smtClean="0"/>
              <a:t>In this case, if this flag is set counters and SELECT COUNT may deliver wrong results</a:t>
            </a:r>
          </a:p>
          <a:p>
            <a:pPr>
              <a:lnSpc>
                <a:spcPct val="120000"/>
              </a:lnSpc>
            </a:pPr>
            <a:r>
              <a:rPr lang="en-US" dirty="0" smtClean="0"/>
              <a:t>While modeling an analytic view, if you have also opened and edited an attribute view that is used in the analytic view, then close and reopen the analytic view editor to see any changes that you have made to the attribute view. </a:t>
            </a:r>
          </a:p>
          <a:p>
            <a:pPr>
              <a:lnSpc>
                <a:spcPct val="120000"/>
              </a:lnSpc>
              <a:buNone/>
            </a:pPr>
            <a:endParaRPr lang="en-US"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077200" cy="457200"/>
          </a:xfrm>
        </p:spPr>
        <p:txBody>
          <a:bodyPr>
            <a:normAutofit fontScale="90000"/>
          </a:bodyPr>
          <a:lstStyle/>
          <a:p>
            <a:r>
              <a:rPr lang="en-US" dirty="0" smtClean="0"/>
              <a:t>Data Preview Editor</a:t>
            </a:r>
            <a:endParaRPr lang="en-US" dirty="0"/>
          </a:p>
        </p:txBody>
      </p:sp>
      <p:pic>
        <p:nvPicPr>
          <p:cNvPr id="2050" name="Picture 2"/>
          <p:cNvPicPr>
            <a:picLocks noChangeAspect="1" noChangeArrowheads="1"/>
          </p:cNvPicPr>
          <p:nvPr/>
        </p:nvPicPr>
        <p:blipFill>
          <a:blip r:embed="rId2"/>
          <a:srcRect/>
          <a:stretch>
            <a:fillRect/>
          </a:stretch>
        </p:blipFill>
        <p:spPr bwMode="auto">
          <a:xfrm>
            <a:off x="425552" y="518503"/>
            <a:ext cx="8263424" cy="633949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563562"/>
          </a:xfrm>
        </p:spPr>
        <p:txBody>
          <a:bodyPr>
            <a:normAutofit fontScale="90000"/>
          </a:bodyPr>
          <a:lstStyle/>
          <a:p>
            <a:r>
              <a:rPr lang="en-US" dirty="0" smtClean="0"/>
              <a:t>SQL Editor</a:t>
            </a:r>
            <a:endParaRPr lang="en-US" dirty="0"/>
          </a:p>
        </p:txBody>
      </p:sp>
      <p:pic>
        <p:nvPicPr>
          <p:cNvPr id="3074" name="Picture 2"/>
          <p:cNvPicPr>
            <a:picLocks noChangeAspect="1" noChangeArrowheads="1"/>
          </p:cNvPicPr>
          <p:nvPr/>
        </p:nvPicPr>
        <p:blipFill>
          <a:blip r:embed="rId2"/>
          <a:srcRect/>
          <a:stretch>
            <a:fillRect/>
          </a:stretch>
        </p:blipFill>
        <p:spPr bwMode="auto">
          <a:xfrm>
            <a:off x="126612" y="1097284"/>
            <a:ext cx="8868486" cy="28956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140680" y="3894408"/>
            <a:ext cx="8839200" cy="16002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571" y="0"/>
            <a:ext cx="8004629" cy="838200"/>
          </a:xfrm>
        </p:spPr>
        <p:txBody>
          <a:bodyPr/>
          <a:lstStyle/>
          <a:p>
            <a:r>
              <a:rPr lang="en-US" dirty="0" smtClean="0"/>
              <a:t>Star Schema</a:t>
            </a:r>
            <a:endParaRPr lang="en-US" dirty="0"/>
          </a:p>
        </p:txBody>
      </p:sp>
      <p:sp>
        <p:nvSpPr>
          <p:cNvPr id="3" name="Content Placeholder 2"/>
          <p:cNvSpPr>
            <a:spLocks noGrp="1"/>
          </p:cNvSpPr>
          <p:nvPr>
            <p:ph idx="1"/>
          </p:nvPr>
        </p:nvSpPr>
        <p:spPr>
          <a:xfrm>
            <a:off x="439057" y="5791200"/>
            <a:ext cx="8229600" cy="715963"/>
          </a:xfrm>
        </p:spPr>
        <p:txBody>
          <a:bodyPr>
            <a:normAutofit fontScale="77500" lnSpcReduction="20000"/>
          </a:bodyPr>
          <a:lstStyle/>
          <a:p>
            <a:r>
              <a:rPr lang="en-US" dirty="0"/>
              <a:t>Analytic views can be simply a combination of tables that contain both </a:t>
            </a:r>
            <a:r>
              <a:rPr lang="en-US" dirty="0" smtClean="0"/>
              <a:t>attribute data </a:t>
            </a:r>
            <a:r>
              <a:rPr lang="en-US" dirty="0"/>
              <a:t>and measure data</a:t>
            </a:r>
          </a:p>
        </p:txBody>
      </p:sp>
      <p:pic>
        <p:nvPicPr>
          <p:cNvPr id="102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1771" y="609600"/>
            <a:ext cx="9151257" cy="50586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314997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630" y="1981200"/>
            <a:ext cx="8229600" cy="1143000"/>
          </a:xfrm>
        </p:spPr>
        <p:txBody>
          <a:bodyPr/>
          <a:lstStyle/>
          <a:p>
            <a:r>
              <a:rPr lang="en-US" dirty="0" smtClean="0"/>
              <a:t>THANK YOU</a:t>
            </a:r>
            <a:endParaRPr lang="en-US" dirty="0"/>
          </a:p>
        </p:txBody>
      </p:sp>
    </p:spTree>
    <p:extLst>
      <p:ext uri="{BB962C8B-B14F-4D97-AF65-F5344CB8AC3E}">
        <p14:creationId xmlns="" xmlns:p14="http://schemas.microsoft.com/office/powerpoint/2010/main" val="31269132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04800" y="5768928"/>
            <a:ext cx="8763000" cy="936672"/>
          </a:xfrm>
        </p:spPr>
        <p:txBody>
          <a:bodyPr>
            <a:normAutofit fontScale="55000" lnSpcReduction="20000"/>
          </a:bodyPr>
          <a:lstStyle/>
          <a:p>
            <a:r>
              <a:rPr lang="en-US" dirty="0"/>
              <a:t>Optionally, attribute views can also be included in the analytic view definition. </a:t>
            </a:r>
            <a:r>
              <a:rPr lang="en-US" dirty="0" smtClean="0"/>
              <a:t>In this </a:t>
            </a:r>
            <a:r>
              <a:rPr lang="en-US" dirty="0"/>
              <a:t>way, you can achieve additional depth of attribute data. The analytic </a:t>
            </a:r>
            <a:r>
              <a:rPr lang="en-US" dirty="0" smtClean="0"/>
              <a:t> view inherits </a:t>
            </a:r>
            <a:r>
              <a:rPr lang="en-US" dirty="0"/>
              <a:t>the definitions of any attribute views that are included in the definition.</a:t>
            </a:r>
          </a:p>
        </p:txBody>
      </p:sp>
      <p:pic>
        <p:nvPicPr>
          <p:cNvPr id="205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04800" y="228600"/>
            <a:ext cx="8443686" cy="55294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0698841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457200"/>
            <a:ext cx="8991600" cy="6400800"/>
          </a:xfrm>
        </p:spPr>
        <p:txBody>
          <a:bodyPr>
            <a:normAutofit fontScale="70000" lnSpcReduction="20000"/>
          </a:bodyPr>
          <a:lstStyle/>
          <a:p>
            <a:pPr>
              <a:lnSpc>
                <a:spcPct val="170000"/>
              </a:lnSpc>
            </a:pPr>
            <a:r>
              <a:rPr lang="en-US" dirty="0" smtClean="0"/>
              <a:t>Analytic views are used to model data that includes measures</a:t>
            </a:r>
          </a:p>
          <a:p>
            <a:pPr>
              <a:lnSpc>
                <a:spcPct val="170000"/>
              </a:lnSpc>
            </a:pPr>
            <a:r>
              <a:rPr lang="en-US" dirty="0" smtClean="0"/>
              <a:t>Leverage </a:t>
            </a:r>
            <a:r>
              <a:rPr lang="en-US" dirty="0"/>
              <a:t>the fastest types of information model available in </a:t>
            </a:r>
            <a:r>
              <a:rPr lang="en-US" dirty="0" smtClean="0"/>
              <a:t>SAP </a:t>
            </a:r>
            <a:r>
              <a:rPr lang="it-IT" dirty="0" smtClean="0"/>
              <a:t>HANA </a:t>
            </a:r>
            <a:r>
              <a:rPr lang="it-IT" dirty="0"/>
              <a:t>to calculate aggregate </a:t>
            </a:r>
            <a:r>
              <a:rPr lang="it-IT" dirty="0" smtClean="0"/>
              <a:t>data</a:t>
            </a:r>
          </a:p>
          <a:p>
            <a:pPr>
              <a:lnSpc>
                <a:spcPct val="170000"/>
              </a:lnSpc>
            </a:pPr>
            <a:r>
              <a:rPr lang="en-US" dirty="0" smtClean="0"/>
              <a:t>Measures defined </a:t>
            </a:r>
            <a:r>
              <a:rPr lang="en-US" dirty="0"/>
              <a:t>on only one </a:t>
            </a:r>
            <a:r>
              <a:rPr lang="en-US" dirty="0" smtClean="0"/>
              <a:t>fact table</a:t>
            </a:r>
          </a:p>
          <a:p>
            <a:pPr>
              <a:lnSpc>
                <a:spcPct val="170000"/>
              </a:lnSpc>
            </a:pPr>
            <a:r>
              <a:rPr lang="en-US" dirty="0"/>
              <a:t>Fact </a:t>
            </a:r>
            <a:r>
              <a:rPr lang="en-US" dirty="0" smtClean="0"/>
              <a:t>tables can </a:t>
            </a:r>
            <a:r>
              <a:rPr lang="en-US" dirty="0"/>
              <a:t>be joined to allow access to more detailed data using a single analytic </a:t>
            </a:r>
            <a:r>
              <a:rPr lang="en-US" dirty="0" smtClean="0"/>
              <a:t>view as </a:t>
            </a:r>
            <a:r>
              <a:rPr lang="en-US" dirty="0"/>
              <a:t>long as the facts (measures) come from a single </a:t>
            </a:r>
            <a:r>
              <a:rPr lang="en-US" dirty="0" smtClean="0"/>
              <a:t>table</a:t>
            </a:r>
          </a:p>
          <a:p>
            <a:pPr>
              <a:lnSpc>
                <a:spcPct val="170000"/>
              </a:lnSpc>
            </a:pPr>
            <a:r>
              <a:rPr lang="en-US" dirty="0" smtClean="0"/>
              <a:t>Can be defined </a:t>
            </a:r>
            <a:r>
              <a:rPr lang="en-US" dirty="0"/>
              <a:t>in a single table, or in joined </a:t>
            </a:r>
            <a:r>
              <a:rPr lang="en-US" dirty="0" smtClean="0"/>
              <a:t>table</a:t>
            </a:r>
          </a:p>
          <a:p>
            <a:pPr>
              <a:lnSpc>
                <a:spcPct val="170000"/>
              </a:lnSpc>
            </a:pPr>
            <a:r>
              <a:rPr lang="en-US" dirty="0" smtClean="0"/>
              <a:t>The </a:t>
            </a:r>
            <a:r>
              <a:rPr lang="en-US" dirty="0" smtClean="0"/>
              <a:t>attributes or measures marked as hidden are not available for input parameters, variables, consumers or higher level views that are build on top of the analytic view. </a:t>
            </a:r>
          </a:p>
        </p:txBody>
      </p:sp>
    </p:spTree>
    <p:extLst>
      <p:ext uri="{BB962C8B-B14F-4D97-AF65-F5344CB8AC3E}">
        <p14:creationId xmlns="" xmlns:p14="http://schemas.microsoft.com/office/powerpoint/2010/main" val="6771293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457200" y="0"/>
            <a:ext cx="8001000" cy="4149811"/>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457200" y="4114800"/>
            <a:ext cx="8001000" cy="529482"/>
          </a:xfrm>
          <a:prstGeom prst="rect">
            <a:avLst/>
          </a:prstGeom>
          <a:noFill/>
          <a:ln w="9525">
            <a:noFill/>
            <a:miter lim="800000"/>
            <a:headEnd/>
            <a:tailEnd/>
          </a:ln>
          <a:effectLst/>
        </p:spPr>
      </p:pic>
      <p:pic>
        <p:nvPicPr>
          <p:cNvPr id="3" name="Picture 3"/>
          <p:cNvPicPr>
            <a:picLocks noChangeAspect="1" noChangeArrowheads="1"/>
          </p:cNvPicPr>
          <p:nvPr/>
        </p:nvPicPr>
        <p:blipFill>
          <a:blip r:embed="rId4"/>
          <a:srcRect/>
          <a:stretch>
            <a:fillRect/>
          </a:stretch>
        </p:blipFill>
        <p:spPr bwMode="auto">
          <a:xfrm>
            <a:off x="457200" y="4621041"/>
            <a:ext cx="8001000" cy="2195147"/>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686800" cy="6248400"/>
          </a:xfrm>
        </p:spPr>
        <p:txBody>
          <a:bodyPr>
            <a:normAutofit fontScale="70000" lnSpcReduction="20000"/>
          </a:bodyPr>
          <a:lstStyle/>
          <a:p>
            <a:pPr marL="0" algn="just">
              <a:lnSpc>
                <a:spcPct val="120000"/>
              </a:lnSpc>
              <a:buNone/>
            </a:pPr>
            <a:r>
              <a:rPr lang="en-US" dirty="0" smtClean="0"/>
              <a:t>Attributes and measures form content data that you use for data modeling. The attributes represent the descriptive data such as city and country and the measures represent quantifiable data such as revenue and quantity sold.</a:t>
            </a:r>
          </a:p>
          <a:p>
            <a:pPr>
              <a:lnSpc>
                <a:spcPct val="120000"/>
              </a:lnSpc>
              <a:buNone/>
            </a:pPr>
            <a:endParaRPr lang="en-US" dirty="0" smtClean="0"/>
          </a:p>
          <a:p>
            <a:pPr marL="0">
              <a:lnSpc>
                <a:spcPct val="120000"/>
              </a:lnSpc>
              <a:buNone/>
            </a:pPr>
            <a:r>
              <a:rPr lang="en-US" dirty="0" smtClean="0"/>
              <a:t>Information views can contain two types of columns, the measures and the attributes. Measures are columns for which you define an aggregation. If information views are used in SQL statements, then you have to aggregate the measures.</a:t>
            </a:r>
          </a:p>
          <a:p>
            <a:pPr marL="0" indent="0">
              <a:lnSpc>
                <a:spcPct val="120000"/>
              </a:lnSpc>
              <a:buNone/>
            </a:pPr>
            <a:endParaRPr lang="en-US" u="sng" dirty="0" smtClean="0"/>
          </a:p>
          <a:p>
            <a:pPr marL="0" indent="0">
              <a:lnSpc>
                <a:spcPct val="120000"/>
              </a:lnSpc>
              <a:buNone/>
            </a:pPr>
            <a:r>
              <a:rPr lang="en-US" u="sng" dirty="0" smtClean="0"/>
              <a:t>3 Types of Columns</a:t>
            </a:r>
          </a:p>
          <a:p>
            <a:pPr marL="0" indent="0">
              <a:lnSpc>
                <a:spcPct val="120000"/>
              </a:lnSpc>
              <a:buNone/>
            </a:pPr>
            <a:r>
              <a:rPr lang="en-US" dirty="0" smtClean="0"/>
              <a:t>• Columns</a:t>
            </a:r>
            <a:endParaRPr lang="en-US" dirty="0"/>
          </a:p>
          <a:p>
            <a:pPr marL="0" indent="0">
              <a:lnSpc>
                <a:spcPct val="120000"/>
              </a:lnSpc>
              <a:buNone/>
            </a:pPr>
            <a:r>
              <a:rPr lang="en-US" dirty="0"/>
              <a:t>• Calculated </a:t>
            </a:r>
            <a:r>
              <a:rPr lang="en-US" dirty="0" smtClean="0"/>
              <a:t>Columns </a:t>
            </a:r>
            <a:endParaRPr lang="en-US" dirty="0"/>
          </a:p>
          <a:p>
            <a:pPr marL="0" indent="0">
              <a:lnSpc>
                <a:spcPct val="120000"/>
              </a:lnSpc>
              <a:buNone/>
            </a:pPr>
            <a:r>
              <a:rPr lang="en-US" dirty="0"/>
              <a:t>• Restricted </a:t>
            </a:r>
            <a:r>
              <a:rPr lang="en-US" dirty="0" smtClean="0"/>
              <a:t>Columns</a:t>
            </a:r>
          </a:p>
          <a:p>
            <a:pPr marL="0" indent="0">
              <a:lnSpc>
                <a:spcPct val="120000"/>
              </a:lnSpc>
              <a:buNone/>
            </a:pPr>
            <a:r>
              <a:rPr lang="en-US" dirty="0"/>
              <a:t>	</a:t>
            </a:r>
            <a:r>
              <a:rPr lang="en-US" dirty="0" smtClean="0"/>
              <a:t>- is restricted </a:t>
            </a:r>
            <a:r>
              <a:rPr lang="en-US" dirty="0"/>
              <a:t>based </a:t>
            </a:r>
            <a:r>
              <a:rPr lang="en-US" dirty="0" smtClean="0"/>
              <a:t>on </a:t>
            </a:r>
            <a:r>
              <a:rPr lang="en-US" dirty="0"/>
              <a:t>one or more columns (</a:t>
            </a:r>
            <a:r>
              <a:rPr lang="en-US" dirty="0" smtClean="0"/>
              <a:t>attributes from base table or view).</a:t>
            </a:r>
            <a:endParaRPr lang="en-US" dirty="0"/>
          </a:p>
        </p:txBody>
      </p:sp>
    </p:spTree>
    <p:extLst>
      <p:ext uri="{BB962C8B-B14F-4D97-AF65-F5344CB8AC3E}">
        <p14:creationId xmlns="" xmlns:p14="http://schemas.microsoft.com/office/powerpoint/2010/main" val="10451314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Creating Restricted </a:t>
            </a:r>
            <a:r>
              <a:rPr lang="en-US" dirty="0" smtClean="0"/>
              <a:t>Columns</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52206" y="1219200"/>
            <a:ext cx="8991794" cy="4876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5538862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399512" cy="638627"/>
          </a:xfrm>
        </p:spPr>
        <p:txBody>
          <a:bodyPr>
            <a:normAutofit fontScale="90000"/>
          </a:bodyPr>
          <a:lstStyle/>
          <a:p>
            <a:r>
              <a:rPr lang="en-US" dirty="0"/>
              <a:t>Creating Restricted Columns</a:t>
            </a:r>
          </a:p>
        </p:txBody>
      </p:sp>
      <p:pic>
        <p:nvPicPr>
          <p:cNvPr id="205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28600" y="685800"/>
            <a:ext cx="8534400" cy="523324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609600" y="6019800"/>
            <a:ext cx="8153400" cy="646331"/>
          </a:xfrm>
          <a:prstGeom prst="rect">
            <a:avLst/>
          </a:prstGeom>
        </p:spPr>
        <p:txBody>
          <a:bodyPr wrap="square">
            <a:spAutoFit/>
          </a:bodyPr>
          <a:lstStyle/>
          <a:p>
            <a:pPr>
              <a:buFont typeface="Arial" pitchFamily="34" charset="0"/>
              <a:buChar char="•"/>
            </a:pPr>
            <a:r>
              <a:rPr lang="en-US" dirty="0" smtClean="0"/>
              <a:t>  You can apply restrictions using more than one attribute column.</a:t>
            </a:r>
          </a:p>
          <a:p>
            <a:pPr>
              <a:buFont typeface="Arial" pitchFamily="34" charset="0"/>
              <a:buChar char="•"/>
            </a:pPr>
            <a:r>
              <a:rPr lang="en-US" dirty="0" smtClean="0"/>
              <a:t>  You can also use input parameters in your expressions to create restricted columns.</a:t>
            </a:r>
          </a:p>
        </p:txBody>
      </p:sp>
    </p:spTree>
    <p:extLst>
      <p:ext uri="{BB962C8B-B14F-4D97-AF65-F5344CB8AC3E}">
        <p14:creationId xmlns="" xmlns:p14="http://schemas.microsoft.com/office/powerpoint/2010/main" val="36762514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Restricted Columns</a:t>
            </a:r>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6200" y="1516360"/>
            <a:ext cx="8954551" cy="534163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5955153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293</TotalTime>
  <Words>732</Words>
  <Application>Microsoft Office PowerPoint</Application>
  <PresentationFormat>On-screen Show (4:3)</PresentationFormat>
  <Paragraphs>45</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Analytic Views</vt:lpstr>
      <vt:lpstr>Star Schema</vt:lpstr>
      <vt:lpstr>Slide 3</vt:lpstr>
      <vt:lpstr>Slide 4</vt:lpstr>
      <vt:lpstr>Slide 5</vt:lpstr>
      <vt:lpstr>Slide 6</vt:lpstr>
      <vt:lpstr>Creating Restricted Columns</vt:lpstr>
      <vt:lpstr>Creating Restricted Columns</vt:lpstr>
      <vt:lpstr>Creating Restricted Columns</vt:lpstr>
      <vt:lpstr>When to use Calculated Columns</vt:lpstr>
      <vt:lpstr>When to use Calculated Columns</vt:lpstr>
      <vt:lpstr>Creating Calculated Column</vt:lpstr>
      <vt:lpstr>Slide 13</vt:lpstr>
      <vt:lpstr>Consider granularity when creating calculated columns</vt:lpstr>
      <vt:lpstr>Slide 15</vt:lpstr>
      <vt:lpstr>Slide 16</vt:lpstr>
      <vt:lpstr>Slide 17</vt:lpstr>
      <vt:lpstr>Data Preview Editor</vt:lpstr>
      <vt:lpstr>SQL Editor</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 Views</dc:title>
  <dc:creator>SENTHIL</dc:creator>
  <cp:lastModifiedBy>SENTHIL</cp:lastModifiedBy>
  <cp:revision>63</cp:revision>
  <dcterms:created xsi:type="dcterms:W3CDTF">2014-01-30T11:22:51Z</dcterms:created>
  <dcterms:modified xsi:type="dcterms:W3CDTF">2016-04-29T00:37:11Z</dcterms:modified>
</cp:coreProperties>
</file>