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2B0AE-C04E-443E-AC8A-B26BDC610D9F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A2546-EE76-4668-A519-64E16BD16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A2546-EE76-4668-A519-64E16BD16A5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19D9-1E12-4592-872B-F5FB6F041D15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7FC5-2499-42FB-ACB1-720743008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19D9-1E12-4592-872B-F5FB6F041D15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7FC5-2499-42FB-ACB1-720743008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19D9-1E12-4592-872B-F5FB6F041D15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7FC5-2499-42FB-ACB1-720743008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19D9-1E12-4592-872B-F5FB6F041D15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7FC5-2499-42FB-ACB1-720743008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19D9-1E12-4592-872B-F5FB6F041D15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7FC5-2499-42FB-ACB1-720743008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19D9-1E12-4592-872B-F5FB6F041D15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7FC5-2499-42FB-ACB1-720743008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19D9-1E12-4592-872B-F5FB6F041D15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7FC5-2499-42FB-ACB1-720743008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19D9-1E12-4592-872B-F5FB6F041D15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7FC5-2499-42FB-ACB1-720743008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19D9-1E12-4592-872B-F5FB6F041D15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7FC5-2499-42FB-ACB1-720743008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19D9-1E12-4592-872B-F5FB6F041D15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7FC5-2499-42FB-ACB1-720743008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19D9-1E12-4592-872B-F5FB6F041D15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7FC5-2499-42FB-ACB1-720743008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A19D9-1E12-4592-872B-F5FB6F041D15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77FC5-2499-42FB-ACB1-720743008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4648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Duplicate Elimination</a:t>
            </a:r>
          </a:p>
          <a:p>
            <a:pPr>
              <a:buNone/>
            </a:pPr>
            <a:r>
              <a:rPr lang="en-US" sz="3600" dirty="0" smtClean="0"/>
              <a:t>	</a:t>
            </a:r>
            <a:r>
              <a:rPr lang="en-US" sz="2000" dirty="0" smtClean="0"/>
              <a:t>A table with a primary key does not contain duplicates.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Duplicates can occur when a key column Is not included In the projection list.</a:t>
            </a:r>
          </a:p>
          <a:p>
            <a:pPr>
              <a:buNone/>
            </a:pPr>
            <a:r>
              <a:rPr lang="en-US" sz="2000" dirty="0" smtClean="0"/>
              <a:t>	-SELECT DISTINCT overtime FROM Official;</a:t>
            </a:r>
          </a:p>
          <a:p>
            <a:pPr>
              <a:buNone/>
            </a:pPr>
            <a:r>
              <a:rPr lang="en-US" sz="2000" dirty="0" smtClean="0"/>
              <a:t>	NULL values are treated in duplicate elimination as "normal" values.</a:t>
            </a:r>
          </a:p>
          <a:p>
            <a:pPr>
              <a:buNone/>
            </a:pPr>
            <a:r>
              <a:rPr lang="en-US" sz="2000" dirty="0" smtClean="0"/>
              <a:t>	If </a:t>
            </a:r>
            <a:r>
              <a:rPr lang="en-US" sz="2000" dirty="0"/>
              <a:t>a projection list contains multiple columns, DISTINCT always refers </a:t>
            </a:r>
            <a:r>
              <a:rPr lang="en-US" sz="2000" dirty="0" smtClean="0"/>
              <a:t>to the </a:t>
            </a:r>
            <a:r>
              <a:rPr lang="en-US" sz="2000" dirty="0"/>
              <a:t>combination of all these </a:t>
            </a:r>
            <a:r>
              <a:rPr lang="en-US" sz="2000" dirty="0" smtClean="0"/>
              <a:t>columns.</a:t>
            </a:r>
          </a:p>
          <a:p>
            <a:pPr>
              <a:buNone/>
            </a:pPr>
            <a:r>
              <a:rPr lang="en-US" sz="2000" dirty="0" smtClean="0"/>
              <a:t>	-SELECT </a:t>
            </a:r>
            <a:r>
              <a:rPr lang="en-US" sz="2000" dirty="0"/>
              <a:t>DISTINCT Brand, </a:t>
            </a:r>
            <a:r>
              <a:rPr lang="en-US" sz="2000" dirty="0" smtClean="0"/>
              <a:t>Color FROM </a:t>
            </a:r>
            <a:r>
              <a:rPr lang="en-US" sz="2000" dirty="0"/>
              <a:t>Car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	DISTINCT </a:t>
            </a:r>
            <a:r>
              <a:rPr lang="en-US" sz="2000" dirty="0"/>
              <a:t>can also be used If the result table should contain all </a:t>
            </a:r>
            <a:r>
              <a:rPr lang="en-US" sz="2000" dirty="0" smtClean="0"/>
              <a:t>the columns</a:t>
            </a:r>
          </a:p>
          <a:p>
            <a:pPr>
              <a:buNone/>
            </a:pPr>
            <a:r>
              <a:rPr lang="en-US" sz="2000" dirty="0" smtClean="0"/>
              <a:t>	If </a:t>
            </a:r>
            <a:r>
              <a:rPr lang="en-US" sz="2000" dirty="0"/>
              <a:t>the (source) table has a (primary) key DISTINCT Is not </a:t>
            </a:r>
            <a:r>
              <a:rPr lang="en-US" sz="2000" dirty="0" smtClean="0"/>
              <a:t>required</a:t>
            </a:r>
          </a:p>
          <a:p>
            <a:pPr>
              <a:buNone/>
            </a:pPr>
            <a:r>
              <a:rPr lang="en-US" sz="2000" dirty="0" smtClean="0"/>
              <a:t>	-SELECT </a:t>
            </a:r>
            <a:r>
              <a:rPr lang="en-US" sz="2000" dirty="0"/>
              <a:t>DISTINCT </a:t>
            </a:r>
            <a:r>
              <a:rPr lang="en-US" sz="2000" dirty="0" smtClean="0"/>
              <a:t>* FROM </a:t>
            </a:r>
            <a:r>
              <a:rPr lang="en-US" sz="2000" dirty="0"/>
              <a:t>Car;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/>
              <a:t>Sorting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200" dirty="0" smtClean="0"/>
              <a:t>The </a:t>
            </a:r>
            <a:r>
              <a:rPr lang="en-US" sz="2200" dirty="0"/>
              <a:t>result table can be sorted by a specific </a:t>
            </a:r>
            <a:r>
              <a:rPr lang="en-US" sz="2200" dirty="0" smtClean="0"/>
              <a:t>column</a:t>
            </a:r>
          </a:p>
          <a:p>
            <a:pPr>
              <a:buNone/>
            </a:pPr>
            <a:r>
              <a:rPr lang="en-US" sz="2200" dirty="0" smtClean="0"/>
              <a:t>	-SELECT </a:t>
            </a:r>
            <a:r>
              <a:rPr lang="en-US" sz="2200" dirty="0"/>
              <a:t>Brand, </a:t>
            </a:r>
            <a:r>
              <a:rPr lang="en-US" sz="2200" dirty="0" smtClean="0"/>
              <a:t>Color FROM Car ORDER </a:t>
            </a:r>
            <a:r>
              <a:rPr lang="en-US" sz="2200" dirty="0"/>
              <a:t>BY Brand</a:t>
            </a:r>
            <a:r>
              <a:rPr lang="en-US" sz="2200" dirty="0" smtClean="0"/>
              <a:t>;</a:t>
            </a:r>
          </a:p>
          <a:p>
            <a:pPr>
              <a:buNone/>
            </a:pPr>
            <a:r>
              <a:rPr lang="en-US" sz="2200" dirty="0" smtClean="0"/>
              <a:t>	-SELECT Brand, Color FROM Car ORDER BY Brand ASC;</a:t>
            </a:r>
          </a:p>
          <a:p>
            <a:pPr>
              <a:buNone/>
            </a:pPr>
            <a:r>
              <a:rPr lang="en-US" sz="2200" dirty="0" smtClean="0"/>
              <a:t>	-SELECT </a:t>
            </a:r>
            <a:r>
              <a:rPr lang="en-US" sz="2200" dirty="0"/>
              <a:t>Brand, </a:t>
            </a:r>
            <a:r>
              <a:rPr lang="en-US" sz="2200" dirty="0" smtClean="0"/>
              <a:t>Color FROM Car ORDER </a:t>
            </a:r>
            <a:r>
              <a:rPr lang="en-US" sz="2200" dirty="0"/>
              <a:t>BY Brand DESC</a:t>
            </a:r>
            <a:r>
              <a:rPr lang="en-US" sz="2200" dirty="0" smtClean="0"/>
              <a:t>;</a:t>
            </a:r>
          </a:p>
          <a:p>
            <a:pPr>
              <a:buNone/>
            </a:pPr>
            <a:r>
              <a:rPr lang="en-US" sz="2200" dirty="0"/>
              <a:t>	</a:t>
            </a:r>
            <a:r>
              <a:rPr lang="en-US" sz="2200" dirty="0" smtClean="0"/>
              <a:t>The </a:t>
            </a:r>
            <a:r>
              <a:rPr lang="en-US" sz="2200" dirty="0"/>
              <a:t>sorting can be applied using a </a:t>
            </a:r>
            <a:r>
              <a:rPr lang="en-US" sz="2200" dirty="0" smtClean="0"/>
              <a:t>column that </a:t>
            </a:r>
            <a:r>
              <a:rPr lang="en-US" sz="2200" dirty="0"/>
              <a:t>does not appear In the projection </a:t>
            </a:r>
            <a:r>
              <a:rPr lang="en-US" sz="2200" dirty="0" smtClean="0"/>
              <a:t>list</a:t>
            </a:r>
          </a:p>
          <a:p>
            <a:pPr>
              <a:buNone/>
            </a:pPr>
            <a:r>
              <a:rPr lang="en-US" sz="2200" dirty="0" smtClean="0"/>
              <a:t>	-SELECT </a:t>
            </a:r>
            <a:r>
              <a:rPr lang="en-US" sz="2200" dirty="0"/>
              <a:t>Brand, </a:t>
            </a:r>
            <a:r>
              <a:rPr lang="en-US" sz="2200" dirty="0" smtClean="0"/>
              <a:t>Color FROM Car ORDER </a:t>
            </a:r>
            <a:r>
              <a:rPr lang="en-US" sz="2200" dirty="0"/>
              <a:t>BY </a:t>
            </a:r>
            <a:r>
              <a:rPr lang="en-US" sz="2200" dirty="0" err="1"/>
              <a:t>PlateNumber</a:t>
            </a:r>
            <a:r>
              <a:rPr lang="en-US" sz="2200" dirty="0" smtClean="0"/>
              <a:t>;</a:t>
            </a:r>
          </a:p>
          <a:p>
            <a:pPr>
              <a:buNone/>
            </a:pPr>
            <a:r>
              <a:rPr lang="en-US" sz="2200" dirty="0" smtClean="0"/>
              <a:t>	You </a:t>
            </a:r>
            <a:r>
              <a:rPr lang="en-US" sz="2200" dirty="0"/>
              <a:t>can sort using a combination of </a:t>
            </a:r>
            <a:r>
              <a:rPr lang="en-US" sz="2200" dirty="0" smtClean="0"/>
              <a:t>columns</a:t>
            </a:r>
          </a:p>
          <a:p>
            <a:pPr>
              <a:buNone/>
            </a:pPr>
            <a:r>
              <a:rPr lang="en-US" sz="2200" dirty="0" smtClean="0"/>
              <a:t>	-SELECT </a:t>
            </a:r>
            <a:r>
              <a:rPr lang="en-US" sz="2200" dirty="0"/>
              <a:t>Brand, </a:t>
            </a:r>
            <a:r>
              <a:rPr lang="en-US" sz="2200" dirty="0" smtClean="0"/>
              <a:t>Color FROM Car ORDER </a:t>
            </a:r>
            <a:r>
              <a:rPr lang="en-US" sz="2200" dirty="0"/>
              <a:t>BY Brand ASC, Color </a:t>
            </a:r>
            <a:r>
              <a:rPr lang="en-US" sz="2200" dirty="0" smtClean="0"/>
              <a:t>DESC;</a:t>
            </a:r>
          </a:p>
          <a:p>
            <a:pPr>
              <a:buNone/>
            </a:pPr>
            <a:r>
              <a:rPr lang="en-US" sz="2200" dirty="0" smtClean="0"/>
              <a:t>	Instead </a:t>
            </a:r>
            <a:r>
              <a:rPr lang="en-US" sz="2200" dirty="0"/>
              <a:t>of the column names in the ORDER </a:t>
            </a:r>
            <a:r>
              <a:rPr lang="en-US" sz="2200" dirty="0" smtClean="0"/>
              <a:t>BY clause, the </a:t>
            </a:r>
            <a:r>
              <a:rPr lang="en-US" sz="2200" dirty="0"/>
              <a:t>column numbers (based on the projection </a:t>
            </a:r>
            <a:r>
              <a:rPr lang="en-US" sz="2200" dirty="0" smtClean="0"/>
              <a:t>list) can </a:t>
            </a:r>
            <a:r>
              <a:rPr lang="en-US" sz="2200" dirty="0"/>
              <a:t>be </a:t>
            </a:r>
            <a:r>
              <a:rPr lang="en-US" sz="2200" dirty="0" smtClean="0"/>
              <a:t>used</a:t>
            </a:r>
          </a:p>
          <a:p>
            <a:pPr>
              <a:buNone/>
            </a:pPr>
            <a:r>
              <a:rPr lang="en-US" sz="2200" dirty="0" smtClean="0"/>
              <a:t>	-SELECT </a:t>
            </a:r>
            <a:r>
              <a:rPr lang="en-US" sz="2200" dirty="0"/>
              <a:t>Brand, </a:t>
            </a:r>
            <a:r>
              <a:rPr lang="en-US" sz="2200" dirty="0" smtClean="0"/>
              <a:t>Color FROM Car ORDER </a:t>
            </a:r>
            <a:r>
              <a:rPr lang="en-US" sz="2200" dirty="0"/>
              <a:t>BY 1 ASC, 2 DESC</a:t>
            </a:r>
            <a:r>
              <a:rPr lang="en-US" sz="2200" dirty="0" smtClean="0"/>
              <a:t>;</a:t>
            </a:r>
          </a:p>
          <a:p>
            <a:pPr>
              <a:buNone/>
            </a:pPr>
            <a:r>
              <a:rPr lang="en-US" sz="2200" dirty="0" smtClean="0"/>
              <a:t>	If </a:t>
            </a:r>
            <a:r>
              <a:rPr lang="en-US" sz="2200" dirty="0"/>
              <a:t>result columns are named </a:t>
            </a:r>
            <a:r>
              <a:rPr lang="en-US" sz="2200" dirty="0" smtClean="0"/>
              <a:t>explicitly, you </a:t>
            </a:r>
            <a:r>
              <a:rPr lang="en-US" sz="2200" dirty="0"/>
              <a:t>can refer to the new name for </a:t>
            </a:r>
            <a:r>
              <a:rPr lang="en-US" sz="2200" dirty="0" smtClean="0"/>
              <a:t>sorting.</a:t>
            </a:r>
          </a:p>
          <a:p>
            <a:pPr>
              <a:buNone/>
            </a:pPr>
            <a:r>
              <a:rPr lang="en-US" sz="2200" dirty="0" smtClean="0"/>
              <a:t>	-SELECT </a:t>
            </a:r>
            <a:r>
              <a:rPr lang="en-US" sz="2200" dirty="0"/>
              <a:t>Brand AS Manufacturer, </a:t>
            </a:r>
            <a:r>
              <a:rPr lang="en-US" sz="2200" dirty="0" smtClean="0"/>
              <a:t>Color FROM Car ORDER </a:t>
            </a:r>
            <a:r>
              <a:rPr lang="en-US" sz="2200" dirty="0"/>
              <a:t>BY Manufacturer ASC, Color DESC</a:t>
            </a:r>
            <a:r>
              <a:rPr lang="en-US" sz="2200" dirty="0" smtClean="0"/>
              <a:t>;</a:t>
            </a:r>
          </a:p>
          <a:p>
            <a:pPr>
              <a:buNone/>
            </a:pPr>
            <a:r>
              <a:rPr lang="en-US" sz="2200" dirty="0" smtClean="0"/>
              <a:t>	You </a:t>
            </a:r>
            <a:r>
              <a:rPr lang="en-US" sz="2200" dirty="0"/>
              <a:t>can sort based on calculated </a:t>
            </a:r>
            <a:r>
              <a:rPr lang="en-US" sz="2200" dirty="0" smtClean="0"/>
              <a:t>values.</a:t>
            </a:r>
            <a:endParaRPr lang="en-US" sz="2200" dirty="0"/>
          </a:p>
          <a:p>
            <a:pPr>
              <a:buNone/>
            </a:pPr>
            <a:r>
              <a:rPr lang="en-US" sz="2200" dirty="0" smtClean="0"/>
              <a:t>	-SELECT </a:t>
            </a:r>
            <a:r>
              <a:rPr lang="en-US" sz="2200" dirty="0" err="1"/>
              <a:t>CarID</a:t>
            </a:r>
            <a:r>
              <a:rPr lang="en-US" sz="2200" dirty="0"/>
              <a:t>, Brand, </a:t>
            </a:r>
            <a:r>
              <a:rPr lang="en-US" sz="2200" dirty="0" smtClean="0"/>
              <a:t>HP FROM Car ORDER </a:t>
            </a:r>
            <a:r>
              <a:rPr lang="en-US" sz="2200" dirty="0"/>
              <a:t>BY 200 - HP / 1.36 </a:t>
            </a:r>
            <a:r>
              <a:rPr lang="en-US" sz="2200" dirty="0" smtClean="0"/>
              <a:t>ASC;</a:t>
            </a:r>
          </a:p>
          <a:p>
            <a:pPr>
              <a:buNone/>
            </a:pPr>
            <a:r>
              <a:rPr lang="en-US" sz="2200" dirty="0" smtClean="0"/>
              <a:t>	You </a:t>
            </a:r>
            <a:r>
              <a:rPr lang="en-US" sz="2200" dirty="0"/>
              <a:t>can reference functions in the ORDER BY </a:t>
            </a:r>
            <a:r>
              <a:rPr lang="en-US" sz="2200" dirty="0" smtClean="0"/>
              <a:t>clause</a:t>
            </a:r>
          </a:p>
          <a:p>
            <a:pPr>
              <a:buNone/>
            </a:pPr>
            <a:r>
              <a:rPr lang="en-US" sz="2200" dirty="0" smtClean="0"/>
              <a:t>	-SELECT Name, Birthday FROM Owner ORDER BY YEAR(Birthday) DESC, Name ASC;</a:t>
            </a:r>
            <a:endParaRPr lang="en-US" sz="2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Top-n </a:t>
            </a:r>
            <a:r>
              <a:rPr lang="en-US" dirty="0" smtClean="0"/>
              <a:t>Clause</a:t>
            </a:r>
          </a:p>
          <a:p>
            <a:pPr>
              <a:lnSpc>
                <a:spcPct val="110000"/>
              </a:lnSpc>
              <a:buNone/>
            </a:pPr>
            <a:r>
              <a:rPr lang="en-US" dirty="0" smtClean="0"/>
              <a:t>	</a:t>
            </a:r>
            <a:r>
              <a:rPr lang="en-US" sz="2000" dirty="0" smtClean="0"/>
              <a:t>You </a:t>
            </a:r>
            <a:r>
              <a:rPr lang="en-US" sz="2000" dirty="0"/>
              <a:t>can determine how many rows should be included in the query </a:t>
            </a:r>
            <a:r>
              <a:rPr lang="en-US" sz="2000" dirty="0" smtClean="0"/>
              <a:t>result (maximum</a:t>
            </a:r>
            <a:r>
              <a:rPr lang="en-US" sz="2000" dirty="0"/>
              <a:t>).</a:t>
            </a:r>
          </a:p>
          <a:p>
            <a:pPr>
              <a:lnSpc>
                <a:spcPct val="11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What </a:t>
            </a:r>
            <a:r>
              <a:rPr lang="en-US" sz="2000" dirty="0"/>
              <a:t>are the ten most powerful vehicles (based on horse power</a:t>
            </a:r>
            <a:r>
              <a:rPr lang="en-US" sz="2000" dirty="0" smtClean="0"/>
              <a:t>)?</a:t>
            </a:r>
          </a:p>
          <a:p>
            <a:pPr>
              <a:lnSpc>
                <a:spcPct val="110000"/>
              </a:lnSpc>
              <a:buNone/>
            </a:pPr>
            <a:r>
              <a:rPr lang="en-US" sz="2000" dirty="0" smtClean="0"/>
              <a:t>	-SELECT </a:t>
            </a:r>
            <a:r>
              <a:rPr lang="en-US" sz="2000" dirty="0"/>
              <a:t>TOP 10 </a:t>
            </a:r>
            <a:r>
              <a:rPr lang="en-US" sz="2000" dirty="0" err="1" smtClean="0"/>
              <a:t>CarID</a:t>
            </a:r>
            <a:r>
              <a:rPr lang="en-US" sz="2000" dirty="0" smtClean="0"/>
              <a:t>, </a:t>
            </a:r>
            <a:r>
              <a:rPr lang="en-US" sz="2000" dirty="0"/>
              <a:t>Brand, Color, </a:t>
            </a:r>
            <a:r>
              <a:rPr lang="en-US" sz="2000" dirty="0" smtClean="0"/>
              <a:t>HP FROM Car</a:t>
            </a:r>
            <a:r>
              <a:rPr lang="en-US" sz="2000" dirty="0"/>
              <a:t> ORDER BY 4 DESC</a:t>
            </a:r>
            <a:r>
              <a:rPr lang="en-US" sz="2000" dirty="0" smtClean="0"/>
              <a:t>;</a:t>
            </a:r>
          </a:p>
          <a:p>
            <a:pPr>
              <a:lnSpc>
                <a:spcPct val="110000"/>
              </a:lnSpc>
              <a:buNone/>
            </a:pPr>
            <a:r>
              <a:rPr lang="en-US" sz="2000" dirty="0" smtClean="0"/>
              <a:t>	You </a:t>
            </a:r>
            <a:r>
              <a:rPr lang="en-US" sz="2000" dirty="0"/>
              <a:t>can also use the Top-n Clause if the result table should include </a:t>
            </a:r>
            <a:r>
              <a:rPr lang="en-US" sz="2000" dirty="0" smtClean="0"/>
              <a:t>all columns.</a:t>
            </a:r>
          </a:p>
          <a:p>
            <a:pPr>
              <a:lnSpc>
                <a:spcPct val="110000"/>
              </a:lnSpc>
              <a:buNone/>
            </a:pPr>
            <a:r>
              <a:rPr lang="en-US" sz="2000" dirty="0" smtClean="0"/>
              <a:t>	-SELECT </a:t>
            </a:r>
            <a:r>
              <a:rPr lang="en-US" sz="2000" dirty="0"/>
              <a:t>TOP 5 </a:t>
            </a:r>
            <a:r>
              <a:rPr lang="en-US" sz="2000" dirty="0" smtClean="0"/>
              <a:t>* FROM Car ORDER </a:t>
            </a:r>
            <a:r>
              <a:rPr lang="en-US" sz="2000" dirty="0"/>
              <a:t>BY HP DESC</a:t>
            </a:r>
            <a:r>
              <a:rPr lang="en-US" sz="2000" dirty="0" smtClean="0"/>
              <a:t>;</a:t>
            </a:r>
          </a:p>
          <a:p>
            <a:pPr>
              <a:lnSpc>
                <a:spcPct val="110000"/>
              </a:lnSpc>
              <a:buNone/>
            </a:pPr>
            <a:r>
              <a:rPr lang="en-US" sz="2000" dirty="0" smtClean="0"/>
              <a:t>	You </a:t>
            </a:r>
            <a:r>
              <a:rPr lang="en-US" sz="2000" dirty="0"/>
              <a:t>can combine the Top-n Clause with the keyword DISTINCT</a:t>
            </a:r>
            <a:r>
              <a:rPr lang="en-US" sz="2000" dirty="0" smtClean="0"/>
              <a:t>.</a:t>
            </a:r>
          </a:p>
          <a:p>
            <a:pPr>
              <a:lnSpc>
                <a:spcPct val="110000"/>
              </a:lnSpc>
              <a:buNone/>
            </a:pPr>
            <a:r>
              <a:rPr lang="en-US" sz="2000" dirty="0" smtClean="0"/>
              <a:t>	What </a:t>
            </a:r>
            <a:r>
              <a:rPr lang="en-US" sz="2000" dirty="0"/>
              <a:t>are the 7 highest HP values</a:t>
            </a:r>
            <a:r>
              <a:rPr lang="en-US" sz="2000" dirty="0" smtClean="0"/>
              <a:t>?</a:t>
            </a:r>
          </a:p>
          <a:p>
            <a:pPr>
              <a:lnSpc>
                <a:spcPct val="110000"/>
              </a:lnSpc>
              <a:buNone/>
            </a:pPr>
            <a:r>
              <a:rPr lang="en-US" sz="2000" dirty="0" smtClean="0"/>
              <a:t>	-SELECT </a:t>
            </a:r>
            <a:r>
              <a:rPr lang="en-US" sz="2000" dirty="0"/>
              <a:t>TOP 7 DISTINCT </a:t>
            </a:r>
            <a:r>
              <a:rPr lang="en-US" sz="2000" dirty="0" smtClean="0"/>
              <a:t>HP FROM Car ORDER </a:t>
            </a:r>
            <a:r>
              <a:rPr lang="en-US" sz="2000" dirty="0"/>
              <a:t>BY 1 </a:t>
            </a:r>
            <a:r>
              <a:rPr lang="en-US" sz="2000" dirty="0" smtClean="0"/>
              <a:t>DESC;</a:t>
            </a:r>
          </a:p>
          <a:p>
            <a:pPr>
              <a:lnSpc>
                <a:spcPct val="110000"/>
              </a:lnSpc>
              <a:buNone/>
            </a:pPr>
            <a:r>
              <a:rPr lang="en-US" sz="2000" dirty="0" smtClean="0"/>
              <a:t>	No </a:t>
            </a:r>
            <a:r>
              <a:rPr lang="en-US" sz="2000" dirty="0"/>
              <a:t>error is thrown if you request more rows than available.</a:t>
            </a:r>
          </a:p>
          <a:p>
            <a:pPr>
              <a:lnSpc>
                <a:spcPct val="110000"/>
              </a:lnSpc>
              <a:buNone/>
            </a:pPr>
            <a:r>
              <a:rPr lang="en-US" sz="2000" dirty="0" smtClean="0"/>
              <a:t>	The </a:t>
            </a:r>
            <a:r>
              <a:rPr lang="en-US" sz="2000" dirty="0"/>
              <a:t>result set </a:t>
            </a:r>
            <a:r>
              <a:rPr lang="en-US" sz="2000" dirty="0" smtClean="0"/>
              <a:t>will </a:t>
            </a:r>
            <a:r>
              <a:rPr lang="en-US" sz="2000" dirty="0"/>
              <a:t>not be filled with additional, </a:t>
            </a:r>
            <a:r>
              <a:rPr lang="en-US" sz="2000" dirty="0" smtClean="0"/>
              <a:t>"artificial" </a:t>
            </a:r>
            <a:r>
              <a:rPr lang="en-US" sz="2000" dirty="0"/>
              <a:t>rows</a:t>
            </a:r>
            <a:r>
              <a:rPr lang="en-US" sz="2000" dirty="0" smtClean="0"/>
              <a:t>.</a:t>
            </a:r>
          </a:p>
          <a:p>
            <a:pPr>
              <a:lnSpc>
                <a:spcPct val="110000"/>
              </a:lnSpc>
              <a:buNone/>
            </a:pPr>
            <a:r>
              <a:rPr lang="en-US" sz="2000" dirty="0" smtClean="0"/>
              <a:t>	-SELECT </a:t>
            </a:r>
            <a:r>
              <a:rPr lang="en-US" sz="2000" dirty="0"/>
              <a:t>TOP 570 DISTINCT </a:t>
            </a:r>
            <a:r>
              <a:rPr lang="en-US" sz="2000" dirty="0" smtClean="0"/>
              <a:t>Color FROM </a:t>
            </a:r>
            <a:r>
              <a:rPr lang="en-US" sz="2000" dirty="0"/>
              <a:t>Car</a:t>
            </a:r>
            <a:r>
              <a:rPr lang="en-US" sz="2000" dirty="0" smtClean="0"/>
              <a:t>;</a:t>
            </a:r>
          </a:p>
          <a:p>
            <a:pPr>
              <a:lnSpc>
                <a:spcPct val="110000"/>
              </a:lnSpc>
              <a:buNone/>
            </a:pPr>
            <a:r>
              <a:rPr lang="en-US" sz="2000" dirty="0" smtClean="0"/>
              <a:t>	You </a:t>
            </a:r>
            <a:r>
              <a:rPr lang="en-US" sz="2000" dirty="0"/>
              <a:t>can use the Limit clause as alternative to the Top-n clause.</a:t>
            </a:r>
          </a:p>
          <a:p>
            <a:pPr>
              <a:lnSpc>
                <a:spcPct val="110000"/>
              </a:lnSpc>
              <a:buNone/>
            </a:pPr>
            <a:r>
              <a:rPr lang="en-US" sz="2000" dirty="0" smtClean="0"/>
              <a:t>	The </a:t>
            </a:r>
            <a:r>
              <a:rPr lang="en-US" sz="2000" dirty="0"/>
              <a:t>Limit clause comes at the very end of the SELECT statement</a:t>
            </a:r>
            <a:r>
              <a:rPr lang="en-US" sz="2000" dirty="0" smtClean="0"/>
              <a:t>.</a:t>
            </a:r>
          </a:p>
          <a:p>
            <a:pPr>
              <a:lnSpc>
                <a:spcPct val="110000"/>
              </a:lnSpc>
              <a:buNone/>
            </a:pPr>
            <a:r>
              <a:rPr lang="en-US" sz="2000" dirty="0" smtClean="0"/>
              <a:t>	-SELECT * FROM Car ORDER </a:t>
            </a:r>
            <a:r>
              <a:rPr lang="en-US" sz="2000" dirty="0"/>
              <a:t>BY HP </a:t>
            </a:r>
            <a:r>
              <a:rPr lang="en-US" sz="2000" dirty="0" smtClean="0"/>
              <a:t>DESC LIMIT </a:t>
            </a:r>
            <a:r>
              <a:rPr lang="en-US" sz="2000" dirty="0"/>
              <a:t>5</a:t>
            </a:r>
            <a:r>
              <a:rPr lang="en-US" sz="2000" dirty="0" smtClean="0"/>
              <a:t>;</a:t>
            </a:r>
          </a:p>
          <a:p>
            <a:pPr>
              <a:lnSpc>
                <a:spcPct val="110000"/>
              </a:lnSpc>
              <a:buNone/>
            </a:pPr>
            <a:r>
              <a:rPr lang="en-US" sz="2000" dirty="0" smtClean="0"/>
              <a:t>	The </a:t>
            </a:r>
            <a:r>
              <a:rPr lang="en-US" sz="2000" dirty="0"/>
              <a:t>Limit clause can be </a:t>
            </a:r>
            <a:r>
              <a:rPr lang="en-US" sz="2000" dirty="0" smtClean="0"/>
              <a:t>combined </a:t>
            </a:r>
            <a:r>
              <a:rPr lang="en-US" sz="2000" dirty="0"/>
              <a:t>with the Offset clause to skip records.</a:t>
            </a:r>
          </a:p>
          <a:p>
            <a:pPr>
              <a:lnSpc>
                <a:spcPct val="110000"/>
              </a:lnSpc>
              <a:buNone/>
            </a:pPr>
            <a:r>
              <a:rPr lang="en-US" sz="2000" dirty="0" smtClean="0"/>
              <a:t>	This </a:t>
            </a:r>
            <a:r>
              <a:rPr lang="en-US" sz="2000" dirty="0"/>
              <a:t>allows you to read result sets "page by page</a:t>
            </a:r>
            <a:r>
              <a:rPr lang="en-US" sz="2000" dirty="0" smtClean="0"/>
              <a:t>".</a:t>
            </a:r>
          </a:p>
          <a:p>
            <a:pPr>
              <a:lnSpc>
                <a:spcPct val="110000"/>
              </a:lnSpc>
              <a:buNone/>
            </a:pPr>
            <a:r>
              <a:rPr lang="en-US" sz="2000" dirty="0" smtClean="0"/>
              <a:t>	-SELECT * FROM Car ORDER </a:t>
            </a:r>
            <a:r>
              <a:rPr lang="en-US" sz="2000" dirty="0"/>
              <a:t>BY HP </a:t>
            </a:r>
            <a:r>
              <a:rPr lang="en-US" sz="2000" dirty="0" smtClean="0"/>
              <a:t>DESC LIMIT 5 OFFSET </a:t>
            </a:r>
            <a:r>
              <a:rPr lang="en-US" sz="2000" dirty="0"/>
              <a:t>5 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4676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WHERE </a:t>
            </a:r>
            <a:r>
              <a:rPr lang="en-US" dirty="0" smtClean="0"/>
              <a:t>Clause</a:t>
            </a:r>
          </a:p>
          <a:p>
            <a:pPr>
              <a:lnSpc>
                <a:spcPct val="120000"/>
              </a:lnSpc>
              <a:buNone/>
            </a:pPr>
            <a:r>
              <a:rPr lang="en-US" sz="2900" dirty="0" smtClean="0"/>
              <a:t>	The </a:t>
            </a:r>
            <a:r>
              <a:rPr lang="en-US" sz="2900" dirty="0"/>
              <a:t>WHERE clause is used to filter rows</a:t>
            </a:r>
            <a:r>
              <a:rPr lang="en-US" sz="2900" dirty="0" smtClean="0"/>
              <a:t>.</a:t>
            </a:r>
            <a:endParaRPr lang="en-US" sz="2900" dirty="0"/>
          </a:p>
          <a:p>
            <a:pPr>
              <a:lnSpc>
                <a:spcPct val="120000"/>
              </a:lnSpc>
              <a:buNone/>
            </a:pPr>
            <a:r>
              <a:rPr lang="en-US" sz="2900" dirty="0" smtClean="0"/>
              <a:t>	It </a:t>
            </a:r>
            <a:r>
              <a:rPr lang="en-US" sz="2900" dirty="0"/>
              <a:t>is used to extract only those rows that fulfill a specified criterion</a:t>
            </a:r>
            <a:r>
              <a:rPr lang="en-US" sz="2900" dirty="0" smtClean="0"/>
              <a:t>.</a:t>
            </a:r>
          </a:p>
          <a:p>
            <a:pPr>
              <a:lnSpc>
                <a:spcPct val="120000"/>
              </a:lnSpc>
              <a:buNone/>
            </a:pPr>
            <a:r>
              <a:rPr lang="en-US" sz="2900" dirty="0" smtClean="0"/>
              <a:t>	-SELECT </a:t>
            </a:r>
            <a:r>
              <a:rPr lang="en-US" sz="2900" dirty="0" err="1"/>
              <a:t>PlateNumber</a:t>
            </a:r>
            <a:r>
              <a:rPr lang="en-US" sz="2900" dirty="0"/>
              <a:t>, Brand, </a:t>
            </a:r>
            <a:r>
              <a:rPr lang="en-US" sz="2900" dirty="0" smtClean="0"/>
              <a:t>Color FROM Car WHERE </a:t>
            </a:r>
            <a:r>
              <a:rPr lang="en-US" sz="2900" dirty="0"/>
              <a:t>Brand = </a:t>
            </a:r>
            <a:r>
              <a:rPr lang="en-US" sz="2900" dirty="0" smtClean="0"/>
              <a:t>'BMW';</a:t>
            </a:r>
          </a:p>
          <a:p>
            <a:pPr>
              <a:lnSpc>
                <a:spcPct val="120000"/>
              </a:lnSpc>
              <a:buNone/>
            </a:pPr>
            <a:r>
              <a:rPr lang="en-US" sz="2900" dirty="0" smtClean="0"/>
              <a:t>	You </a:t>
            </a:r>
            <a:r>
              <a:rPr lang="en-US" sz="2900" dirty="0"/>
              <a:t>can reference a column in the WHERE </a:t>
            </a:r>
            <a:r>
              <a:rPr lang="en-US" sz="2900" dirty="0" smtClean="0"/>
              <a:t>clause that </a:t>
            </a:r>
            <a:r>
              <a:rPr lang="en-US" sz="2900" dirty="0"/>
              <a:t>is not included in the projection list</a:t>
            </a:r>
            <a:r>
              <a:rPr lang="en-US" sz="2900" dirty="0" smtClean="0"/>
              <a:t>.</a:t>
            </a:r>
          </a:p>
          <a:p>
            <a:pPr>
              <a:lnSpc>
                <a:spcPct val="120000"/>
              </a:lnSpc>
              <a:buNone/>
            </a:pPr>
            <a:r>
              <a:rPr lang="en-US" sz="2900" dirty="0" smtClean="0"/>
              <a:t>	-SELECT </a:t>
            </a:r>
            <a:r>
              <a:rPr lang="en-US" sz="2900" dirty="0"/>
              <a:t>Brand, </a:t>
            </a:r>
            <a:r>
              <a:rPr lang="en-US" sz="2900" dirty="0" smtClean="0"/>
              <a:t>Color FROM Car WHERE </a:t>
            </a:r>
            <a:r>
              <a:rPr lang="en-US" sz="2900" dirty="0"/>
              <a:t>HP &gt;= 170</a:t>
            </a:r>
            <a:r>
              <a:rPr lang="en-US" sz="2900" dirty="0" smtClean="0"/>
              <a:t>;</a:t>
            </a:r>
          </a:p>
          <a:p>
            <a:pPr>
              <a:lnSpc>
                <a:spcPct val="120000"/>
              </a:lnSpc>
              <a:buNone/>
            </a:pPr>
            <a:r>
              <a:rPr lang="en-US" sz="2900" dirty="0" smtClean="0"/>
              <a:t>	You </a:t>
            </a:r>
            <a:r>
              <a:rPr lang="en-US" sz="2900" dirty="0"/>
              <a:t>can check for </a:t>
            </a:r>
            <a:r>
              <a:rPr lang="en-US" sz="2900" dirty="0" smtClean="0"/>
              <a:t>NULL in </a:t>
            </a:r>
            <a:r>
              <a:rPr lang="en-US" sz="2900" dirty="0"/>
              <a:t>the WHERE </a:t>
            </a:r>
            <a:r>
              <a:rPr lang="en-US" sz="2900" dirty="0" smtClean="0"/>
              <a:t>clause.</a:t>
            </a:r>
          </a:p>
          <a:p>
            <a:pPr>
              <a:lnSpc>
                <a:spcPct val="120000"/>
              </a:lnSpc>
              <a:buNone/>
            </a:pPr>
            <a:r>
              <a:rPr lang="en-US" sz="2900" dirty="0" smtClean="0"/>
              <a:t>	-SELECT </a:t>
            </a:r>
            <a:r>
              <a:rPr lang="en-US" sz="2900" dirty="0" err="1"/>
              <a:t>CarID</a:t>
            </a:r>
            <a:r>
              <a:rPr lang="en-US" sz="2900" dirty="0"/>
              <a:t>, Brand, </a:t>
            </a:r>
            <a:r>
              <a:rPr lang="en-US" sz="2900" dirty="0" smtClean="0"/>
              <a:t>Color FROM Car WHERE </a:t>
            </a:r>
            <a:r>
              <a:rPr lang="en-US" sz="2900" dirty="0" err="1"/>
              <a:t>PlateNumber</a:t>
            </a:r>
            <a:r>
              <a:rPr lang="en-US" sz="2900" dirty="0"/>
              <a:t> IS NULL</a:t>
            </a:r>
            <a:r>
              <a:rPr lang="en-US" sz="2900" dirty="0" smtClean="0"/>
              <a:t>;</a:t>
            </a:r>
          </a:p>
          <a:p>
            <a:pPr>
              <a:lnSpc>
                <a:spcPct val="120000"/>
              </a:lnSpc>
              <a:buNone/>
            </a:pPr>
            <a:r>
              <a:rPr lang="en-US" sz="2900" dirty="0" smtClean="0"/>
              <a:t>	You </a:t>
            </a:r>
            <a:r>
              <a:rPr lang="en-US" sz="2900" dirty="0"/>
              <a:t>can check if values are included IN a </a:t>
            </a:r>
            <a:r>
              <a:rPr lang="en-US" sz="2900" dirty="0" smtClean="0"/>
              <a:t>value-list</a:t>
            </a:r>
          </a:p>
          <a:p>
            <a:pPr>
              <a:lnSpc>
                <a:spcPct val="120000"/>
              </a:lnSpc>
              <a:buNone/>
            </a:pPr>
            <a:r>
              <a:rPr lang="en-US" sz="2900" dirty="0" smtClean="0"/>
              <a:t>	SELECT </a:t>
            </a:r>
            <a:r>
              <a:rPr lang="en-US" sz="2900" dirty="0"/>
              <a:t>Brand, </a:t>
            </a:r>
            <a:r>
              <a:rPr lang="en-US" sz="2900" dirty="0" smtClean="0"/>
              <a:t>Color FROM Car WHERE </a:t>
            </a:r>
            <a:r>
              <a:rPr lang="en-US" sz="2900" dirty="0"/>
              <a:t>Color IN ( 'red' , 'blue' </a:t>
            </a:r>
            <a:r>
              <a:rPr lang="en-US" sz="2900" dirty="0" smtClean="0"/>
              <a:t>, </a:t>
            </a:r>
            <a:r>
              <a:rPr lang="en-US" sz="2900" dirty="0"/>
              <a:t>'orange') </a:t>
            </a:r>
            <a:r>
              <a:rPr lang="en-US" sz="2900" dirty="0" smtClean="0"/>
              <a:t>;</a:t>
            </a:r>
          </a:p>
          <a:p>
            <a:pPr>
              <a:lnSpc>
                <a:spcPct val="120000"/>
              </a:lnSpc>
              <a:buNone/>
            </a:pPr>
            <a:r>
              <a:rPr lang="en-US" sz="2900" dirty="0" smtClean="0"/>
              <a:t>	You </a:t>
            </a:r>
            <a:r>
              <a:rPr lang="en-US" sz="2900" dirty="0"/>
              <a:t>can check if values are included in an interval.</a:t>
            </a:r>
            <a:endParaRPr lang="en-US" sz="2900" dirty="0" smtClean="0"/>
          </a:p>
          <a:p>
            <a:pPr>
              <a:lnSpc>
                <a:spcPct val="120000"/>
              </a:lnSpc>
              <a:buNone/>
            </a:pPr>
            <a:r>
              <a:rPr lang="en-US" sz="2900" dirty="0" smtClean="0"/>
              <a:t>	-SELECT </a:t>
            </a:r>
            <a:r>
              <a:rPr lang="en-US" sz="2900" dirty="0" err="1"/>
              <a:t>PlateNumber</a:t>
            </a:r>
            <a:r>
              <a:rPr lang="en-US" sz="2900" dirty="0"/>
              <a:t>, Brand</a:t>
            </a:r>
            <a:r>
              <a:rPr lang="en-US" sz="2900" dirty="0" smtClean="0"/>
              <a:t>, HP FROM Car WHERE </a:t>
            </a:r>
            <a:r>
              <a:rPr lang="en-US" sz="2900" dirty="0"/>
              <a:t>HP BETWEEN 140 AND 170</a:t>
            </a:r>
            <a:r>
              <a:rPr lang="en-US" sz="2900" dirty="0" smtClean="0"/>
              <a:t>;</a:t>
            </a:r>
          </a:p>
          <a:p>
            <a:pPr>
              <a:lnSpc>
                <a:spcPct val="120000"/>
              </a:lnSpc>
              <a:buNone/>
            </a:pPr>
            <a:r>
              <a:rPr lang="en-US" sz="2900" dirty="0" smtClean="0"/>
              <a:t>	You </a:t>
            </a:r>
            <a:r>
              <a:rPr lang="en-US" sz="2900" dirty="0"/>
              <a:t>can reference calculated values in the WHERE clause.</a:t>
            </a:r>
          </a:p>
          <a:p>
            <a:pPr>
              <a:lnSpc>
                <a:spcPct val="120000"/>
              </a:lnSpc>
              <a:buNone/>
            </a:pPr>
            <a:r>
              <a:rPr lang="en-US" sz="2900" dirty="0" smtClean="0"/>
              <a:t>	(This option is not recommended  due to performance </a:t>
            </a:r>
            <a:r>
              <a:rPr lang="en-US" sz="2900" dirty="0"/>
              <a:t>reasons</a:t>
            </a:r>
            <a:r>
              <a:rPr lang="en-US" sz="2900" dirty="0" smtClean="0"/>
              <a:t>.)</a:t>
            </a:r>
          </a:p>
          <a:p>
            <a:pPr>
              <a:lnSpc>
                <a:spcPct val="120000"/>
              </a:lnSpc>
              <a:buNone/>
            </a:pPr>
            <a:r>
              <a:rPr lang="en-US" sz="2900" dirty="0" smtClean="0"/>
              <a:t>	Which </a:t>
            </a:r>
            <a:r>
              <a:rPr lang="en-US" sz="2900" dirty="0"/>
              <a:t>cars have a power of at least 125 kW</a:t>
            </a:r>
            <a:r>
              <a:rPr lang="en-US" sz="2900" dirty="0" smtClean="0"/>
              <a:t>?</a:t>
            </a:r>
          </a:p>
          <a:p>
            <a:pPr>
              <a:lnSpc>
                <a:spcPct val="120000"/>
              </a:lnSpc>
              <a:buNone/>
            </a:pPr>
            <a:r>
              <a:rPr lang="en-US" sz="2900" dirty="0" smtClean="0"/>
              <a:t>	-SELECT </a:t>
            </a:r>
            <a:r>
              <a:rPr lang="en-US" sz="2900" dirty="0" err="1"/>
              <a:t>CarID</a:t>
            </a:r>
            <a:r>
              <a:rPr lang="en-US" sz="2900" dirty="0"/>
              <a:t>, Brand, </a:t>
            </a:r>
            <a:r>
              <a:rPr lang="en-US" sz="2900" dirty="0" smtClean="0"/>
              <a:t>HP FROM </a:t>
            </a:r>
            <a:r>
              <a:rPr lang="en-US" sz="2900" dirty="0"/>
              <a:t>Car </a:t>
            </a:r>
            <a:r>
              <a:rPr lang="en-US" sz="2900" dirty="0" smtClean="0"/>
              <a:t>WHERE </a:t>
            </a:r>
            <a:r>
              <a:rPr lang="en-US" sz="2900" dirty="0"/>
              <a:t>HP </a:t>
            </a:r>
            <a:r>
              <a:rPr lang="en-US" sz="2900" dirty="0" smtClean="0"/>
              <a:t>/ </a:t>
            </a:r>
            <a:r>
              <a:rPr lang="en-US" sz="2900" dirty="0"/>
              <a:t>1.36 &gt;= 125</a:t>
            </a:r>
            <a:r>
              <a:rPr lang="en-US" sz="2900" dirty="0" smtClean="0"/>
              <a:t>;</a:t>
            </a:r>
          </a:p>
          <a:p>
            <a:pPr>
              <a:lnSpc>
                <a:spcPct val="120000"/>
              </a:lnSpc>
              <a:buNone/>
            </a:pPr>
            <a:r>
              <a:rPr lang="en-US" sz="2900" dirty="0" smtClean="0"/>
              <a:t>	You </a:t>
            </a:r>
            <a:r>
              <a:rPr lang="en-US" sz="2900" dirty="0"/>
              <a:t>can use functions In the WHERE clause</a:t>
            </a:r>
            <a:r>
              <a:rPr lang="en-US" sz="2900" dirty="0" smtClean="0"/>
              <a:t>.</a:t>
            </a:r>
          </a:p>
          <a:p>
            <a:pPr>
              <a:lnSpc>
                <a:spcPct val="120000"/>
              </a:lnSpc>
              <a:buNone/>
            </a:pPr>
            <a:r>
              <a:rPr lang="en-US" sz="2900" dirty="0" smtClean="0"/>
              <a:t>	-SELECT * FROM Owner WHERE </a:t>
            </a:r>
            <a:r>
              <a:rPr lang="en-US" sz="2900" dirty="0"/>
              <a:t>YEAR(Birthday) </a:t>
            </a:r>
            <a:r>
              <a:rPr lang="en-US" sz="2900" dirty="0" smtClean="0"/>
              <a:t>= </a:t>
            </a:r>
            <a:r>
              <a:rPr lang="en-US" sz="2900" dirty="0"/>
              <a:t>1986;</a:t>
            </a:r>
            <a:endParaRPr lang="en-US" sz="29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20516"/>
            <a:ext cx="9144000" cy="2514600"/>
          </a:xfrm>
        </p:spPr>
        <p:txBody>
          <a:bodyPr>
            <a:normAutofit/>
          </a:bodyPr>
          <a:lstStyle/>
          <a:p>
            <a:r>
              <a:rPr lang="en-US" sz="2400" dirty="0"/>
              <a:t>WHERE </a:t>
            </a:r>
            <a:r>
              <a:rPr lang="en-US" sz="2400" dirty="0" smtClean="0"/>
              <a:t>Clause (Contd…)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/>
              <a:t>You </a:t>
            </a:r>
            <a:r>
              <a:rPr lang="en-US" sz="2000" dirty="0"/>
              <a:t>can use search patterns in the WHERE clause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-SELECT </a:t>
            </a:r>
            <a:r>
              <a:rPr lang="en-US" sz="2000" dirty="0" err="1"/>
              <a:t>PlateNumber</a:t>
            </a:r>
            <a:r>
              <a:rPr lang="en-US" sz="2000" dirty="0"/>
              <a:t>, Brand, </a:t>
            </a:r>
            <a:r>
              <a:rPr lang="en-US" sz="2000" dirty="0" smtClean="0"/>
              <a:t>HP FROM Car WHERE </a:t>
            </a:r>
            <a:r>
              <a:rPr lang="en-US" sz="2000" dirty="0" err="1"/>
              <a:t>PlateNumber</a:t>
            </a:r>
            <a:r>
              <a:rPr lang="en-US" sz="2000" dirty="0"/>
              <a:t> </a:t>
            </a:r>
            <a:r>
              <a:rPr lang="en-US" sz="2000" dirty="0" smtClean="0"/>
              <a:t>LIKE ‘%M%’;</a:t>
            </a:r>
          </a:p>
          <a:p>
            <a:pPr>
              <a:buNone/>
            </a:pPr>
            <a:r>
              <a:rPr lang="en-US" sz="2000" dirty="0" smtClean="0"/>
              <a:t>	The </a:t>
            </a:r>
            <a:r>
              <a:rPr lang="en-US" sz="2000" dirty="0"/>
              <a:t>wildcard character </a:t>
            </a:r>
            <a:r>
              <a:rPr lang="en-US" sz="2000" dirty="0" smtClean="0"/>
              <a:t>% </a:t>
            </a:r>
            <a:r>
              <a:rPr lang="en-US" sz="2000" dirty="0"/>
              <a:t>(percentage sign) represents any </a:t>
            </a:r>
            <a:r>
              <a:rPr lang="en-US" sz="2000" dirty="0" smtClean="0"/>
              <a:t>string containing </a:t>
            </a:r>
            <a:r>
              <a:rPr lang="en-US" sz="2000" dirty="0"/>
              <a:t>no, one, or multiple characters.</a:t>
            </a:r>
          </a:p>
          <a:p>
            <a:pPr>
              <a:buNone/>
            </a:pPr>
            <a:r>
              <a:rPr lang="en-US" sz="2000" dirty="0" smtClean="0"/>
              <a:t>	The </a:t>
            </a:r>
            <a:r>
              <a:rPr lang="en-US" sz="2000" dirty="0"/>
              <a:t>wildcard character_ (underscore) represents any single character</a:t>
            </a:r>
            <a:r>
              <a:rPr lang="en-US" sz="2000" dirty="0" smtClean="0"/>
              <a:t>.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74316" y="3256672"/>
          <a:ext cx="86868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3400"/>
                <a:gridCol w="43434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WHERE </a:t>
                      </a:r>
                      <a:r>
                        <a:rPr lang="en-US" sz="2000" u="none" strike="noStrike" dirty="0" err="1"/>
                        <a:t>MyColumn</a:t>
                      </a:r>
                      <a:r>
                        <a:rPr lang="en-US" sz="2000" u="none" strike="noStrike" dirty="0"/>
                        <a:t> LIKE 'M%'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String starting with "M"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WHERE </a:t>
                      </a:r>
                      <a:r>
                        <a:rPr lang="en-US" sz="2000" u="none" strike="noStrike" dirty="0" err="1"/>
                        <a:t>MyColumn</a:t>
                      </a:r>
                      <a:r>
                        <a:rPr lang="en-US" sz="2000" u="none" strike="noStrike" dirty="0"/>
                        <a:t> LIKE 'M_'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String of two characters starting with "M"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WHERE </a:t>
                      </a:r>
                      <a:r>
                        <a:rPr lang="en-US" sz="2000" u="none" strike="noStrike" dirty="0" err="1"/>
                        <a:t>MyColumn</a:t>
                      </a:r>
                      <a:r>
                        <a:rPr lang="en-US" sz="2000" u="none" strike="noStrike" dirty="0"/>
                        <a:t> LIKE '%M'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String ending with "M"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WHERE </a:t>
                      </a:r>
                      <a:r>
                        <a:rPr lang="en-US" sz="2000" u="none" strike="noStrike" dirty="0" err="1"/>
                        <a:t>MyColumn</a:t>
                      </a:r>
                      <a:r>
                        <a:rPr lang="en-US" sz="2000" u="none" strike="noStrike" dirty="0"/>
                        <a:t> LIKE '%M%'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String containing "M"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WHERE </a:t>
                      </a:r>
                      <a:r>
                        <a:rPr lang="en-US" sz="2000" u="none" strike="noStrike" dirty="0" err="1"/>
                        <a:t>MyColumn</a:t>
                      </a:r>
                      <a:r>
                        <a:rPr lang="en-US" sz="2000" u="none" strike="noStrike" dirty="0"/>
                        <a:t> LIKE </a:t>
                      </a:r>
                      <a:r>
                        <a:rPr lang="en-US" sz="2000" u="none" strike="noStrike" dirty="0" smtClean="0"/>
                        <a:t>‘___'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String with length 3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WHERE </a:t>
                      </a:r>
                      <a:r>
                        <a:rPr lang="en-US" sz="2000" u="none" strike="noStrike" dirty="0" err="1"/>
                        <a:t>MyColumn</a:t>
                      </a:r>
                      <a:r>
                        <a:rPr lang="en-US" sz="2000" u="none" strike="noStrike" dirty="0"/>
                        <a:t> LIKE </a:t>
                      </a:r>
                      <a:r>
                        <a:rPr lang="en-US" sz="2000" u="none" strike="noStrike" dirty="0" smtClean="0"/>
                        <a:t>‘____T_M</a:t>
                      </a:r>
                      <a:r>
                        <a:rPr lang="en-US" sz="2000" u="none" strike="noStrike" dirty="0"/>
                        <a:t>%'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 on fifth and "M" on seventh position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2362200"/>
          <a:ext cx="8610600" cy="2721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5300"/>
                <a:gridCol w="43053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LIKE '$%%' ESCAPE '$'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String starting with a percentage sign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LIKE '$__' ESCAPE '$'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String of two characters. starting with an underscore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LIKE '%$%' ESCAPE '$'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String ending with a percentage sign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LIKE '%$%%' ESCAPE '$'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String containing a percentage sign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LIKE '%$_$%%' ESCAPE '$'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String containing an underscore followed by a percentage sign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LIKE '____$%_$_%' ESCAPE '$'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"%"on fifth and "_" on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seventh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position.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228600"/>
            <a:ext cx="8991600" cy="2286000"/>
          </a:xfrm>
        </p:spPr>
        <p:txBody>
          <a:bodyPr/>
          <a:lstStyle/>
          <a:p>
            <a:r>
              <a:rPr lang="en-US" sz="2400" dirty="0" smtClean="0"/>
              <a:t>WHERE Clause (Contd…)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/>
              <a:t>If </a:t>
            </a:r>
            <a:r>
              <a:rPr lang="en-US" sz="2000" dirty="0"/>
              <a:t>you want to search for the percentage sign (%) or underscore </a:t>
            </a:r>
            <a:r>
              <a:rPr lang="en-US" sz="2000" dirty="0" smtClean="0"/>
              <a:t>(_) Itself, you </a:t>
            </a:r>
            <a:r>
              <a:rPr lang="en-US" sz="2000" dirty="0"/>
              <a:t>have to place an ESCAPE character in front.</a:t>
            </a:r>
          </a:p>
          <a:p>
            <a:pPr>
              <a:buNone/>
            </a:pPr>
            <a:r>
              <a:rPr lang="en-US" sz="2000" dirty="0" smtClean="0"/>
              <a:t>	You </a:t>
            </a:r>
            <a:r>
              <a:rPr lang="en-US" sz="2000" dirty="0"/>
              <a:t>can choose the ESCAPE character (with some restrictions).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9144000" cy="3657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WHERE Clause (Contd…)</a:t>
            </a:r>
          </a:p>
          <a:p>
            <a:pPr>
              <a:buNone/>
            </a:pPr>
            <a:r>
              <a:rPr lang="en-US" sz="2000" dirty="0" smtClean="0"/>
              <a:t>	You </a:t>
            </a:r>
            <a:r>
              <a:rPr lang="en-US" sz="2000" dirty="0"/>
              <a:t>can use compound WHERE </a:t>
            </a:r>
            <a:r>
              <a:rPr lang="en-US" sz="2000" dirty="0" smtClean="0"/>
              <a:t>clauses.</a:t>
            </a:r>
          </a:p>
          <a:p>
            <a:pPr>
              <a:buNone/>
            </a:pPr>
            <a:r>
              <a:rPr lang="en-US" sz="2000" dirty="0" smtClean="0"/>
              <a:t>	-SELECT </a:t>
            </a:r>
            <a:r>
              <a:rPr lang="en-US" sz="2000" dirty="0" err="1" smtClean="0"/>
              <a:t>PlateNumber</a:t>
            </a:r>
            <a:r>
              <a:rPr lang="en-US" sz="2000" dirty="0" smtClean="0"/>
              <a:t>, Brand FROM Car WHERE </a:t>
            </a:r>
            <a:r>
              <a:rPr lang="en-US" sz="2000" dirty="0"/>
              <a:t>Brand= 'Skoda' AND Color= 'red</a:t>
            </a:r>
            <a:r>
              <a:rPr lang="en-US" sz="2000" dirty="0" smtClean="0"/>
              <a:t>';</a:t>
            </a:r>
          </a:p>
          <a:p>
            <a:pPr>
              <a:buNone/>
            </a:pPr>
            <a:r>
              <a:rPr lang="en-US" sz="2000" dirty="0" smtClean="0"/>
              <a:t>	You </a:t>
            </a:r>
            <a:r>
              <a:rPr lang="en-US" sz="2000" dirty="0"/>
              <a:t>can reference the same column multiple times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	-SELECT </a:t>
            </a:r>
            <a:r>
              <a:rPr lang="en-US" sz="2000" dirty="0" err="1"/>
              <a:t>PlateNumber</a:t>
            </a:r>
            <a:r>
              <a:rPr lang="en-US" sz="2000" dirty="0"/>
              <a:t>, </a:t>
            </a:r>
            <a:r>
              <a:rPr lang="en-US" sz="2000" dirty="0" smtClean="0"/>
              <a:t>Brand FROM Car WHERE </a:t>
            </a:r>
            <a:r>
              <a:rPr lang="en-US" sz="2000" dirty="0"/>
              <a:t>Brand= 'Skoda' OR Brand= 'BMW</a:t>
            </a:r>
            <a:r>
              <a:rPr lang="en-US" sz="2000" dirty="0" smtClean="0"/>
              <a:t>';</a:t>
            </a:r>
          </a:p>
          <a:p>
            <a:pPr>
              <a:buNone/>
            </a:pPr>
            <a:r>
              <a:rPr lang="en-US" sz="2000" dirty="0" smtClean="0"/>
              <a:t>	You </a:t>
            </a:r>
            <a:r>
              <a:rPr lang="en-US" sz="2000" dirty="0"/>
              <a:t>can use brackets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	-SELECT </a:t>
            </a:r>
            <a:r>
              <a:rPr lang="en-US" sz="2000" dirty="0" err="1"/>
              <a:t>PlateNurnber</a:t>
            </a:r>
            <a:r>
              <a:rPr lang="en-US" sz="2000" dirty="0"/>
              <a:t>, Brand, </a:t>
            </a:r>
            <a:r>
              <a:rPr lang="en-US" sz="2000" dirty="0" smtClean="0"/>
              <a:t>Color FROM Car WHERE </a:t>
            </a:r>
            <a:r>
              <a:rPr lang="en-US" sz="2000" dirty="0"/>
              <a:t>(Brand = 'Skoda' OR Brand = 'BMW</a:t>
            </a:r>
            <a:r>
              <a:rPr lang="en-US" sz="2000" dirty="0" smtClean="0"/>
              <a:t>') AND </a:t>
            </a:r>
            <a:r>
              <a:rPr lang="en-US" sz="2000" dirty="0"/>
              <a:t>Color = 'black' </a:t>
            </a:r>
            <a:r>
              <a:rPr lang="en-US" sz="2000" dirty="0" smtClean="0"/>
              <a:t>;</a:t>
            </a:r>
          </a:p>
          <a:p>
            <a:r>
              <a:rPr lang="en-US" sz="2600" dirty="0"/>
              <a:t>The operators have the precedence Indicated by the table below:</a:t>
            </a:r>
            <a:endParaRPr lang="en-US" sz="2600" dirty="0" smtClean="0"/>
          </a:p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581400"/>
            <a:ext cx="700478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991600" cy="2895600"/>
          </a:xfrm>
        </p:spPr>
        <p:txBody>
          <a:bodyPr>
            <a:normAutofit/>
          </a:bodyPr>
          <a:lstStyle/>
          <a:p>
            <a:r>
              <a:rPr lang="en-US" sz="2400" dirty="0"/>
              <a:t>Aggregating </a:t>
            </a:r>
            <a:r>
              <a:rPr lang="en-US" sz="2400" dirty="0" smtClean="0"/>
              <a:t>Data</a:t>
            </a:r>
          </a:p>
          <a:p>
            <a:pPr>
              <a:buNone/>
            </a:pPr>
            <a:r>
              <a:rPr lang="en-US" sz="2000" dirty="0" smtClean="0"/>
              <a:t>	You </a:t>
            </a:r>
            <a:r>
              <a:rPr lang="en-US" sz="2000" dirty="0"/>
              <a:t>can calculate the number </a:t>
            </a:r>
            <a:r>
              <a:rPr lang="en-US" sz="2000" dirty="0" smtClean="0"/>
              <a:t>of </a:t>
            </a:r>
            <a:r>
              <a:rPr lang="en-US" sz="2000" dirty="0"/>
              <a:t>rows in the result set using COUNT.</a:t>
            </a:r>
          </a:p>
          <a:p>
            <a:pPr>
              <a:buNone/>
            </a:pPr>
            <a:r>
              <a:rPr lang="en-US" sz="2000" dirty="0" smtClean="0"/>
              <a:t>	Rows </a:t>
            </a:r>
            <a:r>
              <a:rPr lang="en-US" sz="2000" dirty="0"/>
              <a:t>containing only NULL values are </a:t>
            </a:r>
            <a:r>
              <a:rPr lang="en-US" sz="2000" dirty="0" smtClean="0"/>
              <a:t>included.</a:t>
            </a:r>
          </a:p>
          <a:p>
            <a:pPr>
              <a:buNone/>
            </a:pPr>
            <a:r>
              <a:rPr lang="en-US" sz="2000" dirty="0" smtClean="0"/>
              <a:t>	-SELECT </a:t>
            </a:r>
            <a:r>
              <a:rPr lang="en-US" sz="2000" dirty="0"/>
              <a:t>COUNT</a:t>
            </a:r>
            <a:r>
              <a:rPr lang="en-US" sz="2000" dirty="0" smtClean="0"/>
              <a:t>(*) FROM Car WHERE </a:t>
            </a:r>
            <a:r>
              <a:rPr lang="en-US" sz="2000" dirty="0"/>
              <a:t>Brand = </a:t>
            </a:r>
            <a:r>
              <a:rPr lang="en-US" sz="2000" dirty="0" smtClean="0"/>
              <a:t>‘Audi‘;</a:t>
            </a:r>
          </a:p>
          <a:p>
            <a:pPr>
              <a:buNone/>
            </a:pPr>
            <a:r>
              <a:rPr lang="en-US" sz="2000" dirty="0" smtClean="0"/>
              <a:t>	You </a:t>
            </a:r>
            <a:r>
              <a:rPr lang="en-US" sz="2000" dirty="0"/>
              <a:t>can calculate the number of values within a sing le column.</a:t>
            </a:r>
          </a:p>
          <a:p>
            <a:pPr>
              <a:buNone/>
            </a:pPr>
            <a:r>
              <a:rPr lang="en-US" sz="2000" dirty="0" smtClean="0"/>
              <a:t>	NULL </a:t>
            </a:r>
            <a:r>
              <a:rPr lang="en-US" sz="2000" dirty="0"/>
              <a:t>values are not included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	SELECT COUNT(Owner) FROM Car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590800"/>
            <a:ext cx="5260334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6272"/>
            <a:ext cx="9144000" cy="3733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/>
              <a:t>Aggregating Data</a:t>
            </a:r>
          </a:p>
          <a:p>
            <a:pPr>
              <a:lnSpc>
                <a:spcPct val="110000"/>
              </a:lnSpc>
              <a:buNone/>
            </a:pPr>
            <a:r>
              <a:rPr lang="en-US" sz="2200" dirty="0" smtClean="0"/>
              <a:t>	You </a:t>
            </a:r>
            <a:r>
              <a:rPr lang="en-US" sz="2200" dirty="0"/>
              <a:t>can calculate the minimum or maximum value in </a:t>
            </a:r>
            <a:r>
              <a:rPr lang="en-US" sz="2200" dirty="0" smtClean="0"/>
              <a:t>a </a:t>
            </a:r>
            <a:r>
              <a:rPr lang="en-US" sz="2200" dirty="0"/>
              <a:t>column</a:t>
            </a:r>
            <a:r>
              <a:rPr lang="en-US" sz="2200" dirty="0" smtClean="0"/>
              <a:t>.</a:t>
            </a:r>
          </a:p>
          <a:p>
            <a:pPr>
              <a:lnSpc>
                <a:spcPct val="110000"/>
              </a:lnSpc>
              <a:buNone/>
            </a:pPr>
            <a:r>
              <a:rPr lang="en-US" sz="2200" dirty="0" smtClean="0"/>
              <a:t>	-SELECT </a:t>
            </a:r>
            <a:r>
              <a:rPr lang="en-US" sz="2200" dirty="0"/>
              <a:t>MIN(HP), </a:t>
            </a:r>
            <a:r>
              <a:rPr lang="en-US" sz="2200" dirty="0" smtClean="0"/>
              <a:t>MAX(HP) FROM </a:t>
            </a:r>
            <a:r>
              <a:rPr lang="en-US" sz="2200" dirty="0"/>
              <a:t>Car</a:t>
            </a:r>
            <a:r>
              <a:rPr lang="en-US" sz="2200" dirty="0" smtClean="0"/>
              <a:t>;</a:t>
            </a:r>
          </a:p>
          <a:p>
            <a:pPr>
              <a:lnSpc>
                <a:spcPct val="110000"/>
              </a:lnSpc>
              <a:buNone/>
            </a:pPr>
            <a:r>
              <a:rPr lang="en-US" sz="2200" dirty="0" smtClean="0"/>
              <a:t>	You </a:t>
            </a:r>
            <a:r>
              <a:rPr lang="en-US" sz="2200" dirty="0"/>
              <a:t>can combine aggregate expressions and "</a:t>
            </a:r>
            <a:r>
              <a:rPr lang="en-US" sz="2200" dirty="0" smtClean="0"/>
              <a:t>normal" functions.</a:t>
            </a:r>
          </a:p>
          <a:p>
            <a:pPr>
              <a:lnSpc>
                <a:spcPct val="110000"/>
              </a:lnSpc>
              <a:buNone/>
            </a:pPr>
            <a:r>
              <a:rPr lang="en-US" sz="2200" dirty="0" smtClean="0"/>
              <a:t>	-SELECT </a:t>
            </a:r>
            <a:r>
              <a:rPr lang="en-US" sz="2200" dirty="0"/>
              <a:t>MAX (YEAR (Birthday) ) AS </a:t>
            </a:r>
            <a:r>
              <a:rPr lang="en-US" sz="2200" dirty="0" smtClean="0"/>
              <a:t>Year FROM Owner;</a:t>
            </a:r>
          </a:p>
          <a:p>
            <a:pPr>
              <a:lnSpc>
                <a:spcPct val="110000"/>
              </a:lnSpc>
              <a:buNone/>
            </a:pPr>
            <a:r>
              <a:rPr lang="en-US" sz="2200" dirty="0" smtClean="0"/>
              <a:t>	The </a:t>
            </a:r>
            <a:r>
              <a:rPr lang="en-US" sz="2200" dirty="0"/>
              <a:t>sequence of nested functions </a:t>
            </a:r>
            <a:r>
              <a:rPr lang="en-US" sz="2200" dirty="0" smtClean="0"/>
              <a:t>should </a:t>
            </a:r>
            <a:r>
              <a:rPr lang="en-US" sz="2200" dirty="0"/>
              <a:t>be relevant</a:t>
            </a:r>
            <a:r>
              <a:rPr lang="en-US" sz="2200" dirty="0" smtClean="0"/>
              <a:t>.</a:t>
            </a:r>
          </a:p>
          <a:p>
            <a:pPr>
              <a:lnSpc>
                <a:spcPct val="110000"/>
              </a:lnSpc>
              <a:buNone/>
            </a:pPr>
            <a:r>
              <a:rPr lang="en-US" sz="2200" dirty="0" smtClean="0"/>
              <a:t>	The </a:t>
            </a:r>
            <a:r>
              <a:rPr lang="en-US" sz="2200" dirty="0"/>
              <a:t>WHERE clause is included in the minimum and maximum calculation</a:t>
            </a:r>
            <a:r>
              <a:rPr lang="en-US" sz="2200" dirty="0" smtClean="0"/>
              <a:t>.</a:t>
            </a:r>
          </a:p>
          <a:p>
            <a:pPr>
              <a:lnSpc>
                <a:spcPct val="110000"/>
              </a:lnSpc>
              <a:buNone/>
            </a:pPr>
            <a:r>
              <a:rPr lang="en-US" sz="2200" dirty="0" smtClean="0"/>
              <a:t>	-SELECT </a:t>
            </a:r>
            <a:r>
              <a:rPr lang="en-US" sz="2200" dirty="0"/>
              <a:t>MIN(HP), </a:t>
            </a:r>
            <a:r>
              <a:rPr lang="en-US" sz="2200" dirty="0" smtClean="0"/>
              <a:t>MAX(HP) FROM Car WHERE </a:t>
            </a:r>
            <a:r>
              <a:rPr lang="en-US" sz="2200" dirty="0"/>
              <a:t>Brand= 'BMW</a:t>
            </a:r>
            <a:r>
              <a:rPr lang="en-US" sz="2200" dirty="0" smtClean="0"/>
              <a:t>';</a:t>
            </a:r>
          </a:p>
          <a:p>
            <a:pPr>
              <a:lnSpc>
                <a:spcPct val="110000"/>
              </a:lnSpc>
              <a:buNone/>
            </a:pPr>
            <a:r>
              <a:rPr lang="en-US" sz="2200" dirty="0" smtClean="0"/>
              <a:t>	-SELECT </a:t>
            </a:r>
            <a:r>
              <a:rPr lang="en-US" sz="2200" dirty="0"/>
              <a:t>SUM(DISTINCT </a:t>
            </a:r>
            <a:r>
              <a:rPr lang="en-US" sz="2200" dirty="0" smtClean="0"/>
              <a:t>HP) FROM Car WHERE </a:t>
            </a:r>
            <a:r>
              <a:rPr lang="en-US" sz="2200" dirty="0"/>
              <a:t>Brand= 'Audi</a:t>
            </a:r>
            <a:r>
              <a:rPr lang="en-US" sz="2200" dirty="0" smtClean="0"/>
              <a:t>';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Aggregate Expressions</a:t>
            </a:r>
            <a:endParaRPr lang="en-US" sz="2600" dirty="0" smtClean="0"/>
          </a:p>
          <a:p>
            <a:pPr>
              <a:lnSpc>
                <a:spcPct val="110000"/>
              </a:lnSpc>
              <a:buNone/>
            </a:pPr>
            <a:endParaRPr lang="en-US" sz="2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657600"/>
            <a:ext cx="464975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6629400"/>
          </a:xfrm>
        </p:spPr>
        <p:txBody>
          <a:bodyPr>
            <a:normAutofit/>
          </a:bodyPr>
          <a:lstStyle/>
          <a:p>
            <a:r>
              <a:rPr lang="en-US" dirty="0"/>
              <a:t>Group </a:t>
            </a:r>
            <a:r>
              <a:rPr lang="en-US" dirty="0" smtClean="0"/>
              <a:t>By</a:t>
            </a:r>
          </a:p>
          <a:p>
            <a:pPr>
              <a:buNone/>
            </a:pPr>
            <a:r>
              <a:rPr lang="en-US" sz="2000" dirty="0" smtClean="0"/>
              <a:t>	A </a:t>
            </a:r>
            <a:r>
              <a:rPr lang="en-US" sz="2000" dirty="0"/>
              <a:t>table can be divided into (disjoint) groups of rows</a:t>
            </a:r>
          </a:p>
          <a:p>
            <a:pPr>
              <a:buNone/>
            </a:pPr>
            <a:r>
              <a:rPr lang="en-US" sz="2000" dirty="0" smtClean="0"/>
              <a:t>	A </a:t>
            </a:r>
            <a:r>
              <a:rPr lang="en-US" sz="2000" dirty="0"/>
              <a:t>group is represented in the query result by a single row</a:t>
            </a:r>
          </a:p>
          <a:p>
            <a:pPr>
              <a:buNone/>
            </a:pPr>
            <a:r>
              <a:rPr lang="en-US" sz="2000" dirty="0" smtClean="0"/>
              <a:t>	Aggregate </a:t>
            </a:r>
            <a:r>
              <a:rPr lang="en-US" sz="2000" dirty="0"/>
              <a:t>expressions will be evaluated separately for each </a:t>
            </a:r>
            <a:r>
              <a:rPr lang="en-US" sz="2000" dirty="0" smtClean="0"/>
              <a:t>group</a:t>
            </a:r>
          </a:p>
          <a:p>
            <a:pPr>
              <a:buNone/>
            </a:pPr>
            <a:r>
              <a:rPr lang="en-US" sz="2000" dirty="0" smtClean="0"/>
              <a:t>	-SELECT </a:t>
            </a:r>
            <a:r>
              <a:rPr lang="en-US" sz="2000" dirty="0"/>
              <a:t>Brand, COUNT</a:t>
            </a:r>
            <a:r>
              <a:rPr lang="en-US" sz="2000" dirty="0" smtClean="0"/>
              <a:t>(*) FROM Car GROUP </a:t>
            </a:r>
            <a:r>
              <a:rPr lang="en-US" sz="2000" dirty="0"/>
              <a:t>BY Brand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	NULL </a:t>
            </a:r>
            <a:r>
              <a:rPr lang="en-US" sz="2000" dirty="0"/>
              <a:t>values of the GROUP BY column are treated as "normal" </a:t>
            </a:r>
            <a:r>
              <a:rPr lang="en-US" sz="2000" dirty="0" smtClean="0"/>
              <a:t>values creating a single group.</a:t>
            </a:r>
          </a:p>
          <a:p>
            <a:pPr>
              <a:buNone/>
            </a:pPr>
            <a:r>
              <a:rPr lang="en-US" sz="2000" dirty="0" smtClean="0"/>
              <a:t>	-SELECT </a:t>
            </a:r>
            <a:r>
              <a:rPr lang="en-US" sz="2000" dirty="0"/>
              <a:t>overtime, COUNT(*) AS </a:t>
            </a:r>
            <a:r>
              <a:rPr lang="en-US" sz="2000" dirty="0" smtClean="0"/>
              <a:t>Frequency FROM Official GROUP </a:t>
            </a:r>
            <a:r>
              <a:rPr lang="en-US" sz="2000" dirty="0"/>
              <a:t>BY overtime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	You </a:t>
            </a:r>
            <a:r>
              <a:rPr lang="en-US" sz="2000" dirty="0"/>
              <a:t>can combine GROUP BY with ORDER BY for sorting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	-SELECT </a:t>
            </a:r>
            <a:r>
              <a:rPr lang="en-US" sz="2000" dirty="0"/>
              <a:t>Brand, </a:t>
            </a:r>
            <a:r>
              <a:rPr lang="en-US" sz="2000" dirty="0" smtClean="0"/>
              <a:t>MAX(HP) FROM </a:t>
            </a:r>
            <a:r>
              <a:rPr lang="en-US" sz="2000" dirty="0"/>
              <a:t>Car </a:t>
            </a:r>
            <a:r>
              <a:rPr lang="en-US" sz="2000" dirty="0" smtClean="0"/>
              <a:t>GROUP </a:t>
            </a:r>
            <a:r>
              <a:rPr lang="en-US" sz="2000" dirty="0"/>
              <a:t>BY Brand </a:t>
            </a:r>
            <a:r>
              <a:rPr lang="en-US" sz="2000" dirty="0" smtClean="0"/>
              <a:t>BMW ORDER </a:t>
            </a:r>
            <a:r>
              <a:rPr lang="en-US" sz="2000" dirty="0"/>
              <a:t>BY 2 DESC, 1 ASC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	You </a:t>
            </a:r>
            <a:r>
              <a:rPr lang="en-US" sz="2000" dirty="0"/>
              <a:t>can use functions In the GROUP BY clause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	-SELECT YEAR(Birthday), </a:t>
            </a:r>
            <a:r>
              <a:rPr lang="en-US" sz="2000" dirty="0"/>
              <a:t>COUNT</a:t>
            </a:r>
            <a:r>
              <a:rPr lang="en-US" sz="2000" dirty="0" smtClean="0"/>
              <a:t>(*)  FROM Owner GROUP </a:t>
            </a:r>
            <a:r>
              <a:rPr lang="en-US" sz="2000" dirty="0"/>
              <a:t>BY </a:t>
            </a:r>
            <a:r>
              <a:rPr lang="en-US" sz="2000" dirty="0" smtClean="0"/>
              <a:t>YEAR(Birthday) ORDER </a:t>
            </a:r>
            <a:r>
              <a:rPr lang="en-US" sz="2000" dirty="0"/>
              <a:t>BY 2 DESC, 1 ASC;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</a:t>
            </a:r>
            <a:r>
              <a:rPr lang="en-US" dirty="0"/>
              <a:t>is used to read from a table or </a:t>
            </a:r>
            <a:r>
              <a:rPr lang="en-US" dirty="0" smtClean="0"/>
              <a:t>view. </a:t>
            </a:r>
          </a:p>
          <a:p>
            <a:r>
              <a:rPr lang="en-US" dirty="0"/>
              <a:t>The SELECT statement is the central </a:t>
            </a:r>
            <a:r>
              <a:rPr lang="en-US" dirty="0" smtClean="0"/>
              <a:t>construct for </a:t>
            </a:r>
            <a:r>
              <a:rPr lang="en-US" dirty="0"/>
              <a:t>read access to data (database) with </a:t>
            </a:r>
            <a:r>
              <a:rPr lang="en-US" dirty="0" smtClean="0"/>
              <a:t>SQL.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/>
              <a:t>Column, Column, COUNT(*)</a:t>
            </a:r>
          </a:p>
          <a:p>
            <a:pPr>
              <a:buNone/>
            </a:pPr>
            <a:r>
              <a:rPr lang="en-US" dirty="0"/>
              <a:t>FROM Table</a:t>
            </a:r>
          </a:p>
          <a:p>
            <a:pPr>
              <a:buNone/>
            </a:pPr>
            <a:r>
              <a:rPr lang="en-US" dirty="0"/>
              <a:t>WHERE Condition</a:t>
            </a:r>
          </a:p>
          <a:p>
            <a:pPr>
              <a:buNone/>
            </a:pPr>
            <a:r>
              <a:rPr lang="en-US" dirty="0"/>
              <a:t>GROUP BY Column, Column</a:t>
            </a:r>
          </a:p>
          <a:p>
            <a:pPr>
              <a:buNone/>
            </a:pPr>
            <a:r>
              <a:rPr lang="en-US" dirty="0"/>
              <a:t>HAVING </a:t>
            </a:r>
            <a:r>
              <a:rPr lang="en-US" dirty="0" err="1"/>
              <a:t>Group_Condition</a:t>
            </a:r>
            <a:endParaRPr lang="en-US" dirty="0"/>
          </a:p>
          <a:p>
            <a:pPr>
              <a:buNone/>
            </a:pPr>
            <a:r>
              <a:rPr lang="en-US" dirty="0"/>
              <a:t>ORDER BY Column ASC, Column DESC;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9144000" cy="6705600"/>
          </a:xfrm>
        </p:spPr>
        <p:txBody>
          <a:bodyPr>
            <a:normAutofit/>
          </a:bodyPr>
          <a:lstStyle/>
          <a:p>
            <a:r>
              <a:rPr lang="en-US" sz="2400" dirty="0"/>
              <a:t>Group </a:t>
            </a:r>
            <a:r>
              <a:rPr lang="en-US" sz="2400" dirty="0" smtClean="0"/>
              <a:t>By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/>
              <a:t>The </a:t>
            </a:r>
            <a:r>
              <a:rPr lang="en-US" sz="2000" dirty="0"/>
              <a:t>WHERE clause is processed before the grouping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	-SELECT </a:t>
            </a:r>
            <a:r>
              <a:rPr lang="en-US" sz="2000" dirty="0"/>
              <a:t>Brand, COUNT</a:t>
            </a:r>
            <a:r>
              <a:rPr lang="en-US" sz="2000" dirty="0" smtClean="0"/>
              <a:t>(*)</a:t>
            </a:r>
            <a:r>
              <a:rPr lang="en-US" sz="2000" dirty="0"/>
              <a:t> FROM </a:t>
            </a:r>
            <a:r>
              <a:rPr lang="en-US" sz="2000" dirty="0" smtClean="0"/>
              <a:t>Car </a:t>
            </a:r>
            <a:r>
              <a:rPr lang="en-US" sz="2000" dirty="0"/>
              <a:t>WHERE Color = </a:t>
            </a:r>
            <a:r>
              <a:rPr lang="en-US" sz="2000" dirty="0" smtClean="0"/>
              <a:t>'black' GROUP </a:t>
            </a:r>
            <a:r>
              <a:rPr lang="en-US" sz="2000" dirty="0"/>
              <a:t>BY Brand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	You </a:t>
            </a:r>
            <a:r>
              <a:rPr lang="en-US" sz="2000" dirty="0"/>
              <a:t>can use a combination of columns in the GROUP BY clause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	-SELECT </a:t>
            </a:r>
            <a:r>
              <a:rPr lang="en-US" sz="2000" dirty="0"/>
              <a:t>Brand, Color, COUNT</a:t>
            </a:r>
            <a:r>
              <a:rPr lang="en-US" sz="2000" dirty="0" smtClean="0"/>
              <a:t>(*) FROM Car GROUP </a:t>
            </a:r>
            <a:r>
              <a:rPr lang="en-US" sz="2000" dirty="0"/>
              <a:t>BY Brand, Color</a:t>
            </a:r>
            <a:r>
              <a:rPr lang="en-US" sz="2000" dirty="0" smtClean="0"/>
              <a:t>;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400" dirty="0"/>
              <a:t>HAVING </a:t>
            </a:r>
            <a:r>
              <a:rPr lang="en-US" sz="2400" dirty="0" smtClean="0"/>
              <a:t>Clause</a:t>
            </a:r>
          </a:p>
          <a:p>
            <a:pPr>
              <a:buNone/>
            </a:pPr>
            <a:r>
              <a:rPr lang="en-US" sz="2000" dirty="0" smtClean="0"/>
              <a:t>	HAVING </a:t>
            </a:r>
            <a:r>
              <a:rPr lang="en-US" sz="2000" dirty="0"/>
              <a:t>clause you can specify which conditions a group </a:t>
            </a:r>
            <a:r>
              <a:rPr lang="en-US" sz="2000" dirty="0" smtClean="0"/>
              <a:t>must meet </a:t>
            </a:r>
            <a:r>
              <a:rPr lang="en-US" sz="2000" dirty="0"/>
              <a:t>to be included in the result set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	-SELECT </a:t>
            </a:r>
            <a:r>
              <a:rPr lang="en-US" sz="2000" dirty="0"/>
              <a:t>Brand, Color, COUNT</a:t>
            </a:r>
            <a:r>
              <a:rPr lang="en-US" sz="2000" dirty="0" smtClean="0"/>
              <a:t>(*) FROM Car GROUP </a:t>
            </a:r>
            <a:r>
              <a:rPr lang="en-US" sz="2000" dirty="0"/>
              <a:t>BY Brand, </a:t>
            </a:r>
            <a:r>
              <a:rPr lang="en-US" sz="2000" dirty="0" smtClean="0"/>
              <a:t>Color HAVING </a:t>
            </a:r>
            <a:r>
              <a:rPr lang="en-US" sz="2000" dirty="0"/>
              <a:t>COUNT(*) &gt;= 2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	The </a:t>
            </a:r>
            <a:r>
              <a:rPr lang="en-US" sz="2000" dirty="0"/>
              <a:t>HAVING condition can reference columns not included in the </a:t>
            </a:r>
            <a:r>
              <a:rPr lang="en-US" sz="2000" dirty="0" smtClean="0"/>
              <a:t>projection list.</a:t>
            </a:r>
          </a:p>
          <a:p>
            <a:pPr>
              <a:buNone/>
            </a:pPr>
            <a:r>
              <a:rPr lang="en-US" sz="2000" dirty="0" smtClean="0"/>
              <a:t>	-SELECT </a:t>
            </a:r>
            <a:r>
              <a:rPr lang="en-US" sz="2000" dirty="0"/>
              <a:t>Brand, Color, COUNT</a:t>
            </a:r>
            <a:r>
              <a:rPr lang="en-US" sz="2000" dirty="0" smtClean="0"/>
              <a:t>(*) FROM Car GROUP BY Brand, Color HAVING 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MIN </a:t>
            </a:r>
            <a:r>
              <a:rPr lang="en-US" sz="2000" dirty="0"/>
              <a:t>(HP) &lt; 120;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4876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dirty="0" smtClean="0"/>
              <a:t>	To </a:t>
            </a:r>
            <a:r>
              <a:rPr lang="en-US" dirty="0"/>
              <a:t>read data </a:t>
            </a:r>
            <a:r>
              <a:rPr lang="en-US" dirty="0" smtClean="0"/>
              <a:t>from </a:t>
            </a:r>
            <a:r>
              <a:rPr lang="en-US" dirty="0"/>
              <a:t>multiple database tables or views the </a:t>
            </a:r>
            <a:r>
              <a:rPr lang="en-US" dirty="0" smtClean="0"/>
              <a:t>following </a:t>
            </a:r>
            <a:r>
              <a:rPr lang="en-US" dirty="0"/>
              <a:t>options </a:t>
            </a:r>
            <a:r>
              <a:rPr lang="en-US" dirty="0" smtClean="0"/>
              <a:t>are available</a:t>
            </a:r>
            <a:r>
              <a:rPr lang="en-US" dirty="0"/>
              <a:t>: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Combination </a:t>
            </a:r>
            <a:r>
              <a:rPr lang="en-US" dirty="0"/>
              <a:t>of results from several queries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UNION ALL vs. UNION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INTERSECT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EXCEPT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Combination </a:t>
            </a:r>
            <a:r>
              <a:rPr lang="en-US" dirty="0"/>
              <a:t>of several tables (JOIN)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CROSS JOIN vs. INNER JOIN vs. OUTER JOIN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Implicit JOIN vs. Explicit JOIN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Nested </a:t>
            </a:r>
            <a:r>
              <a:rPr lang="en-US" dirty="0"/>
              <a:t>queries (Sub Query)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Uncorrelated Sub Query vs. Correlated Sub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0200" y="152400"/>
            <a:ext cx="5926431" cy="643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Reading Data from Multiple Tables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839200" cy="67056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UNION [ALL</a:t>
            </a:r>
            <a:r>
              <a:rPr lang="en-US" dirty="0" smtClean="0"/>
              <a:t>]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</a:t>
            </a:r>
            <a:r>
              <a:rPr lang="en-US" sz="2900" dirty="0" smtClean="0"/>
              <a:t>You </a:t>
            </a:r>
            <a:r>
              <a:rPr lang="en-US" sz="2900" dirty="0"/>
              <a:t>can combine the result tables of multiple queries using UNION [ALL</a:t>
            </a:r>
            <a:r>
              <a:rPr lang="en-US" sz="2900" dirty="0" smtClean="0"/>
              <a:t>].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individual result tables must have the same number of columns.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corresponding result columns must have compatible data types.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column names of the resulting output table are based on </a:t>
            </a:r>
            <a:r>
              <a:rPr lang="en-US" dirty="0" smtClean="0"/>
              <a:t>the first </a:t>
            </a:r>
            <a:r>
              <a:rPr lang="en-US" dirty="0"/>
              <a:t>SELECT </a:t>
            </a:r>
            <a:r>
              <a:rPr lang="en-US" dirty="0" smtClean="0"/>
              <a:t>statement</a:t>
            </a:r>
          </a:p>
          <a:p>
            <a:pPr>
              <a:lnSpc>
                <a:spcPct val="120000"/>
              </a:lnSpc>
              <a:buNone/>
            </a:pPr>
            <a:r>
              <a:rPr lang="en-US" sz="2900" dirty="0" smtClean="0"/>
              <a:t>	-SELECT </a:t>
            </a:r>
            <a:r>
              <a:rPr lang="en-US" sz="2900" dirty="0" err="1"/>
              <a:t>PNr</a:t>
            </a:r>
            <a:r>
              <a:rPr lang="en-US" sz="2900" dirty="0"/>
              <a:t>, </a:t>
            </a:r>
            <a:r>
              <a:rPr lang="en-US" sz="2900" dirty="0" smtClean="0"/>
              <a:t>Name FROM Official WHERE </a:t>
            </a:r>
            <a:r>
              <a:rPr lang="en-US" sz="2900" dirty="0"/>
              <a:t>Salary = </a:t>
            </a:r>
            <a:r>
              <a:rPr lang="en-US" sz="2900" dirty="0" smtClean="0"/>
              <a:t>'A09' </a:t>
            </a:r>
          </a:p>
          <a:p>
            <a:pPr>
              <a:lnSpc>
                <a:spcPct val="120000"/>
              </a:lnSpc>
              <a:buNone/>
            </a:pPr>
            <a:r>
              <a:rPr lang="en-US" sz="2900" dirty="0" smtClean="0"/>
              <a:t>	  UNION ALL </a:t>
            </a:r>
          </a:p>
          <a:p>
            <a:pPr>
              <a:lnSpc>
                <a:spcPct val="120000"/>
              </a:lnSpc>
              <a:buNone/>
            </a:pPr>
            <a:r>
              <a:rPr lang="en-US" sz="2900" dirty="0"/>
              <a:t>	</a:t>
            </a:r>
            <a:r>
              <a:rPr lang="en-US" sz="2900" dirty="0" smtClean="0"/>
              <a:t>  SELECT </a:t>
            </a:r>
            <a:r>
              <a:rPr lang="en-US" sz="2900" dirty="0"/>
              <a:t>OwnerID, </a:t>
            </a:r>
            <a:r>
              <a:rPr lang="en-US" sz="2900" dirty="0" smtClean="0"/>
              <a:t>Name FROM Owner WHERE Birthday &gt;= '1977-05-21';</a:t>
            </a:r>
          </a:p>
          <a:p>
            <a:pPr>
              <a:lnSpc>
                <a:spcPct val="120000"/>
              </a:lnSpc>
              <a:buNone/>
            </a:pPr>
            <a:r>
              <a:rPr lang="en-US" sz="2900" dirty="0" smtClean="0"/>
              <a:t>	With </a:t>
            </a:r>
            <a:r>
              <a:rPr lang="en-US" sz="2900" dirty="0"/>
              <a:t>UNION [ALL] you can also explicitly rename the result columns</a:t>
            </a:r>
            <a:r>
              <a:rPr lang="en-US" sz="2900" dirty="0" smtClean="0"/>
              <a:t>.</a:t>
            </a:r>
          </a:p>
          <a:p>
            <a:pPr>
              <a:lnSpc>
                <a:spcPct val="120000"/>
              </a:lnSpc>
              <a:buNone/>
            </a:pPr>
            <a:r>
              <a:rPr lang="en-US" sz="2900" dirty="0" smtClean="0"/>
              <a:t>	If </a:t>
            </a:r>
            <a:r>
              <a:rPr lang="en-US" sz="2900" dirty="0"/>
              <a:t>the results of multiple partial queries overlap, the overall result </a:t>
            </a:r>
            <a:r>
              <a:rPr lang="en-US" sz="2900" dirty="0" smtClean="0"/>
              <a:t>includes duplicates with </a:t>
            </a:r>
            <a:r>
              <a:rPr lang="en-US" sz="2900" dirty="0"/>
              <a:t>UNION ALL</a:t>
            </a:r>
            <a:r>
              <a:rPr lang="en-US" sz="2900" dirty="0" smtClean="0"/>
              <a:t>.</a:t>
            </a:r>
          </a:p>
          <a:p>
            <a:pPr>
              <a:lnSpc>
                <a:spcPct val="120000"/>
              </a:lnSpc>
              <a:buNone/>
            </a:pPr>
            <a:r>
              <a:rPr lang="en-US" sz="2800" dirty="0" smtClean="0"/>
              <a:t>	You </a:t>
            </a:r>
            <a:r>
              <a:rPr lang="en-US" sz="2800" dirty="0"/>
              <a:t>can use UNION (ALL] to combine result tables of multiple </a:t>
            </a:r>
            <a:r>
              <a:rPr lang="en-US" sz="2800" dirty="0" smtClean="0"/>
              <a:t>partial queries.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 smtClean="0"/>
              <a:t>	</a:t>
            </a:r>
            <a:r>
              <a:rPr lang="en-US" sz="2900" dirty="0" smtClean="0"/>
              <a:t>-SELECT </a:t>
            </a:r>
            <a:r>
              <a:rPr lang="en-US" sz="2900" dirty="0" err="1"/>
              <a:t>PlateNumber</a:t>
            </a:r>
            <a:r>
              <a:rPr lang="en-US" sz="2900" dirty="0"/>
              <a:t>, Brand, </a:t>
            </a:r>
            <a:r>
              <a:rPr lang="en-US" sz="2900" dirty="0" smtClean="0"/>
              <a:t>Color FROM Car WHERE </a:t>
            </a:r>
            <a:r>
              <a:rPr lang="en-US" sz="2900" dirty="0"/>
              <a:t>Brand = 'BMW'</a:t>
            </a:r>
          </a:p>
          <a:p>
            <a:pPr>
              <a:lnSpc>
                <a:spcPct val="120000"/>
              </a:lnSpc>
              <a:buNone/>
            </a:pPr>
            <a:r>
              <a:rPr lang="en-US" sz="2900" dirty="0" smtClean="0"/>
              <a:t>	 ONION</a:t>
            </a:r>
            <a:endParaRPr lang="en-US" sz="2900" dirty="0"/>
          </a:p>
          <a:p>
            <a:pPr>
              <a:lnSpc>
                <a:spcPct val="120000"/>
              </a:lnSpc>
              <a:buNone/>
            </a:pPr>
            <a:r>
              <a:rPr lang="en-US" sz="2900" dirty="0" smtClean="0"/>
              <a:t>	 SELECT </a:t>
            </a:r>
            <a:r>
              <a:rPr lang="en-US" sz="2900" dirty="0" err="1"/>
              <a:t>PlateNumber</a:t>
            </a:r>
            <a:r>
              <a:rPr lang="en-US" sz="2900" dirty="0"/>
              <a:t>, Brand, </a:t>
            </a:r>
            <a:r>
              <a:rPr lang="en-US" sz="2900" dirty="0" smtClean="0"/>
              <a:t>Color FROM Car WHERE Color = 'yellow'</a:t>
            </a:r>
          </a:p>
          <a:p>
            <a:pPr>
              <a:lnSpc>
                <a:spcPct val="120000"/>
              </a:lnSpc>
              <a:buNone/>
            </a:pPr>
            <a:r>
              <a:rPr lang="en-US" sz="2900" dirty="0" smtClean="0"/>
              <a:t>	 ONION</a:t>
            </a:r>
            <a:endParaRPr lang="en-US" sz="2900" dirty="0"/>
          </a:p>
          <a:p>
            <a:pPr>
              <a:lnSpc>
                <a:spcPct val="120000"/>
              </a:lnSpc>
              <a:buNone/>
            </a:pPr>
            <a:r>
              <a:rPr lang="en-US" sz="2900" dirty="0" smtClean="0"/>
              <a:t>	 SELECT </a:t>
            </a:r>
            <a:r>
              <a:rPr lang="en-US" sz="2900" dirty="0" err="1"/>
              <a:t>PlateNumber</a:t>
            </a:r>
            <a:r>
              <a:rPr lang="en-US" sz="2900" dirty="0"/>
              <a:t>, </a:t>
            </a:r>
            <a:r>
              <a:rPr lang="en-US" sz="2900" dirty="0" smtClean="0"/>
              <a:t>Brand, Color FROM Car WHERE </a:t>
            </a:r>
            <a:r>
              <a:rPr lang="en-US" sz="2900" dirty="0"/>
              <a:t>Color = </a:t>
            </a:r>
            <a:r>
              <a:rPr lang="en-US" sz="2900" dirty="0" smtClean="0"/>
              <a:t>'orange</a:t>
            </a:r>
            <a:r>
              <a:rPr lang="en-US" sz="2900" dirty="0"/>
              <a:t>' ;</a:t>
            </a:r>
            <a:endParaRPr lang="en-US" sz="2900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991600" cy="5181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400" dirty="0" smtClean="0"/>
              <a:t>INTERSECT</a:t>
            </a:r>
          </a:p>
          <a:p>
            <a:pPr>
              <a:lnSpc>
                <a:spcPct val="120000"/>
              </a:lnSpc>
              <a:buNone/>
            </a:pPr>
            <a:r>
              <a:rPr lang="en-US" sz="2600" dirty="0" smtClean="0"/>
              <a:t>	</a:t>
            </a:r>
            <a:r>
              <a:rPr lang="en-US" sz="2400" dirty="0" smtClean="0"/>
              <a:t>INTERSECT returns records that exist in all query results.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 smtClean="0"/>
              <a:t>	-SELECT </a:t>
            </a:r>
            <a:r>
              <a:rPr lang="en-US" sz="2400" dirty="0" err="1" smtClean="0"/>
              <a:t>PlateNumber</a:t>
            </a:r>
            <a:r>
              <a:rPr lang="en-US" sz="2400" dirty="0" smtClean="0"/>
              <a:t>, Brand, Color FROM Car WHERE Brand = 'Mercedes'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 smtClean="0"/>
              <a:t>	 INTERSECT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 smtClean="0"/>
              <a:t>	 SELECT </a:t>
            </a:r>
            <a:r>
              <a:rPr lang="en-US" sz="2400" dirty="0" err="1" smtClean="0"/>
              <a:t>PlateNumber</a:t>
            </a:r>
            <a:r>
              <a:rPr lang="en-US" sz="2400" dirty="0" smtClean="0"/>
              <a:t>, Brand, Color FROM Car WHERE Color = ' white ' ;</a:t>
            </a:r>
          </a:p>
          <a:p>
            <a:pPr>
              <a:lnSpc>
                <a:spcPct val="120000"/>
              </a:lnSpc>
            </a:pPr>
            <a:endParaRPr lang="en-US" sz="3400" dirty="0" smtClean="0"/>
          </a:p>
          <a:p>
            <a:pPr>
              <a:lnSpc>
                <a:spcPct val="120000"/>
              </a:lnSpc>
            </a:pPr>
            <a:r>
              <a:rPr lang="en-US" sz="3400" dirty="0" smtClean="0"/>
              <a:t>EXCEPT</a:t>
            </a:r>
          </a:p>
          <a:p>
            <a:pPr>
              <a:lnSpc>
                <a:spcPct val="120000"/>
              </a:lnSpc>
              <a:buNone/>
            </a:pPr>
            <a:r>
              <a:rPr lang="en-US" sz="2600" dirty="0" smtClean="0"/>
              <a:t>	</a:t>
            </a:r>
            <a:r>
              <a:rPr lang="en-US" sz="2400" dirty="0" smtClean="0"/>
              <a:t>EXCEPT returns results from the first query which are NOT available in subsequent queries.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 smtClean="0"/>
              <a:t>	-SELECT </a:t>
            </a:r>
            <a:r>
              <a:rPr lang="en-US" sz="2400" dirty="0" err="1" smtClean="0"/>
              <a:t>PlateNumber</a:t>
            </a:r>
            <a:r>
              <a:rPr lang="en-US" sz="2400" dirty="0" smtClean="0"/>
              <a:t>, Brand, Color FROM Car WHERE Brand = 'Mercedes'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 smtClean="0"/>
              <a:t>	EXCEPT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 smtClean="0"/>
              <a:t>	SELECT </a:t>
            </a:r>
            <a:r>
              <a:rPr lang="en-US" sz="2400" dirty="0" err="1" smtClean="0"/>
              <a:t>PlateNumber</a:t>
            </a:r>
            <a:r>
              <a:rPr lang="en-US" sz="2400" dirty="0" smtClean="0"/>
              <a:t>, Brand, Color FROM Car WHERE Color = ' white' ;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839200" cy="5029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4100" dirty="0"/>
              <a:t>Joining </a:t>
            </a:r>
            <a:r>
              <a:rPr lang="en-US" sz="4100" dirty="0" smtClean="0"/>
              <a:t>Tables</a:t>
            </a:r>
          </a:p>
          <a:p>
            <a:pPr>
              <a:lnSpc>
                <a:spcPct val="120000"/>
              </a:lnSpc>
              <a:buNone/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CROSS </a:t>
            </a:r>
            <a:r>
              <a:rPr lang="en-US" dirty="0"/>
              <a:t>JOIN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INNER </a:t>
            </a:r>
            <a:r>
              <a:rPr lang="en-US" dirty="0"/>
              <a:t>JOIN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OUTER </a:t>
            </a:r>
            <a:r>
              <a:rPr lang="en-US" dirty="0"/>
              <a:t>JOIN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LEFT </a:t>
            </a:r>
            <a:r>
              <a:rPr lang="en-US" dirty="0"/>
              <a:t>OUTER JOIN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RIGHT </a:t>
            </a:r>
            <a:r>
              <a:rPr lang="en-US" dirty="0"/>
              <a:t>OUTER JOIN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FULL </a:t>
            </a:r>
            <a:r>
              <a:rPr lang="en-US" dirty="0"/>
              <a:t>OUTER JOIN</a:t>
            </a:r>
          </a:p>
          <a:p>
            <a:pPr>
              <a:lnSpc>
                <a:spcPct val="120000"/>
              </a:lnSpc>
            </a:pPr>
            <a:r>
              <a:rPr lang="en-US" dirty="0"/>
              <a:t>With JOIN syntax you can distinguish </a:t>
            </a:r>
            <a:r>
              <a:rPr lang="en-US" dirty="0" smtClean="0"/>
              <a:t>between Implicit JOIN and Explicit </a:t>
            </a:r>
            <a:r>
              <a:rPr lang="en-US" dirty="0"/>
              <a:t>JOIN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991600" cy="5943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CROSS </a:t>
            </a:r>
            <a:r>
              <a:rPr lang="en-US" dirty="0" smtClean="0"/>
              <a:t>JOIN (Cartesian </a:t>
            </a:r>
            <a:r>
              <a:rPr lang="en-US" dirty="0"/>
              <a:t>Product</a:t>
            </a:r>
            <a:r>
              <a:rPr lang="en-US" dirty="0" smtClean="0"/>
              <a:t>)</a:t>
            </a:r>
            <a:endParaRPr lang="en-US" sz="2600" dirty="0" smtClean="0"/>
          </a:p>
          <a:p>
            <a:pPr>
              <a:lnSpc>
                <a:spcPct val="120000"/>
              </a:lnSpc>
              <a:buNone/>
            </a:pPr>
            <a:r>
              <a:rPr lang="en-US" sz="2600" dirty="0" smtClean="0"/>
              <a:t>	Each </a:t>
            </a:r>
            <a:r>
              <a:rPr lang="en-US" sz="2600" dirty="0"/>
              <a:t>row of the left table is connected to each row of the right table.</a:t>
            </a:r>
          </a:p>
          <a:p>
            <a:pPr>
              <a:lnSpc>
                <a:spcPct val="120000"/>
              </a:lnSpc>
              <a:buNone/>
            </a:pPr>
            <a:r>
              <a:rPr lang="en-US" sz="2600" dirty="0" smtClean="0"/>
              <a:t>	There </a:t>
            </a:r>
            <a:r>
              <a:rPr lang="en-US" sz="2600" dirty="0"/>
              <a:t>i</a:t>
            </a:r>
            <a:r>
              <a:rPr lang="en-US" sz="2600" dirty="0" smtClean="0"/>
              <a:t>s </a:t>
            </a:r>
            <a:r>
              <a:rPr lang="en-US" sz="2600" dirty="0"/>
              <a:t>no CROSS JOIN join condition</a:t>
            </a:r>
            <a:r>
              <a:rPr lang="en-US" sz="2600" dirty="0" smtClean="0"/>
              <a:t>.</a:t>
            </a:r>
          </a:p>
          <a:p>
            <a:pPr>
              <a:lnSpc>
                <a:spcPct val="120000"/>
              </a:lnSpc>
              <a:buNone/>
            </a:pPr>
            <a:r>
              <a:rPr lang="en-US" sz="2600" dirty="0" smtClean="0"/>
              <a:t>	The </a:t>
            </a:r>
            <a:r>
              <a:rPr lang="en-US" sz="2600" dirty="0"/>
              <a:t>result set contains 10 </a:t>
            </a:r>
            <a:r>
              <a:rPr lang="en-US" sz="2600" dirty="0" smtClean="0"/>
              <a:t>X </a:t>
            </a:r>
            <a:r>
              <a:rPr lang="en-US" sz="2600" dirty="0"/>
              <a:t>20 = 200 </a:t>
            </a:r>
            <a:r>
              <a:rPr lang="en-US" sz="2600" dirty="0" smtClean="0"/>
              <a:t>rows.</a:t>
            </a:r>
          </a:p>
          <a:p>
            <a:pPr>
              <a:lnSpc>
                <a:spcPct val="120000"/>
              </a:lnSpc>
              <a:buNone/>
            </a:pPr>
            <a:r>
              <a:rPr lang="en-US" sz="2600" dirty="0" smtClean="0"/>
              <a:t>	Implicit CROSS JOIN</a:t>
            </a:r>
          </a:p>
          <a:p>
            <a:pPr>
              <a:lnSpc>
                <a:spcPct val="120000"/>
              </a:lnSpc>
              <a:buNone/>
            </a:pPr>
            <a:r>
              <a:rPr lang="en-US" sz="2600" dirty="0" smtClean="0"/>
              <a:t>	-SELECT * FROM </a:t>
            </a:r>
            <a:r>
              <a:rPr lang="en-US" sz="2600" dirty="0"/>
              <a:t>Owner, car;</a:t>
            </a:r>
            <a:endParaRPr lang="en-US" sz="2600" dirty="0" smtClean="0"/>
          </a:p>
          <a:p>
            <a:pPr>
              <a:lnSpc>
                <a:spcPct val="120000"/>
              </a:lnSpc>
              <a:buNone/>
            </a:pPr>
            <a:r>
              <a:rPr lang="en-US" sz="2600" dirty="0" smtClean="0"/>
              <a:t>	Explicit CROSS JOIN</a:t>
            </a:r>
          </a:p>
          <a:p>
            <a:pPr>
              <a:lnSpc>
                <a:spcPct val="120000"/>
              </a:lnSpc>
              <a:buNone/>
            </a:pPr>
            <a:r>
              <a:rPr lang="en-US" sz="2600" dirty="0" smtClean="0"/>
              <a:t>	-SELECT * FROM owner </a:t>
            </a:r>
            <a:r>
              <a:rPr lang="en-US" sz="2600" dirty="0"/>
              <a:t>CROSS </a:t>
            </a:r>
            <a:r>
              <a:rPr lang="en-US" sz="2600" dirty="0" smtClean="0"/>
              <a:t>JOIN </a:t>
            </a:r>
            <a:r>
              <a:rPr lang="en-US" sz="2600" dirty="0"/>
              <a:t>car</a:t>
            </a:r>
            <a:r>
              <a:rPr lang="en-US" sz="2600" dirty="0" smtClean="0"/>
              <a:t>;</a:t>
            </a:r>
          </a:p>
          <a:p>
            <a:pPr>
              <a:lnSpc>
                <a:spcPct val="120000"/>
              </a:lnSpc>
              <a:buNone/>
            </a:pPr>
            <a:r>
              <a:rPr lang="en-US" sz="2600" dirty="0" smtClean="0"/>
              <a:t>	You </a:t>
            </a:r>
            <a:r>
              <a:rPr lang="en-US" sz="2600" dirty="0"/>
              <a:t>can specify a WHERE clause for the Implicit and explicit CROSS JOIN</a:t>
            </a:r>
            <a:r>
              <a:rPr lang="en-US" sz="2600" dirty="0" smtClean="0"/>
              <a:t>.</a:t>
            </a:r>
          </a:p>
          <a:p>
            <a:pPr>
              <a:lnSpc>
                <a:spcPct val="120000"/>
              </a:lnSpc>
              <a:buNone/>
            </a:pPr>
            <a:r>
              <a:rPr lang="en-US" sz="2600" dirty="0" smtClean="0"/>
              <a:t>	-SELECT * FROM </a:t>
            </a:r>
            <a:r>
              <a:rPr lang="en-US" sz="2600" dirty="0"/>
              <a:t>Owner, </a:t>
            </a:r>
            <a:r>
              <a:rPr lang="en-US" sz="2600" dirty="0" smtClean="0"/>
              <a:t>Car WHERE </a:t>
            </a:r>
            <a:r>
              <a:rPr lang="en-US" sz="2600" dirty="0"/>
              <a:t>HP &gt; 250</a:t>
            </a:r>
            <a:r>
              <a:rPr lang="en-US" sz="2600" dirty="0" smtClean="0"/>
              <a:t>;</a:t>
            </a:r>
          </a:p>
          <a:p>
            <a:pPr>
              <a:lnSpc>
                <a:spcPct val="120000"/>
              </a:lnSpc>
              <a:buNone/>
            </a:pPr>
            <a:r>
              <a:rPr lang="en-US" sz="2600" dirty="0" smtClean="0"/>
              <a:t>	-SELECT * FROM </a:t>
            </a:r>
            <a:r>
              <a:rPr lang="en-US" sz="2600" dirty="0"/>
              <a:t>Owner CROSS </a:t>
            </a:r>
            <a:r>
              <a:rPr lang="en-US" sz="2600" dirty="0" smtClean="0"/>
              <a:t>JOIN Car WHERE </a:t>
            </a:r>
            <a:r>
              <a:rPr lang="en-US" sz="2600" dirty="0"/>
              <a:t>HP &gt; 250</a:t>
            </a:r>
            <a:r>
              <a:rPr lang="en-US" sz="2600" dirty="0" smtClean="0"/>
              <a:t>;</a:t>
            </a:r>
          </a:p>
          <a:p>
            <a:pPr>
              <a:lnSpc>
                <a:spcPct val="120000"/>
              </a:lnSpc>
              <a:buNone/>
            </a:pPr>
            <a:r>
              <a:rPr lang="en-US" sz="2600" dirty="0" smtClean="0"/>
              <a:t>	You </a:t>
            </a:r>
            <a:r>
              <a:rPr lang="en-US" sz="2600" dirty="0"/>
              <a:t>can combine more than two tables.</a:t>
            </a:r>
          </a:p>
          <a:p>
            <a:pPr>
              <a:lnSpc>
                <a:spcPct val="120000"/>
              </a:lnSpc>
              <a:buNone/>
            </a:pPr>
            <a:r>
              <a:rPr lang="en-US" sz="2600" dirty="0" smtClean="0"/>
              <a:t>	The </a:t>
            </a:r>
            <a:r>
              <a:rPr lang="en-US" sz="2600" dirty="0"/>
              <a:t>result set contains 10 </a:t>
            </a:r>
            <a:r>
              <a:rPr lang="en-US" sz="2600" dirty="0" smtClean="0"/>
              <a:t>X </a:t>
            </a:r>
            <a:r>
              <a:rPr lang="en-US" sz="2600" dirty="0"/>
              <a:t>20 </a:t>
            </a:r>
            <a:r>
              <a:rPr lang="en-US" sz="2600" dirty="0" smtClean="0"/>
              <a:t>X </a:t>
            </a:r>
            <a:r>
              <a:rPr lang="en-US" sz="2600" dirty="0"/>
              <a:t>3 = 600 </a:t>
            </a:r>
            <a:r>
              <a:rPr lang="en-US" sz="2600" dirty="0" smtClean="0"/>
              <a:t>rows.</a:t>
            </a:r>
          </a:p>
          <a:p>
            <a:pPr>
              <a:lnSpc>
                <a:spcPct val="120000"/>
              </a:lnSpc>
              <a:buNone/>
            </a:pPr>
            <a:r>
              <a:rPr lang="en-US" sz="2600" dirty="0" smtClean="0"/>
              <a:t>	-SELECT * FROM Owner, Car, Stolen;</a:t>
            </a:r>
          </a:p>
          <a:p>
            <a:pPr>
              <a:lnSpc>
                <a:spcPct val="120000"/>
              </a:lnSpc>
              <a:buNone/>
            </a:pPr>
            <a:r>
              <a:rPr lang="en-US" sz="2600" dirty="0" smtClean="0"/>
              <a:t>	-SELECT </a:t>
            </a:r>
            <a:r>
              <a:rPr lang="en-US" sz="2600" dirty="0"/>
              <a:t>* </a:t>
            </a:r>
            <a:r>
              <a:rPr lang="en-US" sz="2600" dirty="0" smtClean="0"/>
              <a:t>FROM </a:t>
            </a:r>
            <a:r>
              <a:rPr lang="en-US" sz="2600" dirty="0"/>
              <a:t>Owner CROSS </a:t>
            </a:r>
            <a:r>
              <a:rPr lang="en-US" sz="2600" dirty="0" smtClean="0"/>
              <a:t>JOIN Car </a:t>
            </a:r>
            <a:r>
              <a:rPr lang="en-US" sz="2600" dirty="0"/>
              <a:t>CROSS </a:t>
            </a:r>
            <a:r>
              <a:rPr lang="en-US" sz="2600" dirty="0" smtClean="0"/>
              <a:t>JOIN Stolen</a:t>
            </a:r>
            <a:r>
              <a:rPr lang="en-US" sz="2600" dirty="0"/>
              <a:t>;</a:t>
            </a:r>
            <a:endParaRPr lang="en-US" sz="26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sz="2400" dirty="0"/>
              <a:t>INNER </a:t>
            </a:r>
            <a:r>
              <a:rPr lang="en-US" sz="2400" dirty="0" smtClean="0"/>
              <a:t>JOIN</a:t>
            </a:r>
          </a:p>
          <a:p>
            <a:pPr>
              <a:buNone/>
            </a:pPr>
            <a:r>
              <a:rPr lang="en-US" sz="2000" dirty="0" smtClean="0"/>
              <a:t>	One </a:t>
            </a:r>
            <a:r>
              <a:rPr lang="en-US" sz="2000" dirty="0"/>
              <a:t>row of the left table and one row of the right table are always joined to </a:t>
            </a:r>
            <a:r>
              <a:rPr lang="en-US" sz="2000" dirty="0" smtClean="0"/>
              <a:t>a common </a:t>
            </a:r>
            <a:r>
              <a:rPr lang="en-US" sz="2000" dirty="0"/>
              <a:t>result row - provided that the JOIN condition is fulfilled</a:t>
            </a:r>
            <a:r>
              <a:rPr lang="en-US" sz="2000" dirty="0" smtClean="0"/>
              <a:t>.</a:t>
            </a:r>
            <a:endParaRPr lang="fr-FR" sz="2000" dirty="0" smtClean="0"/>
          </a:p>
          <a:p>
            <a:pPr>
              <a:buNone/>
            </a:pPr>
            <a:r>
              <a:rPr lang="en-US" sz="2000" dirty="0" smtClean="0"/>
              <a:t>	Implicit </a:t>
            </a:r>
            <a:r>
              <a:rPr lang="en-US" sz="2000" dirty="0"/>
              <a:t>INNER JOIN</a:t>
            </a:r>
            <a:endParaRPr lang="fr-FR" sz="2000" dirty="0"/>
          </a:p>
          <a:p>
            <a:pPr>
              <a:buNone/>
            </a:pPr>
            <a:r>
              <a:rPr lang="en-US" sz="2000" dirty="0" smtClean="0"/>
              <a:t>	-SELECT * FROM </a:t>
            </a:r>
            <a:r>
              <a:rPr lang="en-US" sz="2000" dirty="0"/>
              <a:t>Owner, </a:t>
            </a:r>
            <a:r>
              <a:rPr lang="en-US" sz="2000" dirty="0" smtClean="0"/>
              <a:t>Car WHERE </a:t>
            </a:r>
            <a:r>
              <a:rPr lang="en-US" sz="2000" dirty="0"/>
              <a:t>OwnerID = Owner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	Explicit </a:t>
            </a:r>
            <a:r>
              <a:rPr lang="en-US" sz="2000" dirty="0"/>
              <a:t>INNER JOIN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-SELECT * FROM </a:t>
            </a:r>
            <a:r>
              <a:rPr lang="en-US" sz="2000" dirty="0"/>
              <a:t>Owner INNER JOIN Car ON OwnerID =</a:t>
            </a:r>
            <a:r>
              <a:rPr lang="en-US" sz="2000" dirty="0" smtClean="0"/>
              <a:t> </a:t>
            </a:r>
            <a:r>
              <a:rPr lang="en-US" sz="2000" dirty="0"/>
              <a:t>Owner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	You </a:t>
            </a:r>
            <a:r>
              <a:rPr lang="en-US" sz="2000" dirty="0"/>
              <a:t>can also use table aliases or tuple variables in the projection list </a:t>
            </a:r>
            <a:r>
              <a:rPr lang="en-US" sz="2000" dirty="0" smtClean="0"/>
              <a:t>for the </a:t>
            </a:r>
            <a:r>
              <a:rPr lang="en-US" sz="2000" dirty="0"/>
              <a:t>implicit JOIN.</a:t>
            </a:r>
          </a:p>
          <a:p>
            <a:pPr>
              <a:buNone/>
            </a:pPr>
            <a:r>
              <a:rPr lang="en-US" sz="2000" dirty="0" smtClean="0"/>
              <a:t>	The </a:t>
            </a:r>
            <a:r>
              <a:rPr lang="en-US" sz="2000" dirty="0"/>
              <a:t>JOIN condition can also refer to table aliases or tuple variables.</a:t>
            </a:r>
          </a:p>
          <a:p>
            <a:pPr>
              <a:buNone/>
            </a:pPr>
            <a:r>
              <a:rPr lang="en-US" sz="2000" dirty="0" smtClean="0"/>
              <a:t>	If </a:t>
            </a:r>
            <a:r>
              <a:rPr lang="en-US" sz="2000" dirty="0"/>
              <a:t>column names are not unique, you must qualify </a:t>
            </a:r>
            <a:r>
              <a:rPr lang="en-US" sz="2000" dirty="0" smtClean="0"/>
              <a:t>them with </a:t>
            </a:r>
            <a:r>
              <a:rPr lang="en-US" sz="2000" dirty="0"/>
              <a:t>the table aliases or tuple variables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	-SELECT </a:t>
            </a:r>
            <a:r>
              <a:rPr lang="en-US" sz="2000" dirty="0" err="1"/>
              <a:t>o.Name</a:t>
            </a:r>
            <a:r>
              <a:rPr lang="en-US" sz="2000" dirty="0"/>
              <a:t>, </a:t>
            </a:r>
            <a:r>
              <a:rPr lang="en-US" sz="2000" dirty="0" err="1"/>
              <a:t>c.Brand</a:t>
            </a:r>
            <a:r>
              <a:rPr lang="en-US" sz="2000" dirty="0"/>
              <a:t>, </a:t>
            </a:r>
            <a:r>
              <a:rPr lang="en-US" sz="2000" dirty="0" err="1" smtClean="0"/>
              <a:t>c.Color</a:t>
            </a:r>
            <a:r>
              <a:rPr lang="en-US" sz="2000" dirty="0" smtClean="0"/>
              <a:t> FROM </a:t>
            </a:r>
            <a:r>
              <a:rPr lang="en-US" sz="2000" dirty="0"/>
              <a:t>Owner o, Car </a:t>
            </a:r>
            <a:r>
              <a:rPr lang="en-US" sz="2000" dirty="0" smtClean="0"/>
              <a:t>c WHERE </a:t>
            </a:r>
            <a:r>
              <a:rPr lang="en-US" sz="2000" dirty="0" err="1"/>
              <a:t>o.OwnerID</a:t>
            </a:r>
            <a:r>
              <a:rPr lang="en-US" sz="2000" dirty="0"/>
              <a:t> = </a:t>
            </a:r>
            <a:r>
              <a:rPr lang="en-US" sz="2000" dirty="0" err="1"/>
              <a:t>c.Owner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	-SELECT </a:t>
            </a:r>
            <a:r>
              <a:rPr lang="en-US" sz="2000" dirty="0" err="1"/>
              <a:t>o.Name</a:t>
            </a:r>
            <a:r>
              <a:rPr lang="en-US" sz="2000" dirty="0"/>
              <a:t>, </a:t>
            </a:r>
            <a:r>
              <a:rPr lang="en-US" sz="2000" dirty="0" err="1"/>
              <a:t>c.Brand</a:t>
            </a:r>
            <a:r>
              <a:rPr lang="en-US" sz="2000" dirty="0"/>
              <a:t>, </a:t>
            </a:r>
            <a:r>
              <a:rPr lang="en-US" sz="2000" dirty="0" err="1" smtClean="0"/>
              <a:t>c.Color</a:t>
            </a:r>
            <a:r>
              <a:rPr lang="en-US" sz="2000" dirty="0" smtClean="0"/>
              <a:t> FROM </a:t>
            </a:r>
            <a:r>
              <a:rPr lang="en-US" sz="2000" dirty="0"/>
              <a:t>Owner o JOIN Car </a:t>
            </a:r>
            <a:r>
              <a:rPr lang="en-US" sz="2000" dirty="0" smtClean="0"/>
              <a:t>c ON </a:t>
            </a:r>
            <a:r>
              <a:rPr lang="en-US" sz="2000" dirty="0" err="1"/>
              <a:t>o.OwnerID</a:t>
            </a:r>
            <a:r>
              <a:rPr lang="en-US" sz="2000" dirty="0"/>
              <a:t> = </a:t>
            </a:r>
            <a:r>
              <a:rPr lang="en-US" sz="2000" dirty="0" err="1"/>
              <a:t>c.Owner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	-You </a:t>
            </a:r>
            <a:r>
              <a:rPr lang="en-US" sz="2000" dirty="0"/>
              <a:t>can add a GROUP BY </a:t>
            </a:r>
            <a:r>
              <a:rPr lang="en-US" sz="2000" dirty="0" smtClean="0"/>
              <a:t>clause and can explicitly </a:t>
            </a:r>
            <a:r>
              <a:rPr lang="en-US" sz="2000" dirty="0"/>
              <a:t>rename result </a:t>
            </a:r>
            <a:r>
              <a:rPr lang="en-US" sz="2000" dirty="0" smtClean="0"/>
              <a:t>columns.</a:t>
            </a:r>
          </a:p>
          <a:p>
            <a:pPr>
              <a:buNone/>
            </a:pPr>
            <a:r>
              <a:rPr lang="en-US" sz="2000" dirty="0" smtClean="0"/>
              <a:t>	-SELECT </a:t>
            </a:r>
            <a:r>
              <a:rPr lang="en-US" sz="2000" dirty="0" err="1"/>
              <a:t>o.Name</a:t>
            </a:r>
            <a:r>
              <a:rPr lang="en-US" sz="2000" dirty="0"/>
              <a:t>, COUNT(*) AS </a:t>
            </a:r>
            <a:r>
              <a:rPr lang="en-US" sz="2000" dirty="0" smtClean="0"/>
              <a:t>"# </a:t>
            </a:r>
            <a:r>
              <a:rPr lang="en-US" sz="2000" dirty="0"/>
              <a:t>black </a:t>
            </a:r>
            <a:r>
              <a:rPr lang="en-US" sz="2000" dirty="0" smtClean="0"/>
              <a:t>cars" FROM </a:t>
            </a:r>
            <a:r>
              <a:rPr lang="en-US" sz="2000" dirty="0"/>
              <a:t>Owner o, Car </a:t>
            </a:r>
            <a:r>
              <a:rPr lang="en-US" sz="2000" dirty="0" smtClean="0"/>
              <a:t>c WHERE </a:t>
            </a:r>
            <a:r>
              <a:rPr lang="en-US" sz="2000" dirty="0" err="1"/>
              <a:t>o.OwnerID</a:t>
            </a:r>
            <a:r>
              <a:rPr lang="en-US" sz="2000" dirty="0"/>
              <a:t> = </a:t>
            </a:r>
            <a:r>
              <a:rPr lang="en-US" sz="2000" dirty="0" err="1"/>
              <a:t>c.Owner</a:t>
            </a:r>
            <a:r>
              <a:rPr lang="en-US" sz="2000" dirty="0"/>
              <a:t> AND </a:t>
            </a:r>
            <a:r>
              <a:rPr lang="en-US" sz="2000" dirty="0" err="1"/>
              <a:t>c.Color</a:t>
            </a:r>
            <a:r>
              <a:rPr lang="en-US" sz="2000" dirty="0"/>
              <a:t> </a:t>
            </a:r>
            <a:r>
              <a:rPr lang="en-US" sz="2000" dirty="0" smtClean="0"/>
              <a:t>= 'black' GROUP </a:t>
            </a:r>
            <a:r>
              <a:rPr lang="en-US" sz="2000" dirty="0"/>
              <a:t>BY </a:t>
            </a:r>
            <a:r>
              <a:rPr lang="en-US" sz="2000" dirty="0" err="1"/>
              <a:t>o.OwnerID</a:t>
            </a:r>
            <a:r>
              <a:rPr lang="en-US" sz="2000" dirty="0"/>
              <a:t>, </a:t>
            </a:r>
            <a:r>
              <a:rPr lang="en-US" sz="2000" dirty="0" err="1" smtClean="0"/>
              <a:t>o.Name</a:t>
            </a:r>
            <a:r>
              <a:rPr lang="en-US" sz="2000" dirty="0" smtClean="0"/>
              <a:t> ORDER </a:t>
            </a:r>
            <a:r>
              <a:rPr lang="en-US" sz="2000" dirty="0"/>
              <a:t>BY 2 DESC, 1 </a:t>
            </a:r>
            <a:r>
              <a:rPr lang="en-US" sz="2000" dirty="0" smtClean="0"/>
              <a:t>ASC;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056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800" dirty="0" smtClean="0"/>
              <a:t>INNER JOIN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You can build the JOIN condition on multiple columns.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-SELECT DISTINCT </a:t>
            </a:r>
            <a:r>
              <a:rPr lang="en-US" dirty="0" err="1" smtClean="0"/>
              <a:t>o.Name</a:t>
            </a:r>
            <a:r>
              <a:rPr lang="en-US" dirty="0" smtClean="0"/>
              <a:t> AS "Owners" FROM </a:t>
            </a:r>
            <a:r>
              <a:rPr lang="en-US" dirty="0" err="1" smtClean="0"/>
              <a:t>Owner_EU</a:t>
            </a:r>
            <a:r>
              <a:rPr lang="en-US" dirty="0" smtClean="0"/>
              <a:t> o JOIN </a:t>
            </a:r>
            <a:r>
              <a:rPr lang="en-US" dirty="0" err="1" smtClean="0"/>
              <a:t>Car_EU</a:t>
            </a:r>
            <a:r>
              <a:rPr lang="en-US" dirty="0" smtClean="0"/>
              <a:t> c ON </a:t>
            </a:r>
            <a:r>
              <a:rPr lang="en-US" dirty="0" err="1" smtClean="0"/>
              <a:t>o.Country</a:t>
            </a:r>
            <a:r>
              <a:rPr lang="en-US" dirty="0" smtClean="0"/>
              <a:t> = </a:t>
            </a:r>
            <a:r>
              <a:rPr lang="en-US" dirty="0" err="1" smtClean="0"/>
              <a:t>c.Country</a:t>
            </a:r>
            <a:r>
              <a:rPr lang="en-US" dirty="0" smtClean="0"/>
              <a:t> AND </a:t>
            </a:r>
            <a:r>
              <a:rPr lang="en-US" dirty="0" err="1" smtClean="0"/>
              <a:t>o.OwnerID</a:t>
            </a:r>
            <a:r>
              <a:rPr lang="en-US" dirty="0" smtClean="0"/>
              <a:t> = </a:t>
            </a:r>
            <a:r>
              <a:rPr lang="en-US" dirty="0" err="1" smtClean="0"/>
              <a:t>c.Owner</a:t>
            </a:r>
            <a:r>
              <a:rPr lang="en-US" dirty="0" smtClean="0"/>
              <a:t> WHERE </a:t>
            </a:r>
            <a:r>
              <a:rPr lang="en-US" dirty="0" err="1" smtClean="0"/>
              <a:t>c.Color</a:t>
            </a:r>
            <a:r>
              <a:rPr lang="en-US" dirty="0" smtClean="0"/>
              <a:t> = 'black‘ ORDER BY </a:t>
            </a:r>
            <a:r>
              <a:rPr lang="en-US" dirty="0" err="1" smtClean="0"/>
              <a:t>o.Name</a:t>
            </a:r>
            <a:r>
              <a:rPr lang="en-US" dirty="0" smtClean="0"/>
              <a:t>;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You can join a table to itself.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-SELECT </a:t>
            </a:r>
            <a:r>
              <a:rPr lang="en-US" dirty="0" err="1" smtClean="0"/>
              <a:t>e.Narne</a:t>
            </a:r>
            <a:r>
              <a:rPr lang="en-US" dirty="0" smtClean="0"/>
              <a:t> AS Employee, </a:t>
            </a:r>
            <a:r>
              <a:rPr lang="en-US" dirty="0" err="1" smtClean="0"/>
              <a:t>m.Name</a:t>
            </a:r>
            <a:r>
              <a:rPr lang="en-US" dirty="0" smtClean="0"/>
              <a:t> AS Manager FROM Official e, Official m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WHERE </a:t>
            </a:r>
            <a:r>
              <a:rPr lang="en-US" dirty="0" err="1" smtClean="0"/>
              <a:t>a.Manager</a:t>
            </a:r>
            <a:r>
              <a:rPr lang="en-US" dirty="0" smtClean="0"/>
              <a:t> = </a:t>
            </a:r>
            <a:r>
              <a:rPr lang="en-US" dirty="0" err="1" smtClean="0"/>
              <a:t>m.PNr</a:t>
            </a:r>
            <a:r>
              <a:rPr lang="en-US" dirty="0" smtClean="0"/>
              <a:t>;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You </a:t>
            </a:r>
            <a:r>
              <a:rPr lang="en-US" dirty="0"/>
              <a:t>can combine more than two tables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-SELECT </a:t>
            </a:r>
            <a:r>
              <a:rPr lang="en-US" dirty="0" err="1"/>
              <a:t>o.Name</a:t>
            </a:r>
            <a:r>
              <a:rPr lang="en-US" dirty="0"/>
              <a:t>, </a:t>
            </a:r>
            <a:r>
              <a:rPr lang="en-US" dirty="0" err="1"/>
              <a:t>a.Brand</a:t>
            </a:r>
            <a:r>
              <a:rPr lang="en-US" dirty="0"/>
              <a:t>, </a:t>
            </a:r>
            <a:r>
              <a:rPr lang="en-US" dirty="0" err="1"/>
              <a:t>a.Color</a:t>
            </a:r>
            <a:r>
              <a:rPr lang="en-US" dirty="0"/>
              <a:t>, </a:t>
            </a:r>
            <a:r>
              <a:rPr lang="en-US" dirty="0" err="1" smtClean="0"/>
              <a:t>c.PlateNumber</a:t>
            </a:r>
            <a:r>
              <a:rPr lang="en-US" dirty="0" smtClean="0"/>
              <a:t> FROM </a:t>
            </a:r>
            <a:r>
              <a:rPr lang="en-US" dirty="0"/>
              <a:t>Owner o, Car c, Stolen </a:t>
            </a:r>
            <a:r>
              <a:rPr lang="en-US" dirty="0" smtClean="0"/>
              <a:t>s WHERE </a:t>
            </a:r>
            <a:r>
              <a:rPr lang="en-US" dirty="0" err="1"/>
              <a:t>o.OwnerID</a:t>
            </a:r>
            <a:r>
              <a:rPr lang="en-US" dirty="0"/>
              <a:t> = </a:t>
            </a:r>
            <a:r>
              <a:rPr lang="en-US" dirty="0" err="1" smtClean="0"/>
              <a:t>c.Owner</a:t>
            </a:r>
            <a:r>
              <a:rPr lang="en-US" dirty="0" smtClean="0"/>
              <a:t> AND </a:t>
            </a:r>
            <a:r>
              <a:rPr lang="en-US" dirty="0" err="1"/>
              <a:t>c.PlateNumber</a:t>
            </a:r>
            <a:r>
              <a:rPr lang="en-US" dirty="0"/>
              <a:t> = </a:t>
            </a:r>
            <a:r>
              <a:rPr lang="en-US" dirty="0" err="1"/>
              <a:t>s.PlateNumber</a:t>
            </a:r>
            <a:r>
              <a:rPr lang="en-US" dirty="0" smtClean="0"/>
              <a:t>;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-SELECT </a:t>
            </a:r>
            <a:r>
              <a:rPr lang="en-US" dirty="0" err="1"/>
              <a:t>o.Name</a:t>
            </a:r>
            <a:r>
              <a:rPr lang="en-US" dirty="0"/>
              <a:t>, </a:t>
            </a:r>
            <a:r>
              <a:rPr lang="en-US" dirty="0" err="1"/>
              <a:t>c.Brand</a:t>
            </a:r>
            <a:r>
              <a:rPr lang="en-US" dirty="0"/>
              <a:t>, </a:t>
            </a:r>
            <a:r>
              <a:rPr lang="en-US" dirty="0" err="1"/>
              <a:t>c.Color</a:t>
            </a:r>
            <a:r>
              <a:rPr lang="en-US" dirty="0"/>
              <a:t>, </a:t>
            </a:r>
            <a:r>
              <a:rPr lang="en-US" dirty="0" err="1" smtClean="0"/>
              <a:t>c.PlateNurnber</a:t>
            </a:r>
            <a:r>
              <a:rPr lang="en-US" dirty="0" smtClean="0"/>
              <a:t> FROM </a:t>
            </a:r>
            <a:r>
              <a:rPr lang="en-US" dirty="0"/>
              <a:t>owner </a:t>
            </a:r>
            <a:r>
              <a:rPr lang="en-US" dirty="0" smtClean="0"/>
              <a:t>o JOIN </a:t>
            </a:r>
            <a:r>
              <a:rPr lang="en-US" dirty="0"/>
              <a:t>Car c ON </a:t>
            </a:r>
            <a:r>
              <a:rPr lang="en-US" dirty="0" err="1"/>
              <a:t>o.OwnerID</a:t>
            </a:r>
            <a:r>
              <a:rPr lang="en-US" dirty="0"/>
              <a:t> = </a:t>
            </a:r>
            <a:r>
              <a:rPr lang="en-US" dirty="0" err="1" smtClean="0"/>
              <a:t>c.Owner</a:t>
            </a:r>
            <a:r>
              <a:rPr lang="en-US" dirty="0" smtClean="0"/>
              <a:t> JOIN </a:t>
            </a:r>
            <a:r>
              <a:rPr lang="en-US" dirty="0"/>
              <a:t>stolen s ON </a:t>
            </a:r>
            <a:r>
              <a:rPr lang="en-US" dirty="0" err="1"/>
              <a:t>c.PlateNumber</a:t>
            </a:r>
            <a:r>
              <a:rPr lang="en-US" dirty="0"/>
              <a:t> = </a:t>
            </a:r>
            <a:r>
              <a:rPr lang="en-US" dirty="0" err="1"/>
              <a:t>s.PlateNurnber</a:t>
            </a:r>
            <a:r>
              <a:rPr lang="en-US" dirty="0" smtClean="0"/>
              <a:t>;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You </a:t>
            </a:r>
            <a:r>
              <a:rPr lang="en-US" dirty="0"/>
              <a:t>can use different comparison operators other </a:t>
            </a:r>
            <a:r>
              <a:rPr lang="en-US" dirty="0" smtClean="0"/>
              <a:t>than EQUAL and functions in </a:t>
            </a:r>
            <a:r>
              <a:rPr lang="en-US" dirty="0"/>
              <a:t>the JOIN condition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-SELECT </a:t>
            </a:r>
            <a:r>
              <a:rPr lang="en-US" dirty="0" err="1"/>
              <a:t>ol.Name</a:t>
            </a:r>
            <a:r>
              <a:rPr lang="en-US" dirty="0"/>
              <a:t>, </a:t>
            </a:r>
            <a:r>
              <a:rPr lang="en-US" dirty="0" err="1"/>
              <a:t>ol.Birthday</a:t>
            </a:r>
            <a:r>
              <a:rPr lang="en-US" dirty="0"/>
              <a:t>, o2.Name, </a:t>
            </a:r>
            <a:r>
              <a:rPr lang="en-US" dirty="0" smtClean="0"/>
              <a:t>o2.Birthday FROM </a:t>
            </a:r>
            <a:r>
              <a:rPr lang="en-US" dirty="0"/>
              <a:t>owner </a:t>
            </a:r>
            <a:r>
              <a:rPr lang="en-US" dirty="0" err="1"/>
              <a:t>ol</a:t>
            </a:r>
            <a:r>
              <a:rPr lang="en-US" dirty="0"/>
              <a:t> JOIN Owner </a:t>
            </a:r>
            <a:r>
              <a:rPr lang="en-US" dirty="0" smtClean="0"/>
              <a:t>o2 ON YEAR(</a:t>
            </a:r>
            <a:r>
              <a:rPr lang="en-US" dirty="0" err="1" smtClean="0"/>
              <a:t>ol.Birthday</a:t>
            </a:r>
            <a:r>
              <a:rPr lang="en-US" dirty="0"/>
              <a:t>) = </a:t>
            </a:r>
            <a:r>
              <a:rPr lang="en-US" dirty="0" smtClean="0"/>
              <a:t>YEAR(o2.Birthday) AND </a:t>
            </a:r>
            <a:r>
              <a:rPr lang="en-US" dirty="0" err="1"/>
              <a:t>ol.OwnerID</a:t>
            </a:r>
            <a:r>
              <a:rPr lang="en-US" dirty="0"/>
              <a:t> &lt; o2.0wnerID</a:t>
            </a:r>
            <a:r>
              <a:rPr lang="en-US" dirty="0" smtClean="0"/>
              <a:t>;</a:t>
            </a:r>
          </a:p>
          <a:p>
            <a:pPr>
              <a:lnSpc>
                <a:spcPct val="12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0"/>
            <a:ext cx="85344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OUTER </a:t>
            </a:r>
            <a:r>
              <a:rPr lang="en-US" dirty="0" smtClean="0"/>
              <a:t>JOIN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The OUTER JOIN has three sub types: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LEFT </a:t>
            </a:r>
            <a:r>
              <a:rPr lang="en-US" dirty="0"/>
              <a:t>OUTER JOIN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RIGHT </a:t>
            </a:r>
            <a:r>
              <a:rPr lang="en-US" dirty="0"/>
              <a:t>OUTER JOIN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FULL </a:t>
            </a:r>
            <a:r>
              <a:rPr lang="en-US" dirty="0"/>
              <a:t>OUTER </a:t>
            </a:r>
            <a:r>
              <a:rPr lang="en-US" dirty="0" smtClean="0"/>
              <a:t>JOIN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sz="2600" dirty="0"/>
              <a:t>For all three sub types of the OUTER </a:t>
            </a:r>
            <a:r>
              <a:rPr lang="en-US" sz="2600" dirty="0" smtClean="0"/>
              <a:t>JOIN, </a:t>
            </a:r>
            <a:r>
              <a:rPr lang="en-US" sz="2600" dirty="0"/>
              <a:t>SAP HANA only provides </a:t>
            </a:r>
            <a:r>
              <a:rPr lang="en-US" sz="2600" dirty="0" smtClean="0"/>
              <a:t>the explicit </a:t>
            </a:r>
            <a:r>
              <a:rPr lang="en-US" sz="2600" dirty="0"/>
              <a:t>syntax variant</a:t>
            </a:r>
            <a:r>
              <a:rPr lang="en-US" dirty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91600" cy="6400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LEFT OUTER </a:t>
            </a:r>
            <a:r>
              <a:rPr lang="en-US" dirty="0" smtClean="0"/>
              <a:t>JOIN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One </a:t>
            </a:r>
            <a:r>
              <a:rPr lang="en-US" dirty="0"/>
              <a:t>row of a table and one row of another table are always connected to </a:t>
            </a:r>
            <a:r>
              <a:rPr lang="en-US" dirty="0" smtClean="0"/>
              <a:t>a common </a:t>
            </a:r>
            <a:r>
              <a:rPr lang="en-US" dirty="0"/>
              <a:t>result row - provided the JOIN condition is fulfilled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In </a:t>
            </a:r>
            <a:r>
              <a:rPr lang="en-US" dirty="0"/>
              <a:t>addition, rows of the left table without matching row in the right table </a:t>
            </a:r>
            <a:r>
              <a:rPr lang="en-US" dirty="0" smtClean="0"/>
              <a:t>are copied </a:t>
            </a:r>
            <a:r>
              <a:rPr lang="en-US" dirty="0"/>
              <a:t>to the query result. The missing values </a:t>
            </a:r>
            <a:r>
              <a:rPr lang="en-US" dirty="0" smtClean="0"/>
              <a:t>(from </a:t>
            </a:r>
            <a:r>
              <a:rPr lang="en-US" dirty="0"/>
              <a:t>the right table) are filled </a:t>
            </a:r>
            <a:r>
              <a:rPr lang="en-US" dirty="0" smtClean="0"/>
              <a:t>with NULL </a:t>
            </a:r>
            <a:r>
              <a:rPr lang="en-US" dirty="0"/>
              <a:t>values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-SELECT </a:t>
            </a:r>
            <a:r>
              <a:rPr lang="en-US" dirty="0"/>
              <a:t>Name, </a:t>
            </a:r>
            <a:r>
              <a:rPr lang="en-US" dirty="0" err="1"/>
              <a:t>CarID</a:t>
            </a:r>
            <a:r>
              <a:rPr lang="en-US" dirty="0"/>
              <a:t>, </a:t>
            </a:r>
            <a:r>
              <a:rPr lang="en-US" dirty="0" smtClean="0"/>
              <a:t>Brand FROM </a:t>
            </a:r>
            <a:r>
              <a:rPr lang="en-US" dirty="0"/>
              <a:t>Owner LEFT OUTER JOIN </a:t>
            </a:r>
            <a:r>
              <a:rPr lang="en-US" dirty="0" smtClean="0"/>
              <a:t>Car ON </a:t>
            </a:r>
            <a:r>
              <a:rPr lang="en-US" dirty="0"/>
              <a:t>OwnerID = Owner</a:t>
            </a:r>
            <a:r>
              <a:rPr lang="en-US" dirty="0" smtClean="0"/>
              <a:t>;</a:t>
            </a:r>
          </a:p>
          <a:p>
            <a:pPr>
              <a:lnSpc>
                <a:spcPct val="120000"/>
              </a:lnSpc>
            </a:pPr>
            <a:r>
              <a:rPr lang="en-US" dirty="0"/>
              <a:t>RIGHT OUTER </a:t>
            </a:r>
            <a:r>
              <a:rPr lang="en-US" dirty="0" smtClean="0"/>
              <a:t>JOIN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Rows </a:t>
            </a:r>
            <a:r>
              <a:rPr lang="en-US" dirty="0"/>
              <a:t>of the right table without matching row in the left table </a:t>
            </a:r>
            <a:r>
              <a:rPr lang="en-US" dirty="0" smtClean="0"/>
              <a:t>are copied </a:t>
            </a:r>
            <a:r>
              <a:rPr lang="en-US" dirty="0"/>
              <a:t>to the query result. The missing values (from the left table) are filled </a:t>
            </a:r>
            <a:r>
              <a:rPr lang="en-US" dirty="0" smtClean="0"/>
              <a:t>with NULL </a:t>
            </a:r>
            <a:r>
              <a:rPr lang="en-US" dirty="0"/>
              <a:t>values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FULL OUTER </a:t>
            </a:r>
            <a:r>
              <a:rPr lang="en-US" dirty="0" smtClean="0"/>
              <a:t>JOIN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Rows </a:t>
            </a:r>
            <a:r>
              <a:rPr lang="en-US" dirty="0"/>
              <a:t>of both tables without matching records are copied to the </a:t>
            </a:r>
            <a:r>
              <a:rPr lang="en-US" dirty="0" smtClean="0"/>
              <a:t>query result</a:t>
            </a:r>
            <a:r>
              <a:rPr lang="en-US" dirty="0"/>
              <a:t>. The missing values (from the other table) are filled with NULL values.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single column</a:t>
            </a:r>
            <a:endParaRPr lang="en-US" dirty="0" smtClean="0"/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</a:t>
            </a:r>
            <a:r>
              <a:rPr lang="en-US" sz="2400" dirty="0" smtClean="0"/>
              <a:t>-SELECT Name FROM Official;</a:t>
            </a:r>
          </a:p>
          <a:p>
            <a:pPr>
              <a:lnSpc>
                <a:spcPct val="120000"/>
              </a:lnSpc>
            </a:pPr>
            <a:r>
              <a:rPr lang="en-US" dirty="0"/>
              <a:t>multiple </a:t>
            </a:r>
            <a:r>
              <a:rPr lang="en-US" dirty="0" smtClean="0"/>
              <a:t>columns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</a:t>
            </a:r>
            <a:r>
              <a:rPr lang="en-US" sz="2400" dirty="0" smtClean="0"/>
              <a:t>-SELECT </a:t>
            </a:r>
            <a:r>
              <a:rPr lang="en-US" sz="2400" dirty="0" err="1"/>
              <a:t>PNr</a:t>
            </a:r>
            <a:r>
              <a:rPr lang="en-US" sz="2400" dirty="0"/>
              <a:t>, Name, Salary </a:t>
            </a:r>
            <a:r>
              <a:rPr lang="en-US" sz="2400" dirty="0" smtClean="0"/>
              <a:t>FROM </a:t>
            </a:r>
            <a:r>
              <a:rPr lang="en-US" sz="2400" dirty="0"/>
              <a:t>Official</a:t>
            </a:r>
            <a:r>
              <a:rPr lang="en-US" sz="2400" dirty="0" smtClean="0"/>
              <a:t>;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</a:t>
            </a:r>
            <a:r>
              <a:rPr lang="en-US" sz="2400" dirty="0" smtClean="0"/>
              <a:t>(The </a:t>
            </a:r>
            <a:r>
              <a:rPr lang="en-US" sz="2400" dirty="0"/>
              <a:t>sequence of the columns In the projection list i</a:t>
            </a:r>
            <a:r>
              <a:rPr lang="en-US" sz="2400" dirty="0" smtClean="0"/>
              <a:t>s relevant)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The </a:t>
            </a:r>
            <a:r>
              <a:rPr lang="en-US" sz="2400" dirty="0"/>
              <a:t>same column can appear several times in the projection list  (We do </a:t>
            </a:r>
            <a:r>
              <a:rPr lang="en-US" sz="2400" dirty="0" smtClean="0"/>
              <a:t>not recommend </a:t>
            </a:r>
            <a:r>
              <a:rPr lang="en-US" sz="2400" dirty="0"/>
              <a:t>using this option)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-SELECT </a:t>
            </a:r>
            <a:r>
              <a:rPr lang="en-US" sz="2400" dirty="0" err="1"/>
              <a:t>PNr</a:t>
            </a:r>
            <a:r>
              <a:rPr lang="en-US" sz="2400" dirty="0"/>
              <a:t>, </a:t>
            </a:r>
            <a:r>
              <a:rPr lang="en-US" sz="2400" dirty="0" err="1"/>
              <a:t>PNr</a:t>
            </a:r>
            <a:r>
              <a:rPr lang="en-US" sz="2400" dirty="0"/>
              <a:t>, </a:t>
            </a:r>
            <a:r>
              <a:rPr lang="en-US" sz="2400" dirty="0" err="1"/>
              <a:t>PNr</a:t>
            </a:r>
            <a:r>
              <a:rPr lang="en-US" sz="2400" dirty="0"/>
              <a:t> FROM Official;</a:t>
            </a:r>
          </a:p>
          <a:p>
            <a:pPr>
              <a:lnSpc>
                <a:spcPct val="120000"/>
              </a:lnSpc>
            </a:pPr>
            <a:r>
              <a:rPr lang="en-US" dirty="0"/>
              <a:t>An asterisk(*) in the projection list represents "all </a:t>
            </a:r>
            <a:r>
              <a:rPr lang="en-US" dirty="0" smtClean="0"/>
              <a:t>columns“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</a:t>
            </a:r>
            <a:r>
              <a:rPr lang="en-US" sz="2400" dirty="0" smtClean="0"/>
              <a:t>-SELECT * FROM Official;</a:t>
            </a:r>
          </a:p>
          <a:p>
            <a:pPr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sz="2400" dirty="0"/>
              <a:t>Columns can be specified in the projection list In addition to the asterisk (*) (We do not recommend using this option)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-SELECT </a:t>
            </a:r>
            <a:r>
              <a:rPr lang="en-US" sz="2400" dirty="0" err="1"/>
              <a:t>PNr</a:t>
            </a:r>
            <a:r>
              <a:rPr lang="en-US" sz="2400" dirty="0"/>
              <a:t>, *, Name FROM Official;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/>
              <a:t>	The asterisk (*) can be used multiple times In the projection list. (We do not recommend using this option)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-SELECT </a:t>
            </a:r>
            <a:r>
              <a:rPr lang="en-US" sz="2400" dirty="0"/>
              <a:t>*, *, * FROM Official;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763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dirty="0" smtClean="0"/>
              <a:t>Using Joins, you also can: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Project to certain columns 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Reference table aliases or tuple variables in the projection list.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Use table aliases or tuple variables in the JOIN condition.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Explicitly rename result columns.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Sort the query result.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Add a GROUP BY clause.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Use aggregate expressions.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Eliminate duplicates by using DISTINCT.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Specify a JOIN condition on multiple columns.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Use any comparison operator in the JOIN condition.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JOIN a table with itself.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JOIN more than two tables.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You have to qualify column names with the table alias or with a tuple variable if the column names are not unique.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You do not need to include a column from every table involved in the JOIN into the projection list.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91600" cy="1905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dirty="0" smtClean="0"/>
              <a:t>Nested Query or Sub Query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A sub query is a query (SELECT-FROM-WHERE statement) that is used in another query (SELECT-FROM-WHERE statement).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The "other Query" - containing the sub query - Is called the "outer query".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Sub Query can also referred as "Inner query".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057400"/>
            <a:ext cx="5029200" cy="1264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96952" y="3581400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Uncorrelated and a Correlated sub query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4038600"/>
            <a:ext cx="861060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An uncorrelated sub query makes no reference to the outer query.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-SELECT * FROM Car WHERE Owner IN (SELECT </a:t>
            </a:r>
            <a:r>
              <a:rPr lang="en-US" sz="2000" dirty="0" err="1" smtClean="0"/>
              <a:t>OwnerID</a:t>
            </a:r>
            <a:r>
              <a:rPr lang="en-US" sz="2000" dirty="0" smtClean="0"/>
              <a:t> FROM Owner WHERE City = '</a:t>
            </a:r>
            <a:r>
              <a:rPr lang="en-US" sz="2000" dirty="0" err="1" smtClean="0"/>
              <a:t>Wiesloch</a:t>
            </a:r>
            <a:r>
              <a:rPr lang="en-US" sz="2000" dirty="0" smtClean="0"/>
              <a:t>');</a:t>
            </a:r>
          </a:p>
          <a:p>
            <a:endParaRPr lang="en-US" sz="2000" dirty="0" smtClean="0"/>
          </a:p>
          <a:p>
            <a:r>
              <a:rPr lang="en-US" sz="2000" dirty="0" smtClean="0"/>
              <a:t>A correlated sub query refers to the outer query.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-SELECT * FROM Car c WHERE EXISTS (SELECT * FROM owner o WHERE </a:t>
            </a:r>
            <a:r>
              <a:rPr lang="en-US" sz="2000" dirty="0" err="1" smtClean="0"/>
              <a:t>o.OwnerID</a:t>
            </a:r>
            <a:r>
              <a:rPr lang="en-US" sz="2000" dirty="0" smtClean="0"/>
              <a:t> = </a:t>
            </a:r>
            <a:r>
              <a:rPr lang="en-US" sz="2000" dirty="0" err="1" smtClean="0"/>
              <a:t>c.Owner</a:t>
            </a:r>
            <a:r>
              <a:rPr lang="en-US" sz="2000" dirty="0" smtClean="0"/>
              <a:t> AND </a:t>
            </a:r>
            <a:r>
              <a:rPr lang="en-US" sz="2000" dirty="0" err="1" smtClean="0"/>
              <a:t>o.City</a:t>
            </a:r>
            <a:r>
              <a:rPr lang="en-US" sz="2000" dirty="0" smtClean="0"/>
              <a:t> = '</a:t>
            </a:r>
            <a:r>
              <a:rPr lang="en-US" sz="2000" dirty="0" err="1" smtClean="0"/>
              <a:t>Wiesloch</a:t>
            </a:r>
            <a:r>
              <a:rPr lang="en-US" sz="2000" dirty="0" smtClean="0"/>
              <a:t>');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6952"/>
            <a:ext cx="9144000" cy="28956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400" dirty="0" smtClean="0"/>
              <a:t>Uncorrelated sub query</a:t>
            </a:r>
          </a:p>
          <a:p>
            <a:pPr>
              <a:lnSpc>
                <a:spcPct val="120000"/>
              </a:lnSpc>
              <a:buNone/>
            </a:pPr>
            <a:r>
              <a:rPr lang="en-US" sz="2900" dirty="0" smtClean="0"/>
              <a:t>	You can use IN, if the outer value should be included in the result set of the sub query.</a:t>
            </a:r>
          </a:p>
          <a:p>
            <a:pPr>
              <a:lnSpc>
                <a:spcPct val="120000"/>
              </a:lnSpc>
              <a:buNone/>
            </a:pPr>
            <a:r>
              <a:rPr lang="en-US" sz="2900" dirty="0" smtClean="0"/>
              <a:t>	Which cars are registered to an owner from </a:t>
            </a:r>
            <a:r>
              <a:rPr lang="en-US" sz="2900" dirty="0" err="1" smtClean="0"/>
              <a:t>Wiesloch</a:t>
            </a:r>
            <a:r>
              <a:rPr lang="en-US" sz="2900" dirty="0" smtClean="0"/>
              <a:t>?</a:t>
            </a:r>
          </a:p>
          <a:p>
            <a:pPr>
              <a:lnSpc>
                <a:spcPct val="120000"/>
              </a:lnSpc>
              <a:buNone/>
            </a:pPr>
            <a:r>
              <a:rPr lang="en-US" sz="2900" dirty="0" smtClean="0"/>
              <a:t>	-SELECT * FROM Car WHERE Owner IN (SELECT </a:t>
            </a:r>
            <a:r>
              <a:rPr lang="en-US" sz="2900" dirty="0" err="1" smtClean="0"/>
              <a:t>OwnerID</a:t>
            </a:r>
            <a:r>
              <a:rPr lang="en-US" sz="2900" dirty="0" smtClean="0"/>
              <a:t> FROM Owner WHERE City = '</a:t>
            </a:r>
            <a:r>
              <a:rPr lang="en-US" sz="2900" dirty="0" err="1" smtClean="0"/>
              <a:t>Wiesloch</a:t>
            </a:r>
            <a:r>
              <a:rPr lang="en-US" sz="2900" dirty="0" smtClean="0"/>
              <a:t>');</a:t>
            </a:r>
          </a:p>
          <a:p>
            <a:pPr>
              <a:lnSpc>
                <a:spcPct val="120000"/>
              </a:lnSpc>
              <a:buNone/>
            </a:pPr>
            <a:r>
              <a:rPr lang="en-US" sz="2900" dirty="0" smtClean="0"/>
              <a:t>	You can use= ANY, if the outer value should match any result value of the sub query. (= ANY is equivalent to IN)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3205096"/>
            <a:ext cx="9144001" cy="3241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476"/>
            <a:ext cx="9144000" cy="3352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800" dirty="0" smtClean="0"/>
              <a:t>Uncorrelated Sub Query </a:t>
            </a:r>
            <a:r>
              <a:rPr lang="en-US" dirty="0" smtClean="0"/>
              <a:t>	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You can use &gt; ANY, if the external value should be greater than any value of the sub query.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Which officials have more than the minimum overtime hours?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-SELECT Name, overtime FROM Official WHERE Overtime &gt; ANY (SELECT overtime FROM Official) ;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You can use &gt; instead of &gt; ANY, if the sub query results In only a single value.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-SELECT Name, overtime FROM Official WHERE Overtime &gt; (SELECT MIN (overtime) FROM Official) ;</a:t>
            </a:r>
          </a:p>
          <a:p>
            <a:pPr>
              <a:lnSpc>
                <a:spcPct val="120000"/>
              </a:lnSpc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255" y="3459484"/>
            <a:ext cx="8759101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0340"/>
            <a:ext cx="9144000" cy="68580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dirty="0" smtClean="0"/>
              <a:t>	You can use &lt;= ALL, if the outer value should be less or equal than all result values of the sub query (other comparison operators are possible)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Which officials have the fewest overtime hours?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-SELECT Name, overtime FROM Official WHERE overtime &lt;= ALL (SELECT Overtime FROM Official WHERE Overtime IS NOT NULL) ;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You can use &lt;= instead of &lt;= ALL, if the sub query results in only a single value.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-SELECT Name, overtime FROM Official WHERE overtime &lt;= (SELECT MIN(Overtime) FROM Official);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You can use functions In a sub query.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Which owners were born in the same year as the youngest owner?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-SELECT * FROM owner WHERE YEAR(Birthday) = (SELECT MAX(YEAR(Birthday)) FROM Owner) ;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You can use multiple columns in the sub query.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To whom is (at least) one blue car registered?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-SELECT Name FROM owner WHERE (Country, </a:t>
            </a:r>
            <a:r>
              <a:rPr lang="en-US" dirty="0" err="1" smtClean="0"/>
              <a:t>OwnerID</a:t>
            </a:r>
            <a:r>
              <a:rPr lang="en-US" dirty="0" smtClean="0"/>
              <a:t>) IN (SELECT Country, Owner FROM Car WHERE Color = 'blue');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You can use the same table in both the FROM clause of the outer query and in the FROM clause of the sub query.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What is the name of </a:t>
            </a:r>
            <a:r>
              <a:rPr lang="en-US" dirty="0" err="1" smtClean="0"/>
              <a:t>Mr</a:t>
            </a:r>
            <a:r>
              <a:rPr lang="en-US" dirty="0" smtClean="0"/>
              <a:t> A's manager?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-SELECT Name FROM Official WHERE </a:t>
            </a:r>
            <a:r>
              <a:rPr lang="en-US" dirty="0" err="1" smtClean="0"/>
              <a:t>PNr</a:t>
            </a:r>
            <a:r>
              <a:rPr lang="en-US" dirty="0" smtClean="0"/>
              <a:t> IN (SELECT Manager FROM Official WHERE Name = '</a:t>
            </a:r>
            <a:r>
              <a:rPr lang="en-US" dirty="0" err="1" smtClean="0"/>
              <a:t>Mr</a:t>
            </a:r>
            <a:r>
              <a:rPr lang="en-US" dirty="0" smtClean="0"/>
              <a:t> A');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60" y="144192"/>
            <a:ext cx="9061940" cy="640900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dirty="0" smtClean="0"/>
              <a:t>	The WHERE clause of a sub query can contain another sub query.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-SELECT Name FROM Owner WHERE </a:t>
            </a:r>
            <a:r>
              <a:rPr lang="en-US" dirty="0" err="1" smtClean="0"/>
              <a:t>OwnerID</a:t>
            </a:r>
            <a:r>
              <a:rPr lang="en-US" dirty="0" smtClean="0"/>
              <a:t> IN ( SELECT Owner FROM Car WHERE </a:t>
            </a:r>
            <a:r>
              <a:rPr lang="en-US" dirty="0" err="1" smtClean="0"/>
              <a:t>PlateNumber</a:t>
            </a:r>
            <a:r>
              <a:rPr lang="en-US" dirty="0" smtClean="0"/>
              <a:t> IN ( SELECT </a:t>
            </a:r>
            <a:r>
              <a:rPr lang="en-US" dirty="0" err="1" smtClean="0"/>
              <a:t>PlateNumber</a:t>
            </a:r>
            <a:r>
              <a:rPr lang="en-US" dirty="0" smtClean="0"/>
              <a:t> FROM Stolen )) ;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You can combine JOIN and Sub Query.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To whom is the most powerful car per brand registered?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-SELECT DISTINCT Brand, Name FROM Owner RIGHT OUTER JOIN Car ON </a:t>
            </a:r>
            <a:r>
              <a:rPr lang="en-US" dirty="0" err="1" smtClean="0"/>
              <a:t>OwnerID</a:t>
            </a:r>
            <a:r>
              <a:rPr lang="en-US" dirty="0" smtClean="0"/>
              <a:t> = Owner WHERE (Brand, HP) IN ( SELECT Brand, MAX (HP) FROM Car GROUP BY Brand ) ORDER BY Brand ASC, Name ASC;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you can also use a sub query in the FROM clause.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Which blue cars have less than 120 HP?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-SELECT * FROM (SELECT </a:t>
            </a:r>
            <a:r>
              <a:rPr lang="en-US" dirty="0" err="1" smtClean="0"/>
              <a:t>PlateNumber</a:t>
            </a:r>
            <a:r>
              <a:rPr lang="en-US" dirty="0" smtClean="0"/>
              <a:t>, HP AS Power FROM Car WHERE Color = 'blue') WHERE Power &lt; 120;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you can also use a sub query in the SELECT clause.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What is the HP deviation of each car when compared to the most powerful yellow car?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SELECT </a:t>
            </a:r>
            <a:r>
              <a:rPr lang="en-US" dirty="0" err="1" smtClean="0"/>
              <a:t>CarID</a:t>
            </a:r>
            <a:r>
              <a:rPr lang="en-US" dirty="0" smtClean="0"/>
              <a:t>, Brand, (SELECT MAX (HP) FROM Car WHERE Color = 'yellow') - HP AS Deviation FROM Car ORDER BY 3 DESC;</a:t>
            </a:r>
          </a:p>
          <a:p>
            <a:pPr>
              <a:lnSpc>
                <a:spcPct val="12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800" dirty="0" smtClean="0"/>
              <a:t>Correlated sub queries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A correlated sub query refers to the outer query.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Using EXISTS you can check that the query result of the sub query is not empty.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Which vehicles are registered to an owner from </a:t>
            </a:r>
            <a:r>
              <a:rPr lang="en-US" dirty="0" err="1" smtClean="0"/>
              <a:t>Wiesloch</a:t>
            </a:r>
            <a:r>
              <a:rPr lang="en-US" dirty="0" smtClean="0"/>
              <a:t>?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-SELECT * FROM Car c WHERE EXISTS (SELECT * FROM Owner o WHERE </a:t>
            </a:r>
            <a:r>
              <a:rPr lang="en-US" dirty="0" err="1" smtClean="0"/>
              <a:t>o.City</a:t>
            </a:r>
            <a:r>
              <a:rPr lang="en-US" dirty="0" smtClean="0"/>
              <a:t> = '</a:t>
            </a:r>
            <a:r>
              <a:rPr lang="en-US" dirty="0" err="1" smtClean="0"/>
              <a:t>Wiesloch</a:t>
            </a:r>
            <a:r>
              <a:rPr lang="en-US" dirty="0" smtClean="0"/>
              <a:t>' AND </a:t>
            </a:r>
            <a:r>
              <a:rPr lang="en-US" dirty="0" err="1" smtClean="0"/>
              <a:t>o.OwnerID</a:t>
            </a:r>
            <a:r>
              <a:rPr lang="en-US" dirty="0" smtClean="0"/>
              <a:t> = </a:t>
            </a:r>
            <a:r>
              <a:rPr lang="en-US" dirty="0" err="1" smtClean="0"/>
              <a:t>c.Owner</a:t>
            </a:r>
            <a:r>
              <a:rPr lang="en-US" dirty="0" smtClean="0"/>
              <a:t>);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Using NOT EXISTS you can check if the result of the sub query is empty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Which cars are not reported as stolen?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-SELECT </a:t>
            </a:r>
            <a:r>
              <a:rPr lang="en-US" dirty="0" err="1" smtClean="0"/>
              <a:t>CarID</a:t>
            </a:r>
            <a:r>
              <a:rPr lang="en-US" dirty="0" smtClean="0"/>
              <a:t> FROM Car c WHERE NOT EXISTS (SELECT * FROM Stolen s WHERE </a:t>
            </a:r>
            <a:r>
              <a:rPr lang="en-US" dirty="0" err="1" smtClean="0"/>
              <a:t>s.PlateNumber</a:t>
            </a:r>
            <a:r>
              <a:rPr lang="en-US" dirty="0" smtClean="0"/>
              <a:t> - </a:t>
            </a:r>
            <a:r>
              <a:rPr lang="en-US" dirty="0" err="1" smtClean="0"/>
              <a:t>c.PlateNumber</a:t>
            </a:r>
            <a:r>
              <a:rPr lang="en-US" dirty="0" smtClean="0"/>
              <a:t>);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You can use the same table in both the FROM clause of the outer query and the FROM clause of the correlated sub query.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Which vehicle has the most HP?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-SELECT * FROM Car c1 WHERE NOT EXISTS (SELECT * FROM Car c2 WHERE c2.HP &gt; c1.HP) ;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Even when using a correlated sub query, you can for example use"&gt;= ALL"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How much horsepower has the most powerful car of each brand?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-SELECT DISTINCT Brand, HP FROM Car c1 WHEBE c1.HP &gt;= ALL (SELECT c2.HP FROM Car c2 WHEBE c2.Brand = c1.Brand);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dirty="0" smtClean="0"/>
              <a:t>	The WHERE clause of a correlated sub query can contain an additional correlated sub query.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To whom (at least) one stolen car is registered?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-SELECT </a:t>
            </a:r>
            <a:r>
              <a:rPr lang="en-US" dirty="0" err="1" smtClean="0"/>
              <a:t>o.Name</a:t>
            </a:r>
            <a:r>
              <a:rPr lang="en-US" dirty="0" smtClean="0"/>
              <a:t> FROM Owner o WHERE EXISTS ( SELECT * FROM Car c WHERE </a:t>
            </a:r>
            <a:r>
              <a:rPr lang="en-US" dirty="0" err="1" smtClean="0"/>
              <a:t>c.Owner</a:t>
            </a:r>
            <a:r>
              <a:rPr lang="en-US" dirty="0" smtClean="0"/>
              <a:t> = </a:t>
            </a:r>
            <a:r>
              <a:rPr lang="en-US" dirty="0" err="1" smtClean="0"/>
              <a:t>o.OwnerID</a:t>
            </a:r>
            <a:r>
              <a:rPr lang="en-US" dirty="0" smtClean="0"/>
              <a:t> AND EXISTS (SELECT * FROM Stolen a WHERE </a:t>
            </a:r>
            <a:r>
              <a:rPr lang="en-US" dirty="0" err="1" smtClean="0"/>
              <a:t>a.PlateNumber</a:t>
            </a:r>
            <a:r>
              <a:rPr lang="en-US" dirty="0" smtClean="0"/>
              <a:t> = </a:t>
            </a:r>
            <a:r>
              <a:rPr lang="en-US" dirty="0" err="1" smtClean="0"/>
              <a:t>c.PlateNumber</a:t>
            </a:r>
            <a:r>
              <a:rPr lang="en-US" dirty="0" smtClean="0"/>
              <a:t>)) ;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You can also use a correlated sub query in the SELECT clause.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How much horsepower each car is lacking compared to the most powerful car of the same brand?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-SELECT </a:t>
            </a:r>
            <a:r>
              <a:rPr lang="en-US" dirty="0" err="1" smtClean="0"/>
              <a:t>CarID</a:t>
            </a:r>
            <a:r>
              <a:rPr lang="en-US" dirty="0" smtClean="0"/>
              <a:t>, Brand, (SELECT MAX(HP) FROM Car c2 WHERE c2.Brand  = c1.Brand) - HP  AS Difference FROM Car c1</a:t>
            </a:r>
            <a:endParaRPr lang="en-US" b="1" dirty="0" smtClean="0"/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Using Nested Queries you also can:</a:t>
            </a:r>
          </a:p>
          <a:p>
            <a:pPr lvl="1">
              <a:lnSpc>
                <a:spcPct val="120000"/>
              </a:lnSpc>
            </a:pPr>
            <a:r>
              <a:rPr lang="en-US" sz="3200" dirty="0" smtClean="0"/>
              <a:t>Restrict the projection list to certain columns</a:t>
            </a:r>
          </a:p>
          <a:p>
            <a:pPr lvl="1">
              <a:lnSpc>
                <a:spcPct val="120000"/>
              </a:lnSpc>
            </a:pPr>
            <a:r>
              <a:rPr lang="en-US" sz="3200" dirty="0" smtClean="0"/>
              <a:t>Explicitly rename the result columns</a:t>
            </a:r>
          </a:p>
          <a:p>
            <a:pPr lvl="1">
              <a:lnSpc>
                <a:spcPct val="120000"/>
              </a:lnSpc>
            </a:pPr>
            <a:r>
              <a:rPr lang="en-US" sz="3200" dirty="0" smtClean="0"/>
              <a:t>Sort the query result</a:t>
            </a:r>
          </a:p>
          <a:p>
            <a:pPr lvl="1">
              <a:lnSpc>
                <a:spcPct val="120000"/>
              </a:lnSpc>
            </a:pPr>
            <a:r>
              <a:rPr lang="en-US" sz="3200" dirty="0" smtClean="0"/>
              <a:t>Use grouping and Include aggregate expressions</a:t>
            </a:r>
          </a:p>
          <a:p>
            <a:pPr lvl="1">
              <a:lnSpc>
                <a:spcPct val="120000"/>
              </a:lnSpc>
            </a:pPr>
            <a:r>
              <a:rPr lang="en-US" sz="3200" dirty="0" smtClean="0"/>
              <a:t>Eliminate duplicates using DISTINCT</a:t>
            </a:r>
          </a:p>
          <a:p>
            <a:pPr lvl="1">
              <a:lnSpc>
                <a:spcPct val="120000"/>
              </a:lnSpc>
            </a:pPr>
            <a:r>
              <a:rPr lang="en-US" sz="3200" dirty="0" smtClean="0"/>
              <a:t>Involve the same table multiple times</a:t>
            </a:r>
          </a:p>
          <a:p>
            <a:pPr lvl="1">
              <a:lnSpc>
                <a:spcPct val="120000"/>
              </a:lnSpc>
            </a:pPr>
            <a:r>
              <a:rPr lang="en-US" sz="3200" dirty="0" smtClean="0"/>
              <a:t>Involve more than two tables</a:t>
            </a:r>
            <a:endParaRPr lang="en-US" sz="32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728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544"/>
            <a:ext cx="9144000" cy="6629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You can generate additional "artificial" result columns</a:t>
            </a:r>
            <a:r>
              <a:rPr lang="en-US" sz="2800" dirty="0" smtClean="0"/>
              <a:t>:</a:t>
            </a:r>
          </a:p>
          <a:p>
            <a:pPr>
              <a:lnSpc>
                <a:spcPct val="110000"/>
              </a:lnSpc>
              <a:buNone/>
            </a:pPr>
            <a:r>
              <a:rPr lang="en-US" sz="2800" dirty="0" smtClean="0"/>
              <a:t>	</a:t>
            </a:r>
            <a:r>
              <a:rPr lang="en-US" sz="2200" dirty="0" smtClean="0"/>
              <a:t>-SELECT </a:t>
            </a:r>
            <a:r>
              <a:rPr lang="en-US" sz="2200" dirty="0"/>
              <a:t>'Today', Name, 'has been assigned to </a:t>
            </a:r>
            <a:r>
              <a:rPr lang="en-US" sz="2200" dirty="0" smtClean="0"/>
              <a:t>salary group', Salary FROM </a:t>
            </a:r>
            <a:r>
              <a:rPr lang="en-US" sz="2200" dirty="0"/>
              <a:t>Official</a:t>
            </a:r>
            <a:r>
              <a:rPr lang="en-US" sz="2200" dirty="0" smtClean="0"/>
              <a:t>;</a:t>
            </a:r>
          </a:p>
          <a:p>
            <a:pPr>
              <a:lnSpc>
                <a:spcPct val="110000"/>
              </a:lnSpc>
              <a:buNone/>
            </a:pPr>
            <a:r>
              <a:rPr lang="en-US" sz="2000" dirty="0" smtClean="0"/>
              <a:t>	The </a:t>
            </a:r>
            <a:r>
              <a:rPr lang="en-US" sz="2000" dirty="0"/>
              <a:t>additional artificial result column can have a numeric type</a:t>
            </a:r>
            <a:r>
              <a:rPr lang="en-US" sz="2000" dirty="0" smtClean="0"/>
              <a:t>:</a:t>
            </a:r>
          </a:p>
          <a:p>
            <a:pPr>
              <a:lnSpc>
                <a:spcPct val="110000"/>
              </a:lnSpc>
              <a:buNone/>
            </a:pPr>
            <a:r>
              <a:rPr lang="en-US" sz="2000" dirty="0" smtClean="0"/>
              <a:t>	-SELECT </a:t>
            </a:r>
            <a:r>
              <a:rPr lang="en-US" sz="2000" dirty="0"/>
              <a:t>'The working week of', Name, </a:t>
            </a:r>
            <a:r>
              <a:rPr lang="en-US" sz="2000" dirty="0" smtClean="0"/>
              <a:t>'amounts </a:t>
            </a:r>
            <a:r>
              <a:rPr lang="en-US" sz="2000" dirty="0"/>
              <a:t>to', 40</a:t>
            </a:r>
            <a:r>
              <a:rPr lang="en-US" sz="2000" dirty="0" smtClean="0"/>
              <a:t>, 'hours. ' FROM </a:t>
            </a:r>
            <a:r>
              <a:rPr lang="en-US" sz="2000" dirty="0"/>
              <a:t>Official</a:t>
            </a:r>
            <a:r>
              <a:rPr lang="en-US" sz="2000" dirty="0" smtClean="0"/>
              <a:t>;</a:t>
            </a:r>
          </a:p>
          <a:p>
            <a:pPr>
              <a:lnSpc>
                <a:spcPct val="110000"/>
              </a:lnSpc>
              <a:buNone/>
            </a:pPr>
            <a:r>
              <a:rPr lang="en-US" sz="2000" dirty="0" smtClean="0"/>
              <a:t>	The </a:t>
            </a:r>
            <a:r>
              <a:rPr lang="en-US" sz="2000" dirty="0"/>
              <a:t>projection </a:t>
            </a:r>
            <a:r>
              <a:rPr lang="en-US" sz="2000" dirty="0" smtClean="0"/>
              <a:t>list </a:t>
            </a:r>
            <a:r>
              <a:rPr lang="en-US" sz="2000" dirty="0"/>
              <a:t>may only contain artificial result columns</a:t>
            </a:r>
            <a:r>
              <a:rPr lang="en-US" sz="2000" dirty="0" smtClean="0"/>
              <a:t>:</a:t>
            </a:r>
          </a:p>
          <a:p>
            <a:pPr>
              <a:lnSpc>
                <a:spcPct val="110000"/>
              </a:lnSpc>
              <a:buNone/>
            </a:pPr>
            <a:r>
              <a:rPr lang="en-US" sz="2000" dirty="0" smtClean="0"/>
              <a:t>	-SELECT </a:t>
            </a:r>
            <a:r>
              <a:rPr lang="en-US" sz="2000" dirty="0"/>
              <a:t>'Good Morning</a:t>
            </a:r>
            <a:r>
              <a:rPr lang="en-US" sz="2000" dirty="0" smtClean="0"/>
              <a:t>! ' FROM </a:t>
            </a:r>
            <a:r>
              <a:rPr lang="en-US" sz="2000" dirty="0"/>
              <a:t>Official</a:t>
            </a:r>
            <a:r>
              <a:rPr lang="en-US" sz="2000" dirty="0" smtClean="0"/>
              <a:t>;</a:t>
            </a:r>
          </a:p>
          <a:p>
            <a:pPr>
              <a:lnSpc>
                <a:spcPct val="110000"/>
              </a:lnSpc>
              <a:buNone/>
            </a:pPr>
            <a:r>
              <a:rPr lang="en-US" sz="2000" dirty="0" smtClean="0"/>
              <a:t>	If </a:t>
            </a:r>
            <a:r>
              <a:rPr lang="en-US" sz="2000" dirty="0"/>
              <a:t>the projection </a:t>
            </a:r>
            <a:r>
              <a:rPr lang="en-US" sz="2000" dirty="0" smtClean="0"/>
              <a:t>list </a:t>
            </a:r>
            <a:r>
              <a:rPr lang="en-US" sz="2000" dirty="0"/>
              <a:t>only contains artificial result columns, you can use </a:t>
            </a:r>
            <a:r>
              <a:rPr lang="en-US" sz="2000" dirty="0" smtClean="0"/>
              <a:t>the special </a:t>
            </a:r>
            <a:r>
              <a:rPr lang="en-US" sz="2000" dirty="0"/>
              <a:t>table '</a:t>
            </a:r>
            <a:r>
              <a:rPr lang="en-US" sz="2000" dirty="0" smtClean="0"/>
              <a:t>'Dummy“</a:t>
            </a:r>
          </a:p>
          <a:p>
            <a:pPr>
              <a:lnSpc>
                <a:spcPct val="110000"/>
              </a:lnSpc>
              <a:buNone/>
            </a:pPr>
            <a:r>
              <a:rPr lang="en-US" sz="2000" dirty="0" smtClean="0"/>
              <a:t>	-SELECT </a:t>
            </a:r>
            <a:r>
              <a:rPr lang="en-US" sz="2000" dirty="0"/>
              <a:t>'Good Morning</a:t>
            </a:r>
            <a:r>
              <a:rPr lang="en-US" sz="2000" dirty="0" smtClean="0"/>
              <a:t>!' FROM </a:t>
            </a:r>
            <a:r>
              <a:rPr lang="en-US" sz="2000" dirty="0"/>
              <a:t>Dummy</a:t>
            </a:r>
            <a:r>
              <a:rPr lang="en-US" sz="2000" dirty="0" smtClean="0"/>
              <a:t>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You can rename result </a:t>
            </a:r>
            <a:r>
              <a:rPr lang="en-US" sz="2800" dirty="0" smtClean="0"/>
              <a:t>columns</a:t>
            </a:r>
          </a:p>
          <a:p>
            <a:pPr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 dirty="0" smtClean="0"/>
              <a:t>-SELECT </a:t>
            </a:r>
            <a:r>
              <a:rPr lang="en-US" sz="2200" dirty="0" err="1" smtClean="0"/>
              <a:t>PNr</a:t>
            </a:r>
            <a:r>
              <a:rPr lang="en-US" sz="2200" dirty="0" smtClean="0"/>
              <a:t> AS </a:t>
            </a:r>
            <a:r>
              <a:rPr lang="en-US" sz="2200" dirty="0" err="1" smtClean="0"/>
              <a:t>PersNumber</a:t>
            </a:r>
            <a:r>
              <a:rPr lang="en-US" sz="2200" dirty="0" smtClean="0"/>
              <a:t>, Salary AS "Salary Group" FROM Official;</a:t>
            </a:r>
          </a:p>
          <a:p>
            <a:pPr>
              <a:lnSpc>
                <a:spcPct val="110000"/>
              </a:lnSpc>
              <a:buNone/>
            </a:pPr>
            <a:r>
              <a:rPr lang="en-US" sz="2000" dirty="0" smtClean="0"/>
              <a:t>	 In </a:t>
            </a:r>
            <a:r>
              <a:rPr lang="en-US" sz="2000" dirty="0"/>
              <a:t>the (re)naming of result columns the keyword "AS" can be omitted</a:t>
            </a:r>
          </a:p>
          <a:p>
            <a:pPr>
              <a:lnSpc>
                <a:spcPct val="110000"/>
              </a:lnSpc>
              <a:buNone/>
            </a:pPr>
            <a:r>
              <a:rPr lang="en-US" sz="2000" dirty="0" smtClean="0"/>
              <a:t>	-</a:t>
            </a:r>
            <a:r>
              <a:rPr lang="en-US" sz="2000" dirty="0"/>
              <a:t>SELECT </a:t>
            </a:r>
            <a:r>
              <a:rPr lang="en-US" sz="2000" dirty="0" err="1"/>
              <a:t>PNr</a:t>
            </a:r>
            <a:r>
              <a:rPr lang="en-US" sz="2000" dirty="0"/>
              <a:t> </a:t>
            </a:r>
            <a:r>
              <a:rPr lang="en-US" sz="2000" dirty="0" err="1"/>
              <a:t>PersNumber</a:t>
            </a:r>
            <a:r>
              <a:rPr lang="en-US" sz="2000" dirty="0"/>
              <a:t>, Salary "Salary Group" FROM Official;</a:t>
            </a:r>
          </a:p>
          <a:p>
            <a:pPr>
              <a:lnSpc>
                <a:spcPct val="110000"/>
              </a:lnSpc>
              <a:buNone/>
            </a:pPr>
            <a:r>
              <a:rPr lang="en-US" sz="2000" dirty="0" smtClean="0"/>
              <a:t>	You </a:t>
            </a:r>
            <a:r>
              <a:rPr lang="en-US" sz="2000" dirty="0"/>
              <a:t>can use existing column names for (re)naming of result columns</a:t>
            </a:r>
          </a:p>
          <a:p>
            <a:pPr>
              <a:lnSpc>
                <a:spcPct val="110000"/>
              </a:lnSpc>
              <a:buNone/>
            </a:pPr>
            <a:r>
              <a:rPr lang="en-US" sz="2000" dirty="0" smtClean="0"/>
              <a:t>	-</a:t>
            </a:r>
            <a:r>
              <a:rPr lang="en-US" sz="2000" dirty="0"/>
              <a:t>SELECT </a:t>
            </a:r>
            <a:r>
              <a:rPr lang="en-US" sz="2000" dirty="0" err="1"/>
              <a:t>PNr</a:t>
            </a:r>
            <a:r>
              <a:rPr lang="en-US" sz="2000" dirty="0"/>
              <a:t> Salary, Salary </a:t>
            </a:r>
            <a:r>
              <a:rPr lang="en-US" sz="2000" dirty="0" err="1"/>
              <a:t>PNr</a:t>
            </a:r>
            <a:r>
              <a:rPr lang="en-US" sz="2000" dirty="0"/>
              <a:t> FROM Official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	Multiple </a:t>
            </a:r>
            <a:r>
              <a:rPr lang="en-US" sz="2000" dirty="0"/>
              <a:t>result columns can have the same </a:t>
            </a:r>
            <a:r>
              <a:rPr lang="en-US" sz="2000" dirty="0" smtClean="0"/>
              <a:t>name.  (We </a:t>
            </a:r>
            <a:r>
              <a:rPr lang="en-US" sz="2000" dirty="0"/>
              <a:t>do not recommend </a:t>
            </a:r>
            <a:r>
              <a:rPr lang="en-US" sz="2000" dirty="0" smtClean="0"/>
              <a:t>this option)</a:t>
            </a:r>
          </a:p>
          <a:p>
            <a:pPr>
              <a:buNone/>
            </a:pPr>
            <a:r>
              <a:rPr lang="en-US" sz="2000" dirty="0" smtClean="0"/>
              <a:t>	-SELECT </a:t>
            </a:r>
            <a:r>
              <a:rPr lang="en-US" sz="2000" dirty="0" err="1"/>
              <a:t>PNr</a:t>
            </a:r>
            <a:r>
              <a:rPr lang="en-US" sz="2000" dirty="0"/>
              <a:t> AS xyz, Name AS xyz, Salary AS </a:t>
            </a:r>
            <a:r>
              <a:rPr lang="en-US" sz="2000" dirty="0" smtClean="0"/>
              <a:t>xyz FROM </a:t>
            </a:r>
            <a:r>
              <a:rPr lang="en-US" sz="2000" dirty="0"/>
              <a:t>Official;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9916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400" dirty="0"/>
              <a:t>The projection list can have computed columns</a:t>
            </a:r>
            <a:r>
              <a:rPr lang="en-US" sz="3400" dirty="0" smtClean="0"/>
              <a:t>.</a:t>
            </a:r>
          </a:p>
          <a:p>
            <a:pPr>
              <a:lnSpc>
                <a:spcPct val="120000"/>
              </a:lnSpc>
              <a:buNone/>
            </a:pPr>
            <a:r>
              <a:rPr lang="en-US" sz="2900" dirty="0" smtClean="0"/>
              <a:t>	-SELECT </a:t>
            </a:r>
            <a:r>
              <a:rPr lang="en-US" sz="2900" dirty="0"/>
              <a:t>Name, overtime * </a:t>
            </a:r>
            <a:r>
              <a:rPr lang="en-US" sz="2900" dirty="0" smtClean="0"/>
              <a:t>60 FROM </a:t>
            </a:r>
            <a:r>
              <a:rPr lang="en-US" sz="2900" dirty="0"/>
              <a:t>Official</a:t>
            </a:r>
            <a:r>
              <a:rPr lang="en-US" sz="2900" dirty="0" smtClean="0"/>
              <a:t>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	</a:t>
            </a:r>
            <a:r>
              <a:rPr lang="en-US" sz="2900" dirty="0"/>
              <a:t>If a NULL value is used in an arithmetic operation, the result is also a NULL value</a:t>
            </a:r>
          </a:p>
          <a:p>
            <a:pPr>
              <a:lnSpc>
                <a:spcPct val="120000"/>
              </a:lnSpc>
              <a:buNone/>
            </a:pPr>
            <a:r>
              <a:rPr lang="en-US" sz="2900" dirty="0"/>
              <a:t>	0*NULL results in NULL (and not 0</a:t>
            </a:r>
            <a:r>
              <a:rPr lang="en-US" sz="2900" dirty="0" smtClean="0"/>
              <a:t>)</a:t>
            </a:r>
            <a:endParaRPr lang="en-US" sz="2900" dirty="0"/>
          </a:p>
          <a:p>
            <a:pPr>
              <a:lnSpc>
                <a:spcPct val="120000"/>
              </a:lnSpc>
              <a:buNone/>
            </a:pPr>
            <a:r>
              <a:rPr lang="en-US" sz="2900" dirty="0"/>
              <a:t>	</a:t>
            </a:r>
            <a:r>
              <a:rPr lang="en-US" sz="2900" dirty="0" smtClean="0"/>
              <a:t>You can explicitly name computed result columns and Quotation </a:t>
            </a:r>
            <a:r>
              <a:rPr lang="en-US" sz="2900" dirty="0"/>
              <a:t>marks are required, If the result column name should include lowercase letters or blanks:</a:t>
            </a:r>
          </a:p>
          <a:p>
            <a:pPr>
              <a:lnSpc>
                <a:spcPct val="120000"/>
              </a:lnSpc>
              <a:buNone/>
            </a:pPr>
            <a:r>
              <a:rPr lang="en-US" sz="2900" dirty="0"/>
              <a:t>	-SELECT Name, overtime * 60 AS “Over minutes” FROM Official;</a:t>
            </a:r>
          </a:p>
          <a:p>
            <a:pPr>
              <a:lnSpc>
                <a:spcPct val="120000"/>
              </a:lnSpc>
            </a:pPr>
            <a:r>
              <a:rPr lang="en-US" sz="3400" dirty="0" smtClean="0"/>
              <a:t>You </a:t>
            </a:r>
            <a:r>
              <a:rPr lang="en-US" sz="3400" dirty="0"/>
              <a:t>can use functions in the projection list and result columns can be named explicitly.</a:t>
            </a:r>
          </a:p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sz="3400" dirty="0"/>
              <a:t>	</a:t>
            </a:r>
            <a:r>
              <a:rPr lang="en-US" sz="2900" dirty="0"/>
              <a:t>Which owner Is born In which year?</a:t>
            </a:r>
          </a:p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sz="2900" dirty="0"/>
              <a:t>	-SELECT Name, YEAR(Birthday) AS "Year of Birth“ FROM Owner;</a:t>
            </a:r>
          </a:p>
          <a:p>
            <a:pPr>
              <a:lnSpc>
                <a:spcPct val="120000"/>
              </a:lnSpc>
              <a:buNone/>
            </a:pPr>
            <a:r>
              <a:rPr lang="en-US" sz="2900" dirty="0"/>
              <a:t>	When were vehicle owners first allowed to drive a car In Germany?</a:t>
            </a:r>
          </a:p>
          <a:p>
            <a:pPr>
              <a:lnSpc>
                <a:spcPct val="120000"/>
              </a:lnSpc>
              <a:buNone/>
            </a:pPr>
            <a:r>
              <a:rPr lang="en-US" sz="2900" dirty="0"/>
              <a:t>	-SELECT Name, ADD_YEARS(Birthday, 18) AS "18th Birthday“ FROM Owner;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Function calls can be nested</a:t>
            </a:r>
          </a:p>
          <a:p>
            <a:pPr>
              <a:lnSpc>
                <a:spcPct val="120000"/>
              </a:lnSpc>
              <a:buNone/>
            </a:pPr>
            <a:r>
              <a:rPr lang="en-US" sz="3400" dirty="0" smtClean="0"/>
              <a:t>	</a:t>
            </a:r>
            <a:r>
              <a:rPr lang="en-US" sz="2900" dirty="0" smtClean="0"/>
              <a:t>On </a:t>
            </a:r>
            <a:r>
              <a:rPr lang="en-US" sz="2900" dirty="0"/>
              <a:t>which day is the owner's 18th birthday?</a:t>
            </a:r>
          </a:p>
          <a:p>
            <a:pPr>
              <a:lnSpc>
                <a:spcPct val="120000"/>
              </a:lnSpc>
              <a:buNone/>
            </a:pPr>
            <a:r>
              <a:rPr lang="en-US" sz="2900" dirty="0" smtClean="0"/>
              <a:t>	SELECT </a:t>
            </a:r>
            <a:r>
              <a:rPr lang="en-US" sz="2900" dirty="0"/>
              <a:t>Name, DAYNAME (ADDYEARS (Birthday, ROUND(ABS(-18.2)))) AS Weekday FROM Owner;</a:t>
            </a:r>
          </a:p>
          <a:p>
            <a:pPr>
              <a:lnSpc>
                <a:spcPct val="120000"/>
              </a:lnSpc>
            </a:pPr>
            <a:endParaRPr lang="en-US" sz="2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914400"/>
          <a:ext cx="8229600" cy="4079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/>
                        <a:t>Function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Explanation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YEAR(Date)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Year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ADD_YEARS(Date, 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n years later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DAYNAME(Date)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weekday (English)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CURRENT_DATE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current date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ABS(Number)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absolute value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ROUND(Number)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Rounding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SQRT(Number)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square root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OPPER(String)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convert to upper case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SUBSTR(String, Start, Length)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cut out of a string (substring)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LENGTH (String)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length of a string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228600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Sample Functions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1"/>
            <a:ext cx="8915400" cy="2590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Tuple </a:t>
            </a:r>
            <a:r>
              <a:rPr lang="en-US" sz="2400" dirty="0"/>
              <a:t>variables in the projection </a:t>
            </a:r>
            <a:r>
              <a:rPr lang="en-US" sz="2400" dirty="0" smtClean="0"/>
              <a:t>list.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000" dirty="0" smtClean="0"/>
              <a:t>Tuple </a:t>
            </a:r>
            <a:r>
              <a:rPr lang="en-US" sz="2000" dirty="0"/>
              <a:t>variables are defined in the FROM clause and also referred to as </a:t>
            </a:r>
            <a:r>
              <a:rPr lang="en-US" sz="2000" dirty="0" smtClean="0"/>
              <a:t>table aliases</a:t>
            </a:r>
          </a:p>
          <a:p>
            <a:pPr>
              <a:buNone/>
            </a:pPr>
            <a:r>
              <a:rPr lang="en-US" sz="2000" dirty="0" smtClean="0"/>
              <a:t>	-SELECT </a:t>
            </a:r>
            <a:r>
              <a:rPr lang="en-US" sz="2000" dirty="0" err="1"/>
              <a:t>o.Name</a:t>
            </a:r>
            <a:r>
              <a:rPr lang="en-US" sz="2000" dirty="0"/>
              <a:t>, </a:t>
            </a:r>
            <a:r>
              <a:rPr lang="en-US" sz="2000" dirty="0" err="1" smtClean="0"/>
              <a:t>o.PNr</a:t>
            </a:r>
            <a:r>
              <a:rPr lang="en-US" sz="2000" dirty="0" smtClean="0"/>
              <a:t> FROM </a:t>
            </a:r>
            <a:r>
              <a:rPr lang="en-US" sz="2000" dirty="0"/>
              <a:t>Official o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	Or </a:t>
            </a:r>
          </a:p>
          <a:p>
            <a:pPr>
              <a:buNone/>
            </a:pPr>
            <a:r>
              <a:rPr lang="en-US" sz="2000" dirty="0" smtClean="0"/>
              <a:t>	-SELECT </a:t>
            </a:r>
            <a:r>
              <a:rPr lang="en-US" sz="2000" dirty="0" err="1"/>
              <a:t>o.Name</a:t>
            </a:r>
            <a:r>
              <a:rPr lang="en-US" sz="2000" dirty="0"/>
              <a:t>, </a:t>
            </a:r>
            <a:r>
              <a:rPr lang="en-US" sz="2000" dirty="0" err="1" smtClean="0"/>
              <a:t>o.PNr</a:t>
            </a:r>
            <a:r>
              <a:rPr lang="en-US" sz="2000" dirty="0" smtClean="0"/>
              <a:t> FROM </a:t>
            </a:r>
            <a:r>
              <a:rPr lang="en-US" sz="2000" dirty="0"/>
              <a:t>Official AS o;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971800"/>
            <a:ext cx="64484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991600" cy="6629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Case </a:t>
            </a:r>
            <a:r>
              <a:rPr lang="en-US" dirty="0" smtClean="0"/>
              <a:t>Differentiation</a:t>
            </a:r>
          </a:p>
          <a:p>
            <a:pPr>
              <a:buNone/>
            </a:pPr>
            <a:r>
              <a:rPr lang="en-US" sz="2000" dirty="0" smtClean="0"/>
              <a:t>-SELECT  *,</a:t>
            </a:r>
            <a:endParaRPr lang="en-US" sz="2000" dirty="0"/>
          </a:p>
          <a:p>
            <a:pPr>
              <a:buNone/>
            </a:pPr>
            <a:r>
              <a:rPr lang="en-US" sz="2000" dirty="0" smtClean="0"/>
              <a:t>	CASE 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WHEN </a:t>
            </a:r>
            <a:r>
              <a:rPr lang="en-US" sz="2000" dirty="0"/>
              <a:t>HP &lt; 120 THEN 'low</a:t>
            </a:r>
            <a:r>
              <a:rPr lang="en-US" sz="2000" dirty="0" smtClean="0"/>
              <a:t>'</a:t>
            </a:r>
            <a:endParaRPr lang="en-US" sz="2000" dirty="0"/>
          </a:p>
          <a:p>
            <a:pPr>
              <a:buNone/>
            </a:pPr>
            <a:r>
              <a:rPr lang="en-US" sz="2000" dirty="0" smtClean="0"/>
              <a:t>	WHEN </a:t>
            </a:r>
            <a:r>
              <a:rPr lang="en-US" sz="2000" dirty="0"/>
              <a:t>HP &gt;= 120 AND HP &lt; 180 THEN 'medium'</a:t>
            </a:r>
          </a:p>
          <a:p>
            <a:pPr>
              <a:buNone/>
            </a:pPr>
            <a:r>
              <a:rPr lang="en-US" sz="2000" dirty="0" smtClean="0"/>
              <a:t>	ELSE </a:t>
            </a:r>
            <a:r>
              <a:rPr lang="en-US" sz="2000" dirty="0"/>
              <a:t>'high'</a:t>
            </a:r>
          </a:p>
          <a:p>
            <a:pPr>
              <a:buNone/>
            </a:pPr>
            <a:r>
              <a:rPr lang="en-US" sz="2000" dirty="0" smtClean="0"/>
              <a:t>	END </a:t>
            </a:r>
            <a:r>
              <a:rPr lang="en-US" sz="2000" dirty="0"/>
              <a:t>AS </a:t>
            </a:r>
            <a:r>
              <a:rPr lang="en-US" sz="2000" dirty="0" smtClean="0"/>
              <a:t>Rating</a:t>
            </a:r>
          </a:p>
          <a:p>
            <a:pPr>
              <a:buNone/>
            </a:pPr>
            <a:r>
              <a:rPr lang="en-US" sz="2000" dirty="0" smtClean="0"/>
              <a:t>FROM </a:t>
            </a:r>
            <a:r>
              <a:rPr lang="en-US" sz="2000" dirty="0"/>
              <a:t>Car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	If </a:t>
            </a:r>
            <a:r>
              <a:rPr lang="en-US" sz="2000" dirty="0"/>
              <a:t>a case differentiation does not correspond to any </a:t>
            </a:r>
            <a:r>
              <a:rPr lang="en-US" sz="2000" dirty="0" smtClean="0"/>
              <a:t>of </a:t>
            </a:r>
            <a:r>
              <a:rPr lang="en-US" sz="2000" dirty="0"/>
              <a:t>the listed cases, a NULL value is returned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-SELECT </a:t>
            </a:r>
            <a:r>
              <a:rPr lang="en-US" sz="2000" dirty="0" err="1"/>
              <a:t>CarID</a:t>
            </a:r>
            <a:r>
              <a:rPr lang="en-US" sz="2000" dirty="0"/>
              <a:t>,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CASE Color</a:t>
            </a:r>
            <a:endParaRPr lang="en-US" sz="2000" dirty="0"/>
          </a:p>
          <a:p>
            <a:pPr>
              <a:buNone/>
            </a:pPr>
            <a:r>
              <a:rPr lang="en-US" sz="2000" dirty="0" smtClean="0"/>
              <a:t>	WHEN </a:t>
            </a:r>
            <a:r>
              <a:rPr lang="en-US" sz="2000" dirty="0"/>
              <a:t>'red' THEN </a:t>
            </a:r>
            <a:r>
              <a:rPr lang="en-US" sz="2000" dirty="0" smtClean="0"/>
              <a:t>' FF0000 '</a:t>
            </a:r>
          </a:p>
          <a:p>
            <a:pPr>
              <a:buNone/>
            </a:pPr>
            <a:r>
              <a:rPr lang="en-US" sz="2000" dirty="0" smtClean="0"/>
              <a:t>	WHEN 'green' THEN ' 00FF00 '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WHEN </a:t>
            </a:r>
            <a:r>
              <a:rPr lang="en-US" sz="2000" dirty="0"/>
              <a:t>'yellow' THEN </a:t>
            </a:r>
            <a:r>
              <a:rPr lang="en-US" sz="2000" dirty="0" smtClean="0"/>
              <a:t> 'FFFF00 '</a:t>
            </a:r>
            <a:endParaRPr lang="en-US" sz="2000" dirty="0"/>
          </a:p>
          <a:p>
            <a:pPr>
              <a:buNone/>
            </a:pPr>
            <a:r>
              <a:rPr lang="en-US" sz="2000" dirty="0" smtClean="0"/>
              <a:t>	WHEN </a:t>
            </a:r>
            <a:r>
              <a:rPr lang="en-US" sz="2000" dirty="0"/>
              <a:t>'blue' THEN </a:t>
            </a:r>
            <a:r>
              <a:rPr lang="en-US" sz="2000" dirty="0" smtClean="0"/>
              <a:t>'0000FF '</a:t>
            </a:r>
          </a:p>
          <a:p>
            <a:pPr>
              <a:buNone/>
            </a:pPr>
            <a:r>
              <a:rPr lang="en-US" sz="2000" dirty="0" smtClean="0"/>
              <a:t>	WHEN 'white</a:t>
            </a:r>
            <a:r>
              <a:rPr lang="en-US" sz="2000" dirty="0"/>
              <a:t>' THEN 'FFFFFF</a:t>
            </a:r>
            <a:r>
              <a:rPr lang="en-US" sz="2000" dirty="0" smtClean="0"/>
              <a:t>'</a:t>
            </a:r>
            <a:endParaRPr lang="en-US" sz="2000" dirty="0"/>
          </a:p>
          <a:p>
            <a:pPr>
              <a:buNone/>
            </a:pPr>
            <a:r>
              <a:rPr lang="en-US" sz="2000" dirty="0" smtClean="0"/>
              <a:t>	WHEN </a:t>
            </a:r>
            <a:r>
              <a:rPr lang="en-US" sz="2000" dirty="0"/>
              <a:t>'black' THEN </a:t>
            </a:r>
            <a:r>
              <a:rPr lang="en-US" sz="2000" dirty="0" smtClean="0"/>
              <a:t>'000000 '</a:t>
            </a:r>
            <a:endParaRPr lang="en-US" sz="2000" dirty="0"/>
          </a:p>
          <a:p>
            <a:pPr>
              <a:buNone/>
            </a:pPr>
            <a:r>
              <a:rPr lang="en-US" sz="2000" dirty="0" smtClean="0"/>
              <a:t>	END </a:t>
            </a:r>
            <a:r>
              <a:rPr lang="en-US" sz="2000" dirty="0"/>
              <a:t>AS </a:t>
            </a:r>
            <a:r>
              <a:rPr lang="en-US" sz="2000" dirty="0" smtClean="0"/>
              <a:t>Color</a:t>
            </a:r>
          </a:p>
          <a:p>
            <a:pPr>
              <a:buNone/>
            </a:pPr>
            <a:r>
              <a:rPr lang="en-US" sz="2000" dirty="0" smtClean="0"/>
              <a:t>FROM Car;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5029200"/>
          </a:xfrm>
        </p:spPr>
        <p:txBody>
          <a:bodyPr>
            <a:normAutofit/>
          </a:bodyPr>
          <a:lstStyle/>
          <a:p>
            <a:r>
              <a:rPr lang="en-US" sz="2400" dirty="0"/>
              <a:t>Both the THEN and the ELSE branch can contain references to </a:t>
            </a:r>
            <a:r>
              <a:rPr lang="en-US" sz="2400" dirty="0" smtClean="0"/>
              <a:t>table columns</a:t>
            </a:r>
            <a:r>
              <a:rPr lang="en-US" sz="2400" dirty="0"/>
              <a:t>:</a:t>
            </a:r>
            <a:endParaRPr lang="en-US" sz="2400" dirty="0" smtClean="0"/>
          </a:p>
          <a:p>
            <a:pPr>
              <a:buNone/>
            </a:pPr>
            <a:r>
              <a:rPr lang="en-US" sz="2000" dirty="0" smtClean="0"/>
              <a:t>	-SELECT </a:t>
            </a:r>
            <a:r>
              <a:rPr lang="en-US" sz="2000" dirty="0" err="1"/>
              <a:t>CarID</a:t>
            </a:r>
            <a:r>
              <a:rPr lang="en-US" sz="2000" dirty="0"/>
              <a:t>,</a:t>
            </a:r>
          </a:p>
          <a:p>
            <a:pPr>
              <a:buNone/>
            </a:pPr>
            <a:r>
              <a:rPr lang="en-US" sz="2000" dirty="0" smtClean="0"/>
              <a:t>	CASE</a:t>
            </a:r>
            <a:endParaRPr lang="en-US" sz="2000" dirty="0"/>
          </a:p>
          <a:p>
            <a:pPr>
              <a:buNone/>
            </a:pPr>
            <a:r>
              <a:rPr lang="en-US" sz="2000" dirty="0" smtClean="0"/>
              <a:t>	WHEN </a:t>
            </a:r>
            <a:r>
              <a:rPr lang="en-US" sz="2000" dirty="0" err="1"/>
              <a:t>PlateNumber</a:t>
            </a:r>
            <a:r>
              <a:rPr lang="en-US" sz="2000" dirty="0"/>
              <a:t> IS NOT NULL </a:t>
            </a:r>
            <a:r>
              <a:rPr lang="en-US" sz="2000" dirty="0" smtClean="0"/>
              <a:t>THEN </a:t>
            </a:r>
            <a:r>
              <a:rPr lang="en-US" sz="2000" dirty="0" err="1" smtClean="0"/>
              <a:t>PlateNumber</a:t>
            </a:r>
            <a:endParaRPr lang="en-US" sz="2000" dirty="0"/>
          </a:p>
          <a:p>
            <a:pPr>
              <a:buNone/>
            </a:pPr>
            <a:r>
              <a:rPr lang="en-US" sz="2000" dirty="0" smtClean="0"/>
              <a:t>	ELSE </a:t>
            </a:r>
            <a:r>
              <a:rPr lang="en-US" sz="2000" dirty="0"/>
              <a:t>'The Car is not registered!'</a:t>
            </a:r>
          </a:p>
          <a:p>
            <a:pPr>
              <a:buNone/>
            </a:pPr>
            <a:r>
              <a:rPr lang="en-US" sz="2000" dirty="0" smtClean="0"/>
              <a:t>	END </a:t>
            </a:r>
            <a:r>
              <a:rPr lang="en-US" sz="2000" dirty="0"/>
              <a:t>AS </a:t>
            </a:r>
            <a:r>
              <a:rPr lang="en-US" sz="2000" dirty="0" err="1"/>
              <a:t>PlateNumber</a:t>
            </a:r>
            <a:r>
              <a:rPr lang="en-US" sz="2000" dirty="0"/>
              <a:t>,</a:t>
            </a:r>
          </a:p>
          <a:p>
            <a:pPr>
              <a:buNone/>
            </a:pPr>
            <a:r>
              <a:rPr lang="en-US" sz="2000" dirty="0" smtClean="0"/>
              <a:t>	CASE </a:t>
            </a:r>
            <a:r>
              <a:rPr lang="en-US" sz="2000" dirty="0"/>
              <a:t>Brand</a:t>
            </a:r>
          </a:p>
          <a:p>
            <a:pPr>
              <a:buNone/>
            </a:pPr>
            <a:r>
              <a:rPr lang="en-US" sz="2000" dirty="0" smtClean="0"/>
              <a:t>	WHEN </a:t>
            </a:r>
            <a:r>
              <a:rPr lang="en-US" sz="2000" dirty="0"/>
              <a:t>'Mercedes' THEN 'Mercedes-Benz'</a:t>
            </a:r>
          </a:p>
          <a:p>
            <a:pPr>
              <a:buNone/>
            </a:pPr>
            <a:r>
              <a:rPr lang="en-US" sz="2000" dirty="0" smtClean="0"/>
              <a:t>	WHEN </a:t>
            </a:r>
            <a:r>
              <a:rPr lang="en-US" sz="2000" dirty="0"/>
              <a:t>'VW' THEN 'Volkswagen'</a:t>
            </a:r>
          </a:p>
          <a:p>
            <a:pPr>
              <a:buNone/>
            </a:pPr>
            <a:r>
              <a:rPr lang="en-US" sz="2000" dirty="0" smtClean="0"/>
              <a:t>	ELSE </a:t>
            </a:r>
            <a:r>
              <a:rPr lang="en-US" sz="2000" dirty="0"/>
              <a:t>Brand</a:t>
            </a:r>
          </a:p>
          <a:p>
            <a:pPr>
              <a:buNone/>
            </a:pPr>
            <a:r>
              <a:rPr lang="en-US" sz="2000" dirty="0" smtClean="0"/>
              <a:t>	END </a:t>
            </a:r>
            <a:r>
              <a:rPr lang="en-US" sz="2000" dirty="0"/>
              <a:t>AS Brand,</a:t>
            </a:r>
          </a:p>
          <a:p>
            <a:pPr>
              <a:buNone/>
            </a:pPr>
            <a:r>
              <a:rPr lang="en-US" sz="2000" dirty="0" smtClean="0"/>
              <a:t>	Color</a:t>
            </a:r>
            <a:r>
              <a:rPr lang="en-US" sz="2000" dirty="0"/>
              <a:t>, </a:t>
            </a:r>
            <a:r>
              <a:rPr lang="en-US" sz="2000" dirty="0" smtClean="0"/>
              <a:t>HP FROM </a:t>
            </a:r>
            <a:r>
              <a:rPr lang="en-US" sz="2000" dirty="0"/>
              <a:t>Car</a:t>
            </a:r>
            <a:r>
              <a:rPr lang="en-US" sz="2000" dirty="0" smtClean="0"/>
              <a:t>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693</Words>
  <Application>Microsoft Office PowerPoint</Application>
  <PresentationFormat>On-screen Show (4:3)</PresentationFormat>
  <Paragraphs>448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SQL</vt:lpstr>
      <vt:lpstr>Select Statement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SENTHIL</dc:creator>
  <cp:lastModifiedBy>SENTHIL</cp:lastModifiedBy>
  <cp:revision>246</cp:revision>
  <dcterms:created xsi:type="dcterms:W3CDTF">2015-12-15T05:15:24Z</dcterms:created>
  <dcterms:modified xsi:type="dcterms:W3CDTF">2015-12-29T17:18:42Z</dcterms:modified>
</cp:coreProperties>
</file>