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59" r:id="rId8"/>
    <p:sldId id="277" r:id="rId9"/>
    <p:sldId id="276" r:id="rId10"/>
    <p:sldId id="278" r:id="rId11"/>
    <p:sldId id="279" r:id="rId12"/>
    <p:sldId id="260"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61" r:id="rId29"/>
    <p:sldId id="262"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12" r:id="rId45"/>
    <p:sldId id="309" r:id="rId46"/>
    <p:sldId id="310" r:id="rId47"/>
    <p:sldId id="31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19D052-DAC3-492A-9F73-106C28323A99}" type="datetimeFigureOut">
              <a:rPr lang="en-US" smtClean="0"/>
              <a:t>2017-09-13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376922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9D052-DAC3-492A-9F73-106C28323A99}" type="datetimeFigureOut">
              <a:rPr lang="en-US" smtClean="0"/>
              <a:t>2017-09-13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52389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9D052-DAC3-492A-9F73-106C28323A99}" type="datetimeFigureOut">
              <a:rPr lang="en-US" smtClean="0"/>
              <a:t>2017-09-13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17843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19D052-DAC3-492A-9F73-106C28323A99}" type="datetimeFigureOut">
              <a:rPr lang="en-US" smtClean="0"/>
              <a:t>2017-09-13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53683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9D052-DAC3-492A-9F73-106C28323A99}" type="datetimeFigureOut">
              <a:rPr lang="en-US" smtClean="0"/>
              <a:t>2017-09-13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23427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19D052-DAC3-492A-9F73-106C28323A99}" type="datetimeFigureOut">
              <a:rPr lang="en-US" smtClean="0"/>
              <a:t>2017-09-13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31909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19D052-DAC3-492A-9F73-106C28323A99}" type="datetimeFigureOut">
              <a:rPr lang="en-US" smtClean="0"/>
              <a:t>2017-09-13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353783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19D052-DAC3-492A-9F73-106C28323A99}" type="datetimeFigureOut">
              <a:rPr lang="en-US" smtClean="0"/>
              <a:t>2017-09-13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395246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9D052-DAC3-492A-9F73-106C28323A99}" type="datetimeFigureOut">
              <a:rPr lang="en-US" smtClean="0"/>
              <a:t>2017-09-13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39574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9D052-DAC3-492A-9F73-106C28323A99}" type="datetimeFigureOut">
              <a:rPr lang="en-US" smtClean="0"/>
              <a:t>2017-09-13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83610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9D052-DAC3-492A-9F73-106C28323A99}" type="datetimeFigureOut">
              <a:rPr lang="en-US" smtClean="0"/>
              <a:t>2017-09-13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D17DE-7195-4676-B21A-E110FA8AB940}" type="slidenum">
              <a:rPr lang="en-US" smtClean="0"/>
              <a:t>‹#›</a:t>
            </a:fld>
            <a:endParaRPr lang="en-US"/>
          </a:p>
        </p:txBody>
      </p:sp>
    </p:spTree>
    <p:extLst>
      <p:ext uri="{BB962C8B-B14F-4D97-AF65-F5344CB8AC3E}">
        <p14:creationId xmlns:p14="http://schemas.microsoft.com/office/powerpoint/2010/main" val="281274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9D052-DAC3-492A-9F73-106C28323A99}" type="datetimeFigureOut">
              <a:rPr lang="en-US" smtClean="0"/>
              <a:t>2017-09-13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D17DE-7195-4676-B21A-E110FA8AB940}" type="slidenum">
              <a:rPr lang="en-US" smtClean="0"/>
              <a:t>‹#›</a:t>
            </a:fld>
            <a:endParaRPr lang="en-US"/>
          </a:p>
        </p:txBody>
      </p:sp>
    </p:spTree>
    <p:extLst>
      <p:ext uri="{BB962C8B-B14F-4D97-AF65-F5344CB8AC3E}">
        <p14:creationId xmlns:p14="http://schemas.microsoft.com/office/powerpoint/2010/main" val="1156317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ubyinstaller.org/downloa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rubyinstaller.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8263"/>
            <a:ext cx="9157855" cy="2279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133600" y="597932"/>
            <a:ext cx="2027030" cy="369332"/>
          </a:xfrm>
          <a:prstGeom prst="rect">
            <a:avLst/>
          </a:prstGeom>
        </p:spPr>
        <p:txBody>
          <a:bodyPr wrap="none">
            <a:spAutoFit/>
          </a:bodyPr>
          <a:lstStyle/>
          <a:p>
            <a:r>
              <a:rPr lang="en-US" dirty="0" smtClean="0">
                <a:solidFill>
                  <a:schemeClr val="bg2"/>
                </a:solidFill>
              </a:rPr>
              <a:t>Automation Review</a:t>
            </a:r>
            <a:endParaRPr lang="en-US" dirty="0">
              <a:solidFill>
                <a:schemeClr val="bg2"/>
              </a:solidFill>
            </a:endParaRPr>
          </a:p>
        </p:txBody>
      </p:sp>
      <p:sp>
        <p:nvSpPr>
          <p:cNvPr id="8" name="TextBox 7"/>
          <p:cNvSpPr txBox="1"/>
          <p:nvPr/>
        </p:nvSpPr>
        <p:spPr>
          <a:xfrm>
            <a:off x="464127" y="3015918"/>
            <a:ext cx="8229600" cy="923330"/>
          </a:xfrm>
          <a:prstGeom prst="rect">
            <a:avLst/>
          </a:prstGeom>
          <a:noFill/>
        </p:spPr>
        <p:txBody>
          <a:bodyPr wrap="square" rtlCol="0">
            <a:spAutoFit/>
          </a:bodyPr>
          <a:lstStyle/>
          <a:p>
            <a:r>
              <a:rPr lang="en-US" dirty="0" smtClean="0"/>
              <a:t>      </a:t>
            </a:r>
            <a:r>
              <a:rPr lang="en-US" sz="5400" b="1" dirty="0" smtClean="0">
                <a:solidFill>
                  <a:srgbClr val="FF0000"/>
                </a:solidFill>
              </a:rPr>
              <a:t>Capybara with Cucumber</a:t>
            </a:r>
            <a:endParaRPr lang="en-US" sz="5400" b="1" dirty="0">
              <a:solidFill>
                <a:srgbClr val="FF0000"/>
              </a:solidFill>
            </a:endParaRPr>
          </a:p>
        </p:txBody>
      </p:sp>
    </p:spTree>
    <p:extLst>
      <p:ext uri="{BB962C8B-B14F-4D97-AF65-F5344CB8AC3E}">
        <p14:creationId xmlns:p14="http://schemas.microsoft.com/office/powerpoint/2010/main" val="1544997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a:bodyPr>
          <a:lstStyle/>
          <a:p>
            <a:pPr marL="285750" indent="-285750" algn="l"/>
            <a:r>
              <a:rPr lang="en-US" b="1" dirty="0" smtClean="0">
                <a:solidFill>
                  <a:srgbClr val="FF0000"/>
                </a:solidFill>
              </a:rPr>
              <a:t>Cucumber Benefits</a:t>
            </a:r>
          </a:p>
        </p:txBody>
      </p:sp>
      <p:sp>
        <p:nvSpPr>
          <p:cNvPr id="4" name="TextBox 3"/>
          <p:cNvSpPr txBox="1"/>
          <p:nvPr/>
        </p:nvSpPr>
        <p:spPr>
          <a:xfrm>
            <a:off x="533400" y="1447800"/>
            <a:ext cx="7772400" cy="2616101"/>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Cucumber benefits summary</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smtClean="0"/>
              <a:t>Open source.</a:t>
            </a:r>
          </a:p>
          <a:p>
            <a:pPr marL="742950" lvl="1" indent="-285750">
              <a:buFont typeface="Wingdings" panose="05000000000000000000" pitchFamily="2" charset="2"/>
              <a:buChar char="q"/>
            </a:pPr>
            <a:r>
              <a:rPr lang="en-US" dirty="0" smtClean="0"/>
              <a:t>Support multiple languages.</a:t>
            </a:r>
          </a:p>
          <a:p>
            <a:pPr marL="742950" lvl="1" indent="-285750">
              <a:buFont typeface="Wingdings" panose="05000000000000000000" pitchFamily="2" charset="2"/>
              <a:buChar char="q"/>
            </a:pPr>
            <a:r>
              <a:rPr lang="en-US" dirty="0"/>
              <a:t>Style of writing tests allow for easier reuse of code in the </a:t>
            </a:r>
            <a:r>
              <a:rPr lang="en-US" dirty="0" smtClean="0"/>
              <a:t>tests</a:t>
            </a:r>
          </a:p>
          <a:p>
            <a:pPr marL="742950" lvl="1" indent="-285750">
              <a:buFont typeface="Wingdings" panose="05000000000000000000" pitchFamily="2" charset="2"/>
              <a:buChar char="q"/>
            </a:pPr>
            <a:r>
              <a:rPr lang="en-US" dirty="0"/>
              <a:t>Quick and easy set up and execution</a:t>
            </a:r>
          </a:p>
          <a:p>
            <a:pPr marL="742950" lvl="1" indent="-285750">
              <a:buFont typeface="Wingdings" panose="05000000000000000000" pitchFamily="2" charset="2"/>
              <a:buChar char="q"/>
            </a:pPr>
            <a:r>
              <a:rPr lang="en-US" dirty="0" smtClean="0"/>
              <a:t>It is helpful to understand business scenarios written in cucumber.</a:t>
            </a:r>
            <a:endParaRPr lang="en-US" dirty="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983066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a:bodyPr>
          <a:lstStyle/>
          <a:p>
            <a:pPr marL="285750" indent="-285750" algn="l"/>
            <a:r>
              <a:rPr lang="en-US" b="1" dirty="0" smtClean="0">
                <a:solidFill>
                  <a:srgbClr val="FF0000"/>
                </a:solidFill>
              </a:rPr>
              <a:t>Cucumber </a:t>
            </a:r>
            <a:r>
              <a:rPr lang="en-US" b="1" dirty="0">
                <a:solidFill>
                  <a:srgbClr val="FF0000"/>
                </a:solidFill>
              </a:rPr>
              <a:t>D</a:t>
            </a:r>
            <a:r>
              <a:rPr lang="en-US" b="1" dirty="0" smtClean="0">
                <a:solidFill>
                  <a:srgbClr val="FF0000"/>
                </a:solidFill>
              </a:rPr>
              <a:t>irectory </a:t>
            </a:r>
            <a:r>
              <a:rPr lang="en-US" b="1" dirty="0">
                <a:solidFill>
                  <a:srgbClr val="FF0000"/>
                </a:solidFill>
              </a:rPr>
              <a:t>S</a:t>
            </a:r>
            <a:r>
              <a:rPr lang="en-US" b="1" dirty="0" smtClean="0">
                <a:solidFill>
                  <a:srgbClr val="FF0000"/>
                </a:solidFill>
              </a:rPr>
              <a:t>tructure</a:t>
            </a:r>
          </a:p>
        </p:txBody>
      </p:sp>
      <p:sp>
        <p:nvSpPr>
          <p:cNvPr id="4" name="TextBox 3"/>
          <p:cNvSpPr txBox="1"/>
          <p:nvPr/>
        </p:nvSpPr>
        <p:spPr>
          <a:xfrm>
            <a:off x="533400" y="1219200"/>
            <a:ext cx="8229600" cy="5663089"/>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Directory Structure for Cucumber</a:t>
            </a:r>
          </a:p>
          <a:p>
            <a:pPr marL="285750" indent="-285750">
              <a:buFont typeface="Wingdings" panose="05000000000000000000" pitchFamily="2" charset="2"/>
              <a:buChar char="q"/>
            </a:pPr>
            <a:endParaRPr lang="en-US" sz="2800"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ounded Rectangle 5"/>
          <p:cNvSpPr/>
          <p:nvPr/>
        </p:nvSpPr>
        <p:spPr>
          <a:xfrm>
            <a:off x="3657600" y="2895600"/>
            <a:ext cx="22098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s</a:t>
            </a:r>
            <a:r>
              <a:rPr lang="en-US" dirty="0" smtClean="0">
                <a:solidFill>
                  <a:schemeClr val="tx2"/>
                </a:solidFill>
              </a:rPr>
              <a:t>tep_difinitions</a:t>
            </a:r>
            <a:endParaRPr lang="en-US" dirty="0">
              <a:solidFill>
                <a:schemeClr val="tx2"/>
              </a:solidFill>
            </a:endParaRPr>
          </a:p>
        </p:txBody>
      </p:sp>
      <p:cxnSp>
        <p:nvCxnSpPr>
          <p:cNvPr id="16" name="Straight Arrow Connector 15"/>
          <p:cNvCxnSpPr/>
          <p:nvPr/>
        </p:nvCxnSpPr>
        <p:spPr>
          <a:xfrm>
            <a:off x="2209800" y="25146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09800" y="30861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209800" y="4457168"/>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4419600" y="4664700"/>
            <a:ext cx="1828800" cy="495300"/>
          </a:xfrm>
          <a:prstGeom prst="bentConnector3">
            <a:avLst>
              <a:gd name="adj1" fmla="val 2727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657600" y="4249637"/>
            <a:ext cx="2209800" cy="4150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support</a:t>
            </a:r>
            <a:endParaRPr lang="en-US" dirty="0">
              <a:solidFill>
                <a:schemeClr val="tx2"/>
              </a:solidFill>
            </a:endParaRPr>
          </a:p>
        </p:txBody>
      </p:sp>
      <p:sp>
        <p:nvSpPr>
          <p:cNvPr id="37" name="Rounded Rectangle 36"/>
          <p:cNvSpPr/>
          <p:nvPr/>
        </p:nvSpPr>
        <p:spPr>
          <a:xfrm>
            <a:off x="1104900" y="2057400"/>
            <a:ext cx="22098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features</a:t>
            </a:r>
            <a:endParaRPr lang="en-US" dirty="0">
              <a:solidFill>
                <a:schemeClr val="tx2"/>
              </a:solidFill>
            </a:endParaRPr>
          </a:p>
        </p:txBody>
      </p:sp>
      <p:sp>
        <p:nvSpPr>
          <p:cNvPr id="43" name="Rounded Rectangle 42"/>
          <p:cNvSpPr/>
          <p:nvPr/>
        </p:nvSpPr>
        <p:spPr>
          <a:xfrm>
            <a:off x="1146464" y="5715000"/>
            <a:ext cx="22098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files</a:t>
            </a:r>
          </a:p>
          <a:p>
            <a:pPr algn="ctr"/>
            <a:r>
              <a:rPr lang="en-US" sz="1600" dirty="0" smtClean="0">
                <a:solidFill>
                  <a:schemeClr val="tx2"/>
                </a:solidFill>
              </a:rPr>
              <a:t>Login.feature</a:t>
            </a:r>
          </a:p>
          <a:p>
            <a:pPr algn="ctr"/>
            <a:r>
              <a:rPr lang="en-US" sz="1600" dirty="0" smtClean="0">
                <a:solidFill>
                  <a:schemeClr val="tx2"/>
                </a:solidFill>
              </a:rPr>
              <a:t>Search.feature</a:t>
            </a:r>
          </a:p>
          <a:p>
            <a:pPr algn="ctr"/>
            <a:r>
              <a:rPr lang="en-US" sz="1600" dirty="0" smtClean="0">
                <a:solidFill>
                  <a:schemeClr val="tx2"/>
                </a:solidFill>
              </a:rPr>
              <a:t>Update.feature</a:t>
            </a:r>
            <a:endParaRPr lang="en-US" sz="1600" dirty="0">
              <a:solidFill>
                <a:schemeClr val="tx2"/>
              </a:solidFill>
            </a:endParaRPr>
          </a:p>
        </p:txBody>
      </p:sp>
      <p:sp>
        <p:nvSpPr>
          <p:cNvPr id="44" name="Rounded Rectangle 43"/>
          <p:cNvSpPr/>
          <p:nvPr/>
        </p:nvSpPr>
        <p:spPr>
          <a:xfrm>
            <a:off x="6400800" y="4934045"/>
            <a:ext cx="1447800"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Support files</a:t>
            </a:r>
          </a:p>
          <a:p>
            <a:pPr algn="ctr"/>
            <a:r>
              <a:rPr lang="en-US" sz="1600" dirty="0" smtClean="0">
                <a:solidFill>
                  <a:schemeClr val="tx2"/>
                </a:solidFill>
              </a:rPr>
              <a:t>Env.rb</a:t>
            </a:r>
            <a:endParaRPr lang="en-US" sz="1600" dirty="0">
              <a:solidFill>
                <a:schemeClr val="tx2"/>
              </a:solidFill>
            </a:endParaRPr>
          </a:p>
        </p:txBody>
      </p:sp>
      <p:cxnSp>
        <p:nvCxnSpPr>
          <p:cNvPr id="51" name="Elbow Connector 50"/>
          <p:cNvCxnSpPr/>
          <p:nvPr/>
        </p:nvCxnSpPr>
        <p:spPr>
          <a:xfrm>
            <a:off x="4364182" y="3276600"/>
            <a:ext cx="1828800" cy="495300"/>
          </a:xfrm>
          <a:prstGeom prst="bentConnector3">
            <a:avLst>
              <a:gd name="adj1" fmla="val 27273"/>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269182" y="3558886"/>
            <a:ext cx="1884218" cy="533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Step_definitions files</a:t>
            </a:r>
          </a:p>
          <a:p>
            <a:pPr algn="ctr"/>
            <a:r>
              <a:rPr lang="en-US" sz="1600" dirty="0" smtClean="0">
                <a:solidFill>
                  <a:schemeClr val="tx2"/>
                </a:solidFill>
              </a:rPr>
              <a:t>Test_steps.rb</a:t>
            </a:r>
            <a:endParaRPr lang="en-US" sz="1600" dirty="0">
              <a:solidFill>
                <a:schemeClr val="tx2"/>
              </a:solidFill>
            </a:endParaRPr>
          </a:p>
        </p:txBody>
      </p:sp>
    </p:spTree>
    <p:extLst>
      <p:ext uri="{BB962C8B-B14F-4D97-AF65-F5344CB8AC3E}">
        <p14:creationId xmlns:p14="http://schemas.microsoft.com/office/powerpoint/2010/main" val="2480631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76200"/>
            <a:ext cx="8991600" cy="1143000"/>
          </a:xfrm>
        </p:spPr>
        <p:txBody>
          <a:bodyPr>
            <a:normAutofit fontScale="90000"/>
          </a:bodyPr>
          <a:lstStyle/>
          <a:p>
            <a:pPr marL="285750" indent="-285750" algn="l"/>
            <a:r>
              <a:rPr lang="en-US" b="1" dirty="0" smtClean="0">
                <a:solidFill>
                  <a:srgbClr val="FF0000"/>
                </a:solidFill>
              </a:rPr>
              <a:t>Capybara with other ruby test framework</a:t>
            </a:r>
          </a:p>
        </p:txBody>
      </p:sp>
      <p:sp>
        <p:nvSpPr>
          <p:cNvPr id="4" name="TextBox 3"/>
          <p:cNvSpPr txBox="1"/>
          <p:nvPr/>
        </p:nvSpPr>
        <p:spPr>
          <a:xfrm>
            <a:off x="561109" y="1782496"/>
            <a:ext cx="7772400" cy="2062103"/>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Capybara can be used with other ruby testing frameworks</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smtClean="0"/>
              <a:t>Capybara with cucumber</a:t>
            </a:r>
          </a:p>
          <a:p>
            <a:pPr marL="742950" lvl="1" indent="-285750">
              <a:buFont typeface="Wingdings" panose="05000000000000000000" pitchFamily="2" charset="2"/>
              <a:buChar char="q"/>
            </a:pPr>
            <a:r>
              <a:rPr lang="en-US" dirty="0" smtClean="0"/>
              <a:t>Capybara with </a:t>
            </a:r>
            <a:r>
              <a:rPr lang="en-US" dirty="0" err="1" smtClean="0"/>
              <a:t>rspec</a:t>
            </a:r>
            <a:endParaRPr lang="en-US" dirty="0" smtClean="0"/>
          </a:p>
          <a:p>
            <a:pPr marL="742950" lvl="1" indent="-285750">
              <a:buFont typeface="Wingdings" panose="05000000000000000000" pitchFamily="2" charset="2"/>
              <a:buChar char="q"/>
            </a:pPr>
            <a:r>
              <a:rPr lang="en-US" dirty="0" smtClean="0"/>
              <a:t>Capybara with ruby unit test framework</a:t>
            </a:r>
            <a:endParaRPr lang="en-US" dirty="0"/>
          </a:p>
        </p:txBody>
      </p:sp>
    </p:spTree>
    <p:extLst>
      <p:ext uri="{BB962C8B-B14F-4D97-AF65-F5344CB8AC3E}">
        <p14:creationId xmlns:p14="http://schemas.microsoft.com/office/powerpoint/2010/main" val="3697205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Cucumber</a:t>
            </a:r>
          </a:p>
        </p:txBody>
      </p:sp>
      <p:sp>
        <p:nvSpPr>
          <p:cNvPr id="4" name="TextBox 3"/>
          <p:cNvSpPr txBox="1"/>
          <p:nvPr/>
        </p:nvSpPr>
        <p:spPr>
          <a:xfrm>
            <a:off x="561109" y="1782496"/>
            <a:ext cx="7772400" cy="190821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C</a:t>
            </a:r>
            <a:r>
              <a:rPr lang="en-US" sz="2800" dirty="0" smtClean="0"/>
              <a:t>ucumber test scenarios</a:t>
            </a:r>
            <a:endParaRPr lang="en-US" sz="2800" dirty="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smtClean="0"/>
              <a:t>Follow the directory structure mentioned in previous slides and Create a feature file in features folder and write some test scenarios. Example below:</a:t>
            </a:r>
          </a:p>
          <a:p>
            <a:pPr lvl="1"/>
            <a:r>
              <a:rPr lang="en-US" dirty="0" smtClean="0"/>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235" y="3505200"/>
            <a:ext cx="7166919"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6445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Cucumber</a:t>
            </a:r>
          </a:p>
        </p:txBody>
      </p:sp>
      <p:sp>
        <p:nvSpPr>
          <p:cNvPr id="4" name="TextBox 3"/>
          <p:cNvSpPr txBox="1"/>
          <p:nvPr/>
        </p:nvSpPr>
        <p:spPr>
          <a:xfrm>
            <a:off x="561109" y="1295400"/>
            <a:ext cx="7772400" cy="1785104"/>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Implementation of cucumber scenarios using Capybara.</a:t>
            </a:r>
            <a:endParaRPr lang="en-US" dirty="0"/>
          </a:p>
          <a:p>
            <a:pPr marL="742950" lvl="1" indent="-285750">
              <a:buFont typeface="Wingdings" panose="05000000000000000000" pitchFamily="2" charset="2"/>
              <a:buChar char="q"/>
            </a:pPr>
            <a:r>
              <a:rPr lang="en-US" dirty="0" smtClean="0"/>
              <a:t>Create a ruby file in step_definitions folder and write ruby code to implement cucumber test scenarios. Example below:</a:t>
            </a:r>
          </a:p>
          <a:p>
            <a:pPr lvl="1"/>
            <a:r>
              <a:rPr lang="en-US" dirty="0" smtClean="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54035"/>
            <a:ext cx="5486400" cy="3141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022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Cucumber</a:t>
            </a:r>
          </a:p>
        </p:txBody>
      </p:sp>
      <p:sp>
        <p:nvSpPr>
          <p:cNvPr id="4" name="TextBox 3"/>
          <p:cNvSpPr txBox="1"/>
          <p:nvPr/>
        </p:nvSpPr>
        <p:spPr>
          <a:xfrm>
            <a:off x="561109" y="1295400"/>
            <a:ext cx="7772400" cy="1354217"/>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Set the driver for test execution.</a:t>
            </a:r>
            <a:endParaRPr lang="en-US" dirty="0"/>
          </a:p>
          <a:p>
            <a:pPr marL="742950" lvl="1" indent="-285750">
              <a:buFont typeface="Wingdings" panose="05000000000000000000" pitchFamily="2" charset="2"/>
              <a:buChar char="q"/>
            </a:pPr>
            <a:r>
              <a:rPr lang="en-US" dirty="0" smtClean="0"/>
              <a:t>Create a </a:t>
            </a:r>
            <a:r>
              <a:rPr lang="en-US" dirty="0" err="1" smtClean="0"/>
              <a:t>env.rb</a:t>
            </a:r>
            <a:r>
              <a:rPr lang="en-US" dirty="0" smtClean="0"/>
              <a:t> file in support folder and write code to set driver for test execution. Example below:</a:t>
            </a:r>
          </a:p>
          <a:p>
            <a:pPr lvl="1"/>
            <a:r>
              <a:rPr lang="en-US" dirty="0" smtClean="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09" y="2602050"/>
            <a:ext cx="7315200"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89709" y="5177043"/>
            <a:ext cx="7772400" cy="646331"/>
          </a:xfrm>
          <a:prstGeom prst="rect">
            <a:avLst/>
          </a:prstGeom>
          <a:noFill/>
        </p:spPr>
        <p:txBody>
          <a:bodyPr wrap="square" rtlCol="0">
            <a:spAutoFit/>
          </a:bodyPr>
          <a:lstStyle/>
          <a:p>
            <a:r>
              <a:rPr lang="en-US" dirty="0" smtClean="0"/>
              <a:t>NOTE: By only adding </a:t>
            </a:r>
            <a:r>
              <a:rPr lang="en-US" dirty="0" err="1" smtClean="0"/>
              <a:t>capybara.default_driver</a:t>
            </a:r>
            <a:r>
              <a:rPr lang="en-US" dirty="0" smtClean="0"/>
              <a:t>=:selenium line will also work and by default tests will be executed on </a:t>
            </a:r>
            <a:r>
              <a:rPr lang="en-US" dirty="0" err="1" smtClean="0"/>
              <a:t>firefox</a:t>
            </a:r>
            <a:r>
              <a:rPr lang="en-US" dirty="0"/>
              <a:t> </a:t>
            </a:r>
            <a:r>
              <a:rPr lang="en-US" dirty="0" smtClean="0"/>
              <a:t>browser.</a:t>
            </a:r>
            <a:endParaRPr lang="en-US" dirty="0"/>
          </a:p>
        </p:txBody>
      </p:sp>
    </p:spTree>
    <p:extLst>
      <p:ext uri="{BB962C8B-B14F-4D97-AF65-F5344CB8AC3E}">
        <p14:creationId xmlns:p14="http://schemas.microsoft.com/office/powerpoint/2010/main" val="2153187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Cucumber</a:t>
            </a:r>
          </a:p>
        </p:txBody>
      </p:sp>
      <p:sp>
        <p:nvSpPr>
          <p:cNvPr id="4" name="TextBox 3"/>
          <p:cNvSpPr txBox="1"/>
          <p:nvPr/>
        </p:nvSpPr>
        <p:spPr>
          <a:xfrm>
            <a:off x="561109" y="1295400"/>
            <a:ext cx="77724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Cucumber test execution.</a:t>
            </a:r>
            <a:endParaRPr lang="en-US" dirty="0"/>
          </a:p>
          <a:p>
            <a:pPr marL="742950" lvl="1" indent="-285750">
              <a:buFont typeface="Wingdings" panose="05000000000000000000" pitchFamily="2" charset="2"/>
              <a:buChar char="q"/>
            </a:pPr>
            <a:r>
              <a:rPr lang="en-US" dirty="0" smtClean="0"/>
              <a:t>Open the command prompt and locate features directory and run the below command:</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Cucumber </a:t>
            </a:r>
            <a:r>
              <a:rPr lang="en-US" dirty="0" smtClean="0"/>
              <a:t>features\</a:t>
            </a:r>
            <a:r>
              <a:rPr lang="en-US" dirty="0" err="1" smtClean="0"/>
              <a:t>test.feature</a:t>
            </a:r>
            <a:endParaRPr lang="en-US" dirty="0" smtClean="0"/>
          </a:p>
          <a:p>
            <a:pPr lvl="1"/>
            <a:r>
              <a:rPr lang="en-US" dirty="0" err="1" smtClean="0"/>
              <a:t>e.g</a:t>
            </a:r>
            <a:r>
              <a:rPr lang="en-US" dirty="0" smtClean="0"/>
              <a:t> cucumber features\&lt;feature file name&gt;</a:t>
            </a:r>
          </a:p>
          <a:p>
            <a:pPr lvl="1"/>
            <a:endParaRPr lang="en-US" dirty="0"/>
          </a:p>
          <a:p>
            <a:pPr lvl="1"/>
            <a:r>
              <a:rPr lang="en-US" dirty="0" smtClean="0"/>
              <a:t>After the execution of tests summary output can be seen as below:</a:t>
            </a:r>
          </a:p>
          <a:p>
            <a:pPr lvl="1"/>
            <a:r>
              <a:rPr lang="en-US" dirty="0" smtClean="0"/>
              <a:t>Time may differ on other machine.</a:t>
            </a:r>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727" y="4113317"/>
            <a:ext cx="2776840" cy="69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282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a:t>
            </a:r>
            <a:r>
              <a:rPr lang="en-US" b="1" dirty="0" err="1" smtClean="0">
                <a:solidFill>
                  <a:srgbClr val="FF0000"/>
                </a:solidFill>
              </a:rPr>
              <a:t>Rspec</a:t>
            </a:r>
            <a:endParaRPr lang="en-US" b="1" dirty="0" smtClean="0">
              <a:solidFill>
                <a:srgbClr val="FF0000"/>
              </a:solidFill>
            </a:endParaRPr>
          </a:p>
        </p:txBody>
      </p:sp>
      <p:sp>
        <p:nvSpPr>
          <p:cNvPr id="4" name="TextBox 3"/>
          <p:cNvSpPr txBox="1"/>
          <p:nvPr/>
        </p:nvSpPr>
        <p:spPr>
          <a:xfrm>
            <a:off x="561109" y="1295400"/>
            <a:ext cx="7772400" cy="3570208"/>
          </a:xfrm>
          <a:prstGeom prst="rect">
            <a:avLst/>
          </a:prstGeom>
          <a:noFill/>
        </p:spPr>
        <p:txBody>
          <a:bodyPr wrap="square" rtlCol="0">
            <a:spAutoFit/>
          </a:bodyPr>
          <a:lstStyle/>
          <a:p>
            <a:pPr marL="285750" indent="-285750">
              <a:buFont typeface="Wingdings" panose="05000000000000000000" pitchFamily="2" charset="2"/>
              <a:buChar char="q"/>
            </a:pPr>
            <a:r>
              <a:rPr lang="en-US" sz="2800" dirty="0" err="1" smtClean="0"/>
              <a:t>Rspec</a:t>
            </a: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err="1" smtClean="0"/>
              <a:t>Rspec</a:t>
            </a:r>
            <a:r>
              <a:rPr lang="en-US" dirty="0" smtClean="0"/>
              <a:t> is </a:t>
            </a:r>
            <a:r>
              <a:rPr lang="en-US" dirty="0"/>
              <a:t>a testing tool for Ruby, created for behavior-driven development (BDD). It is the most frequently used testing library for Ruby in production applications. Even though it has a very rich and powerful DSL (domain-specific language), at its core it is a simple tool which you can start using rather quickly.</a:t>
            </a:r>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2572156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a:t>
            </a:r>
            <a:r>
              <a:rPr lang="en-US" b="1" dirty="0" err="1" smtClean="0">
                <a:solidFill>
                  <a:srgbClr val="FF0000"/>
                </a:solidFill>
              </a:rPr>
              <a:t>Rspec</a:t>
            </a:r>
            <a:endParaRPr lang="en-US" b="1" dirty="0" smtClean="0">
              <a:solidFill>
                <a:srgbClr val="FF0000"/>
              </a:solidFill>
            </a:endParaRPr>
          </a:p>
        </p:txBody>
      </p:sp>
      <p:sp>
        <p:nvSpPr>
          <p:cNvPr id="4" name="TextBox 3"/>
          <p:cNvSpPr txBox="1"/>
          <p:nvPr/>
        </p:nvSpPr>
        <p:spPr>
          <a:xfrm>
            <a:off x="561109" y="1295400"/>
            <a:ext cx="7772400" cy="3323987"/>
          </a:xfrm>
          <a:prstGeom prst="rect">
            <a:avLst/>
          </a:prstGeom>
          <a:noFill/>
        </p:spPr>
        <p:txBody>
          <a:bodyPr wrap="square" rtlCol="0">
            <a:spAutoFit/>
          </a:bodyPr>
          <a:lstStyle/>
          <a:p>
            <a:pPr marL="285750" indent="-285750">
              <a:buFont typeface="Wingdings" panose="05000000000000000000" pitchFamily="2" charset="2"/>
              <a:buChar char="q"/>
            </a:pPr>
            <a:r>
              <a:rPr lang="en-US" sz="2800" dirty="0" err="1" smtClean="0"/>
              <a:t>Rspec</a:t>
            </a:r>
            <a:r>
              <a:rPr lang="en-US" sz="2800" dirty="0" smtClean="0"/>
              <a:t> test scenario with capybara</a:t>
            </a:r>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647709" cy="341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360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a:bodyPr>
          <a:lstStyle/>
          <a:p>
            <a:pPr marL="285750" indent="-285750" algn="l"/>
            <a:r>
              <a:rPr lang="en-US" b="1" dirty="0" smtClean="0">
                <a:solidFill>
                  <a:srgbClr val="FF0000"/>
                </a:solidFill>
              </a:rPr>
              <a:t>Capybara with </a:t>
            </a:r>
            <a:r>
              <a:rPr lang="en-US" b="1" dirty="0" err="1" smtClean="0">
                <a:solidFill>
                  <a:srgbClr val="FF0000"/>
                </a:solidFill>
              </a:rPr>
              <a:t>Rspec</a:t>
            </a:r>
            <a:endParaRPr lang="en-US" b="1" dirty="0" smtClean="0">
              <a:solidFill>
                <a:srgbClr val="FF0000"/>
              </a:solidFill>
            </a:endParaRPr>
          </a:p>
        </p:txBody>
      </p:sp>
      <p:sp>
        <p:nvSpPr>
          <p:cNvPr id="4" name="TextBox 3"/>
          <p:cNvSpPr txBox="1"/>
          <p:nvPr/>
        </p:nvSpPr>
        <p:spPr>
          <a:xfrm>
            <a:off x="561109" y="1295400"/>
            <a:ext cx="7772400" cy="683264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Enough to understand the previous code</a:t>
            </a:r>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r>
              <a:rPr lang="en-US" dirty="0"/>
              <a:t>Default driver </a:t>
            </a:r>
            <a:r>
              <a:rPr lang="en-US" b="1" dirty="0"/>
              <a:t>selenium</a:t>
            </a:r>
            <a:r>
              <a:rPr lang="en-US" dirty="0"/>
              <a:t> is used.</a:t>
            </a:r>
          </a:p>
          <a:p>
            <a:pPr marL="742950" lvl="1" indent="-285750">
              <a:buFont typeface="Wingdings" panose="05000000000000000000" pitchFamily="2" charset="2"/>
              <a:buChar char="q"/>
            </a:pPr>
            <a:r>
              <a:rPr lang="en-US" b="1" dirty="0"/>
              <a:t>Describe</a:t>
            </a:r>
            <a:r>
              <a:rPr lang="en-US" dirty="0"/>
              <a:t>, </a:t>
            </a:r>
            <a:r>
              <a:rPr lang="en-US" b="1" dirty="0"/>
              <a:t>context </a:t>
            </a:r>
            <a:r>
              <a:rPr lang="en-US" dirty="0"/>
              <a:t>and</a:t>
            </a:r>
            <a:r>
              <a:rPr lang="en-US" b="1" dirty="0"/>
              <a:t> it </a:t>
            </a:r>
            <a:r>
              <a:rPr lang="en-US" dirty="0"/>
              <a:t>are keywords of </a:t>
            </a:r>
            <a:r>
              <a:rPr lang="en-US" dirty="0" err="1"/>
              <a:t>rspec</a:t>
            </a:r>
            <a:r>
              <a:rPr lang="en-US" dirty="0"/>
              <a:t> to give more clarity to the scenarios. </a:t>
            </a:r>
            <a:r>
              <a:rPr lang="en-US" dirty="0" smtClean="0"/>
              <a:t>They </a:t>
            </a:r>
            <a:r>
              <a:rPr lang="en-US" dirty="0"/>
              <a:t>can take a class name or string argument.</a:t>
            </a:r>
          </a:p>
          <a:p>
            <a:pPr marL="742950" lvl="1" indent="-285750">
              <a:buFont typeface="Wingdings" panose="05000000000000000000" pitchFamily="2" charset="2"/>
              <a:buChar char="q"/>
            </a:pPr>
            <a:r>
              <a:rPr lang="en-US" b="1" dirty="0"/>
              <a:t>Visit</a:t>
            </a:r>
            <a:r>
              <a:rPr lang="en-US" dirty="0"/>
              <a:t>, </a:t>
            </a:r>
            <a:r>
              <a:rPr lang="en-US" b="1" dirty="0"/>
              <a:t>fill_in</a:t>
            </a:r>
            <a:r>
              <a:rPr lang="en-US" dirty="0"/>
              <a:t> and </a:t>
            </a:r>
            <a:r>
              <a:rPr lang="en-US" b="1" dirty="0"/>
              <a:t>click_button</a:t>
            </a:r>
            <a:r>
              <a:rPr lang="en-US" dirty="0"/>
              <a:t> are methods of capybara.</a:t>
            </a:r>
          </a:p>
          <a:p>
            <a:pPr marL="742950" lvl="1" indent="-285750">
              <a:buFont typeface="Wingdings" panose="05000000000000000000" pitchFamily="2" charset="2"/>
              <a:buChar char="q"/>
            </a:pPr>
            <a:r>
              <a:rPr lang="en-US" b="1" dirty="0"/>
              <a:t>Expect (page)</a:t>
            </a:r>
            <a:r>
              <a:rPr lang="en-US" dirty="0"/>
              <a:t> is </a:t>
            </a:r>
            <a:r>
              <a:rPr lang="en-US" dirty="0" err="1"/>
              <a:t>rspec</a:t>
            </a:r>
            <a:r>
              <a:rPr lang="en-US" dirty="0"/>
              <a:t> expectation</a:t>
            </a:r>
            <a:r>
              <a:rPr lang="en-US" dirty="0" smtClean="0"/>
              <a:t>.</a:t>
            </a:r>
          </a:p>
          <a:p>
            <a:pPr lvl="1"/>
            <a:endParaRPr lang="en-US" dirty="0" smtClean="0"/>
          </a:p>
          <a:p>
            <a:pPr lvl="1"/>
            <a:endParaRPr lang="en-US" dirty="0" smtClean="0"/>
          </a:p>
          <a:p>
            <a:pPr lvl="1"/>
            <a:r>
              <a:rPr lang="en-US" dirty="0" smtClean="0"/>
              <a:t>NOTE: Execute the script with </a:t>
            </a:r>
            <a:r>
              <a:rPr lang="en-US" dirty="0" err="1" smtClean="0"/>
              <a:t>cmd</a:t>
            </a:r>
            <a:r>
              <a:rPr lang="en-US" dirty="0" smtClean="0"/>
              <a:t> “</a:t>
            </a:r>
            <a:r>
              <a:rPr lang="en-US" dirty="0" err="1" smtClean="0"/>
              <a:t>rspec</a:t>
            </a:r>
            <a:r>
              <a:rPr lang="en-US" dirty="0" smtClean="0"/>
              <a:t> &lt;</a:t>
            </a:r>
            <a:r>
              <a:rPr lang="en-US" dirty="0" err="1" smtClean="0"/>
              <a:t>file_name.rb</a:t>
            </a:r>
            <a:r>
              <a:rPr lang="en-US" dirty="0" smtClean="0"/>
              <a:t>&gt;”</a:t>
            </a:r>
            <a:endParaRPr lang="en-US" dirty="0"/>
          </a:p>
          <a:p>
            <a:pPr marL="742950" lvl="1"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1812595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smtClean="0">
                <a:solidFill>
                  <a:srgbClr val="FF0000"/>
                </a:solidFill>
              </a:rPr>
              <a:t>Agenda</a:t>
            </a:r>
            <a:endParaRPr lang="en-US" b="1" dirty="0">
              <a:solidFill>
                <a:srgbClr val="FF0000"/>
              </a:solidFill>
            </a:endParaRPr>
          </a:p>
        </p:txBody>
      </p:sp>
      <p:sp>
        <p:nvSpPr>
          <p:cNvPr id="4" name="TextBox 3"/>
          <p:cNvSpPr txBox="1"/>
          <p:nvPr/>
        </p:nvSpPr>
        <p:spPr>
          <a:xfrm>
            <a:off x="533400" y="1447800"/>
            <a:ext cx="7772400"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t>S</a:t>
            </a:r>
            <a:r>
              <a:rPr lang="en-US" dirty="0" smtClean="0"/>
              <a:t>etup for capybara and cucumber</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Overview and directory structure.</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C</a:t>
            </a:r>
            <a:r>
              <a:rPr lang="en-US" dirty="0" smtClean="0"/>
              <a:t>apybara using cucumber or any other ruby test framework.</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Setting up the driver.</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The DSL (Navigation, clicking link or button, interacting with forms)</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The DSL (querying, finding, scoping)</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The DSL (windows, scripting, modals, debugging)</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C</a:t>
            </a:r>
            <a:r>
              <a:rPr lang="en-US" dirty="0" smtClean="0"/>
              <a:t>apybara test execution, tagging, reporting.</a:t>
            </a:r>
            <a:endParaRPr lang="en-US" dirty="0"/>
          </a:p>
        </p:txBody>
      </p:sp>
    </p:spTree>
    <p:extLst>
      <p:ext uri="{BB962C8B-B14F-4D97-AF65-F5344CB8AC3E}">
        <p14:creationId xmlns:p14="http://schemas.microsoft.com/office/powerpoint/2010/main" val="4269608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76409" cy="990600"/>
          </a:xfrm>
        </p:spPr>
        <p:txBody>
          <a:bodyPr>
            <a:normAutofit fontScale="90000"/>
          </a:bodyPr>
          <a:lstStyle/>
          <a:p>
            <a:pPr marL="285750" indent="-285750" algn="l"/>
            <a:r>
              <a:rPr lang="en-US" b="1" dirty="0" smtClean="0">
                <a:solidFill>
                  <a:srgbClr val="FF0000"/>
                </a:solidFill>
              </a:rPr>
              <a:t>Capybara with ruby unit test framework</a:t>
            </a:r>
          </a:p>
        </p:txBody>
      </p:sp>
      <p:sp>
        <p:nvSpPr>
          <p:cNvPr id="4" name="TextBox 3"/>
          <p:cNvSpPr txBox="1"/>
          <p:nvPr/>
        </p:nvSpPr>
        <p:spPr>
          <a:xfrm>
            <a:off x="561109" y="1295400"/>
            <a:ext cx="7772400" cy="7786747"/>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Ruby’s   Test</a:t>
            </a:r>
            <a:r>
              <a:rPr lang="en-US" sz="2800" dirty="0"/>
              <a:t>::</a:t>
            </a:r>
            <a:r>
              <a:rPr lang="en-US" sz="2800" dirty="0" smtClean="0"/>
              <a:t>Unit</a:t>
            </a:r>
            <a:endParaRPr lang="en-US" sz="2800" dirty="0"/>
          </a:p>
          <a:p>
            <a:pPr marL="285750" indent="-285750">
              <a:buFont typeface="Wingdings" panose="05000000000000000000" pitchFamily="2" charset="2"/>
              <a:buChar char="q"/>
            </a:pPr>
            <a:endParaRPr lang="en-US" sz="2800" dirty="0"/>
          </a:p>
          <a:p>
            <a:pPr lvl="1"/>
            <a:r>
              <a:rPr lang="en-US" dirty="0" smtClean="0"/>
              <a:t>The </a:t>
            </a:r>
            <a:r>
              <a:rPr lang="en-US" dirty="0"/>
              <a:t>general idea behind unit testing is that you write a test method that makes certain assertions about your code, working against a test fixture. A bunch of these test methods are bundled up into a test suite and can be run any time the developer wants. To write a test, follow these steps</a:t>
            </a:r>
            <a:r>
              <a:rPr lang="en-US" dirty="0" smtClean="0"/>
              <a:t>:</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dirty="0" smtClean="0"/>
              <a:t>require </a:t>
            </a:r>
            <a:r>
              <a:rPr lang="en-US" dirty="0"/>
              <a:t>‘test/unit’ in your test script.</a:t>
            </a:r>
          </a:p>
          <a:p>
            <a:pPr marL="742950" lvl="1" indent="-285750">
              <a:buFont typeface="Wingdings" panose="05000000000000000000" pitchFamily="2" charset="2"/>
              <a:buChar char="q"/>
            </a:pPr>
            <a:r>
              <a:rPr lang="en-US" dirty="0"/>
              <a:t>Create a class that subclasses Test::Unit::</a:t>
            </a:r>
            <a:r>
              <a:rPr lang="en-US" dirty="0" err="1"/>
              <a:t>TestCase</a:t>
            </a:r>
            <a:r>
              <a:rPr lang="en-US" dirty="0"/>
              <a:t>.</a:t>
            </a:r>
          </a:p>
          <a:p>
            <a:pPr marL="742950" lvl="1" indent="-285750">
              <a:buFont typeface="Wingdings" panose="05000000000000000000" pitchFamily="2" charset="2"/>
              <a:buChar char="q"/>
            </a:pPr>
            <a:r>
              <a:rPr lang="en-US" dirty="0"/>
              <a:t>Add a method that begins with “test” to your class.</a:t>
            </a:r>
          </a:p>
          <a:p>
            <a:pPr marL="742950" lvl="1" indent="-285750">
              <a:buFont typeface="Wingdings" panose="05000000000000000000" pitchFamily="2" charset="2"/>
              <a:buChar char="q"/>
            </a:pPr>
            <a:r>
              <a:rPr lang="en-US" dirty="0"/>
              <a:t>Make assertions in your test method.</a:t>
            </a:r>
          </a:p>
          <a:p>
            <a:pPr marL="742950" lvl="1" indent="-285750">
              <a:buFont typeface="Wingdings" panose="05000000000000000000" pitchFamily="2" charset="2"/>
              <a:buChar char="q"/>
            </a:pPr>
            <a:r>
              <a:rPr lang="en-US" dirty="0"/>
              <a:t>Optionally define setup and/or teardown to set up and/or tear down your common test fixture.</a:t>
            </a:r>
          </a:p>
          <a:p>
            <a:pPr marL="742950" lvl="1" indent="-285750">
              <a:buFont typeface="Wingdings" panose="05000000000000000000" pitchFamily="2" charset="2"/>
              <a:buChar char="q"/>
            </a:pPr>
            <a:r>
              <a:rPr lang="en-US" dirty="0"/>
              <a:t>You can now run your test as you would any other Ruby script</a:t>
            </a:r>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332656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152400"/>
            <a:ext cx="8676409" cy="990600"/>
          </a:xfrm>
        </p:spPr>
        <p:txBody>
          <a:bodyPr>
            <a:normAutofit fontScale="90000"/>
          </a:bodyPr>
          <a:lstStyle/>
          <a:p>
            <a:pPr marL="285750" indent="-285750" algn="l"/>
            <a:r>
              <a:rPr lang="en-US" b="1" dirty="0" smtClean="0">
                <a:solidFill>
                  <a:srgbClr val="FF0000"/>
                </a:solidFill>
              </a:rPr>
              <a:t>Capybara with ruby unit test framework</a:t>
            </a:r>
          </a:p>
        </p:txBody>
      </p:sp>
      <p:sp>
        <p:nvSpPr>
          <p:cNvPr id="4" name="TextBox 3"/>
          <p:cNvSpPr txBox="1"/>
          <p:nvPr/>
        </p:nvSpPr>
        <p:spPr>
          <a:xfrm>
            <a:off x="561109" y="1136073"/>
            <a:ext cx="7772400" cy="4185761"/>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Ruby unit test scenario with capybara</a:t>
            </a:r>
            <a:endParaRPr lang="en-US" sz="2800" dirty="0"/>
          </a:p>
          <a:p>
            <a:pPr marL="285750" indent="-285750">
              <a:buFont typeface="Wingdings" panose="05000000000000000000" pitchFamily="2" charset="2"/>
              <a:buChar char="q"/>
            </a:pPr>
            <a:endParaRPr lang="en-US" sz="2800" dirty="0"/>
          </a:p>
          <a:p>
            <a:pPr lvl="1"/>
            <a:endParaRPr lang="en-US" sz="2800" dirty="0" smtClean="0"/>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9527"/>
            <a:ext cx="4800600" cy="458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011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544764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Capybara drivers</a:t>
            </a:r>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r>
              <a:rPr lang="en-US" dirty="0" err="1"/>
              <a:t>RackTest</a:t>
            </a:r>
            <a:endParaRPr lang="en-US" dirty="0"/>
          </a:p>
          <a:p>
            <a:pPr marL="742950" lvl="1" indent="-285750">
              <a:buFont typeface="Wingdings" panose="05000000000000000000" pitchFamily="2" charset="2"/>
              <a:buChar char="q"/>
            </a:pPr>
            <a:r>
              <a:rPr lang="en-US" dirty="0"/>
              <a:t>Selenium</a:t>
            </a:r>
          </a:p>
          <a:p>
            <a:pPr marL="742950" lvl="1" indent="-285750">
              <a:buFont typeface="Wingdings" panose="05000000000000000000" pitchFamily="2" charset="2"/>
              <a:buChar char="q"/>
            </a:pPr>
            <a:r>
              <a:rPr lang="en-US" dirty="0"/>
              <a:t>Capybara-</a:t>
            </a:r>
            <a:r>
              <a:rPr lang="en-US" dirty="0" err="1"/>
              <a:t>webkit</a:t>
            </a:r>
            <a:endParaRPr lang="en-US" dirty="0"/>
          </a:p>
          <a:p>
            <a:pPr marL="285750" indent="-285750">
              <a:buFont typeface="Wingdings" panose="05000000000000000000" pitchFamily="2" charset="2"/>
              <a:buChar char="q"/>
            </a:pPr>
            <a:endParaRPr lang="en-US" sz="2800" dirty="0"/>
          </a:p>
          <a:p>
            <a:pPr lvl="1"/>
            <a:endParaRPr lang="en-US" sz="2800" dirty="0" smtClean="0"/>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416063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738663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err="1" smtClean="0"/>
              <a:t>Racktest</a:t>
            </a:r>
            <a:r>
              <a:rPr lang="en-US" sz="2800" dirty="0" smtClean="0"/>
              <a:t> driver</a:t>
            </a:r>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r>
              <a:rPr lang="en-US" dirty="0" err="1" smtClean="0"/>
              <a:t>RackTest</a:t>
            </a:r>
            <a:r>
              <a:rPr lang="en-US" dirty="0" smtClean="0"/>
              <a:t> </a:t>
            </a:r>
            <a:r>
              <a:rPr lang="en-US" dirty="0"/>
              <a:t>is Capybara's default driver. It is written in pure Ruby and does not have any support for executing JavaScript. Since the </a:t>
            </a:r>
            <a:r>
              <a:rPr lang="en-US" dirty="0" err="1"/>
              <a:t>RackTest</a:t>
            </a:r>
            <a:r>
              <a:rPr lang="en-US" dirty="0"/>
              <a:t> driver interacts directly with Rack interfaces, it does not require a server to be started. However, this means that if your application is not a Rack application (Rails, Sinatra and most other Ruby frameworks are Rack applications) then you cannot use this driver. Furthermore, you cannot use the </a:t>
            </a:r>
            <a:r>
              <a:rPr lang="en-US" dirty="0" err="1"/>
              <a:t>RackTest</a:t>
            </a:r>
            <a:r>
              <a:rPr lang="en-US" dirty="0"/>
              <a:t> driver to test a remote application, or to access remote URLs (e.g., redirects to external sites, external APIs, or OAuth services) that your application might interact with.</a:t>
            </a:r>
          </a:p>
          <a:p>
            <a:pPr marL="285750" indent="-285750">
              <a:buFont typeface="Wingdings" panose="05000000000000000000" pitchFamily="2" charset="2"/>
              <a:buChar char="q"/>
            </a:pPr>
            <a:endParaRPr lang="en-US" sz="2800" dirty="0"/>
          </a:p>
          <a:p>
            <a:pPr lvl="1"/>
            <a:endParaRPr lang="en-US" sz="2800" dirty="0" smtClean="0"/>
          </a:p>
          <a:p>
            <a:pPr marL="285750" indent="-285750">
              <a:buFont typeface="Wingdings" panose="05000000000000000000" pitchFamily="2" charset="2"/>
              <a:buChar char="q"/>
            </a:pPr>
            <a:endParaRPr lang="en-US" sz="2800" dirty="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lvl="1"/>
            <a:endParaRPr lang="en-US" dirty="0" smtClean="0"/>
          </a:p>
          <a:p>
            <a:pPr lvl="1"/>
            <a:endParaRPr lang="en-US" dirty="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167525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5601533"/>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a:t>
            </a:r>
            <a:r>
              <a:rPr lang="en-US" sz="2800" dirty="0" err="1" smtClean="0"/>
              <a:t>Racktest</a:t>
            </a:r>
            <a:r>
              <a:rPr lang="en-US" sz="2800" dirty="0" smtClean="0"/>
              <a:t> driver</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smtClean="0"/>
              <a:t>To use </a:t>
            </a:r>
            <a:r>
              <a:rPr lang="en-US" dirty="0" err="1" smtClean="0"/>
              <a:t>racktest</a:t>
            </a:r>
            <a:r>
              <a:rPr lang="en-US" dirty="0" smtClean="0"/>
              <a:t> driver add gem</a:t>
            </a:r>
          </a:p>
          <a:p>
            <a:pPr marL="742950" lvl="1" indent="-285750">
              <a:buFont typeface="Wingdings" panose="05000000000000000000" pitchFamily="2" charset="2"/>
              <a:buChar char="q"/>
            </a:pPr>
            <a:r>
              <a:rPr lang="en-US" dirty="0" smtClean="0"/>
              <a:t>Gem </a:t>
            </a:r>
            <a:r>
              <a:rPr lang="en-US" dirty="0"/>
              <a:t>install  </a:t>
            </a:r>
            <a:r>
              <a:rPr lang="en-US" dirty="0" smtClean="0"/>
              <a:t>cucumber-rails</a:t>
            </a:r>
          </a:p>
          <a:p>
            <a:pPr marL="742950" lvl="1" indent="-285750">
              <a:buFont typeface="Wingdings" panose="05000000000000000000" pitchFamily="2" charset="2"/>
              <a:buChar char="q"/>
            </a:pPr>
            <a:r>
              <a:rPr lang="en-US" sz="2800" dirty="0" smtClean="0"/>
              <a:t>If </a:t>
            </a:r>
            <a:r>
              <a:rPr lang="en-US" sz="2800" dirty="0"/>
              <a:t>dependency occur add </a:t>
            </a:r>
            <a:r>
              <a:rPr lang="en-US" sz="2800" dirty="0" err="1" smtClean="0"/>
              <a:t>activesupport</a:t>
            </a:r>
            <a:r>
              <a:rPr lang="en-US" sz="2800" dirty="0" smtClean="0"/>
              <a:t> or other dependent gems</a:t>
            </a:r>
          </a:p>
          <a:p>
            <a:pPr lvl="1"/>
            <a:endParaRPr lang="en-US" sz="2800" dirty="0" smtClean="0"/>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77344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51398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Selenium driver</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smtClean="0"/>
              <a:t>At </a:t>
            </a:r>
            <a:r>
              <a:rPr lang="en-US" dirty="0"/>
              <a:t>the moment, Capybara supports Selenium 2.0+ (</a:t>
            </a:r>
            <a:r>
              <a:rPr lang="en-US" dirty="0" err="1" smtClean="0"/>
              <a:t>Webdriver</a:t>
            </a:r>
            <a:r>
              <a:rPr lang="en-US" dirty="0" smtClean="0"/>
              <a:t>),</a:t>
            </a:r>
            <a:r>
              <a:rPr lang="en-US" dirty="0"/>
              <a:t> not Selenium RC. In order to use Selenium, you'll need to install the selenium-</a:t>
            </a:r>
            <a:r>
              <a:rPr lang="en-US" dirty="0" err="1"/>
              <a:t>webdriver</a:t>
            </a:r>
            <a:r>
              <a:rPr lang="en-US" dirty="0"/>
              <a:t> gem, and add it to your </a:t>
            </a:r>
            <a:r>
              <a:rPr lang="en-US" dirty="0" err="1"/>
              <a:t>Gemfile</a:t>
            </a:r>
            <a:r>
              <a:rPr lang="en-US" dirty="0"/>
              <a:t> if you're using bundler. Provided Firefox is installed, everything is set up for you, and you should be able to start using Selenium right away.</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endParaRPr lang="en-US" sz="2800" dirty="0" smtClean="0"/>
          </a:p>
          <a:p>
            <a:pPr marL="285750"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p:txBody>
      </p:sp>
    </p:spTree>
    <p:extLst>
      <p:ext uri="{BB962C8B-B14F-4D97-AF65-F5344CB8AC3E}">
        <p14:creationId xmlns:p14="http://schemas.microsoft.com/office/powerpoint/2010/main" val="2707984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4862870"/>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Selenium </a:t>
            </a:r>
            <a:r>
              <a:rPr lang="en-US" sz="2800" dirty="0" err="1" smtClean="0"/>
              <a:t>webdriver</a:t>
            </a:r>
            <a:r>
              <a:rPr lang="en-US" sz="2800" dirty="0" smtClean="0"/>
              <a:t> setup</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smtClean="0"/>
              <a:t>Add the below line of code to your </a:t>
            </a:r>
            <a:r>
              <a:rPr lang="en-US" dirty="0" err="1" smtClean="0"/>
              <a:t>env.rb</a:t>
            </a:r>
            <a:r>
              <a:rPr lang="en-US" dirty="0" smtClean="0"/>
              <a:t> file</a:t>
            </a:r>
            <a:endParaRPr lang="en-US" dirty="0"/>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endParaRPr lang="en-US" sz="2800" dirty="0" smtClean="0"/>
          </a:p>
          <a:p>
            <a:pPr lvl="1"/>
            <a:endParaRPr lang="en-US" dirty="0" smtClean="0"/>
          </a:p>
          <a:p>
            <a:pPr marL="742950" lvl="1" indent="-285750">
              <a:buFont typeface="Wingdings" panose="05000000000000000000" pitchFamily="2" charset="2"/>
              <a:buChar char="q"/>
            </a:pPr>
            <a:r>
              <a:rPr lang="en-US" dirty="0"/>
              <a:t>You can even set the browser </a:t>
            </a:r>
            <a:r>
              <a:rPr lang="en-US" dirty="0" smtClean="0"/>
              <a:t>profile, </a:t>
            </a:r>
            <a:r>
              <a:rPr lang="en-US" dirty="0"/>
              <a:t>by registering the browser as below</a:t>
            </a:r>
            <a:r>
              <a:rPr lang="en-US" dirty="0" smtClean="0"/>
              <a:t>.</a:t>
            </a:r>
          </a:p>
          <a:p>
            <a:pPr lvl="1"/>
            <a:endParaRPr lang="en-US" dirty="0" smtClean="0"/>
          </a:p>
          <a:p>
            <a:pPr lvl="1"/>
            <a:endParaRPr lang="en-US" dirty="0" smtClean="0"/>
          </a:p>
          <a:p>
            <a:pPr lvl="1"/>
            <a:endParaRPr lang="en-US" dirty="0" smtClean="0"/>
          </a:p>
          <a:p>
            <a:pPr lvl="1"/>
            <a:r>
              <a:rPr lang="en-US" dirty="0" smtClean="0"/>
              <a:t> </a:t>
            </a:r>
          </a:p>
          <a:p>
            <a:pPr lvl="1"/>
            <a:endParaRPr lang="en-US" dirty="0" smtClean="0"/>
          </a:p>
          <a:p>
            <a:pPr lvl="1"/>
            <a:endParaRPr lang="en-US" dirty="0" smtClean="0"/>
          </a:p>
          <a:p>
            <a:pPr lvl="1"/>
            <a:endParaRPr lang="en-US" dirty="0"/>
          </a:p>
          <a:p>
            <a:pPr lvl="1"/>
            <a:r>
              <a:rPr lang="en-US" dirty="0" smtClean="0"/>
              <a:t>NOTE: by default </a:t>
            </a:r>
            <a:r>
              <a:rPr lang="en-US" dirty="0" err="1" smtClean="0"/>
              <a:t>firefox</a:t>
            </a:r>
            <a:r>
              <a:rPr lang="en-US" dirty="0" smtClean="0"/>
              <a:t> browser is used.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949"/>
            <a:ext cx="3276601" cy="91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3810000"/>
            <a:ext cx="7386895" cy="1629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3627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4" y="297873"/>
            <a:ext cx="8676409" cy="8382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26473" y="1136073"/>
            <a:ext cx="7772400" cy="3447098"/>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Capybara-</a:t>
            </a:r>
            <a:r>
              <a:rPr lang="en-US" sz="2800" dirty="0" err="1" smtClean="0"/>
              <a:t>webkit</a:t>
            </a:r>
            <a:r>
              <a:rPr lang="en-US" sz="2800" dirty="0" smtClean="0"/>
              <a:t> driver</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smtClean="0"/>
              <a:t>The</a:t>
            </a:r>
            <a:r>
              <a:rPr lang="en-US" dirty="0"/>
              <a:t> capybara-</a:t>
            </a:r>
            <a:r>
              <a:rPr lang="en-US" dirty="0" err="1"/>
              <a:t>webkit</a:t>
            </a:r>
            <a:r>
              <a:rPr lang="en-US" dirty="0"/>
              <a:t> driver is for true headless testing. It uses </a:t>
            </a:r>
            <a:r>
              <a:rPr lang="en-US" dirty="0" err="1"/>
              <a:t>QtWebKit</a:t>
            </a:r>
            <a:r>
              <a:rPr lang="en-US" dirty="0"/>
              <a:t> to start a rendering engine process. It can execute JavaScript as well. It is significantly faster than drivers like Selenium since it does not load an entire browser</a:t>
            </a:r>
            <a:r>
              <a:rPr lang="en-US" dirty="0" smtClean="0"/>
              <a:t>.</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dirty="0"/>
              <a:t>You can install it with</a:t>
            </a:r>
            <a:r>
              <a:rPr lang="en-US" dirty="0" smtClean="0"/>
              <a:t>:</a:t>
            </a:r>
          </a:p>
          <a:p>
            <a:pPr lvl="1"/>
            <a:r>
              <a:rPr lang="en-US" dirty="0" smtClean="0"/>
              <a:t>	gem </a:t>
            </a:r>
            <a:r>
              <a:rPr lang="en-US" dirty="0"/>
              <a:t>install </a:t>
            </a:r>
            <a:r>
              <a:rPr lang="en-US" dirty="0" smtClean="0"/>
              <a:t>capybara-</a:t>
            </a:r>
            <a:r>
              <a:rPr lang="en-US" dirty="0" err="1" smtClean="0"/>
              <a:t>webkit</a:t>
            </a:r>
            <a:endParaRPr lang="en-US" dirty="0" smtClean="0"/>
          </a:p>
          <a:p>
            <a:pPr marL="742950" lvl="1" indent="-285750">
              <a:buFont typeface="Wingdings" panose="05000000000000000000" pitchFamily="2" charset="2"/>
              <a:buChar char="q"/>
            </a:pPr>
            <a:r>
              <a:rPr lang="en-US" dirty="0"/>
              <a:t>you can use it by:</a:t>
            </a:r>
          </a:p>
          <a:p>
            <a:pPr lvl="1"/>
            <a:r>
              <a:rPr lang="en-US" dirty="0" smtClean="0"/>
              <a:t>	</a:t>
            </a:r>
            <a:r>
              <a:rPr lang="en-US" dirty="0" err="1" smtClean="0"/>
              <a:t>Capybara.javascript_driver</a:t>
            </a:r>
            <a:r>
              <a:rPr lang="en-US" dirty="0" smtClean="0"/>
              <a:t> </a:t>
            </a:r>
            <a:r>
              <a:rPr lang="en-US" dirty="0"/>
              <a:t>= :</a:t>
            </a:r>
            <a:r>
              <a:rPr lang="en-US" dirty="0" err="1"/>
              <a:t>webkit</a:t>
            </a:r>
            <a:endParaRPr lang="en-US" dirty="0" smtClean="0"/>
          </a:p>
        </p:txBody>
      </p:sp>
    </p:spTree>
    <p:extLst>
      <p:ext uri="{BB962C8B-B14F-4D97-AF65-F5344CB8AC3E}">
        <p14:creationId xmlns:p14="http://schemas.microsoft.com/office/powerpoint/2010/main" val="998435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14400"/>
          </a:xfrm>
        </p:spPr>
        <p:txBody>
          <a:bodyPr>
            <a:normAutofit/>
          </a:bodyPr>
          <a:lstStyle/>
          <a:p>
            <a:pPr marL="285750" indent="-285750" algn="l"/>
            <a:r>
              <a:rPr lang="en-US" b="1" dirty="0" smtClean="0">
                <a:solidFill>
                  <a:srgbClr val="FF0000"/>
                </a:solidFill>
              </a:rPr>
              <a:t>Setting up the driver</a:t>
            </a:r>
          </a:p>
        </p:txBody>
      </p:sp>
      <p:sp>
        <p:nvSpPr>
          <p:cNvPr id="4" name="TextBox 3"/>
          <p:cNvSpPr txBox="1"/>
          <p:nvPr/>
        </p:nvSpPr>
        <p:spPr>
          <a:xfrm>
            <a:off x="561109" y="1782496"/>
            <a:ext cx="77724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Overview</a:t>
            </a:r>
            <a:endParaRPr lang="en-US" dirty="0"/>
          </a:p>
        </p:txBody>
      </p:sp>
    </p:spTree>
    <p:extLst>
      <p:ext uri="{BB962C8B-B14F-4D97-AF65-F5344CB8AC3E}">
        <p14:creationId xmlns:p14="http://schemas.microsoft.com/office/powerpoint/2010/main" val="2088314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smtClean="0">
                <a:solidFill>
                  <a:srgbClr val="FF0000"/>
                </a:solidFill>
              </a:rPr>
              <a:t>About DSL</a:t>
            </a:r>
          </a:p>
        </p:txBody>
      </p:sp>
      <p:sp>
        <p:nvSpPr>
          <p:cNvPr id="4" name="TextBox 3"/>
          <p:cNvSpPr txBox="1"/>
          <p:nvPr/>
        </p:nvSpPr>
        <p:spPr>
          <a:xfrm>
            <a:off x="581891" y="1295400"/>
            <a:ext cx="7772400" cy="329320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DSL (Domain Specific language)</a:t>
            </a:r>
            <a:endParaRPr lang="en-US" sz="2800"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smtClean="0"/>
              <a:t>A</a:t>
            </a:r>
            <a:r>
              <a:rPr lang="en-US" dirty="0"/>
              <a:t> </a:t>
            </a:r>
            <a:r>
              <a:rPr lang="en-US" b="1" dirty="0"/>
              <a:t>domain-specific language</a:t>
            </a:r>
            <a:r>
              <a:rPr lang="en-US" dirty="0"/>
              <a:t> (</a:t>
            </a:r>
            <a:r>
              <a:rPr lang="en-US" b="1" dirty="0"/>
              <a:t>DSL</a:t>
            </a:r>
            <a:r>
              <a:rPr lang="en-US" dirty="0"/>
              <a:t>) is a computer language specialized to a particular application domain. This is in contrast to a general-purpose language (GPL), which is broadly applicable across domains. There is a wide variety of DSLs, ranging from widely used languages for common domains, such as HTML for web </a:t>
            </a:r>
            <a:r>
              <a:rPr lang="en-US" dirty="0" smtClean="0"/>
              <a:t>pages. </a:t>
            </a:r>
          </a:p>
          <a:p>
            <a:pPr marL="285750"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dirty="0" smtClean="0"/>
              <a:t>Capybara offers </a:t>
            </a:r>
            <a:r>
              <a:rPr lang="en-US" dirty="0"/>
              <a:t>a user-friendly DSL (Domain Specific Language) which is used to describe actions that are executed by the underlying web driver</a:t>
            </a:r>
          </a:p>
        </p:txBody>
      </p:sp>
    </p:spTree>
    <p:extLst>
      <p:ext uri="{BB962C8B-B14F-4D97-AF65-F5344CB8AC3E}">
        <p14:creationId xmlns:p14="http://schemas.microsoft.com/office/powerpoint/2010/main" val="3755099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a:solidFill>
                  <a:srgbClr val="FF0000"/>
                </a:solidFill>
              </a:rPr>
              <a:t>Setup for capybara and cucumber</a:t>
            </a:r>
          </a:p>
        </p:txBody>
      </p:sp>
      <p:sp>
        <p:nvSpPr>
          <p:cNvPr id="4" name="TextBox 3"/>
          <p:cNvSpPr txBox="1"/>
          <p:nvPr/>
        </p:nvSpPr>
        <p:spPr>
          <a:xfrm>
            <a:off x="533400" y="1447800"/>
            <a:ext cx="7772400"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Install Ruby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Install Ruby </a:t>
            </a:r>
            <a:r>
              <a:rPr lang="en-US" dirty="0" err="1" smtClean="0"/>
              <a:t>Devkit</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Install the required gem</a:t>
            </a:r>
            <a:endParaRPr lang="en-US" dirty="0"/>
          </a:p>
        </p:txBody>
      </p:sp>
    </p:spTree>
    <p:extLst>
      <p:ext uri="{BB962C8B-B14F-4D97-AF65-F5344CB8AC3E}">
        <p14:creationId xmlns:p14="http://schemas.microsoft.com/office/powerpoint/2010/main" val="73463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smtClean="0">
                <a:solidFill>
                  <a:srgbClr val="FF0000"/>
                </a:solidFill>
              </a:rPr>
              <a:t>DSL (Navigation)</a:t>
            </a:r>
          </a:p>
        </p:txBody>
      </p:sp>
      <p:sp>
        <p:nvSpPr>
          <p:cNvPr id="4" name="TextBox 3"/>
          <p:cNvSpPr txBox="1"/>
          <p:nvPr/>
        </p:nvSpPr>
        <p:spPr>
          <a:xfrm>
            <a:off x="581891" y="1295400"/>
            <a:ext cx="7772400" cy="3847207"/>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Navigation</a:t>
            </a:r>
            <a:endParaRPr lang="en-US" sz="2800"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smtClean="0"/>
              <a:t>‘visit’ method can be used to navigate to web pages</a:t>
            </a:r>
          </a:p>
          <a:p>
            <a:pPr marL="742950" lvl="1" indent="-285750">
              <a:buFont typeface="Wingdings" panose="05000000000000000000" pitchFamily="2" charset="2"/>
              <a:buChar char="q"/>
            </a:pPr>
            <a:r>
              <a:rPr lang="en-US" dirty="0"/>
              <a:t>The visit method only takes a single parameter, the request method is </a:t>
            </a:r>
            <a:r>
              <a:rPr lang="en-US" b="1" dirty="0"/>
              <a:t>always</a:t>
            </a:r>
            <a:r>
              <a:rPr lang="en-US" dirty="0"/>
              <a:t> GET</a:t>
            </a:r>
            <a:r>
              <a:rPr lang="en-US" dirty="0" smtClean="0"/>
              <a:t>.</a:t>
            </a:r>
          </a:p>
          <a:p>
            <a:pPr marL="742950" lvl="1" indent="-285750">
              <a:buFont typeface="Wingdings" panose="05000000000000000000" pitchFamily="2" charset="2"/>
              <a:buChar char="q"/>
            </a:pPr>
            <a:r>
              <a:rPr lang="en-US" dirty="0" smtClean="0"/>
              <a:t>Syntax:</a:t>
            </a:r>
          </a:p>
          <a:p>
            <a:pPr lvl="1"/>
            <a:r>
              <a:rPr lang="en-US" dirty="0" smtClean="0"/>
              <a:t>	visit</a:t>
            </a:r>
            <a:r>
              <a:rPr lang="en-US" dirty="0"/>
              <a:t>('/projects') </a:t>
            </a:r>
            <a:endParaRPr lang="en-US" dirty="0" smtClean="0"/>
          </a:p>
          <a:p>
            <a:pPr lvl="1"/>
            <a:r>
              <a:rPr lang="en-US" dirty="0"/>
              <a:t>	</a:t>
            </a:r>
            <a:r>
              <a:rPr lang="en-US" dirty="0" smtClean="0"/>
              <a:t>visit(</a:t>
            </a:r>
            <a:r>
              <a:rPr lang="en-US" dirty="0" err="1" smtClean="0"/>
              <a:t>post_comments_path</a:t>
            </a:r>
            <a:r>
              <a:rPr lang="en-US" dirty="0" smtClean="0"/>
              <a:t>(post))</a:t>
            </a:r>
          </a:p>
          <a:p>
            <a:pPr marL="742950" lvl="1" indent="-285750">
              <a:buFont typeface="Wingdings" panose="05000000000000000000" pitchFamily="2" charset="2"/>
              <a:buChar char="q"/>
            </a:pPr>
            <a:r>
              <a:rPr lang="en-US" dirty="0"/>
              <a:t>You can get the current path of the browsing session, and test it using the </a:t>
            </a:r>
            <a:r>
              <a:rPr lang="en-US" dirty="0" err="1"/>
              <a:t>have_current_path</a:t>
            </a:r>
            <a:r>
              <a:rPr lang="en-US" dirty="0"/>
              <a:t> </a:t>
            </a:r>
            <a:r>
              <a:rPr lang="en-US" dirty="0" smtClean="0"/>
              <a:t>matcher, example below:</a:t>
            </a:r>
            <a:endParaRPr lang="en-US" dirty="0"/>
          </a:p>
          <a:p>
            <a:r>
              <a:rPr lang="en-US" dirty="0" smtClean="0"/>
              <a:t>	expect(page</a:t>
            </a:r>
            <a:r>
              <a:rPr lang="en-US" dirty="0"/>
              <a:t>).to </a:t>
            </a:r>
            <a:r>
              <a:rPr lang="en-US" dirty="0" err="1"/>
              <a:t>have_current_path</a:t>
            </a:r>
            <a:r>
              <a:rPr lang="en-US" dirty="0"/>
              <a:t>(</a:t>
            </a:r>
            <a:r>
              <a:rPr lang="en-US" dirty="0" err="1"/>
              <a:t>post_comments_path</a:t>
            </a:r>
            <a:r>
              <a:rPr lang="en-US" dirty="0"/>
              <a:t>(post))</a:t>
            </a:r>
          </a:p>
          <a:p>
            <a:pPr lvl="1"/>
            <a:endParaRPr lang="en-US" dirty="0" smtClean="0"/>
          </a:p>
        </p:txBody>
      </p:sp>
    </p:spTree>
    <p:extLst>
      <p:ext uri="{BB962C8B-B14F-4D97-AF65-F5344CB8AC3E}">
        <p14:creationId xmlns:p14="http://schemas.microsoft.com/office/powerpoint/2010/main" val="296359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(Clicking Elements)</a:t>
            </a:r>
            <a:endParaRPr lang="en-US" b="1" dirty="0" smtClean="0">
              <a:solidFill>
                <a:srgbClr val="FF0000"/>
              </a:solidFill>
            </a:endParaRPr>
          </a:p>
        </p:txBody>
      </p:sp>
      <p:sp>
        <p:nvSpPr>
          <p:cNvPr id="4" name="TextBox 3"/>
          <p:cNvSpPr txBox="1"/>
          <p:nvPr/>
        </p:nvSpPr>
        <p:spPr>
          <a:xfrm>
            <a:off x="581891" y="1295400"/>
            <a:ext cx="7772400" cy="2739211"/>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Clicking elements</a:t>
            </a:r>
            <a:endParaRPr lang="en-US" sz="2800" dirty="0"/>
          </a:p>
          <a:p>
            <a:r>
              <a:rPr lang="en-US" dirty="0"/>
              <a:t> </a:t>
            </a:r>
            <a:r>
              <a:rPr lang="en-US" dirty="0" smtClean="0"/>
              <a:t>       You </a:t>
            </a:r>
            <a:r>
              <a:rPr lang="en-US" dirty="0"/>
              <a:t>can interact with the webapp by following links and buttons. Capybara automatically follows any redirects, and submits forms associated with buttons.</a:t>
            </a:r>
            <a:endParaRPr lang="en-US" dirty="0" smtClean="0"/>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click_link('id-of-link</a:t>
            </a:r>
            <a:r>
              <a:rPr lang="en-US" dirty="0" smtClean="0"/>
              <a:t>')</a:t>
            </a:r>
          </a:p>
          <a:p>
            <a:pPr marL="742950" lvl="1" indent="-285750">
              <a:buFont typeface="Wingdings" panose="05000000000000000000" pitchFamily="2" charset="2"/>
              <a:buChar char="q"/>
            </a:pPr>
            <a:r>
              <a:rPr lang="en-US" dirty="0" smtClean="0"/>
              <a:t>click_link</a:t>
            </a:r>
            <a:r>
              <a:rPr lang="en-US" dirty="0"/>
              <a:t>('Link Text</a:t>
            </a:r>
            <a:r>
              <a:rPr lang="en-US" dirty="0" smtClean="0"/>
              <a:t>')</a:t>
            </a:r>
          </a:p>
          <a:p>
            <a:pPr marL="742950" lvl="1" indent="-285750">
              <a:buFont typeface="Wingdings" panose="05000000000000000000" pitchFamily="2" charset="2"/>
              <a:buChar char="q"/>
            </a:pPr>
            <a:r>
              <a:rPr lang="en-US" dirty="0" smtClean="0"/>
              <a:t>click_button</a:t>
            </a:r>
            <a:r>
              <a:rPr lang="en-US" dirty="0"/>
              <a:t>('Save</a:t>
            </a:r>
            <a:r>
              <a:rPr lang="en-US" dirty="0" smtClean="0"/>
              <a:t>')</a:t>
            </a:r>
          </a:p>
          <a:p>
            <a:pPr marL="742950" lvl="1" indent="-285750">
              <a:buFont typeface="Wingdings" panose="05000000000000000000" pitchFamily="2" charset="2"/>
              <a:buChar char="q"/>
            </a:pPr>
            <a:r>
              <a:rPr lang="en-US" dirty="0" smtClean="0"/>
              <a:t>click_on</a:t>
            </a:r>
            <a:r>
              <a:rPr lang="en-US" dirty="0"/>
              <a:t>('Link Text') # clicks on either links or </a:t>
            </a:r>
            <a:r>
              <a:rPr lang="en-US" dirty="0" smtClean="0"/>
              <a:t>buttons</a:t>
            </a:r>
          </a:p>
          <a:p>
            <a:pPr marL="742950" lvl="1" indent="-285750">
              <a:buFont typeface="Wingdings" panose="05000000000000000000" pitchFamily="2" charset="2"/>
              <a:buChar char="q"/>
            </a:pPr>
            <a:r>
              <a:rPr lang="en-US" dirty="0" smtClean="0"/>
              <a:t>click_on</a:t>
            </a:r>
            <a:r>
              <a:rPr lang="en-US" dirty="0"/>
              <a:t>('Button Value')</a:t>
            </a:r>
            <a:endParaRPr lang="en-US" dirty="0" smtClean="0"/>
          </a:p>
        </p:txBody>
      </p:sp>
    </p:spTree>
    <p:extLst>
      <p:ext uri="{BB962C8B-B14F-4D97-AF65-F5344CB8AC3E}">
        <p14:creationId xmlns:p14="http://schemas.microsoft.com/office/powerpoint/2010/main" val="971759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a:t>
            </a:r>
            <a:r>
              <a:rPr lang="en-US" b="1" dirty="0">
                <a:solidFill>
                  <a:srgbClr val="FF0000"/>
                </a:solidFill>
              </a:rPr>
              <a:t>Interacting with forms</a:t>
            </a:r>
            <a:r>
              <a:rPr lang="en-US" b="1" dirty="0" smtClean="0">
                <a:solidFill>
                  <a:srgbClr val="FF0000"/>
                </a:solidFill>
              </a:rPr>
              <a:t>)</a:t>
            </a:r>
          </a:p>
        </p:txBody>
      </p:sp>
      <p:sp>
        <p:nvSpPr>
          <p:cNvPr id="4" name="TextBox 3"/>
          <p:cNvSpPr txBox="1"/>
          <p:nvPr/>
        </p:nvSpPr>
        <p:spPr>
          <a:xfrm>
            <a:off x="581891" y="1295400"/>
            <a:ext cx="7772400" cy="467820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Interacting with forms</a:t>
            </a:r>
            <a:endParaRPr lang="en-US" sz="2800" dirty="0"/>
          </a:p>
          <a:p>
            <a:r>
              <a:rPr lang="en-US" dirty="0" smtClean="0"/>
              <a:t>Following methods can be used to interact with web forms.</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fill_in('First Name', with: 'John</a:t>
            </a:r>
            <a:r>
              <a:rPr lang="en-US" dirty="0" smtClean="0"/>
              <a:t>')</a:t>
            </a:r>
          </a:p>
          <a:p>
            <a:pPr marL="742950" lvl="1" indent="-285750">
              <a:buFont typeface="Wingdings" panose="05000000000000000000" pitchFamily="2" charset="2"/>
              <a:buChar char="q"/>
            </a:pPr>
            <a:r>
              <a:rPr lang="en-US" dirty="0" smtClean="0"/>
              <a:t>fill_in</a:t>
            </a:r>
            <a:r>
              <a:rPr lang="en-US" dirty="0"/>
              <a:t>('Password', with: </a:t>
            </a:r>
            <a:r>
              <a:rPr lang="en-US" dirty="0" smtClean="0"/>
              <a:t>‘John123')</a:t>
            </a:r>
          </a:p>
          <a:p>
            <a:pPr marL="742950" lvl="1" indent="-285750">
              <a:buFont typeface="Wingdings" panose="05000000000000000000" pitchFamily="2" charset="2"/>
              <a:buChar char="q"/>
            </a:pPr>
            <a:r>
              <a:rPr lang="en-US" dirty="0" smtClean="0"/>
              <a:t>fill_in</a:t>
            </a:r>
            <a:r>
              <a:rPr lang="en-US" dirty="0"/>
              <a:t>('Description', with: 'Really Long Text</a:t>
            </a:r>
            <a:r>
              <a:rPr lang="en-US" dirty="0" smtClean="0"/>
              <a:t>...')</a:t>
            </a:r>
          </a:p>
          <a:p>
            <a:pPr marL="742950" lvl="1" indent="-285750">
              <a:buFont typeface="Wingdings" panose="05000000000000000000" pitchFamily="2" charset="2"/>
              <a:buChar char="q"/>
            </a:pPr>
            <a:r>
              <a:rPr lang="en-US" dirty="0" smtClean="0"/>
              <a:t>choose</a:t>
            </a:r>
            <a:r>
              <a:rPr lang="en-US" dirty="0"/>
              <a:t>('A Radio Button</a:t>
            </a:r>
            <a:r>
              <a:rPr lang="en-US" dirty="0" smtClean="0"/>
              <a:t>')</a:t>
            </a:r>
          </a:p>
          <a:p>
            <a:pPr marL="742950" lvl="1" indent="-285750">
              <a:buFont typeface="Wingdings" panose="05000000000000000000" pitchFamily="2" charset="2"/>
              <a:buChar char="q"/>
            </a:pPr>
            <a:r>
              <a:rPr lang="en-US" dirty="0" smtClean="0"/>
              <a:t>check</a:t>
            </a:r>
            <a:r>
              <a:rPr lang="en-US" dirty="0"/>
              <a:t>('A Checkbox</a:t>
            </a:r>
            <a:r>
              <a:rPr lang="en-US" dirty="0" smtClean="0"/>
              <a:t>')</a:t>
            </a:r>
          </a:p>
          <a:p>
            <a:pPr marL="742950" lvl="1" indent="-285750">
              <a:buFont typeface="Wingdings" panose="05000000000000000000" pitchFamily="2" charset="2"/>
              <a:buChar char="q"/>
            </a:pPr>
            <a:r>
              <a:rPr lang="en-US" dirty="0" smtClean="0"/>
              <a:t>uncheck</a:t>
            </a:r>
            <a:r>
              <a:rPr lang="en-US" dirty="0"/>
              <a:t>('A Checkbox</a:t>
            </a:r>
            <a:r>
              <a:rPr lang="en-US" dirty="0" smtClean="0"/>
              <a:t>')</a:t>
            </a:r>
          </a:p>
          <a:p>
            <a:pPr marL="742950" lvl="1" indent="-285750">
              <a:buFont typeface="Wingdings" panose="05000000000000000000" pitchFamily="2" charset="2"/>
              <a:buChar char="q"/>
            </a:pPr>
            <a:r>
              <a:rPr lang="en-US" dirty="0" smtClean="0"/>
              <a:t>attach_file</a:t>
            </a:r>
            <a:r>
              <a:rPr lang="en-US" dirty="0"/>
              <a:t>('Image', '/path/to/image.jpg</a:t>
            </a:r>
            <a:r>
              <a:rPr lang="en-US" dirty="0" smtClean="0"/>
              <a:t>')</a:t>
            </a:r>
          </a:p>
          <a:p>
            <a:pPr marL="742950" lvl="1" indent="-285750">
              <a:buFont typeface="Wingdings" panose="05000000000000000000" pitchFamily="2" charset="2"/>
              <a:buChar char="q"/>
            </a:pPr>
            <a:r>
              <a:rPr lang="en-US" dirty="0" smtClean="0"/>
              <a:t>select</a:t>
            </a:r>
            <a:r>
              <a:rPr lang="en-US" dirty="0"/>
              <a:t>('Option', from: 'Select Box</a:t>
            </a:r>
            <a:r>
              <a:rPr lang="en-US" dirty="0" smtClean="0"/>
              <a:t>')</a:t>
            </a:r>
          </a:p>
          <a:p>
            <a:pPr marL="742950" lvl="1" indent="-285750">
              <a:buFont typeface="Wingdings" panose="05000000000000000000" pitchFamily="2" charset="2"/>
              <a:buChar char="q"/>
            </a:pPr>
            <a:endParaRPr lang="en-US" dirty="0"/>
          </a:p>
          <a:p>
            <a:pPr lvl="1"/>
            <a:r>
              <a:rPr lang="en-US" dirty="0" smtClean="0"/>
              <a:t>NOTE: There are number of methods in capybara to interact with web forms, you can query the text box using find method and fill the values with set method.  Attach_file method checks the existence of file before attaching it to web page.</a:t>
            </a:r>
            <a:endParaRPr lang="en-US" dirty="0"/>
          </a:p>
        </p:txBody>
      </p:sp>
    </p:spTree>
    <p:extLst>
      <p:ext uri="{BB962C8B-B14F-4D97-AF65-F5344CB8AC3E}">
        <p14:creationId xmlns:p14="http://schemas.microsoft.com/office/powerpoint/2010/main" val="735991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(Querying)</a:t>
            </a:r>
          </a:p>
        </p:txBody>
      </p:sp>
      <p:sp>
        <p:nvSpPr>
          <p:cNvPr id="4" name="TextBox 3"/>
          <p:cNvSpPr txBox="1"/>
          <p:nvPr/>
        </p:nvSpPr>
        <p:spPr>
          <a:xfrm>
            <a:off x="581891" y="1295400"/>
            <a:ext cx="7772400" cy="4955203"/>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Querying</a:t>
            </a:r>
            <a:endParaRPr lang="en-US" sz="2800" dirty="0"/>
          </a:p>
          <a:p>
            <a:r>
              <a:rPr lang="en-US" dirty="0"/>
              <a:t>Capybara has a rich set of options for querying the page for the existence of certain elements, and working with and manipulating those elements</a:t>
            </a:r>
            <a:r>
              <a:rPr lang="en-US" dirty="0" smtClean="0"/>
              <a:t>.</a:t>
            </a:r>
          </a:p>
          <a:p>
            <a:endParaRPr lang="en-US" dirty="0"/>
          </a:p>
          <a:p>
            <a:pPr marL="742950" lvl="1" indent="-285750">
              <a:buFont typeface="Wingdings" panose="05000000000000000000" pitchFamily="2" charset="2"/>
              <a:buChar char="q"/>
            </a:pPr>
            <a:r>
              <a:rPr lang="en-US" dirty="0"/>
              <a:t>page.has_selector?('table </a:t>
            </a:r>
            <a:r>
              <a:rPr lang="en-US" dirty="0" err="1"/>
              <a:t>tr</a:t>
            </a:r>
            <a:r>
              <a:rPr lang="en-US" dirty="0" smtClean="0"/>
              <a:t>')</a:t>
            </a:r>
          </a:p>
          <a:p>
            <a:pPr marL="742950" lvl="1" indent="-285750">
              <a:buFont typeface="Wingdings" panose="05000000000000000000" pitchFamily="2" charset="2"/>
              <a:buChar char="q"/>
            </a:pPr>
            <a:r>
              <a:rPr lang="en-US" dirty="0" smtClean="0"/>
              <a:t>page.has_selector</a:t>
            </a:r>
            <a:r>
              <a:rPr lang="en-US" dirty="0"/>
              <a:t>?(:</a:t>
            </a:r>
            <a:r>
              <a:rPr lang="en-US" dirty="0" err="1"/>
              <a:t>xpath</a:t>
            </a:r>
            <a:r>
              <a:rPr lang="en-US" dirty="0"/>
              <a:t>, './/table/</a:t>
            </a:r>
            <a:r>
              <a:rPr lang="en-US" dirty="0" err="1"/>
              <a:t>tr</a:t>
            </a:r>
            <a:r>
              <a:rPr lang="en-US" dirty="0" smtClean="0"/>
              <a:t>')</a:t>
            </a:r>
          </a:p>
          <a:p>
            <a:pPr marL="742950" lvl="1" indent="-285750">
              <a:buFont typeface="Wingdings" panose="05000000000000000000" pitchFamily="2" charset="2"/>
              <a:buChar char="q"/>
            </a:pPr>
            <a:r>
              <a:rPr lang="en-US" dirty="0" smtClean="0"/>
              <a:t>page.has_xpath</a:t>
            </a:r>
            <a:r>
              <a:rPr lang="en-US" dirty="0"/>
              <a:t>?('.//table/</a:t>
            </a:r>
            <a:r>
              <a:rPr lang="en-US" dirty="0" err="1"/>
              <a:t>tr</a:t>
            </a:r>
            <a:r>
              <a:rPr lang="en-US" dirty="0" smtClean="0"/>
              <a:t>')</a:t>
            </a:r>
          </a:p>
          <a:p>
            <a:pPr marL="742950" lvl="1" indent="-285750">
              <a:buFont typeface="Wingdings" panose="05000000000000000000" pitchFamily="2" charset="2"/>
              <a:buChar char="q"/>
            </a:pPr>
            <a:r>
              <a:rPr lang="en-US" dirty="0" smtClean="0"/>
              <a:t>page.has_css</a:t>
            </a:r>
            <a:r>
              <a:rPr lang="en-US" dirty="0"/>
              <a:t>?('table </a:t>
            </a:r>
            <a:r>
              <a:rPr lang="en-US" dirty="0" err="1"/>
              <a:t>tr.foo</a:t>
            </a:r>
            <a:r>
              <a:rPr lang="en-US" dirty="0" smtClean="0"/>
              <a:t>')</a:t>
            </a:r>
          </a:p>
          <a:p>
            <a:pPr marL="742950" lvl="1" indent="-285750">
              <a:buFont typeface="Wingdings" panose="05000000000000000000" pitchFamily="2" charset="2"/>
              <a:buChar char="q"/>
            </a:pPr>
            <a:r>
              <a:rPr lang="en-US" dirty="0" smtClean="0"/>
              <a:t>page.has_content</a:t>
            </a:r>
            <a:r>
              <a:rPr lang="en-US" dirty="0"/>
              <a:t>?('foo</a:t>
            </a:r>
            <a:r>
              <a:rPr lang="en-US" dirty="0" smtClean="0"/>
              <a:t>')</a:t>
            </a:r>
          </a:p>
          <a:p>
            <a:pPr lvl="1"/>
            <a:endParaRPr lang="en-US" dirty="0" smtClean="0"/>
          </a:p>
          <a:p>
            <a:pPr lvl="1"/>
            <a:r>
              <a:rPr lang="en-US" dirty="0" smtClean="0"/>
              <a:t>You </a:t>
            </a:r>
            <a:r>
              <a:rPr lang="en-US" dirty="0"/>
              <a:t>can use these with </a:t>
            </a:r>
            <a:r>
              <a:rPr lang="en-US" dirty="0" err="1"/>
              <a:t>RSpec's</a:t>
            </a:r>
            <a:r>
              <a:rPr lang="en-US" dirty="0"/>
              <a:t> magic </a:t>
            </a:r>
            <a:r>
              <a:rPr lang="en-US" dirty="0" smtClean="0"/>
              <a:t>matchers:</a:t>
            </a:r>
          </a:p>
          <a:p>
            <a:pPr lvl="1"/>
            <a:endParaRPr lang="en-US" dirty="0" smtClean="0"/>
          </a:p>
          <a:p>
            <a:pPr marL="742950" lvl="1" indent="-285750">
              <a:buFont typeface="Wingdings" panose="05000000000000000000" pitchFamily="2" charset="2"/>
              <a:buChar char="q"/>
            </a:pPr>
            <a:r>
              <a:rPr lang="en-US" dirty="0"/>
              <a:t>expect(page).to have_selector('table </a:t>
            </a:r>
            <a:r>
              <a:rPr lang="en-US" dirty="0" err="1"/>
              <a:t>tr</a:t>
            </a:r>
            <a:r>
              <a:rPr lang="en-US" dirty="0"/>
              <a:t>')</a:t>
            </a:r>
          </a:p>
          <a:p>
            <a:pPr marL="742950" lvl="1" indent="-285750">
              <a:buFont typeface="Wingdings" panose="05000000000000000000" pitchFamily="2" charset="2"/>
              <a:buChar char="q"/>
            </a:pPr>
            <a:r>
              <a:rPr lang="en-US" dirty="0"/>
              <a:t>expect(page).to have_selector(:</a:t>
            </a:r>
            <a:r>
              <a:rPr lang="en-US" dirty="0" err="1"/>
              <a:t>xpath</a:t>
            </a:r>
            <a:r>
              <a:rPr lang="en-US" dirty="0"/>
              <a:t>, './/table/</a:t>
            </a:r>
            <a:r>
              <a:rPr lang="en-US" dirty="0" err="1"/>
              <a:t>tr</a:t>
            </a:r>
            <a:r>
              <a:rPr lang="en-US" dirty="0"/>
              <a:t>')</a:t>
            </a:r>
          </a:p>
          <a:p>
            <a:pPr marL="742950" lvl="1" indent="-285750">
              <a:buFont typeface="Wingdings" panose="05000000000000000000" pitchFamily="2" charset="2"/>
              <a:buChar char="q"/>
            </a:pPr>
            <a:r>
              <a:rPr lang="en-US" dirty="0"/>
              <a:t>expect(page).to have_xpath('.//table/</a:t>
            </a:r>
            <a:r>
              <a:rPr lang="en-US" dirty="0" err="1"/>
              <a:t>tr</a:t>
            </a:r>
            <a:r>
              <a:rPr lang="en-US" dirty="0"/>
              <a:t>')</a:t>
            </a:r>
          </a:p>
          <a:p>
            <a:pPr marL="742950" lvl="1" indent="-285750">
              <a:buFont typeface="Wingdings" panose="05000000000000000000" pitchFamily="2" charset="2"/>
              <a:buChar char="q"/>
            </a:pPr>
            <a:r>
              <a:rPr lang="en-US" dirty="0"/>
              <a:t>expect(page).to have_css('table </a:t>
            </a:r>
            <a:r>
              <a:rPr lang="en-US" dirty="0" err="1"/>
              <a:t>tr.foo</a:t>
            </a:r>
            <a:r>
              <a:rPr lang="en-US" dirty="0"/>
              <a:t>')</a:t>
            </a:r>
          </a:p>
          <a:p>
            <a:pPr marL="742950" lvl="1" indent="-285750">
              <a:buFont typeface="Wingdings" panose="05000000000000000000" pitchFamily="2" charset="2"/>
              <a:buChar char="q"/>
            </a:pPr>
            <a:r>
              <a:rPr lang="en-US" dirty="0"/>
              <a:t>expect(page).to have_content('foo')</a:t>
            </a:r>
          </a:p>
        </p:txBody>
      </p:sp>
    </p:spTree>
    <p:extLst>
      <p:ext uri="{BB962C8B-B14F-4D97-AF65-F5344CB8AC3E}">
        <p14:creationId xmlns:p14="http://schemas.microsoft.com/office/powerpoint/2010/main" val="2632886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(Finding Elements)</a:t>
            </a:r>
          </a:p>
        </p:txBody>
      </p:sp>
      <p:sp>
        <p:nvSpPr>
          <p:cNvPr id="4" name="TextBox 3"/>
          <p:cNvSpPr txBox="1"/>
          <p:nvPr/>
        </p:nvSpPr>
        <p:spPr>
          <a:xfrm>
            <a:off x="581891" y="1295400"/>
            <a:ext cx="7772400" cy="329320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Finding Elements</a:t>
            </a:r>
            <a:endParaRPr lang="en-US" sz="2800" dirty="0"/>
          </a:p>
          <a:p>
            <a:r>
              <a:rPr lang="en-US" dirty="0"/>
              <a:t>You can also find specific elements, in order to manipulate them:</a:t>
            </a:r>
            <a:endParaRPr lang="en-US" dirty="0" smtClean="0"/>
          </a:p>
          <a:p>
            <a:endParaRPr lang="en-US" dirty="0"/>
          </a:p>
          <a:p>
            <a:pPr marL="742950" lvl="1" indent="-285750">
              <a:buFont typeface="Wingdings" panose="05000000000000000000" pitchFamily="2" charset="2"/>
              <a:buChar char="q"/>
            </a:pPr>
            <a:r>
              <a:rPr lang="en-US" dirty="0"/>
              <a:t>find_field('First Name').</a:t>
            </a:r>
            <a:r>
              <a:rPr lang="en-US" dirty="0" smtClean="0"/>
              <a:t>value</a:t>
            </a:r>
          </a:p>
          <a:p>
            <a:pPr marL="742950" lvl="1" indent="-285750">
              <a:buFont typeface="Wingdings" panose="05000000000000000000" pitchFamily="2" charset="2"/>
              <a:buChar char="q"/>
            </a:pPr>
            <a:r>
              <a:rPr lang="en-US" dirty="0" smtClean="0"/>
              <a:t>find_field(id</a:t>
            </a:r>
            <a:r>
              <a:rPr lang="en-US" dirty="0"/>
              <a:t>: '</a:t>
            </a:r>
            <a:r>
              <a:rPr lang="en-US" dirty="0" err="1"/>
              <a:t>my_field</a:t>
            </a:r>
            <a:r>
              <a:rPr lang="en-US" dirty="0"/>
              <a:t>').</a:t>
            </a:r>
            <a:r>
              <a:rPr lang="en-US" dirty="0" smtClean="0"/>
              <a:t>value</a:t>
            </a:r>
          </a:p>
          <a:p>
            <a:pPr marL="742950" lvl="1" indent="-285750">
              <a:buFont typeface="Wingdings" panose="05000000000000000000" pitchFamily="2" charset="2"/>
              <a:buChar char="q"/>
            </a:pPr>
            <a:r>
              <a:rPr lang="en-US" dirty="0" smtClean="0"/>
              <a:t>find_link</a:t>
            </a:r>
            <a:r>
              <a:rPr lang="en-US" dirty="0"/>
              <a:t>('Hello', :visible =&gt; :all).</a:t>
            </a:r>
            <a:r>
              <a:rPr lang="en-US" dirty="0" smtClean="0"/>
              <a:t>visible?</a:t>
            </a:r>
          </a:p>
          <a:p>
            <a:pPr marL="742950" lvl="1" indent="-285750">
              <a:buFont typeface="Wingdings" panose="05000000000000000000" pitchFamily="2" charset="2"/>
              <a:buChar char="q"/>
            </a:pPr>
            <a:r>
              <a:rPr lang="en-US" dirty="0" smtClean="0"/>
              <a:t>find_link(class</a:t>
            </a:r>
            <a:r>
              <a:rPr lang="en-US" dirty="0"/>
              <a:t>: ['</a:t>
            </a:r>
            <a:r>
              <a:rPr lang="en-US" dirty="0" err="1"/>
              <a:t>some_class</a:t>
            </a:r>
            <a:r>
              <a:rPr lang="en-US" dirty="0"/>
              <a:t>', '</a:t>
            </a:r>
            <a:r>
              <a:rPr lang="en-US" dirty="0" err="1"/>
              <a:t>some_other_class</a:t>
            </a:r>
            <a:r>
              <a:rPr lang="en-US" dirty="0"/>
              <a:t>'], :visible =&gt; :all).</a:t>
            </a:r>
            <a:r>
              <a:rPr lang="en-US" dirty="0" smtClean="0"/>
              <a:t>visible?</a:t>
            </a:r>
          </a:p>
          <a:p>
            <a:pPr marL="742950" lvl="1" indent="-285750">
              <a:buFont typeface="Wingdings" panose="05000000000000000000" pitchFamily="2" charset="2"/>
              <a:buChar char="q"/>
            </a:pPr>
            <a:r>
              <a:rPr lang="en-US" dirty="0" smtClean="0"/>
              <a:t>find_button</a:t>
            </a:r>
            <a:r>
              <a:rPr lang="en-US" dirty="0"/>
              <a:t>('Send').</a:t>
            </a:r>
            <a:r>
              <a:rPr lang="en-US" dirty="0" smtClean="0"/>
              <a:t>click</a:t>
            </a:r>
          </a:p>
          <a:p>
            <a:pPr marL="742950" lvl="1" indent="-285750">
              <a:buFont typeface="Wingdings" panose="05000000000000000000" pitchFamily="2" charset="2"/>
              <a:buChar char="q"/>
            </a:pPr>
            <a:r>
              <a:rPr lang="en-US" dirty="0" smtClean="0"/>
              <a:t>find_button(value</a:t>
            </a:r>
            <a:r>
              <a:rPr lang="en-US" dirty="0"/>
              <a:t>: '1234').</a:t>
            </a:r>
            <a:r>
              <a:rPr lang="en-US" dirty="0" smtClean="0"/>
              <a:t>click</a:t>
            </a:r>
          </a:p>
          <a:p>
            <a:pPr marL="742950" lvl="1" indent="-285750">
              <a:buFont typeface="Wingdings" panose="05000000000000000000" pitchFamily="2" charset="2"/>
              <a:buChar char="q"/>
            </a:pPr>
            <a:r>
              <a:rPr lang="en-US" dirty="0" smtClean="0"/>
              <a:t>find</a:t>
            </a:r>
            <a:r>
              <a:rPr lang="en-US" dirty="0"/>
              <a:t>(:</a:t>
            </a:r>
            <a:r>
              <a:rPr lang="en-US" dirty="0" err="1"/>
              <a:t>xpath</a:t>
            </a:r>
            <a:r>
              <a:rPr lang="en-US" dirty="0"/>
              <a:t>, ".//table/</a:t>
            </a:r>
            <a:r>
              <a:rPr lang="en-US" dirty="0" err="1"/>
              <a:t>tr</a:t>
            </a:r>
            <a:r>
              <a:rPr lang="en-US" dirty="0"/>
              <a:t>").</a:t>
            </a:r>
            <a:r>
              <a:rPr lang="en-US" dirty="0" smtClean="0"/>
              <a:t>click</a:t>
            </a:r>
          </a:p>
          <a:p>
            <a:pPr marL="742950" lvl="1" indent="-285750">
              <a:buFont typeface="Wingdings" panose="05000000000000000000" pitchFamily="2" charset="2"/>
              <a:buChar char="q"/>
            </a:pPr>
            <a:r>
              <a:rPr lang="en-US" dirty="0" smtClean="0"/>
              <a:t>find</a:t>
            </a:r>
            <a:r>
              <a:rPr lang="en-US" dirty="0"/>
              <a:t>("#overlay").find("h1").click all('a').each { |a| a[:</a:t>
            </a:r>
            <a:r>
              <a:rPr lang="en-US" dirty="0" err="1"/>
              <a:t>href</a:t>
            </a:r>
            <a:r>
              <a:rPr lang="en-US" dirty="0"/>
              <a:t>] }</a:t>
            </a:r>
          </a:p>
        </p:txBody>
      </p:sp>
    </p:spTree>
    <p:extLst>
      <p:ext uri="{BB962C8B-B14F-4D97-AF65-F5344CB8AC3E}">
        <p14:creationId xmlns:p14="http://schemas.microsoft.com/office/powerpoint/2010/main" val="3939841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(Scoping)</a:t>
            </a:r>
          </a:p>
        </p:txBody>
      </p:sp>
      <p:sp>
        <p:nvSpPr>
          <p:cNvPr id="4" name="TextBox 3"/>
          <p:cNvSpPr txBox="1"/>
          <p:nvPr/>
        </p:nvSpPr>
        <p:spPr>
          <a:xfrm>
            <a:off x="581891" y="1295400"/>
            <a:ext cx="7772400" cy="3847207"/>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Scoping</a:t>
            </a:r>
            <a:endParaRPr lang="en-US" sz="2800" dirty="0"/>
          </a:p>
          <a:p>
            <a:r>
              <a:rPr lang="en-US" dirty="0"/>
              <a:t>Capybara makes it possible to restrict certain actions, such as interacting with forms or clicking links and buttons, to within a specific area of the page. For this purpose you can use the generic within method. Optionally you can specify which kind of selector to use</a:t>
            </a:r>
            <a:r>
              <a:rPr lang="en-US" dirty="0" smtClean="0"/>
              <a:t>.</a:t>
            </a:r>
          </a:p>
          <a:p>
            <a:endParaRPr lang="en-US" dirty="0"/>
          </a:p>
          <a:p>
            <a:pPr marL="742950" lvl="1" indent="-285750">
              <a:buFont typeface="Wingdings" panose="05000000000000000000" pitchFamily="2" charset="2"/>
              <a:buChar char="q"/>
            </a:pPr>
            <a:r>
              <a:rPr lang="en-US" dirty="0"/>
              <a:t>within("</a:t>
            </a:r>
            <a:r>
              <a:rPr lang="en-US" dirty="0" err="1"/>
              <a:t>li#employee</a:t>
            </a:r>
            <a:r>
              <a:rPr lang="en-US" dirty="0"/>
              <a:t>") </a:t>
            </a:r>
            <a:r>
              <a:rPr lang="en-US" dirty="0" smtClean="0"/>
              <a:t>do</a:t>
            </a:r>
          </a:p>
          <a:p>
            <a:pPr lvl="1"/>
            <a:r>
              <a:rPr lang="en-US" dirty="0"/>
              <a:t>	</a:t>
            </a:r>
            <a:r>
              <a:rPr lang="en-US" dirty="0" smtClean="0"/>
              <a:t> </a:t>
            </a:r>
            <a:r>
              <a:rPr lang="en-US" dirty="0"/>
              <a:t>fill_in 'Name', with: 'Jimmy' </a:t>
            </a:r>
          </a:p>
          <a:p>
            <a:pPr lvl="1"/>
            <a:r>
              <a:rPr lang="en-US" dirty="0"/>
              <a:t> </a:t>
            </a:r>
            <a:r>
              <a:rPr lang="en-US" dirty="0" smtClean="0"/>
              <a:t>     end </a:t>
            </a:r>
          </a:p>
          <a:p>
            <a:pPr lvl="1"/>
            <a:endParaRPr lang="en-US" dirty="0" smtClean="0"/>
          </a:p>
          <a:p>
            <a:pPr marL="742950" lvl="1" indent="-285750">
              <a:buFont typeface="Wingdings" panose="05000000000000000000" pitchFamily="2" charset="2"/>
              <a:buChar char="q"/>
            </a:pPr>
            <a:r>
              <a:rPr lang="en-US" dirty="0"/>
              <a:t>within(:</a:t>
            </a:r>
            <a:r>
              <a:rPr lang="en-US" dirty="0" err="1"/>
              <a:t>xpath</a:t>
            </a:r>
            <a:r>
              <a:rPr lang="en-US" dirty="0"/>
              <a:t>, ".//li[@id='employee']") do</a:t>
            </a:r>
          </a:p>
          <a:p>
            <a:pPr lvl="1"/>
            <a:r>
              <a:rPr lang="en-US" dirty="0"/>
              <a:t>	</a:t>
            </a:r>
            <a:r>
              <a:rPr lang="en-US" dirty="0" smtClean="0"/>
              <a:t> </a:t>
            </a:r>
            <a:r>
              <a:rPr lang="en-US" dirty="0"/>
              <a:t>fill_in 'Name', with: </a:t>
            </a:r>
            <a:r>
              <a:rPr lang="en-US" dirty="0" smtClean="0"/>
              <a:t>'Jimmy‘</a:t>
            </a:r>
          </a:p>
          <a:p>
            <a:pPr lvl="1"/>
            <a:r>
              <a:rPr lang="en-US" dirty="0" smtClean="0"/>
              <a:t>      </a:t>
            </a:r>
            <a:r>
              <a:rPr lang="en-US" dirty="0"/>
              <a:t>end</a:t>
            </a:r>
          </a:p>
        </p:txBody>
      </p:sp>
    </p:spTree>
    <p:extLst>
      <p:ext uri="{BB962C8B-B14F-4D97-AF65-F5344CB8AC3E}">
        <p14:creationId xmlns:p14="http://schemas.microsoft.com/office/powerpoint/2010/main" val="41175514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(Working with windows)</a:t>
            </a:r>
          </a:p>
        </p:txBody>
      </p:sp>
      <p:sp>
        <p:nvSpPr>
          <p:cNvPr id="4" name="TextBox 3"/>
          <p:cNvSpPr txBox="1"/>
          <p:nvPr/>
        </p:nvSpPr>
        <p:spPr>
          <a:xfrm>
            <a:off x="581891" y="1295400"/>
            <a:ext cx="7772400" cy="357020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Working with windows</a:t>
            </a:r>
            <a:endParaRPr lang="en-US" sz="2800" dirty="0"/>
          </a:p>
          <a:p>
            <a:r>
              <a:rPr lang="en-US" dirty="0"/>
              <a:t>Capybara provides some methods to ease finding and switching windows</a:t>
            </a:r>
            <a:r>
              <a:rPr lang="en-US" dirty="0" smtClean="0"/>
              <a:t>:</a:t>
            </a:r>
          </a:p>
          <a:p>
            <a:r>
              <a:rPr lang="en-US" dirty="0"/>
              <a:t>	</a:t>
            </a:r>
          </a:p>
          <a:p>
            <a:pPr lvl="1"/>
            <a:r>
              <a:rPr lang="en-US" dirty="0" smtClean="0"/>
              <a:t>	facebook_window </a:t>
            </a:r>
            <a:r>
              <a:rPr lang="en-US" dirty="0"/>
              <a:t>= window_opened_by do </a:t>
            </a:r>
            <a:endParaRPr lang="en-US" dirty="0" smtClean="0"/>
          </a:p>
          <a:p>
            <a:pPr lvl="2"/>
            <a:r>
              <a:rPr lang="en-US" dirty="0" smtClean="0"/>
              <a:t>   click_button 'Like‘</a:t>
            </a:r>
            <a:r>
              <a:rPr lang="en-US" dirty="0"/>
              <a:t> </a:t>
            </a:r>
            <a:r>
              <a:rPr lang="en-US" dirty="0" smtClean="0"/>
              <a:t> </a:t>
            </a:r>
          </a:p>
          <a:p>
            <a:pPr lvl="2"/>
            <a:r>
              <a:rPr lang="en-US" dirty="0" smtClean="0"/>
              <a:t>end </a:t>
            </a:r>
          </a:p>
          <a:p>
            <a:pPr lvl="2"/>
            <a:endParaRPr lang="en-US" dirty="0"/>
          </a:p>
          <a:p>
            <a:pPr lvl="2"/>
            <a:r>
              <a:rPr lang="en-US" dirty="0"/>
              <a:t>within_window facebook_window </a:t>
            </a:r>
            <a:r>
              <a:rPr lang="en-US" dirty="0" smtClean="0"/>
              <a:t>do</a:t>
            </a:r>
          </a:p>
          <a:p>
            <a:pPr lvl="2"/>
            <a:r>
              <a:rPr lang="en-US" dirty="0" smtClean="0"/>
              <a:t>   find</a:t>
            </a:r>
            <a:r>
              <a:rPr lang="en-US" dirty="0"/>
              <a:t>('#login_email').set('a@example.com</a:t>
            </a:r>
            <a:r>
              <a:rPr lang="en-US" dirty="0" smtClean="0"/>
              <a:t>')</a:t>
            </a:r>
          </a:p>
          <a:p>
            <a:pPr lvl="2"/>
            <a:r>
              <a:rPr lang="en-US" dirty="0" smtClean="0"/>
              <a:t>   find</a:t>
            </a:r>
            <a:r>
              <a:rPr lang="en-US" dirty="0"/>
              <a:t>('#login_password').set('qwerty') </a:t>
            </a:r>
            <a:endParaRPr lang="en-US" dirty="0" smtClean="0"/>
          </a:p>
          <a:p>
            <a:pPr lvl="2"/>
            <a:r>
              <a:rPr lang="en-US" dirty="0" smtClean="0"/>
              <a:t>   click_button </a:t>
            </a:r>
            <a:r>
              <a:rPr lang="en-US" dirty="0"/>
              <a:t>'Submit' </a:t>
            </a:r>
            <a:endParaRPr lang="en-US" dirty="0" smtClean="0"/>
          </a:p>
          <a:p>
            <a:pPr lvl="2"/>
            <a:r>
              <a:rPr lang="en-US" dirty="0" smtClean="0"/>
              <a:t>end</a:t>
            </a:r>
            <a:endParaRPr lang="en-US" dirty="0"/>
          </a:p>
        </p:txBody>
      </p:sp>
    </p:spTree>
    <p:extLst>
      <p:ext uri="{BB962C8B-B14F-4D97-AF65-F5344CB8AC3E}">
        <p14:creationId xmlns:p14="http://schemas.microsoft.com/office/powerpoint/2010/main" val="396848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(Scripting)</a:t>
            </a:r>
          </a:p>
        </p:txBody>
      </p:sp>
      <p:sp>
        <p:nvSpPr>
          <p:cNvPr id="4" name="TextBox 3"/>
          <p:cNvSpPr txBox="1"/>
          <p:nvPr/>
        </p:nvSpPr>
        <p:spPr>
          <a:xfrm>
            <a:off x="547255" y="1295400"/>
            <a:ext cx="77724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Scripting</a:t>
            </a:r>
            <a:endParaRPr lang="en-US" sz="2800" dirty="0"/>
          </a:p>
          <a:p>
            <a:r>
              <a:rPr lang="en-US" dirty="0" smtClean="0"/>
              <a:t>Javascript can be used in drivers which are supported.</a:t>
            </a:r>
          </a:p>
          <a:p>
            <a:r>
              <a:rPr lang="en-US" dirty="0"/>
              <a:t>	</a:t>
            </a:r>
          </a:p>
          <a:p>
            <a:pPr marL="742950" lvl="1" indent="-285750">
              <a:buFont typeface="Wingdings" panose="05000000000000000000" pitchFamily="2" charset="2"/>
              <a:buChar char="q"/>
            </a:pPr>
            <a:r>
              <a:rPr lang="en-US" dirty="0" smtClean="0"/>
              <a:t>Javascript example:</a:t>
            </a:r>
          </a:p>
          <a:p>
            <a:pPr marL="742950" lvl="1" indent="-285750">
              <a:buFont typeface="Wingdings" panose="05000000000000000000" pitchFamily="2" charset="2"/>
              <a:buChar char="q"/>
            </a:pPr>
            <a:endParaRPr lang="en-US" dirty="0" smtClean="0"/>
          </a:p>
          <a:p>
            <a:pPr lvl="2"/>
            <a:r>
              <a:rPr lang="en-US" dirty="0" smtClean="0"/>
              <a:t>page.execute_script</a:t>
            </a:r>
            <a:r>
              <a:rPr lang="en-US" dirty="0"/>
              <a:t>("$('body').empty</a:t>
            </a:r>
            <a:r>
              <a:rPr lang="en-US" dirty="0" smtClean="0"/>
              <a:t>()")</a:t>
            </a:r>
          </a:p>
          <a:p>
            <a:pPr lvl="2"/>
            <a:r>
              <a:rPr lang="en-US" dirty="0"/>
              <a:t>page.evaluate_script("window.location.reload</a:t>
            </a:r>
            <a:r>
              <a:rPr lang="en-US" dirty="0" smtClean="0"/>
              <a:t>()")</a:t>
            </a:r>
          </a:p>
          <a:p>
            <a:pPr lvl="2"/>
            <a:endParaRPr lang="en-US" dirty="0" smtClean="0"/>
          </a:p>
          <a:p>
            <a:pPr marL="742950" lvl="1" indent="-285750">
              <a:buFont typeface="Wingdings" panose="05000000000000000000" pitchFamily="2" charset="2"/>
              <a:buChar char="q"/>
            </a:pPr>
            <a:r>
              <a:rPr lang="en-US" dirty="0" smtClean="0"/>
              <a:t>Jquery </a:t>
            </a:r>
            <a:r>
              <a:rPr lang="en-US" dirty="0"/>
              <a:t>example</a:t>
            </a:r>
            <a:r>
              <a:rPr lang="en-US" dirty="0" smtClean="0"/>
              <a:t>:</a:t>
            </a:r>
          </a:p>
          <a:p>
            <a:pPr marL="742950" lvl="1" indent="-285750">
              <a:buFont typeface="Wingdings" panose="05000000000000000000" pitchFamily="2" charset="2"/>
              <a:buChar char="q"/>
            </a:pPr>
            <a:endParaRPr lang="en-US" dirty="0"/>
          </a:p>
          <a:p>
            <a:pPr lvl="2"/>
            <a:r>
              <a:rPr lang="en-US" dirty="0"/>
              <a:t>page.execute_script %Q</a:t>
            </a:r>
            <a:r>
              <a:rPr lang="en-US" dirty="0" smtClean="0"/>
              <a:t>{</a:t>
            </a:r>
          </a:p>
          <a:p>
            <a:pPr lvl="2"/>
            <a:r>
              <a:rPr lang="en-US" dirty="0"/>
              <a:t> </a:t>
            </a:r>
            <a:r>
              <a:rPr lang="en-US" dirty="0" smtClean="0"/>
              <a:t>     document.getElementById</a:t>
            </a:r>
            <a:r>
              <a:rPr lang="en-US" dirty="0"/>
              <a:t>('file_upload1').style.display = "block";     </a:t>
            </a:r>
            <a:endParaRPr lang="en-US" dirty="0" smtClean="0"/>
          </a:p>
          <a:p>
            <a:pPr lvl="2"/>
            <a:r>
              <a:rPr lang="en-US" dirty="0" smtClean="0"/>
              <a:t>}</a:t>
            </a:r>
          </a:p>
          <a:p>
            <a:pPr lvl="2"/>
            <a:endParaRPr lang="en-US" dirty="0" smtClean="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085961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(Handling Modals)</a:t>
            </a:r>
          </a:p>
        </p:txBody>
      </p:sp>
      <p:sp>
        <p:nvSpPr>
          <p:cNvPr id="4" name="TextBox 3"/>
          <p:cNvSpPr txBox="1"/>
          <p:nvPr/>
        </p:nvSpPr>
        <p:spPr>
          <a:xfrm>
            <a:off x="547255" y="1295400"/>
            <a:ext cx="7772400" cy="467820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Scripting</a:t>
            </a:r>
            <a:endParaRPr lang="en-US" sz="2800" dirty="0"/>
          </a:p>
          <a:p>
            <a:r>
              <a:rPr lang="en-US" dirty="0"/>
              <a:t>In drivers which support it, you can accept, dismiss and respond to alerts, confirms and prompts</a:t>
            </a:r>
            <a:r>
              <a:rPr lang="en-US" dirty="0" smtClean="0"/>
              <a:t>.</a:t>
            </a:r>
          </a:p>
          <a:p>
            <a:r>
              <a:rPr lang="en-US" dirty="0"/>
              <a:t>	</a:t>
            </a:r>
          </a:p>
          <a:p>
            <a:pPr marL="742950" lvl="1" indent="-285750">
              <a:buFont typeface="Wingdings" panose="05000000000000000000" pitchFamily="2" charset="2"/>
              <a:buChar char="q"/>
            </a:pPr>
            <a:r>
              <a:rPr lang="en-US" dirty="0"/>
              <a:t>accept or dismiss alert </a:t>
            </a:r>
            <a:r>
              <a:rPr lang="en-US" dirty="0" smtClean="0"/>
              <a:t>messages</a:t>
            </a:r>
          </a:p>
          <a:p>
            <a:pPr marL="742950" lvl="1" indent="-285750">
              <a:buFont typeface="Wingdings" panose="05000000000000000000" pitchFamily="2" charset="2"/>
              <a:buChar char="q"/>
            </a:pPr>
            <a:endParaRPr lang="en-US" dirty="0" smtClean="0"/>
          </a:p>
          <a:p>
            <a:pPr lvl="2"/>
            <a:r>
              <a:rPr lang="en-US" dirty="0"/>
              <a:t>accept_alert </a:t>
            </a:r>
            <a:r>
              <a:rPr lang="en-US" dirty="0" smtClean="0"/>
              <a:t>do</a:t>
            </a:r>
          </a:p>
          <a:p>
            <a:pPr lvl="2"/>
            <a:r>
              <a:rPr lang="en-US" dirty="0"/>
              <a:t> </a:t>
            </a:r>
            <a:r>
              <a:rPr lang="en-US" dirty="0" smtClean="0"/>
              <a:t>   click_link</a:t>
            </a:r>
            <a:r>
              <a:rPr lang="en-US" dirty="0"/>
              <a:t>('Show Alert</a:t>
            </a:r>
            <a:r>
              <a:rPr lang="en-US" dirty="0" smtClean="0"/>
              <a:t>')</a:t>
            </a:r>
          </a:p>
          <a:p>
            <a:pPr lvl="2"/>
            <a:r>
              <a:rPr lang="en-US" dirty="0"/>
              <a:t>e</a:t>
            </a:r>
            <a:r>
              <a:rPr lang="en-US" dirty="0" smtClean="0"/>
              <a:t>nd</a:t>
            </a:r>
          </a:p>
          <a:p>
            <a:pPr lvl="2"/>
            <a:endParaRPr lang="en-US" dirty="0" smtClean="0"/>
          </a:p>
          <a:p>
            <a:pPr marL="742950" lvl="1" indent="-285750">
              <a:buFont typeface="Wingdings" panose="05000000000000000000" pitchFamily="2" charset="2"/>
              <a:buChar char="q"/>
            </a:pPr>
            <a:r>
              <a:rPr lang="en-US" dirty="0"/>
              <a:t>accept or dismiss a </a:t>
            </a:r>
            <a:r>
              <a:rPr lang="en-US" dirty="0" smtClean="0"/>
              <a:t>confirmation</a:t>
            </a:r>
          </a:p>
          <a:p>
            <a:pPr marL="742950" lvl="1" indent="-285750">
              <a:buFont typeface="Wingdings" panose="05000000000000000000" pitchFamily="2" charset="2"/>
              <a:buChar char="q"/>
            </a:pPr>
            <a:endParaRPr lang="en-US" dirty="0"/>
          </a:p>
          <a:p>
            <a:pPr lvl="2"/>
            <a:r>
              <a:rPr lang="en-US" dirty="0"/>
              <a:t>dismiss_confirm </a:t>
            </a:r>
            <a:r>
              <a:rPr lang="en-US" dirty="0" smtClean="0"/>
              <a:t>do</a:t>
            </a:r>
          </a:p>
          <a:p>
            <a:pPr lvl="2"/>
            <a:r>
              <a:rPr lang="en-US" dirty="0"/>
              <a:t> </a:t>
            </a:r>
            <a:r>
              <a:rPr lang="en-US" dirty="0" smtClean="0"/>
              <a:t>   click_link</a:t>
            </a:r>
            <a:r>
              <a:rPr lang="en-US" dirty="0"/>
              <a:t>('Show Confirm</a:t>
            </a:r>
            <a:r>
              <a:rPr lang="en-US" dirty="0" smtClean="0"/>
              <a:t>')</a:t>
            </a:r>
          </a:p>
          <a:p>
            <a:pPr lvl="2"/>
            <a:r>
              <a:rPr lang="en-US" dirty="0" smtClean="0"/>
              <a:t>end</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43668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(Handling Modals Continue)</a:t>
            </a:r>
          </a:p>
        </p:txBody>
      </p:sp>
      <p:sp>
        <p:nvSpPr>
          <p:cNvPr id="4" name="TextBox 3"/>
          <p:cNvSpPr txBox="1"/>
          <p:nvPr/>
        </p:nvSpPr>
        <p:spPr>
          <a:xfrm>
            <a:off x="547255" y="1295400"/>
            <a:ext cx="7772400" cy="412420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Scripting</a:t>
            </a:r>
            <a:endParaRPr lang="en-US" sz="2800" dirty="0"/>
          </a:p>
          <a:p>
            <a:r>
              <a:rPr lang="en-US" dirty="0"/>
              <a:t>	</a:t>
            </a:r>
          </a:p>
          <a:p>
            <a:pPr marL="742950" lvl="1" indent="-285750">
              <a:buFont typeface="Wingdings" panose="05000000000000000000" pitchFamily="2" charset="2"/>
              <a:buChar char="q"/>
            </a:pPr>
            <a:r>
              <a:rPr lang="en-US" dirty="0"/>
              <a:t>accept or dismiss prompts</a:t>
            </a:r>
            <a:endParaRPr lang="en-US" dirty="0" smtClean="0"/>
          </a:p>
          <a:p>
            <a:pPr marL="742950" lvl="1" indent="-285750">
              <a:buFont typeface="Wingdings" panose="05000000000000000000" pitchFamily="2" charset="2"/>
              <a:buChar char="q"/>
            </a:pPr>
            <a:endParaRPr lang="en-US" dirty="0" smtClean="0"/>
          </a:p>
          <a:p>
            <a:pPr lvl="2"/>
            <a:r>
              <a:rPr lang="en-US" dirty="0"/>
              <a:t>accept_prompt(with: 'Linus Torvalds') </a:t>
            </a:r>
            <a:r>
              <a:rPr lang="en-US" dirty="0" smtClean="0"/>
              <a:t>do</a:t>
            </a:r>
          </a:p>
          <a:p>
            <a:pPr lvl="2"/>
            <a:r>
              <a:rPr lang="en-US" dirty="0"/>
              <a:t> </a:t>
            </a:r>
            <a:r>
              <a:rPr lang="en-US" dirty="0" smtClean="0"/>
              <a:t>    click_link</a:t>
            </a:r>
            <a:r>
              <a:rPr lang="en-US" dirty="0"/>
              <a:t>('Show Prompt About Linux</a:t>
            </a:r>
            <a:r>
              <a:rPr lang="en-US" dirty="0" smtClean="0"/>
              <a:t>')</a:t>
            </a:r>
          </a:p>
          <a:p>
            <a:pPr lvl="2"/>
            <a:r>
              <a:rPr lang="en-US" dirty="0"/>
              <a:t>e</a:t>
            </a:r>
            <a:r>
              <a:rPr lang="en-US" dirty="0" smtClean="0"/>
              <a:t>nd</a:t>
            </a:r>
          </a:p>
          <a:p>
            <a:pPr lvl="2"/>
            <a:endParaRPr lang="en-US" dirty="0" smtClean="0"/>
          </a:p>
          <a:p>
            <a:pPr marL="742950" lvl="1" indent="-285750">
              <a:buFont typeface="Wingdings" panose="05000000000000000000" pitchFamily="2" charset="2"/>
              <a:buChar char="q"/>
            </a:pPr>
            <a:r>
              <a:rPr lang="en-US" dirty="0" smtClean="0"/>
              <a:t>Verifying the return messages from modals</a:t>
            </a:r>
          </a:p>
          <a:p>
            <a:pPr marL="742950" lvl="1" indent="-285750">
              <a:buFont typeface="Wingdings" panose="05000000000000000000" pitchFamily="2" charset="2"/>
              <a:buChar char="q"/>
            </a:pPr>
            <a:endParaRPr lang="en-US" dirty="0"/>
          </a:p>
          <a:p>
            <a:pPr lvl="2"/>
            <a:r>
              <a:rPr lang="en-US" dirty="0"/>
              <a:t>message = accept_prompt(with: 'Linus Torvalds') </a:t>
            </a:r>
            <a:r>
              <a:rPr lang="en-US" dirty="0" smtClean="0"/>
              <a:t>do</a:t>
            </a:r>
          </a:p>
          <a:p>
            <a:pPr lvl="2"/>
            <a:r>
              <a:rPr lang="en-US" dirty="0"/>
              <a:t> </a:t>
            </a:r>
            <a:r>
              <a:rPr lang="en-US" dirty="0" smtClean="0"/>
              <a:t>    click_link</a:t>
            </a:r>
            <a:r>
              <a:rPr lang="en-US" dirty="0"/>
              <a:t>('Show Prompt About Linux</a:t>
            </a:r>
            <a:r>
              <a:rPr lang="en-US" dirty="0" smtClean="0"/>
              <a:t>')</a:t>
            </a:r>
          </a:p>
          <a:p>
            <a:pPr lvl="2"/>
            <a:r>
              <a:rPr lang="en-US" dirty="0"/>
              <a:t>e</a:t>
            </a:r>
            <a:r>
              <a:rPr lang="en-US" dirty="0" smtClean="0"/>
              <a:t>nd</a:t>
            </a:r>
          </a:p>
          <a:p>
            <a:pPr lvl="2"/>
            <a:r>
              <a:rPr lang="en-US" dirty="0" smtClean="0"/>
              <a:t>expect(message</a:t>
            </a:r>
            <a:r>
              <a:rPr lang="en-US" dirty="0"/>
              <a:t>).to </a:t>
            </a:r>
            <a:r>
              <a:rPr lang="en-US" dirty="0" err="1"/>
              <a:t>eq</a:t>
            </a:r>
            <a:r>
              <a:rPr lang="en-US" dirty="0"/>
              <a:t>('Who is the chief architect of Linux?')</a:t>
            </a:r>
          </a:p>
        </p:txBody>
      </p:sp>
    </p:spTree>
    <p:extLst>
      <p:ext uri="{BB962C8B-B14F-4D97-AF65-F5344CB8AC3E}">
        <p14:creationId xmlns:p14="http://schemas.microsoft.com/office/powerpoint/2010/main" val="4293895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a:solidFill>
                  <a:srgbClr val="FF0000"/>
                </a:solidFill>
              </a:rPr>
              <a:t>Setup for capybara and cucumber</a:t>
            </a:r>
          </a:p>
        </p:txBody>
      </p:sp>
      <p:sp>
        <p:nvSpPr>
          <p:cNvPr id="4" name="TextBox 3"/>
          <p:cNvSpPr txBox="1"/>
          <p:nvPr/>
        </p:nvSpPr>
        <p:spPr>
          <a:xfrm>
            <a:off x="533400" y="1447800"/>
            <a:ext cx="8305800" cy="3447098"/>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Ruby Installation</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a:t>Download ruby from source </a:t>
            </a:r>
            <a:r>
              <a:rPr lang="en-US" dirty="0" err="1"/>
              <a:t>url</a:t>
            </a:r>
            <a:r>
              <a:rPr lang="en-US" dirty="0"/>
              <a:t> </a:t>
            </a:r>
            <a:r>
              <a:rPr lang="en-US" dirty="0" smtClean="0">
                <a:hlinkClick r:id="rId2"/>
              </a:rPr>
              <a:t>“http</a:t>
            </a:r>
            <a:r>
              <a:rPr lang="en-US" dirty="0">
                <a:hlinkClick r:id="rId2"/>
              </a:rPr>
              <a:t>://rubyinstaller.org/downloads</a:t>
            </a:r>
            <a:r>
              <a:rPr lang="en-US" dirty="0" smtClean="0">
                <a:hlinkClick r:id="rId2"/>
              </a:rPr>
              <a:t>/</a:t>
            </a:r>
            <a:r>
              <a:rPr lang="en-US" dirty="0" smtClean="0"/>
              <a:t>” </a:t>
            </a:r>
            <a:r>
              <a:rPr lang="en-US" dirty="0"/>
              <a:t>preferred </a:t>
            </a:r>
            <a:r>
              <a:rPr lang="en-US" dirty="0" smtClean="0"/>
              <a:t>version Ruby </a:t>
            </a:r>
            <a:r>
              <a:rPr lang="en-US" dirty="0"/>
              <a:t>2.0.0-p648 (x64</a:t>
            </a:r>
            <a:r>
              <a:rPr lang="en-US" dirty="0" smtClean="0"/>
              <a:t>) and install it.</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smtClean="0"/>
              <a:t>After installation verify the ruby installation by opening the command prompt and type ruby –version and press enter. You will see the installed ruby version.</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NOTE: </a:t>
            </a:r>
            <a:r>
              <a:rPr lang="en-US" dirty="0"/>
              <a:t>B</a:t>
            </a:r>
            <a:r>
              <a:rPr lang="en-US" dirty="0" smtClean="0"/>
              <a:t>efore checking the version you need to set the ruby executables path to Environment path variable. Ignore if it is already set while installation.</a:t>
            </a:r>
            <a:endParaRPr lang="en-US" dirty="0"/>
          </a:p>
        </p:txBody>
      </p:sp>
    </p:spTree>
    <p:extLst>
      <p:ext uri="{BB962C8B-B14F-4D97-AF65-F5344CB8AC3E}">
        <p14:creationId xmlns:p14="http://schemas.microsoft.com/office/powerpoint/2010/main" val="37219383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(Debugging)</a:t>
            </a:r>
          </a:p>
        </p:txBody>
      </p:sp>
      <p:sp>
        <p:nvSpPr>
          <p:cNvPr id="4" name="TextBox 3"/>
          <p:cNvSpPr txBox="1"/>
          <p:nvPr/>
        </p:nvSpPr>
        <p:spPr>
          <a:xfrm>
            <a:off x="547255" y="1295400"/>
            <a:ext cx="7772400" cy="412420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Debugging</a:t>
            </a:r>
          </a:p>
          <a:p>
            <a:r>
              <a:rPr lang="en-US" dirty="0" smtClean="0"/>
              <a:t>Debugging </a:t>
            </a:r>
            <a:r>
              <a:rPr lang="en-US" dirty="0"/>
              <a:t>for tests can be done using below methods</a:t>
            </a:r>
          </a:p>
          <a:p>
            <a:r>
              <a:rPr lang="en-US" dirty="0"/>
              <a:t>	</a:t>
            </a:r>
          </a:p>
          <a:p>
            <a:pPr marL="742950" lvl="1" indent="-285750">
              <a:buFont typeface="Wingdings" panose="05000000000000000000" pitchFamily="2" charset="2"/>
              <a:buChar char="q"/>
            </a:pPr>
            <a:r>
              <a:rPr lang="en-US" dirty="0"/>
              <a:t>T</a:t>
            </a:r>
            <a:r>
              <a:rPr lang="en-US" dirty="0" smtClean="0"/>
              <a:t>ake </a:t>
            </a:r>
            <a:r>
              <a:rPr lang="en-US" dirty="0"/>
              <a:t>a snapshot of the page</a:t>
            </a:r>
            <a:endParaRPr lang="en-US" dirty="0" smtClean="0"/>
          </a:p>
          <a:p>
            <a:pPr marL="742950" lvl="1" indent="-285750">
              <a:buFont typeface="Wingdings" panose="05000000000000000000" pitchFamily="2" charset="2"/>
              <a:buChar char="q"/>
            </a:pPr>
            <a:endParaRPr lang="en-US" dirty="0" smtClean="0"/>
          </a:p>
          <a:p>
            <a:pPr lvl="2"/>
            <a:r>
              <a:rPr lang="en-US" dirty="0"/>
              <a:t>page.save_screenshot('screenshot.png')</a:t>
            </a:r>
            <a:endParaRPr lang="en-US" dirty="0" smtClean="0"/>
          </a:p>
          <a:p>
            <a:pPr lvl="2"/>
            <a:endParaRPr lang="en-US" dirty="0" smtClean="0"/>
          </a:p>
          <a:p>
            <a:pPr marL="742950" lvl="1" indent="-285750">
              <a:buFont typeface="Wingdings" panose="05000000000000000000" pitchFamily="2" charset="2"/>
              <a:buChar char="q"/>
            </a:pPr>
            <a:r>
              <a:rPr lang="en-US" dirty="0"/>
              <a:t>R</a:t>
            </a:r>
            <a:r>
              <a:rPr lang="en-US" dirty="0" smtClean="0"/>
              <a:t>etrieve </a:t>
            </a:r>
            <a:r>
              <a:rPr lang="en-US" dirty="0"/>
              <a:t>the current state of the DOM as a </a:t>
            </a:r>
            <a:r>
              <a:rPr lang="en-US" dirty="0" smtClean="0"/>
              <a:t>string</a:t>
            </a:r>
          </a:p>
          <a:p>
            <a:pPr marL="742950" lvl="1" indent="-285750">
              <a:buFont typeface="Wingdings" panose="05000000000000000000" pitchFamily="2" charset="2"/>
              <a:buChar char="q"/>
            </a:pPr>
            <a:endParaRPr lang="en-US" dirty="0"/>
          </a:p>
          <a:p>
            <a:pPr lvl="2"/>
            <a:r>
              <a:rPr lang="en-US" dirty="0"/>
              <a:t>print </a:t>
            </a:r>
            <a:r>
              <a:rPr lang="en-US" dirty="0" smtClean="0"/>
              <a:t>page.html</a:t>
            </a:r>
          </a:p>
          <a:p>
            <a:pPr lvl="2"/>
            <a:endParaRPr lang="en-US" dirty="0"/>
          </a:p>
          <a:p>
            <a:pPr lvl="2"/>
            <a:endParaRPr lang="en-US" dirty="0"/>
          </a:p>
          <a:p>
            <a:pPr lvl="2"/>
            <a:r>
              <a:rPr lang="en-US" dirty="0" smtClean="0"/>
              <a:t>NOTE: You </a:t>
            </a:r>
            <a:r>
              <a:rPr lang="en-US" dirty="0"/>
              <a:t>should avoid testing against the contents of page.html and use the more expressive finder methods instead.</a:t>
            </a:r>
          </a:p>
        </p:txBody>
      </p:sp>
    </p:spTree>
    <p:extLst>
      <p:ext uri="{BB962C8B-B14F-4D97-AF65-F5344CB8AC3E}">
        <p14:creationId xmlns:p14="http://schemas.microsoft.com/office/powerpoint/2010/main" val="5630531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(Matching)</a:t>
            </a:r>
          </a:p>
        </p:txBody>
      </p:sp>
      <p:sp>
        <p:nvSpPr>
          <p:cNvPr id="4" name="TextBox 3"/>
          <p:cNvSpPr txBox="1"/>
          <p:nvPr/>
        </p:nvSpPr>
        <p:spPr>
          <a:xfrm>
            <a:off x="547255" y="1285994"/>
            <a:ext cx="7772400" cy="218521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Matching</a:t>
            </a:r>
          </a:p>
          <a:p>
            <a:r>
              <a:rPr lang="en-US" dirty="0"/>
              <a:t>I</a:t>
            </a:r>
            <a:r>
              <a:rPr lang="en-US" dirty="0" smtClean="0"/>
              <a:t>t </a:t>
            </a:r>
            <a:r>
              <a:rPr lang="en-US" dirty="0"/>
              <a:t>is possible to customize how Capybara finds elements. </a:t>
            </a:r>
            <a:r>
              <a:rPr lang="en-US" dirty="0" smtClean="0"/>
              <a:t>There are two options available:</a:t>
            </a:r>
          </a:p>
          <a:p>
            <a:r>
              <a:rPr lang="en-US" dirty="0"/>
              <a:t>	</a:t>
            </a:r>
          </a:p>
          <a:p>
            <a:pPr marL="742950" lvl="1" indent="-285750">
              <a:buFont typeface="Wingdings" panose="05000000000000000000" pitchFamily="2" charset="2"/>
              <a:buChar char="q"/>
            </a:pPr>
            <a:r>
              <a:rPr lang="en-US" dirty="0" smtClean="0"/>
              <a:t>Exactness (Capybara.exact)</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dirty="0" smtClean="0"/>
              <a:t>Strategy (Capybara.match)</a:t>
            </a:r>
            <a:endParaRPr lang="en-US" dirty="0"/>
          </a:p>
        </p:txBody>
      </p:sp>
    </p:spTree>
    <p:extLst>
      <p:ext uri="{BB962C8B-B14F-4D97-AF65-F5344CB8AC3E}">
        <p14:creationId xmlns:p14="http://schemas.microsoft.com/office/powerpoint/2010/main" val="3820546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(Matching)</a:t>
            </a:r>
          </a:p>
        </p:txBody>
      </p:sp>
      <p:sp>
        <p:nvSpPr>
          <p:cNvPr id="4" name="TextBox 3"/>
          <p:cNvSpPr txBox="1"/>
          <p:nvPr/>
        </p:nvSpPr>
        <p:spPr>
          <a:xfrm>
            <a:off x="547255" y="1285994"/>
            <a:ext cx="7772400" cy="412420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Matching (Exactness)</a:t>
            </a:r>
          </a:p>
          <a:p>
            <a:r>
              <a:rPr lang="en-US" dirty="0"/>
              <a:t>Capybara.exact and the exact option work together with the is expression inside the XPath gem. When exact is true, all is expressions match exactly, when it is false, they allow substring matches. Many of the selectors built into Capybara use the is expression. This way you can specify whether you want to allow substring matches or not. Capybara.exact is false by default.</a:t>
            </a:r>
          </a:p>
          <a:p>
            <a:r>
              <a:rPr lang="en-US" dirty="0"/>
              <a:t>	</a:t>
            </a:r>
          </a:p>
          <a:p>
            <a:pPr marL="742950" lvl="1" indent="-285750">
              <a:buFont typeface="Wingdings" panose="05000000000000000000" pitchFamily="2" charset="2"/>
              <a:buChar char="q"/>
            </a:pPr>
            <a:r>
              <a:rPr lang="en-US" dirty="0" smtClean="0"/>
              <a:t>For </a:t>
            </a:r>
            <a:r>
              <a:rPr lang="en-US" dirty="0"/>
              <a:t>example</a:t>
            </a:r>
            <a:r>
              <a:rPr lang="en-US" dirty="0" smtClean="0"/>
              <a:t>:</a:t>
            </a:r>
          </a:p>
          <a:p>
            <a:pPr marL="742950" lvl="1" indent="-285750">
              <a:buFont typeface="Wingdings" panose="05000000000000000000" pitchFamily="2" charset="2"/>
              <a:buChar char="q"/>
            </a:pPr>
            <a:endParaRPr lang="en-US" dirty="0"/>
          </a:p>
          <a:p>
            <a:r>
              <a:rPr lang="en-US" dirty="0" smtClean="0"/>
              <a:t>	click_link</a:t>
            </a:r>
            <a:r>
              <a:rPr lang="en-US" dirty="0"/>
              <a:t>("Password") # also matches "Password confirmation" </a:t>
            </a:r>
            <a:endParaRPr lang="en-US" dirty="0" smtClean="0"/>
          </a:p>
          <a:p>
            <a:r>
              <a:rPr lang="en-US" dirty="0"/>
              <a:t>	</a:t>
            </a:r>
            <a:r>
              <a:rPr lang="en-US" dirty="0" smtClean="0"/>
              <a:t>Capybara.exact </a:t>
            </a:r>
            <a:r>
              <a:rPr lang="en-US" dirty="0"/>
              <a:t>= </a:t>
            </a:r>
            <a:r>
              <a:rPr lang="en-US" dirty="0" smtClean="0"/>
              <a:t>true</a:t>
            </a:r>
          </a:p>
          <a:p>
            <a:r>
              <a:rPr lang="en-US" dirty="0"/>
              <a:t>	</a:t>
            </a:r>
            <a:r>
              <a:rPr lang="en-US" dirty="0" smtClean="0"/>
              <a:t>click_link</a:t>
            </a:r>
            <a:r>
              <a:rPr lang="en-US" dirty="0"/>
              <a:t>("Password") # does not match "Password confirmation" </a:t>
            </a:r>
            <a:endParaRPr lang="en-US" dirty="0" smtClean="0"/>
          </a:p>
          <a:p>
            <a:r>
              <a:rPr lang="en-US" dirty="0"/>
              <a:t>	</a:t>
            </a:r>
            <a:r>
              <a:rPr lang="en-US" dirty="0" smtClean="0"/>
              <a:t>click_link</a:t>
            </a:r>
            <a:r>
              <a:rPr lang="en-US" dirty="0"/>
              <a:t>("Password", exact: false) # can be overridden</a:t>
            </a:r>
          </a:p>
          <a:p>
            <a:pPr marL="742950" lvl="1" indent="-285750">
              <a:buFont typeface="Wingdings" panose="05000000000000000000" pitchFamily="2" charset="2"/>
              <a:buChar char="q"/>
            </a:pPr>
            <a:endParaRPr lang="en-US" dirty="0" smtClean="0"/>
          </a:p>
        </p:txBody>
      </p:sp>
    </p:spTree>
    <p:extLst>
      <p:ext uri="{BB962C8B-B14F-4D97-AF65-F5344CB8AC3E}">
        <p14:creationId xmlns:p14="http://schemas.microsoft.com/office/powerpoint/2010/main" val="2386543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a:solidFill>
                  <a:srgbClr val="FF0000"/>
                </a:solidFill>
              </a:rPr>
              <a:t>DSL </a:t>
            </a:r>
            <a:r>
              <a:rPr lang="en-US" b="1" dirty="0" smtClean="0">
                <a:solidFill>
                  <a:srgbClr val="FF0000"/>
                </a:solidFill>
              </a:rPr>
              <a:t>(Matching)</a:t>
            </a:r>
          </a:p>
        </p:txBody>
      </p:sp>
      <p:sp>
        <p:nvSpPr>
          <p:cNvPr id="4" name="TextBox 3"/>
          <p:cNvSpPr txBox="1"/>
          <p:nvPr/>
        </p:nvSpPr>
        <p:spPr>
          <a:xfrm>
            <a:off x="547255" y="1285994"/>
            <a:ext cx="7772400" cy="4955203"/>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Matching (Strategy)</a:t>
            </a:r>
          </a:p>
          <a:p>
            <a:r>
              <a:rPr lang="en-US" dirty="0"/>
              <a:t>Using Capybara.match and the equivalent match option, you can control how Capybara behaves when multiple elements all match a query. There are currently four different strategies built into Capybara</a:t>
            </a:r>
            <a:r>
              <a:rPr lang="en-US" dirty="0" smtClean="0"/>
              <a:t>:</a:t>
            </a:r>
          </a:p>
          <a:p>
            <a:r>
              <a:rPr lang="en-US" dirty="0"/>
              <a:t>	</a:t>
            </a:r>
          </a:p>
          <a:p>
            <a:pPr marL="742950" lvl="1" indent="-285750">
              <a:buFont typeface="Wingdings" panose="05000000000000000000" pitchFamily="2" charset="2"/>
              <a:buChar char="q"/>
            </a:pPr>
            <a:r>
              <a:rPr lang="en-US" b="1" dirty="0" smtClean="0"/>
              <a:t>first</a:t>
            </a:r>
            <a:r>
              <a:rPr lang="en-US" dirty="0"/>
              <a:t>: Just picks the first element that matches.</a:t>
            </a:r>
          </a:p>
          <a:p>
            <a:pPr marL="742950" lvl="1" indent="-285750">
              <a:buFont typeface="Wingdings" panose="05000000000000000000" pitchFamily="2" charset="2"/>
              <a:buChar char="q"/>
            </a:pPr>
            <a:r>
              <a:rPr lang="en-US" b="1" dirty="0"/>
              <a:t>one</a:t>
            </a:r>
            <a:r>
              <a:rPr lang="en-US" dirty="0"/>
              <a:t>: Raises an error if more than one element matches.</a:t>
            </a:r>
          </a:p>
          <a:p>
            <a:pPr marL="742950" lvl="1" indent="-285750">
              <a:buFont typeface="Wingdings" panose="05000000000000000000" pitchFamily="2" charset="2"/>
              <a:buChar char="q"/>
            </a:pPr>
            <a:r>
              <a:rPr lang="en-US" b="1" dirty="0"/>
              <a:t>smart</a:t>
            </a:r>
            <a:r>
              <a:rPr lang="en-US" dirty="0"/>
              <a:t>: If exact is true, raises an error if more than one element matches, just like one. If exact is false, it will first try to find an exact match. An error is raised if more than one element is found. If no element is found, a new search is performed which allows partial matches. If that search returns multiple matches, an error is raised.</a:t>
            </a:r>
          </a:p>
          <a:p>
            <a:pPr marL="742950" lvl="1" indent="-285750">
              <a:buFont typeface="Wingdings" panose="05000000000000000000" pitchFamily="2" charset="2"/>
              <a:buChar char="q"/>
            </a:pPr>
            <a:r>
              <a:rPr lang="en-US" b="1" dirty="0" err="1"/>
              <a:t>prefer_exact</a:t>
            </a:r>
            <a:r>
              <a:rPr lang="en-US" dirty="0"/>
              <a:t>: If multiple matches are found, some of which are exact, and some of which are not, then the first exactly matching element is returned</a:t>
            </a:r>
            <a:r>
              <a:rPr lang="en-US" dirty="0" smtClean="0"/>
              <a:t>.</a:t>
            </a:r>
          </a:p>
          <a:p>
            <a:pPr marL="742950" lvl="1" indent="-285750">
              <a:buFont typeface="Wingdings" panose="05000000000000000000" pitchFamily="2" charset="2"/>
              <a:buChar char="q"/>
            </a:pPr>
            <a:endParaRPr lang="en-US" dirty="0"/>
          </a:p>
          <a:p>
            <a:pPr lvl="1"/>
            <a:r>
              <a:rPr lang="en-US" dirty="0" smtClean="0"/>
              <a:t>NOTE: </a:t>
            </a:r>
            <a:r>
              <a:rPr lang="en-US" dirty="0"/>
              <a:t>The default </a:t>
            </a:r>
            <a:r>
              <a:rPr lang="en-US" dirty="0" smtClean="0"/>
              <a:t>value for</a:t>
            </a:r>
            <a:r>
              <a:rPr lang="en-US" dirty="0"/>
              <a:t> Capybara.match is :</a:t>
            </a:r>
            <a:r>
              <a:rPr lang="en-US" dirty="0" smtClean="0"/>
              <a:t>smart</a:t>
            </a:r>
            <a:endParaRPr lang="en-US" dirty="0"/>
          </a:p>
        </p:txBody>
      </p:sp>
    </p:spTree>
    <p:extLst>
      <p:ext uri="{BB962C8B-B14F-4D97-AF65-F5344CB8AC3E}">
        <p14:creationId xmlns:p14="http://schemas.microsoft.com/office/powerpoint/2010/main" val="3012376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smtClean="0">
                <a:solidFill>
                  <a:srgbClr val="FF0000"/>
                </a:solidFill>
              </a:rPr>
              <a:t>Capybara hooks</a:t>
            </a:r>
            <a:endParaRPr lang="en-US" b="1" dirty="0" smtClean="0">
              <a:solidFill>
                <a:srgbClr val="FF0000"/>
              </a:solidFill>
            </a:endParaRPr>
          </a:p>
        </p:txBody>
      </p:sp>
      <p:sp>
        <p:nvSpPr>
          <p:cNvPr id="4" name="TextBox 3"/>
          <p:cNvSpPr txBox="1"/>
          <p:nvPr/>
        </p:nvSpPr>
        <p:spPr>
          <a:xfrm>
            <a:off x="547255" y="1285994"/>
            <a:ext cx="77724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Hooks with cucumber tags</a:t>
            </a:r>
            <a:endParaRPr lang="en-US" sz="2800" dirty="0" smtClean="0"/>
          </a:p>
          <a:p>
            <a:r>
              <a:rPr lang="en-US" dirty="0" smtClean="0"/>
              <a:t>Capybara uses hooks to run setup and teardown for the test cases. hooks adds the before test and after test scenarios.</a:t>
            </a:r>
          </a:p>
          <a:p>
            <a:r>
              <a:rPr lang="en-US" dirty="0"/>
              <a:t>	</a:t>
            </a:r>
          </a:p>
          <a:p>
            <a:pPr marL="742950" lvl="1" indent="-285750">
              <a:buFont typeface="Wingdings" panose="05000000000000000000" pitchFamily="2" charset="2"/>
              <a:buChar char="q"/>
            </a:pPr>
            <a:r>
              <a:rPr lang="en-US" b="1" dirty="0" smtClean="0"/>
              <a:t>Before hook</a:t>
            </a:r>
            <a:r>
              <a:rPr lang="en-US" dirty="0" smtClean="0"/>
              <a:t>:</a:t>
            </a:r>
            <a:r>
              <a:rPr lang="en-US" dirty="0"/>
              <a:t> </a:t>
            </a:r>
            <a:r>
              <a:rPr lang="en-US" dirty="0" smtClean="0"/>
              <a:t>It is used as setup for test case.</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b="1" dirty="0" smtClean="0"/>
              <a:t>After hook</a:t>
            </a:r>
            <a:r>
              <a:rPr lang="en-US" dirty="0" smtClean="0"/>
              <a:t>:</a:t>
            </a:r>
            <a:r>
              <a:rPr lang="en-US" dirty="0"/>
              <a:t> </a:t>
            </a:r>
            <a:r>
              <a:rPr lang="en-US" dirty="0" smtClean="0"/>
              <a:t>It is used as teardown for test case.</a:t>
            </a:r>
            <a:endParaRPr lang="en-US" dirty="0"/>
          </a:p>
          <a:p>
            <a:pPr lvl="1"/>
            <a:endParaRPr lang="en-US" b="1" dirty="0"/>
          </a:p>
          <a:p>
            <a:pPr lvl="1"/>
            <a:endParaRPr lang="en-US" dirty="0" smtClean="0"/>
          </a:p>
          <a:p>
            <a:pPr lvl="1"/>
            <a:endParaRPr lang="en-US" dirty="0" smtClean="0"/>
          </a:p>
          <a:p>
            <a:pPr lvl="1"/>
            <a:endParaRPr lang="en-US" dirty="0"/>
          </a:p>
          <a:p>
            <a:pPr lvl="1"/>
            <a:r>
              <a:rPr lang="en-US" dirty="0" smtClean="0"/>
              <a:t>NOTE: </a:t>
            </a:r>
            <a:r>
              <a:rPr lang="en-US" dirty="0" smtClean="0"/>
              <a:t>@</a:t>
            </a:r>
            <a:r>
              <a:rPr lang="en-US" dirty="0" err="1" smtClean="0"/>
              <a:t>fileUpload</a:t>
            </a:r>
            <a:r>
              <a:rPr lang="en-US" dirty="0" smtClean="0"/>
              <a:t> and @</a:t>
            </a:r>
            <a:r>
              <a:rPr lang="en-US" dirty="0" err="1" smtClean="0"/>
              <a:t>fileDownload</a:t>
            </a:r>
            <a:r>
              <a:rPr lang="en-US" dirty="0" smtClean="0"/>
              <a:t> are cucumber tags.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95600"/>
            <a:ext cx="3891643"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343400"/>
            <a:ext cx="39433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001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smtClean="0">
                <a:solidFill>
                  <a:srgbClr val="FF0000"/>
                </a:solidFill>
              </a:rPr>
              <a:t>Cucumber Command line options</a:t>
            </a:r>
          </a:p>
        </p:txBody>
      </p:sp>
      <p:sp>
        <p:nvSpPr>
          <p:cNvPr id="4" name="TextBox 3"/>
          <p:cNvSpPr txBox="1"/>
          <p:nvPr/>
        </p:nvSpPr>
        <p:spPr>
          <a:xfrm>
            <a:off x="547255" y="1285994"/>
            <a:ext cx="7772400" cy="4955203"/>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Cucumber command line</a:t>
            </a:r>
          </a:p>
          <a:p>
            <a:r>
              <a:rPr lang="en-US" dirty="0" smtClean="0"/>
              <a:t>You can check the available command line options in cucumber with command: “cucumber –help”. Below are some of the useful options.</a:t>
            </a:r>
          </a:p>
          <a:p>
            <a:r>
              <a:rPr lang="en-US" dirty="0"/>
              <a:t>	</a:t>
            </a:r>
          </a:p>
          <a:p>
            <a:pPr marL="742950" lvl="1" indent="-285750">
              <a:buFont typeface="Wingdings" panose="05000000000000000000" pitchFamily="2" charset="2"/>
              <a:buChar char="q"/>
            </a:pPr>
            <a:r>
              <a:rPr lang="en-US" b="1" dirty="0" smtClean="0"/>
              <a:t>--require</a:t>
            </a:r>
            <a:r>
              <a:rPr lang="en-US" dirty="0" smtClean="0"/>
              <a:t> </a:t>
            </a:r>
            <a:r>
              <a:rPr lang="en-US" dirty="0"/>
              <a:t>: Require files before executing the features. If </a:t>
            </a:r>
            <a:r>
              <a:rPr lang="en-US" dirty="0" smtClean="0"/>
              <a:t>this option </a:t>
            </a:r>
            <a:r>
              <a:rPr lang="en-US" dirty="0"/>
              <a:t>is not specified, all *.</a:t>
            </a:r>
            <a:r>
              <a:rPr lang="en-US" dirty="0" err="1"/>
              <a:t>rb</a:t>
            </a:r>
            <a:r>
              <a:rPr lang="en-US" dirty="0"/>
              <a:t> files that </a:t>
            </a:r>
            <a:r>
              <a:rPr lang="en-US" dirty="0" smtClean="0"/>
              <a:t>are siblings </a:t>
            </a:r>
            <a:r>
              <a:rPr lang="en-US" dirty="0"/>
              <a:t>or below the features will be loaded </a:t>
            </a:r>
            <a:r>
              <a:rPr lang="en-US" dirty="0" smtClean="0"/>
              <a:t>auto-</a:t>
            </a:r>
            <a:r>
              <a:rPr lang="en-US" dirty="0" err="1" smtClean="0"/>
              <a:t>matically</a:t>
            </a:r>
            <a:r>
              <a:rPr lang="en-US" dirty="0"/>
              <a:t>. Automatic loading is disabled when </a:t>
            </a:r>
            <a:r>
              <a:rPr lang="en-US" dirty="0" smtClean="0"/>
              <a:t>this option </a:t>
            </a:r>
            <a:r>
              <a:rPr lang="en-US" dirty="0"/>
              <a:t>is specified, and all loading becomes </a:t>
            </a:r>
            <a:r>
              <a:rPr lang="en-US" dirty="0" smtClean="0"/>
              <a:t>explicit. Files </a:t>
            </a:r>
            <a:r>
              <a:rPr lang="en-US" dirty="0"/>
              <a:t>under directories named "support" are </a:t>
            </a:r>
            <a:r>
              <a:rPr lang="en-US" dirty="0" smtClean="0"/>
              <a:t>always loaded </a:t>
            </a:r>
            <a:r>
              <a:rPr lang="en-US" dirty="0"/>
              <a:t>first</a:t>
            </a:r>
            <a:r>
              <a:rPr lang="en-US" dirty="0" smtClean="0"/>
              <a:t>.</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b="1" dirty="0"/>
              <a:t>--</a:t>
            </a:r>
            <a:r>
              <a:rPr lang="en-US" b="1" dirty="0" smtClean="0"/>
              <a:t>format </a:t>
            </a:r>
            <a:r>
              <a:rPr lang="en-US" dirty="0"/>
              <a:t>: How to format </a:t>
            </a:r>
            <a:r>
              <a:rPr lang="en-US" dirty="0" smtClean="0"/>
              <a:t>features. </a:t>
            </a:r>
            <a:r>
              <a:rPr lang="en-US" dirty="0"/>
              <a:t>Available formats</a:t>
            </a:r>
            <a:r>
              <a:rPr lang="en-US" dirty="0" smtClean="0"/>
              <a:t>:</a:t>
            </a:r>
          </a:p>
          <a:p>
            <a:pPr marL="1200150" lvl="2" indent="-285750">
              <a:buFont typeface="Wingdings" panose="05000000000000000000" pitchFamily="2" charset="2"/>
              <a:buChar char="q"/>
            </a:pPr>
            <a:r>
              <a:rPr lang="en-US" dirty="0" smtClean="0"/>
              <a:t>Debug</a:t>
            </a:r>
          </a:p>
          <a:p>
            <a:pPr marL="1200150" lvl="2" indent="-285750">
              <a:buFont typeface="Wingdings" panose="05000000000000000000" pitchFamily="2" charset="2"/>
              <a:buChar char="q"/>
            </a:pPr>
            <a:r>
              <a:rPr lang="en-US" dirty="0" smtClean="0"/>
              <a:t>Html</a:t>
            </a:r>
          </a:p>
          <a:p>
            <a:pPr marL="1200150" lvl="2" indent="-285750">
              <a:buFont typeface="Wingdings" panose="05000000000000000000" pitchFamily="2" charset="2"/>
              <a:buChar char="q"/>
            </a:pPr>
            <a:r>
              <a:rPr lang="en-US" dirty="0" err="1" smtClean="0"/>
              <a:t>Json</a:t>
            </a:r>
            <a:endParaRPr lang="en-US" dirty="0" smtClean="0"/>
          </a:p>
          <a:p>
            <a:pPr marL="1200150" lvl="2" indent="-285750">
              <a:buFont typeface="Wingdings" panose="05000000000000000000" pitchFamily="2" charset="2"/>
              <a:buChar char="q"/>
            </a:pPr>
            <a:r>
              <a:rPr lang="en-US" dirty="0" smtClean="0"/>
              <a:t>Pretty</a:t>
            </a:r>
          </a:p>
          <a:p>
            <a:pPr lvl="2"/>
            <a:r>
              <a:rPr lang="en-US" dirty="0" smtClean="0"/>
              <a:t> </a:t>
            </a:r>
            <a:endParaRPr lang="en-US" dirty="0"/>
          </a:p>
          <a:p>
            <a:pPr lvl="1"/>
            <a:r>
              <a:rPr lang="en-US" dirty="0" smtClean="0"/>
              <a:t>NOTE: </a:t>
            </a:r>
            <a:r>
              <a:rPr lang="en-US" dirty="0"/>
              <a:t>The default </a:t>
            </a:r>
            <a:r>
              <a:rPr lang="en-US" dirty="0" smtClean="0"/>
              <a:t>value for</a:t>
            </a:r>
            <a:r>
              <a:rPr lang="en-US" dirty="0"/>
              <a:t> </a:t>
            </a:r>
            <a:r>
              <a:rPr lang="en-US" dirty="0" smtClean="0"/>
              <a:t>--format</a:t>
            </a:r>
            <a:r>
              <a:rPr lang="en-US" dirty="0"/>
              <a:t> is </a:t>
            </a:r>
            <a:r>
              <a:rPr lang="en-US" dirty="0" smtClean="0"/>
              <a:t>pretty. </a:t>
            </a:r>
            <a:endParaRPr lang="en-US" dirty="0"/>
          </a:p>
        </p:txBody>
      </p:sp>
    </p:spTree>
    <p:extLst>
      <p:ext uri="{BB962C8B-B14F-4D97-AF65-F5344CB8AC3E}">
        <p14:creationId xmlns:p14="http://schemas.microsoft.com/office/powerpoint/2010/main" val="3644945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a:bodyPr>
          <a:lstStyle/>
          <a:p>
            <a:pPr marL="285750" indent="-285750" algn="l"/>
            <a:r>
              <a:rPr lang="en-US" b="1" dirty="0" smtClean="0">
                <a:solidFill>
                  <a:srgbClr val="FF0000"/>
                </a:solidFill>
              </a:rPr>
              <a:t>Cucumber Command line options</a:t>
            </a:r>
          </a:p>
        </p:txBody>
      </p:sp>
      <p:sp>
        <p:nvSpPr>
          <p:cNvPr id="4" name="TextBox 3"/>
          <p:cNvSpPr txBox="1"/>
          <p:nvPr/>
        </p:nvSpPr>
        <p:spPr>
          <a:xfrm>
            <a:off x="547255" y="1285994"/>
            <a:ext cx="7772400" cy="412420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Cucumber command line (Continue)</a:t>
            </a:r>
          </a:p>
          <a:p>
            <a:r>
              <a:rPr lang="en-US" dirty="0" smtClean="0"/>
              <a:t>You can check the available command line options in cucumber with command: “cucumber –help”. Below are some of the useful options.</a:t>
            </a:r>
          </a:p>
          <a:p>
            <a:r>
              <a:rPr lang="en-US" dirty="0"/>
              <a:t>	</a:t>
            </a:r>
          </a:p>
          <a:p>
            <a:pPr marL="742950" lvl="1" indent="-285750">
              <a:buFont typeface="Wingdings" panose="05000000000000000000" pitchFamily="2" charset="2"/>
              <a:buChar char="q"/>
            </a:pPr>
            <a:r>
              <a:rPr lang="en-US" b="1" dirty="0"/>
              <a:t>--out</a:t>
            </a:r>
            <a:r>
              <a:rPr lang="en-US" dirty="0"/>
              <a:t> : Write output to a file/directory instead of STDOUT. This </a:t>
            </a:r>
            <a:r>
              <a:rPr lang="en-US" dirty="0" smtClean="0"/>
              <a:t>option applies </a:t>
            </a:r>
            <a:r>
              <a:rPr lang="en-US" dirty="0"/>
              <a:t>to the previously specified </a:t>
            </a:r>
            <a:r>
              <a:rPr lang="en-US" dirty="0" smtClean="0"/>
              <a:t>–format. </a:t>
            </a:r>
            <a:r>
              <a:rPr lang="en-US" dirty="0" err="1"/>
              <a:t>e</a:t>
            </a:r>
            <a:r>
              <a:rPr lang="en-US" dirty="0" err="1" smtClean="0"/>
              <a:t>.g</a:t>
            </a:r>
            <a:r>
              <a:rPr lang="en-US" dirty="0" smtClean="0"/>
              <a:t> –out report.html</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b="1" dirty="0"/>
              <a:t>--tags </a:t>
            </a:r>
            <a:r>
              <a:rPr lang="en-US" dirty="0"/>
              <a:t>: Only execute the features or scenarios with tags </a:t>
            </a:r>
            <a:r>
              <a:rPr lang="en-US" dirty="0" smtClean="0"/>
              <a:t>matching. </a:t>
            </a:r>
            <a:r>
              <a:rPr lang="en-US" dirty="0" err="1" smtClean="0"/>
              <a:t>e.g</a:t>
            </a:r>
            <a:r>
              <a:rPr lang="en-US" dirty="0" smtClean="0"/>
              <a:t> –tags @login</a:t>
            </a:r>
          </a:p>
          <a:p>
            <a:pPr marL="742950" lvl="1" indent="-285750">
              <a:buFont typeface="Wingdings" panose="05000000000000000000" pitchFamily="2" charset="2"/>
              <a:buChar char="q"/>
            </a:pPr>
            <a:r>
              <a:rPr lang="en-US" b="1" dirty="0"/>
              <a:t>--</a:t>
            </a:r>
            <a:r>
              <a:rPr lang="en-US" b="1" dirty="0" smtClean="0"/>
              <a:t>dry-run</a:t>
            </a:r>
            <a:r>
              <a:rPr lang="en-US" dirty="0" smtClean="0"/>
              <a:t> </a:t>
            </a:r>
            <a:r>
              <a:rPr lang="en-US" dirty="0"/>
              <a:t>:  Invokes formatters without executing the steps</a:t>
            </a:r>
            <a:r>
              <a:rPr lang="en-US" dirty="0" smtClean="0"/>
              <a:t>. Check for test steps if they are implemented or not.</a:t>
            </a:r>
          </a:p>
          <a:p>
            <a:pPr lvl="1"/>
            <a:endParaRPr lang="en-US" dirty="0" smtClean="0"/>
          </a:p>
          <a:p>
            <a:pPr lvl="1"/>
            <a:endParaRPr lang="en-US" dirty="0"/>
          </a:p>
          <a:p>
            <a:pPr lvl="1"/>
            <a:r>
              <a:rPr lang="en-US" dirty="0" smtClean="0"/>
              <a:t>NOTE: </a:t>
            </a:r>
            <a:r>
              <a:rPr lang="en-US" dirty="0"/>
              <a:t>Y</a:t>
            </a:r>
            <a:r>
              <a:rPr lang="en-US" dirty="0" smtClean="0"/>
              <a:t>ou can check the available formats functionality by with help option.</a:t>
            </a:r>
            <a:endParaRPr lang="en-US" dirty="0"/>
          </a:p>
        </p:txBody>
      </p:sp>
    </p:spTree>
    <p:extLst>
      <p:ext uri="{BB962C8B-B14F-4D97-AF65-F5344CB8AC3E}">
        <p14:creationId xmlns:p14="http://schemas.microsoft.com/office/powerpoint/2010/main" val="94697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914400"/>
          </a:xfrm>
        </p:spPr>
        <p:txBody>
          <a:bodyPr>
            <a:normAutofit fontScale="90000"/>
          </a:bodyPr>
          <a:lstStyle/>
          <a:p>
            <a:pPr marL="285750" indent="-285750" algn="l"/>
            <a:r>
              <a:rPr lang="en-US" b="1" dirty="0" smtClean="0">
                <a:solidFill>
                  <a:srgbClr val="FF0000"/>
                </a:solidFill>
              </a:rPr>
              <a:t>Cucumber Test </a:t>
            </a:r>
            <a:r>
              <a:rPr lang="en-US" b="1" dirty="0">
                <a:solidFill>
                  <a:srgbClr val="FF0000"/>
                </a:solidFill>
              </a:rPr>
              <a:t>E</a:t>
            </a:r>
            <a:r>
              <a:rPr lang="en-US" b="1" dirty="0" smtClean="0">
                <a:solidFill>
                  <a:srgbClr val="FF0000"/>
                </a:solidFill>
              </a:rPr>
              <a:t>xecution and Reporting</a:t>
            </a:r>
          </a:p>
        </p:txBody>
      </p:sp>
      <p:sp>
        <p:nvSpPr>
          <p:cNvPr id="4" name="TextBox 3"/>
          <p:cNvSpPr txBox="1"/>
          <p:nvPr/>
        </p:nvSpPr>
        <p:spPr>
          <a:xfrm>
            <a:off x="547255" y="1285994"/>
            <a:ext cx="77724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a:t>
            </a:r>
            <a:r>
              <a:rPr lang="en-US" sz="2800" dirty="0" smtClean="0"/>
              <a:t>Cucumber Execution</a:t>
            </a:r>
          </a:p>
          <a:p>
            <a:r>
              <a:rPr lang="en-US" dirty="0"/>
              <a:t>	</a:t>
            </a:r>
          </a:p>
          <a:p>
            <a:pPr marL="742950" lvl="1" indent="-285750">
              <a:buFont typeface="Wingdings" panose="05000000000000000000" pitchFamily="2" charset="2"/>
              <a:buChar char="q"/>
            </a:pPr>
            <a:r>
              <a:rPr lang="en-US" b="1" dirty="0" smtClean="0"/>
              <a:t>Command to execute all cucumber tests</a:t>
            </a:r>
            <a:r>
              <a:rPr lang="en-US" dirty="0" smtClean="0"/>
              <a:t> : Open the command prompt and locate to features directory and type “cucumber” press enter. It will execute all the cucumber test scenarios  alphabetically. </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r>
              <a:rPr lang="en-US" b="1" dirty="0" smtClean="0"/>
              <a:t>Command to execute tests with specific tag </a:t>
            </a:r>
            <a:r>
              <a:rPr lang="en-US" dirty="0" smtClean="0"/>
              <a:t>: run command </a:t>
            </a:r>
          </a:p>
          <a:p>
            <a:pPr lvl="1"/>
            <a:r>
              <a:rPr lang="en-US" dirty="0"/>
              <a:t>	</a:t>
            </a:r>
            <a:r>
              <a:rPr lang="en-US" dirty="0" smtClean="0"/>
              <a:t>“cucumber –tags @login” this will only execute scenarios with login tag.</a:t>
            </a:r>
          </a:p>
          <a:p>
            <a:pPr lvl="1"/>
            <a:endParaRPr lang="en-US" dirty="0" smtClean="0"/>
          </a:p>
          <a:p>
            <a:pPr marL="742950" lvl="1" indent="-285750">
              <a:buFont typeface="Wingdings" panose="05000000000000000000" pitchFamily="2" charset="2"/>
              <a:buChar char="q"/>
            </a:pPr>
            <a:r>
              <a:rPr lang="en-US" b="1" dirty="0" smtClean="0"/>
              <a:t>Command to execute tests and generate html reports</a:t>
            </a:r>
            <a:r>
              <a:rPr lang="en-US" dirty="0" smtClean="0"/>
              <a:t> </a:t>
            </a:r>
            <a:r>
              <a:rPr lang="en-US" dirty="0"/>
              <a:t>: </a:t>
            </a:r>
            <a:r>
              <a:rPr lang="en-US" dirty="0" smtClean="0"/>
              <a:t>Run command :</a:t>
            </a:r>
          </a:p>
          <a:p>
            <a:pPr lvl="1"/>
            <a:r>
              <a:rPr lang="en-US" dirty="0"/>
              <a:t>	</a:t>
            </a:r>
            <a:r>
              <a:rPr lang="en-US" dirty="0" smtClean="0"/>
              <a:t>“cucumber –tags @login –format html –out report.html” this will execute scenarios with login tag and generate a report.html file in same directory from where the tests have been executed.</a:t>
            </a:r>
          </a:p>
          <a:p>
            <a:pPr lvl="1"/>
            <a:endParaRPr lang="en-US" dirty="0"/>
          </a:p>
          <a:p>
            <a:pPr lvl="1"/>
            <a:endParaRPr lang="en-US" dirty="0"/>
          </a:p>
        </p:txBody>
      </p:sp>
    </p:spTree>
    <p:extLst>
      <p:ext uri="{BB962C8B-B14F-4D97-AF65-F5344CB8AC3E}">
        <p14:creationId xmlns:p14="http://schemas.microsoft.com/office/powerpoint/2010/main" val="347344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a:solidFill>
                  <a:srgbClr val="FF0000"/>
                </a:solidFill>
              </a:rPr>
              <a:t>Setup for capybara and cucumber</a:t>
            </a:r>
          </a:p>
        </p:txBody>
      </p:sp>
      <p:sp>
        <p:nvSpPr>
          <p:cNvPr id="4" name="TextBox 3"/>
          <p:cNvSpPr txBox="1"/>
          <p:nvPr/>
        </p:nvSpPr>
        <p:spPr>
          <a:xfrm>
            <a:off x="457200" y="1066800"/>
            <a:ext cx="8305800" cy="5663089"/>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Ruby </a:t>
            </a:r>
            <a:r>
              <a:rPr lang="en-US" sz="2800" dirty="0" err="1" smtClean="0"/>
              <a:t>Devkit</a:t>
            </a:r>
            <a:r>
              <a:rPr lang="en-US" sz="2800" dirty="0" smtClean="0"/>
              <a:t> Installation</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a:t>Download </a:t>
            </a:r>
            <a:r>
              <a:rPr lang="en-US" dirty="0" smtClean="0"/>
              <a:t>ruby </a:t>
            </a:r>
            <a:r>
              <a:rPr lang="en-US" dirty="0" err="1" smtClean="0"/>
              <a:t>Devkit</a:t>
            </a:r>
            <a:r>
              <a:rPr lang="en-US" dirty="0" smtClean="0"/>
              <a:t> </a:t>
            </a:r>
            <a:r>
              <a:rPr lang="en-US" dirty="0"/>
              <a:t>from source </a:t>
            </a:r>
            <a:r>
              <a:rPr lang="en-US" dirty="0" err="1"/>
              <a:t>url</a:t>
            </a:r>
            <a:r>
              <a:rPr lang="en-US" dirty="0"/>
              <a:t> </a:t>
            </a:r>
            <a:r>
              <a:rPr lang="en-US" dirty="0" smtClean="0">
                <a:hlinkClick r:id="rId2"/>
              </a:rPr>
              <a:t>“http</a:t>
            </a:r>
            <a:r>
              <a:rPr lang="en-US" dirty="0">
                <a:hlinkClick r:id="rId2"/>
              </a:rPr>
              <a:t>://rubyinstaller.org/downloads</a:t>
            </a:r>
            <a:r>
              <a:rPr lang="en-US" dirty="0" smtClean="0">
                <a:hlinkClick r:id="rId2"/>
              </a:rPr>
              <a:t>/</a:t>
            </a:r>
            <a:r>
              <a:rPr lang="en-US" dirty="0" smtClean="0"/>
              <a:t>” NOTE: </a:t>
            </a:r>
            <a:r>
              <a:rPr lang="en-US" dirty="0" err="1" smtClean="0"/>
              <a:t>Devkit</a:t>
            </a:r>
            <a:r>
              <a:rPr lang="en-US" dirty="0" smtClean="0"/>
              <a:t> version should be compatible with ruby version that you have installed.</a:t>
            </a:r>
          </a:p>
          <a:p>
            <a:pPr marL="742950" lvl="1" indent="-285750">
              <a:buFont typeface="Wingdings" panose="05000000000000000000" pitchFamily="2" charset="2"/>
              <a:buChar char="q"/>
            </a:pPr>
            <a:r>
              <a:rPr lang="en-US" dirty="0" smtClean="0"/>
              <a:t>Downloaded ruby </a:t>
            </a:r>
            <a:r>
              <a:rPr lang="en-US" dirty="0" err="1" smtClean="0"/>
              <a:t>Devkit</a:t>
            </a:r>
            <a:r>
              <a:rPr lang="en-US" dirty="0" smtClean="0"/>
              <a:t> is in zip format, extract the downloaded zip file.</a:t>
            </a:r>
          </a:p>
          <a:p>
            <a:pPr marL="742950" lvl="1" indent="-285750">
              <a:buFont typeface="Wingdings" panose="05000000000000000000" pitchFamily="2" charset="2"/>
              <a:buChar char="q"/>
            </a:pPr>
            <a:r>
              <a:rPr lang="en-US" dirty="0"/>
              <a:t>I</a:t>
            </a:r>
            <a:r>
              <a:rPr lang="en-US" dirty="0" smtClean="0"/>
              <a:t>n </a:t>
            </a:r>
            <a:r>
              <a:rPr lang="en-US" dirty="0"/>
              <a:t>extracted folder you see </a:t>
            </a:r>
            <a:r>
              <a:rPr lang="en-US" dirty="0" err="1"/>
              <a:t>dk.rb</a:t>
            </a:r>
            <a:r>
              <a:rPr lang="en-US" dirty="0"/>
              <a:t> file. it is development kit installation </a:t>
            </a:r>
            <a:r>
              <a:rPr lang="en-US" dirty="0" smtClean="0"/>
              <a:t>file</a:t>
            </a:r>
          </a:p>
          <a:p>
            <a:pPr marL="742950" lvl="1" indent="-285750">
              <a:buFont typeface="Wingdings" panose="05000000000000000000" pitchFamily="2" charset="2"/>
              <a:buChar char="q"/>
            </a:pPr>
            <a:r>
              <a:rPr lang="en-US" dirty="0" smtClean="0"/>
              <a:t>Open the command prompt and locate the ruby </a:t>
            </a:r>
            <a:r>
              <a:rPr lang="en-US" dirty="0" err="1" smtClean="0"/>
              <a:t>devkit</a:t>
            </a:r>
            <a:r>
              <a:rPr lang="en-US" dirty="0" smtClean="0"/>
              <a:t> directory where we have </a:t>
            </a:r>
            <a:r>
              <a:rPr lang="en-US" dirty="0" err="1" smtClean="0"/>
              <a:t>dk.rb</a:t>
            </a:r>
            <a:r>
              <a:rPr lang="en-US" dirty="0" smtClean="0"/>
              <a:t> file.</a:t>
            </a:r>
          </a:p>
          <a:p>
            <a:pPr marL="742950" lvl="1" indent="-285750">
              <a:buFont typeface="Wingdings" panose="05000000000000000000" pitchFamily="2" charset="2"/>
              <a:buChar char="q"/>
            </a:pPr>
            <a:r>
              <a:rPr lang="en-US" dirty="0" smtClean="0"/>
              <a:t>Type “ruby </a:t>
            </a:r>
            <a:r>
              <a:rPr lang="en-US" dirty="0" err="1" smtClean="0"/>
              <a:t>dk.rb</a:t>
            </a:r>
            <a:r>
              <a:rPr lang="en-US" dirty="0" smtClean="0"/>
              <a:t> </a:t>
            </a:r>
            <a:r>
              <a:rPr lang="en-US" dirty="0" err="1" smtClean="0"/>
              <a:t>init</a:t>
            </a:r>
            <a:r>
              <a:rPr lang="en-US" dirty="0" smtClean="0"/>
              <a:t>” this </a:t>
            </a:r>
            <a:r>
              <a:rPr lang="en-US" dirty="0" err="1" smtClean="0"/>
              <a:t>cmd</a:t>
            </a:r>
            <a:r>
              <a:rPr lang="en-US" dirty="0" smtClean="0"/>
              <a:t> will initialize the </a:t>
            </a:r>
            <a:r>
              <a:rPr lang="en-US" dirty="0" err="1" smtClean="0"/>
              <a:t>devkit</a:t>
            </a:r>
            <a:r>
              <a:rPr lang="en-US" dirty="0" smtClean="0"/>
              <a:t> process.</a:t>
            </a:r>
          </a:p>
          <a:p>
            <a:pPr marL="742950" lvl="1" indent="-285750">
              <a:buFont typeface="Wingdings" panose="05000000000000000000" pitchFamily="2" charset="2"/>
              <a:buChar char="q"/>
            </a:pPr>
            <a:r>
              <a:rPr lang="en-US" dirty="0" smtClean="0"/>
              <a:t>Now type “ruby </a:t>
            </a:r>
            <a:r>
              <a:rPr lang="en-US" dirty="0" err="1" smtClean="0"/>
              <a:t>dk.rb</a:t>
            </a:r>
            <a:r>
              <a:rPr lang="en-US" dirty="0" smtClean="0"/>
              <a:t> install” this command will install the </a:t>
            </a:r>
            <a:r>
              <a:rPr lang="en-US" dirty="0" err="1" smtClean="0"/>
              <a:t>devkit</a:t>
            </a:r>
            <a:endParaRPr lang="en-US" dirty="0" smtClean="0"/>
          </a:p>
          <a:p>
            <a:pPr marL="742950" lvl="1" indent="-285750">
              <a:buFont typeface="Wingdings" panose="05000000000000000000" pitchFamily="2" charset="2"/>
              <a:buChar char="q"/>
            </a:pPr>
            <a:r>
              <a:rPr lang="en-US" dirty="0" err="1" smtClean="0"/>
              <a:t>Devkit</a:t>
            </a:r>
            <a:r>
              <a:rPr lang="en-US" dirty="0" smtClean="0"/>
              <a:t> installation is completed.</a:t>
            </a:r>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144624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b="1" dirty="0">
                <a:solidFill>
                  <a:srgbClr val="FF0000"/>
                </a:solidFill>
              </a:rPr>
              <a:t>Setup for capybara and cucumber</a:t>
            </a:r>
          </a:p>
        </p:txBody>
      </p:sp>
      <p:sp>
        <p:nvSpPr>
          <p:cNvPr id="4" name="TextBox 3"/>
          <p:cNvSpPr txBox="1"/>
          <p:nvPr/>
        </p:nvSpPr>
        <p:spPr>
          <a:xfrm>
            <a:off x="457200" y="1066800"/>
            <a:ext cx="8305800" cy="6494085"/>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Install the required gem</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a:t>g</a:t>
            </a:r>
            <a:r>
              <a:rPr lang="en-US" dirty="0" smtClean="0"/>
              <a:t>em install bundle</a:t>
            </a:r>
          </a:p>
          <a:p>
            <a:pPr marL="742950" lvl="1" indent="-285750">
              <a:buFont typeface="Wingdings" panose="05000000000000000000" pitchFamily="2" charset="2"/>
              <a:buChar char="q"/>
            </a:pPr>
            <a:r>
              <a:rPr lang="en-US" dirty="0"/>
              <a:t>gem install cucumber</a:t>
            </a:r>
          </a:p>
          <a:p>
            <a:pPr marL="742950" lvl="1" indent="-285750">
              <a:buFont typeface="Wingdings" panose="05000000000000000000" pitchFamily="2" charset="2"/>
              <a:buChar char="q"/>
            </a:pPr>
            <a:r>
              <a:rPr lang="en-US" dirty="0"/>
              <a:t>gem install selenium-</a:t>
            </a:r>
            <a:r>
              <a:rPr lang="en-US" dirty="0" err="1"/>
              <a:t>webdriver</a:t>
            </a:r>
            <a:endParaRPr lang="en-US" dirty="0"/>
          </a:p>
          <a:p>
            <a:pPr marL="742950" lvl="1" indent="-285750">
              <a:buFont typeface="Wingdings" panose="05000000000000000000" pitchFamily="2" charset="2"/>
              <a:buChar char="q"/>
            </a:pPr>
            <a:r>
              <a:rPr lang="en-US" dirty="0"/>
              <a:t>gem install </a:t>
            </a:r>
            <a:r>
              <a:rPr lang="en-US" dirty="0" err="1"/>
              <a:t>rspec</a:t>
            </a:r>
            <a:endParaRPr lang="en-US" dirty="0"/>
          </a:p>
          <a:p>
            <a:pPr marL="742950" lvl="1" indent="-285750">
              <a:buFont typeface="Wingdings" panose="05000000000000000000" pitchFamily="2" charset="2"/>
              <a:buChar char="q"/>
            </a:pPr>
            <a:r>
              <a:rPr lang="en-US" dirty="0"/>
              <a:t>gem install capybara</a:t>
            </a:r>
            <a:endParaRPr lang="en-US" dirty="0" smtClean="0"/>
          </a:p>
          <a:p>
            <a:pPr lvl="1"/>
            <a:endParaRPr lang="en-US" dirty="0" smtClean="0"/>
          </a:p>
          <a:p>
            <a:pPr lvl="1"/>
            <a:r>
              <a:rPr lang="en-US" dirty="0" smtClean="0"/>
              <a:t>NOTE: if you found some version dependencies you can install them first with there supported versions. Also “gem list” command can be used to list all the installed gems with there versions.</a:t>
            </a:r>
          </a:p>
          <a:p>
            <a:r>
              <a:rPr lang="en-US" dirty="0"/>
              <a:t> </a:t>
            </a:r>
            <a:r>
              <a:rPr lang="en-US" dirty="0" smtClean="0"/>
              <a:t>        </a:t>
            </a:r>
          </a:p>
          <a:p>
            <a:r>
              <a:rPr lang="en-US" dirty="0" smtClean="0"/>
              <a:t>         NOTE</a:t>
            </a:r>
            <a:r>
              <a:rPr lang="en-US" dirty="0"/>
              <a:t>: if you face SSL issue while gem download you can change the source:</a:t>
            </a:r>
          </a:p>
          <a:p>
            <a:r>
              <a:rPr lang="en-US" dirty="0" smtClean="0"/>
              <a:t>	gem </a:t>
            </a:r>
            <a:r>
              <a:rPr lang="en-US" dirty="0"/>
              <a:t>sources -r https://rubygems.org/ </a:t>
            </a:r>
          </a:p>
          <a:p>
            <a:r>
              <a:rPr lang="en-US" dirty="0" smtClean="0"/>
              <a:t>	gem </a:t>
            </a:r>
            <a:r>
              <a:rPr lang="en-US" dirty="0"/>
              <a:t>sources -a http://rubygems.org/</a:t>
            </a:r>
          </a:p>
          <a:p>
            <a:r>
              <a:rPr lang="en-US" dirty="0"/>
              <a:t/>
            </a:r>
            <a:br>
              <a:rPr lang="en-US" dirty="0"/>
            </a:br>
            <a:endParaRPr lang="en-US" dirty="0" smtClean="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smtClean="0"/>
          </a:p>
          <a:p>
            <a:pPr marL="742950" lvl="1"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236310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a:bodyPr>
          <a:lstStyle/>
          <a:p>
            <a:pPr marL="285750" indent="-285750" algn="l"/>
            <a:r>
              <a:rPr lang="en-US" b="1" dirty="0" smtClean="0">
                <a:solidFill>
                  <a:srgbClr val="FF0000"/>
                </a:solidFill>
              </a:rPr>
              <a:t>Capybara Overview</a:t>
            </a:r>
          </a:p>
        </p:txBody>
      </p:sp>
      <p:sp>
        <p:nvSpPr>
          <p:cNvPr id="4" name="TextBox 3"/>
          <p:cNvSpPr txBox="1"/>
          <p:nvPr/>
        </p:nvSpPr>
        <p:spPr>
          <a:xfrm>
            <a:off x="533400" y="1447800"/>
            <a:ext cx="7772400" cy="2339102"/>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Capybara</a:t>
            </a:r>
          </a:p>
          <a:p>
            <a:pPr marL="285750" indent="-285750">
              <a:buFont typeface="Wingdings" panose="05000000000000000000" pitchFamily="2" charset="2"/>
              <a:buChar char="q"/>
            </a:pPr>
            <a:endParaRPr lang="en-US" sz="2800" dirty="0"/>
          </a:p>
          <a:p>
            <a:pPr lvl="1" indent="-285750">
              <a:buFont typeface="Wingdings" panose="05000000000000000000" pitchFamily="2" charset="2"/>
              <a:buChar char="q"/>
            </a:pPr>
            <a:r>
              <a:rPr lang="en-US" dirty="0"/>
              <a:t>Capybara is a library written in the Ruby programming language which makes it easy to simulate how a user interacts with your application. Capybara can talk with many different drivers which execute your tests through the same clean and simple interface. You can seamlessly choose between Selenium, </a:t>
            </a:r>
            <a:r>
              <a:rPr lang="en-US" dirty="0" err="1"/>
              <a:t>Webkit</a:t>
            </a:r>
            <a:r>
              <a:rPr lang="en-US" dirty="0"/>
              <a:t> or pure Ruby </a:t>
            </a:r>
            <a:r>
              <a:rPr lang="en-US" dirty="0" smtClean="0"/>
              <a:t>drivers.</a:t>
            </a:r>
            <a:endParaRPr lang="en-US" dirty="0"/>
          </a:p>
        </p:txBody>
      </p:sp>
    </p:spTree>
    <p:extLst>
      <p:ext uri="{BB962C8B-B14F-4D97-AF65-F5344CB8AC3E}">
        <p14:creationId xmlns:p14="http://schemas.microsoft.com/office/powerpoint/2010/main" val="118519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a:bodyPr>
          <a:lstStyle/>
          <a:p>
            <a:pPr marL="285750" indent="-285750" algn="l"/>
            <a:r>
              <a:rPr lang="en-US" b="1" dirty="0" smtClean="0">
                <a:solidFill>
                  <a:srgbClr val="FF0000"/>
                </a:solidFill>
              </a:rPr>
              <a:t>Capybara Benefits</a:t>
            </a:r>
          </a:p>
        </p:txBody>
      </p:sp>
      <p:sp>
        <p:nvSpPr>
          <p:cNvPr id="4" name="TextBox 3"/>
          <p:cNvSpPr txBox="1"/>
          <p:nvPr/>
        </p:nvSpPr>
        <p:spPr>
          <a:xfrm>
            <a:off x="533400" y="1447800"/>
            <a:ext cx="7772400" cy="3170099"/>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Capybara Benefits summary</a:t>
            </a:r>
          </a:p>
          <a:p>
            <a:pPr marL="285750" indent="-285750">
              <a:buFont typeface="Wingdings" panose="05000000000000000000" pitchFamily="2" charset="2"/>
              <a:buChar char="q"/>
            </a:pPr>
            <a:endParaRPr lang="en-US" sz="2800" dirty="0"/>
          </a:p>
          <a:p>
            <a:pPr lvl="1" indent="-285750">
              <a:buFont typeface="Wingdings" panose="05000000000000000000" pitchFamily="2" charset="2"/>
              <a:buChar char="q"/>
            </a:pPr>
            <a:r>
              <a:rPr lang="en-US" dirty="0" smtClean="0"/>
              <a:t>Open source</a:t>
            </a:r>
          </a:p>
          <a:p>
            <a:pPr lvl="1" indent="-285750">
              <a:buFont typeface="Wingdings" panose="05000000000000000000" pitchFamily="2" charset="2"/>
              <a:buChar char="q"/>
            </a:pPr>
            <a:r>
              <a:rPr lang="en-US" dirty="0" smtClean="0"/>
              <a:t>Built-in DSL</a:t>
            </a:r>
          </a:p>
          <a:p>
            <a:pPr lvl="1" indent="-285750">
              <a:buFont typeface="Wingdings" panose="05000000000000000000" pitchFamily="2" charset="2"/>
              <a:buChar char="q"/>
            </a:pPr>
            <a:r>
              <a:rPr lang="en-US" dirty="0" smtClean="0"/>
              <a:t>Support multiple drivers</a:t>
            </a:r>
          </a:p>
          <a:p>
            <a:pPr lvl="1" indent="-285750">
              <a:buFont typeface="Wingdings" panose="05000000000000000000" pitchFamily="2" charset="2"/>
              <a:buChar char="q"/>
            </a:pPr>
            <a:r>
              <a:rPr lang="en-US" dirty="0"/>
              <a:t>No setup necessary for Rails and Rack </a:t>
            </a:r>
            <a:r>
              <a:rPr lang="en-US" dirty="0" smtClean="0"/>
              <a:t>application, it can work with cucumber, </a:t>
            </a:r>
            <a:r>
              <a:rPr lang="en-US" dirty="0" err="1" smtClean="0"/>
              <a:t>rspec</a:t>
            </a:r>
            <a:r>
              <a:rPr lang="en-US" dirty="0" smtClean="0"/>
              <a:t> or ruby unit test framework.</a:t>
            </a:r>
          </a:p>
          <a:p>
            <a:pPr lvl="1" indent="-285750">
              <a:buFont typeface="Wingdings" panose="05000000000000000000" pitchFamily="2" charset="2"/>
              <a:buChar char="q"/>
            </a:pPr>
            <a:endParaRPr lang="en-US" dirty="0" smtClean="0"/>
          </a:p>
          <a:p>
            <a:pPr lvl="1" indent="-285750">
              <a:buFont typeface="Wingdings" panose="05000000000000000000" pitchFamily="2" charset="2"/>
              <a:buChar char="q"/>
            </a:pPr>
            <a:endParaRPr lang="en-US" dirty="0"/>
          </a:p>
          <a:p>
            <a:pPr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13265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a:bodyPr>
          <a:lstStyle/>
          <a:p>
            <a:pPr marL="285750" indent="-285750" algn="l"/>
            <a:r>
              <a:rPr lang="en-US" b="1" dirty="0" smtClean="0">
                <a:solidFill>
                  <a:srgbClr val="FF0000"/>
                </a:solidFill>
              </a:rPr>
              <a:t>Cucumber Overview</a:t>
            </a:r>
          </a:p>
        </p:txBody>
      </p:sp>
      <p:sp>
        <p:nvSpPr>
          <p:cNvPr id="4" name="TextBox 3"/>
          <p:cNvSpPr txBox="1"/>
          <p:nvPr/>
        </p:nvSpPr>
        <p:spPr>
          <a:xfrm>
            <a:off x="533400" y="1447800"/>
            <a:ext cx="7772400" cy="2616101"/>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Cucumber</a:t>
            </a:r>
          </a:p>
          <a:p>
            <a:pPr marL="285750" indent="-285750">
              <a:buFont typeface="Wingdings" panose="05000000000000000000" pitchFamily="2" charset="2"/>
              <a:buChar char="q"/>
            </a:pPr>
            <a:endParaRPr lang="en-US" sz="2800" dirty="0" smtClean="0"/>
          </a:p>
          <a:p>
            <a:pPr marL="742950" lvl="1" indent="-285750">
              <a:buFont typeface="Wingdings" panose="05000000000000000000" pitchFamily="2" charset="2"/>
              <a:buChar char="q"/>
            </a:pPr>
            <a:r>
              <a:rPr lang="en-US" dirty="0"/>
              <a:t>Cucumber is a testing framework which supports </a:t>
            </a:r>
            <a:r>
              <a:rPr lang="en-US" dirty="0" err="1"/>
              <a:t>Behaviour</a:t>
            </a:r>
            <a:r>
              <a:rPr lang="en-US" dirty="0"/>
              <a:t> Driven Development (BDD). It lets us define application </a:t>
            </a:r>
            <a:r>
              <a:rPr lang="en-US" dirty="0" err="1"/>
              <a:t>behaviour</a:t>
            </a:r>
            <a:r>
              <a:rPr lang="en-US" dirty="0"/>
              <a:t> in plain meaningful English text using a simple grammar defined by a language called Gherkin. Cucumber itself is written </a:t>
            </a:r>
            <a:r>
              <a:rPr lang="en-US" dirty="0" err="1"/>
              <a:t>inRuby</a:t>
            </a:r>
            <a:r>
              <a:rPr lang="en-US" dirty="0"/>
              <a:t>, but it can be used to “test” code written in Ruby or other languages</a:t>
            </a:r>
          </a:p>
        </p:txBody>
      </p:sp>
    </p:spTree>
    <p:extLst>
      <p:ext uri="{BB962C8B-B14F-4D97-AF65-F5344CB8AC3E}">
        <p14:creationId xmlns:p14="http://schemas.microsoft.com/office/powerpoint/2010/main" val="1526237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4830</TotalTime>
  <Words>961</Words>
  <Application>Microsoft Office PowerPoint</Application>
  <PresentationFormat>On-screen Show (4:3)</PresentationFormat>
  <Paragraphs>545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Agenda</vt:lpstr>
      <vt:lpstr>Setup for capybara and cucumber</vt:lpstr>
      <vt:lpstr>Setup for capybara and cucumber</vt:lpstr>
      <vt:lpstr>Setup for capybara and cucumber</vt:lpstr>
      <vt:lpstr>Setup for capybara and cucumber</vt:lpstr>
      <vt:lpstr>Capybara Overview</vt:lpstr>
      <vt:lpstr>Capybara Benefits</vt:lpstr>
      <vt:lpstr>Cucumber Overview</vt:lpstr>
      <vt:lpstr>Cucumber Benefits</vt:lpstr>
      <vt:lpstr>Cucumber Directory Structure</vt:lpstr>
      <vt:lpstr>Capybara with other ruby test framework</vt:lpstr>
      <vt:lpstr>Capybara with Cucumber</vt:lpstr>
      <vt:lpstr>Capybara with Cucumber</vt:lpstr>
      <vt:lpstr>Capybara with Cucumber</vt:lpstr>
      <vt:lpstr>Capybara with Cucumber</vt:lpstr>
      <vt:lpstr>Capybara with Rspec</vt:lpstr>
      <vt:lpstr>Capybara with Rspec</vt:lpstr>
      <vt:lpstr>Capybara with Rspec</vt:lpstr>
      <vt:lpstr>Capybara with ruby unit test framework</vt:lpstr>
      <vt:lpstr>Capybara with ruby unit test framework</vt:lpstr>
      <vt:lpstr>Setting up the driver</vt:lpstr>
      <vt:lpstr>Setting up the driver</vt:lpstr>
      <vt:lpstr>Setting up the driver</vt:lpstr>
      <vt:lpstr>Setting up the driver</vt:lpstr>
      <vt:lpstr>Setting up the driver</vt:lpstr>
      <vt:lpstr>Setting up the driver</vt:lpstr>
      <vt:lpstr>Setting up the driver</vt:lpstr>
      <vt:lpstr>About DSL</vt:lpstr>
      <vt:lpstr>DSL (Navigation)</vt:lpstr>
      <vt:lpstr>DSL (Clicking Elements)</vt:lpstr>
      <vt:lpstr>DSL (Interacting with forms)</vt:lpstr>
      <vt:lpstr>DSL (Querying)</vt:lpstr>
      <vt:lpstr>DSL (Finding Elements)</vt:lpstr>
      <vt:lpstr>DSL (Scoping)</vt:lpstr>
      <vt:lpstr>DSL (Working with windows)</vt:lpstr>
      <vt:lpstr>DSL (Scripting)</vt:lpstr>
      <vt:lpstr>DSL (Handling Modals)</vt:lpstr>
      <vt:lpstr>DSL (Handling Modals Continue)</vt:lpstr>
      <vt:lpstr>DSL (Debugging)</vt:lpstr>
      <vt:lpstr>DSL (Matching)</vt:lpstr>
      <vt:lpstr>DSL (Matching)</vt:lpstr>
      <vt:lpstr>DSL (Matching)</vt:lpstr>
      <vt:lpstr>Capybara hooks</vt:lpstr>
      <vt:lpstr>Cucumber Command line options</vt:lpstr>
      <vt:lpstr>Cucumber Command line options</vt:lpstr>
      <vt:lpstr>Cucumber Test Execution and Reporting</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CHANDELLA Deepak IMT/OINIS</dc:creator>
  <cp:lastModifiedBy>CHANDELLA Deepak IMT/OINIS</cp:lastModifiedBy>
  <cp:revision>188</cp:revision>
  <dcterms:created xsi:type="dcterms:W3CDTF">2017-08-19T18:18:43Z</dcterms:created>
  <dcterms:modified xsi:type="dcterms:W3CDTF">2017-09-13T11:14:54Z</dcterms:modified>
</cp:coreProperties>
</file>