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05FFD-57F3-4AFC-81F0-1B87B69468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NetApp Test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86C8E-C357-44E7-9AB1-5F4C7B7CC3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Deepak Chandella</a:t>
            </a:r>
          </a:p>
        </p:txBody>
      </p:sp>
    </p:spTree>
    <p:extLst>
      <p:ext uri="{BB962C8B-B14F-4D97-AF65-F5344CB8AC3E}">
        <p14:creationId xmlns:p14="http://schemas.microsoft.com/office/powerpoint/2010/main" val="252204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7C58-DCA2-485C-B093-76EAA8CD0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84" y="156238"/>
            <a:ext cx="11607431" cy="1320800"/>
          </a:xfrm>
        </p:spPr>
        <p:txBody>
          <a:bodyPr/>
          <a:lstStyle/>
          <a:p>
            <a:r>
              <a:rPr lang="en-US" dirty="0" err="1"/>
              <a:t>Netapp</a:t>
            </a:r>
            <a:r>
              <a:rPr lang="en-US" dirty="0"/>
              <a:t> Automation use case: </a:t>
            </a:r>
            <a:br>
              <a:rPr lang="en-US" dirty="0"/>
            </a:br>
            <a:r>
              <a:rPr lang="en-US" dirty="0"/>
              <a:t>To check state of the disks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93865ED9-3BF3-44AA-880C-AC2483D76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5035" y="2897817"/>
            <a:ext cx="834292" cy="28803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40000" lnSpcReduction="20000"/>
          </a:bodyPr>
          <a:lstStyle/>
          <a:p>
            <a:pPr algn="ctr" defTabSz="712788">
              <a:spcAft>
                <a:spcPct val="0"/>
              </a:spcAft>
            </a:pPr>
            <a:r>
              <a:rPr lang="en-US" sz="1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</a:rPr>
              <a:t>SSH Library</a:t>
            </a: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63349AF6-AD23-49C6-97CD-4C3D4056A2D4}"/>
              </a:ext>
            </a:extLst>
          </p:cNvPr>
          <p:cNvSpPr/>
          <p:nvPr/>
        </p:nvSpPr>
        <p:spPr>
          <a:xfrm>
            <a:off x="2293666" y="3288287"/>
            <a:ext cx="911998" cy="960771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029B9256-5C31-452D-9C69-1C88D478A41C}"/>
              </a:ext>
            </a:extLst>
          </p:cNvPr>
          <p:cNvSpPr/>
          <p:nvPr/>
        </p:nvSpPr>
        <p:spPr>
          <a:xfrm>
            <a:off x="1331869" y="3251269"/>
            <a:ext cx="861366" cy="1119811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43959-67C0-4121-82E9-E93B4BF8C4D4}"/>
              </a:ext>
            </a:extLst>
          </p:cNvPr>
          <p:cNvSpPr txBox="1"/>
          <p:nvPr/>
        </p:nvSpPr>
        <p:spPr>
          <a:xfrm>
            <a:off x="1270240" y="3456932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ea typeface="ＭＳ Ｐゴシック" pitchFamily="34" charset="-128"/>
              </a:rPr>
              <a:t>Test suites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D415BB-A78F-4EC1-A766-26346EDD3602}"/>
              </a:ext>
            </a:extLst>
          </p:cNvPr>
          <p:cNvSpPr txBox="1"/>
          <p:nvPr/>
        </p:nvSpPr>
        <p:spPr>
          <a:xfrm>
            <a:off x="2355373" y="3272266"/>
            <a:ext cx="6303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solidFill>
                  <a:srgbClr val="000000"/>
                </a:solidFill>
                <a:ea typeface="ＭＳ Ｐゴシック" pitchFamily="34" charset="-128"/>
              </a:rPr>
              <a:t>Config</a:t>
            </a:r>
            <a:r>
              <a:rPr lang="en-US" sz="900" dirty="0">
                <a:solidFill>
                  <a:srgbClr val="000000"/>
                </a:solidFill>
                <a:ea typeface="ＭＳ Ｐゴシック" pitchFamily="34" charset="-128"/>
              </a:rPr>
              <a:t> 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506D53-D4C8-443F-95AA-150DC3EA7AFB}"/>
              </a:ext>
            </a:extLst>
          </p:cNvPr>
          <p:cNvSpPr txBox="1"/>
          <p:nvPr/>
        </p:nvSpPr>
        <p:spPr>
          <a:xfrm>
            <a:off x="2293666" y="3363291"/>
            <a:ext cx="91199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ea typeface="ＭＳ Ｐゴシック" pitchFamily="34" charset="-128"/>
              </a:rPr>
              <a:t>---------------</a:t>
            </a:r>
          </a:p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ea typeface="ＭＳ Ｐゴシック" pitchFamily="34" charset="-128"/>
              </a:rPr>
              <a:t>Input </a:t>
            </a:r>
            <a:r>
              <a:rPr lang="en-US" sz="900" dirty="0" err="1">
                <a:solidFill>
                  <a:srgbClr val="000000"/>
                </a:solidFill>
                <a:ea typeface="ＭＳ Ｐゴシック" pitchFamily="34" charset="-128"/>
              </a:rPr>
              <a:t>params</a:t>
            </a:r>
            <a:endParaRPr lang="en-US" sz="900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ea typeface="ＭＳ Ｐゴシック" pitchFamily="34" charset="-128"/>
              </a:rPr>
              <a:t>Variables</a:t>
            </a:r>
          </a:p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ea typeface="ＭＳ Ｐゴシック" pitchFamily="34" charset="-128"/>
              </a:rPr>
              <a:t>Setup details</a:t>
            </a:r>
          </a:p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ea typeface="ＭＳ Ｐゴシック" pitchFamily="34" charset="-128"/>
              </a:rPr>
              <a:t>---------------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36B7DB-86BF-46ED-AE05-BFAD69C838BA}"/>
              </a:ext>
            </a:extLst>
          </p:cNvPr>
          <p:cNvSpPr txBox="1"/>
          <p:nvPr/>
        </p:nvSpPr>
        <p:spPr>
          <a:xfrm>
            <a:off x="1317167" y="3552150"/>
            <a:ext cx="663964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ea typeface="ＭＳ Ｐゴシック" pitchFamily="34" charset="-128"/>
              </a:rPr>
              <a:t>-------------</a:t>
            </a:r>
          </a:p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ea typeface="ＭＳ Ｐゴシック" pitchFamily="34" charset="-128"/>
              </a:rPr>
              <a:t>Access</a:t>
            </a:r>
          </a:p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ea typeface="ＭＳ Ｐゴシック" pitchFamily="34" charset="-128"/>
              </a:rPr>
              <a:t>Storage</a:t>
            </a:r>
          </a:p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ea typeface="ＭＳ Ｐゴシック" pitchFamily="34" charset="-128"/>
              </a:rPr>
              <a:t>Security</a:t>
            </a:r>
          </a:p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ea typeface="ＭＳ Ｐゴシック" pitchFamily="34" charset="-128"/>
              </a:rPr>
              <a:t>Connection</a:t>
            </a:r>
          </a:p>
        </p:txBody>
      </p:sp>
      <p:sp>
        <p:nvSpPr>
          <p:cNvPr id="12" name="Rounded Rectangle 2054">
            <a:extLst>
              <a:ext uri="{FF2B5EF4-FFF2-40B4-BE49-F238E27FC236}">
                <a16:creationId xmlns:a16="http://schemas.microsoft.com/office/drawing/2014/main" id="{2B2B0E18-6DF5-4707-B1EC-044441FAD17B}"/>
              </a:ext>
            </a:extLst>
          </p:cNvPr>
          <p:cNvSpPr/>
          <p:nvPr/>
        </p:nvSpPr>
        <p:spPr>
          <a:xfrm>
            <a:off x="1317166" y="4399055"/>
            <a:ext cx="1888498" cy="118221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</a:endParaRPr>
          </a:p>
        </p:txBody>
      </p:sp>
      <p:pic>
        <p:nvPicPr>
          <p:cNvPr id="13" name="Picture 3" descr="C:\Users\KMGH0692\Desktop\download (1).jpg">
            <a:extLst>
              <a:ext uri="{FF2B5EF4-FFF2-40B4-BE49-F238E27FC236}">
                <a16:creationId xmlns:a16="http://schemas.microsoft.com/office/drawing/2014/main" id="{6E05C55A-296C-46F7-B0CD-7E5275C43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298" y="4476198"/>
            <a:ext cx="387975" cy="41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KMGH0692\Desktop\images.jpg">
            <a:extLst>
              <a:ext uri="{FF2B5EF4-FFF2-40B4-BE49-F238E27FC236}">
                <a16:creationId xmlns:a16="http://schemas.microsoft.com/office/drawing/2014/main" id="{962E9C62-3528-41FF-A8B0-90D4388A0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430" y="4994225"/>
            <a:ext cx="602122" cy="56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KMGH0692\Desktop\download (1).png">
            <a:extLst>
              <a:ext uri="{FF2B5EF4-FFF2-40B4-BE49-F238E27FC236}">
                <a16:creationId xmlns:a16="http://schemas.microsoft.com/office/drawing/2014/main" id="{9A7DE337-ED6A-4B8F-88D1-7F457C5A6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298" y="4991983"/>
            <a:ext cx="496405" cy="4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2059">
            <a:extLst>
              <a:ext uri="{FF2B5EF4-FFF2-40B4-BE49-F238E27FC236}">
                <a16:creationId xmlns:a16="http://schemas.microsoft.com/office/drawing/2014/main" id="{1A526CA8-71F4-430E-AE2F-125A2022B6F4}"/>
              </a:ext>
            </a:extLst>
          </p:cNvPr>
          <p:cNvSpPr/>
          <p:nvPr/>
        </p:nvSpPr>
        <p:spPr>
          <a:xfrm>
            <a:off x="1202636" y="1980870"/>
            <a:ext cx="2086808" cy="370256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ED0CAD-C06E-4A58-A940-6B1A21B97D51}"/>
              </a:ext>
            </a:extLst>
          </p:cNvPr>
          <p:cNvSpPr txBox="1"/>
          <p:nvPr/>
        </p:nvSpPr>
        <p:spPr>
          <a:xfrm>
            <a:off x="2088193" y="4479327"/>
            <a:ext cx="9941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ea typeface="ＭＳ Ｐゴシック" pitchFamily="34" charset="-128"/>
              </a:rPr>
              <a:t>Verify test and</a:t>
            </a:r>
          </a:p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ea typeface="ＭＳ Ｐゴシック" pitchFamily="34" charset="-128"/>
              </a:rPr>
              <a:t>generate reports</a:t>
            </a:r>
          </a:p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ea typeface="ＭＳ Ｐゴシック" pitchFamily="34" charset="-128"/>
              </a:rPr>
              <a:t>and logs</a:t>
            </a: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E73B2039-F8DC-4DAC-8B8C-105A5F6A7B2D}"/>
              </a:ext>
            </a:extLst>
          </p:cNvPr>
          <p:cNvSpPr txBox="1">
            <a:spLocks/>
          </p:cNvSpPr>
          <p:nvPr/>
        </p:nvSpPr>
        <p:spPr bwMode="auto">
          <a:xfrm>
            <a:off x="2331792" y="2897817"/>
            <a:ext cx="873872" cy="28803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6350" cap="flat" cmpd="sng" algn="ctr">
            <a:noFill/>
            <a:prstDash val="solid"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Font typeface="Arial" pitchFamily="34" charset="0"/>
              <a:defRPr sz="1400" kern="1200">
                <a:solidFill>
                  <a:schemeClr val="tx1"/>
                </a:solidFill>
                <a:latin typeface="Helvetica 35 Thin" panose="020B0403020202020204" pitchFamily="34" charset="0"/>
                <a:ea typeface="+mn-ea"/>
                <a:cs typeface="+mn-cs"/>
              </a:defRPr>
            </a:lvl1pPr>
            <a:lvl2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Font typeface="Arial" pitchFamily="34" charset="0"/>
              <a:defRPr sz="1400" kern="1200">
                <a:solidFill>
                  <a:schemeClr val="dk1"/>
                </a:solidFill>
                <a:latin typeface="Helvetica 35 Thin" panose="020B0403020202020204" pitchFamily="34" charset="0"/>
                <a:ea typeface="+mn-ea"/>
                <a:cs typeface="+mn-cs"/>
              </a:defRPr>
            </a:lvl2pPr>
            <a:lvl3pPr marL="133350" indent="-13335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>
                <a:schemeClr val="tx1"/>
              </a:buClr>
              <a:buFont typeface="Helvetica 75" panose="020B0804020202020204" pitchFamily="34" charset="0"/>
              <a:buChar char="−"/>
              <a:defRPr sz="1400" kern="1200">
                <a:solidFill>
                  <a:schemeClr val="dk1"/>
                </a:solidFill>
                <a:latin typeface="Helvetica 35 Thin" panose="020B0403020202020204" pitchFamily="34" charset="0"/>
                <a:ea typeface="+mn-ea"/>
                <a:cs typeface="+mn-cs"/>
              </a:defRPr>
            </a:lvl3pPr>
            <a:lvl4pPr marL="271463" indent="-134938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>
                <a:schemeClr val="tx1"/>
              </a:buClr>
              <a:buFont typeface="Helvetica 75" panose="020B0804020202020204" pitchFamily="34" charset="0"/>
              <a:buChar char="−"/>
              <a:defRPr sz="1400" kern="1200">
                <a:solidFill>
                  <a:schemeClr val="dk1"/>
                </a:solidFill>
                <a:latin typeface="Helvetica 35 Thin" panose="020B0403020202020204" pitchFamily="34" charset="0"/>
                <a:ea typeface="+mn-ea"/>
                <a:cs typeface="+mn-cs"/>
              </a:defRPr>
            </a:lvl4pPr>
            <a:lvl5pPr marL="406400" indent="-134938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>
                <a:schemeClr val="tx1"/>
              </a:buClr>
              <a:buFont typeface="Helvetica 75" panose="020B0804020202020204" pitchFamily="34" charset="0"/>
              <a:buChar char="−"/>
              <a:defRPr sz="1400" kern="1200">
                <a:solidFill>
                  <a:schemeClr val="dk1"/>
                </a:solidFill>
                <a:latin typeface="Helvetica 35 Thin" panose="020B0403020202020204" pitchFamily="34" charset="0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12788">
              <a:spcAft>
                <a:spcPct val="0"/>
              </a:spcAft>
            </a:pPr>
            <a:r>
              <a:rPr lang="en-US" sz="1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</a:rPr>
              <a:t>Custom Libraries</a:t>
            </a: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01D446F4-EC11-4698-9F05-F7D727252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636" y="2057307"/>
            <a:ext cx="1732803" cy="3748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 descr="C:\Users\KMGH0692\Desktop\getlargeimage.png">
            <a:extLst>
              <a:ext uri="{FF2B5EF4-FFF2-40B4-BE49-F238E27FC236}">
                <a16:creationId xmlns:a16="http://schemas.microsoft.com/office/drawing/2014/main" id="{B9BDAD0E-F6C2-4BF7-ACD0-61B8FD41D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921" y="2074721"/>
            <a:ext cx="1628189" cy="38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n 31">
            <a:extLst>
              <a:ext uri="{FF2B5EF4-FFF2-40B4-BE49-F238E27FC236}">
                <a16:creationId xmlns:a16="http://schemas.microsoft.com/office/drawing/2014/main" id="{FA60ADC2-F338-4787-8086-50BCD85BE48E}"/>
              </a:ext>
            </a:extLst>
          </p:cNvPr>
          <p:cNvSpPr/>
          <p:nvPr/>
        </p:nvSpPr>
        <p:spPr>
          <a:xfrm>
            <a:off x="1331870" y="2457095"/>
            <a:ext cx="1873795" cy="400580"/>
          </a:xfrm>
          <a:prstGeom prst="ca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400" b="1" spc="50" dirty="0">
              <a:ln w="13500">
                <a:solidFill>
                  <a:srgbClr val="FF6600">
                    <a:shade val="2500"/>
                    <a:alpha val="6500"/>
                  </a:srgbClr>
                </a:solidFill>
                <a:prstDash val="solid"/>
              </a:ln>
              <a:solidFill>
                <a:srgbClr val="FF6600">
                  <a:tint val="3000"/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400" b="1" spc="50" dirty="0">
              <a:ln w="13500">
                <a:solidFill>
                  <a:srgbClr val="FF6600">
                    <a:shade val="2500"/>
                    <a:alpha val="6500"/>
                  </a:srgbClr>
                </a:solidFill>
                <a:prstDash val="solid"/>
              </a:ln>
              <a:solidFill>
                <a:srgbClr val="FF6600">
                  <a:tint val="3000"/>
                  <a:alpha val="95000"/>
                </a:srgb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BED434-E03B-47A3-BADC-3595582E4FF5}"/>
              </a:ext>
            </a:extLst>
          </p:cNvPr>
          <p:cNvSpPr txBox="1"/>
          <p:nvPr/>
        </p:nvSpPr>
        <p:spPr>
          <a:xfrm>
            <a:off x="1305732" y="2554881"/>
            <a:ext cx="1926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spc="50" dirty="0">
                <a:ln w="13500">
                  <a:solidFill>
                    <a:srgbClr val="FF6600">
                      <a:shade val="2500"/>
                      <a:alpha val="6500"/>
                    </a:srgbClr>
                  </a:solidFill>
                  <a:prstDash val="solid"/>
                </a:ln>
                <a:solidFill>
                  <a:srgbClr val="FF6600">
                    <a:tint val="3000"/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ea typeface="ＭＳ Ｐゴシック" pitchFamily="34" charset="-128"/>
              </a:rPr>
              <a:t>Robot Framework</a:t>
            </a:r>
          </a:p>
        </p:txBody>
      </p:sp>
      <p:sp>
        <p:nvSpPr>
          <p:cNvPr id="23" name="Right Arrow 39">
            <a:extLst>
              <a:ext uri="{FF2B5EF4-FFF2-40B4-BE49-F238E27FC236}">
                <a16:creationId xmlns:a16="http://schemas.microsoft.com/office/drawing/2014/main" id="{9E9C25AE-B4C8-4D04-ABA9-8223287A5E0D}"/>
              </a:ext>
            </a:extLst>
          </p:cNvPr>
          <p:cNvSpPr/>
          <p:nvPr/>
        </p:nvSpPr>
        <p:spPr>
          <a:xfrm>
            <a:off x="3420397" y="2761042"/>
            <a:ext cx="3845256" cy="1111287"/>
          </a:xfrm>
          <a:prstGeom prst="rightArrow">
            <a:avLst>
              <a:gd name="adj1" fmla="val 47771"/>
              <a:gd name="adj2" fmla="val 38940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Execute command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“system node run -node initenasnoinc1a </a:t>
            </a:r>
            <a:r>
              <a:rPr lang="en-US" sz="1200" dirty="0" err="1">
                <a:solidFill>
                  <a:schemeClr val="bg1"/>
                </a:solidFill>
              </a:rPr>
              <a:t>vol</a:t>
            </a:r>
            <a:r>
              <a:rPr lang="en-US" sz="1200" dirty="0">
                <a:solidFill>
                  <a:schemeClr val="bg1"/>
                </a:solidFill>
              </a:rPr>
              <a:t> status –f” To check disk state </a:t>
            </a:r>
          </a:p>
        </p:txBody>
      </p:sp>
      <p:sp>
        <p:nvSpPr>
          <p:cNvPr id="24" name="Left Arrow 6">
            <a:extLst>
              <a:ext uri="{FF2B5EF4-FFF2-40B4-BE49-F238E27FC236}">
                <a16:creationId xmlns:a16="http://schemas.microsoft.com/office/drawing/2014/main" id="{C0786C92-5151-4BEC-822C-D5D2F70C1964}"/>
              </a:ext>
            </a:extLst>
          </p:cNvPr>
          <p:cNvSpPr/>
          <p:nvPr/>
        </p:nvSpPr>
        <p:spPr>
          <a:xfrm>
            <a:off x="3403371" y="3832149"/>
            <a:ext cx="3715441" cy="741452"/>
          </a:xfrm>
          <a:prstGeom prst="leftArrow">
            <a:avLst>
              <a:gd name="adj1" fmla="val 50000"/>
              <a:gd name="adj2" fmla="val 41023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Get command output and verify that it should not have any broken disks</a:t>
            </a:r>
          </a:p>
        </p:txBody>
      </p:sp>
      <p:sp>
        <p:nvSpPr>
          <p:cNvPr id="25" name="Rounded Rectangle 15">
            <a:extLst>
              <a:ext uri="{FF2B5EF4-FFF2-40B4-BE49-F238E27FC236}">
                <a16:creationId xmlns:a16="http://schemas.microsoft.com/office/drawing/2014/main" id="{58302A87-FB76-4C89-87CA-1F9A24C1CF4E}"/>
              </a:ext>
            </a:extLst>
          </p:cNvPr>
          <p:cNvSpPr/>
          <p:nvPr/>
        </p:nvSpPr>
        <p:spPr>
          <a:xfrm rot="16200000">
            <a:off x="-332956" y="3634191"/>
            <a:ext cx="2400300" cy="39591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Robot  Setup</a:t>
            </a:r>
          </a:p>
        </p:txBody>
      </p:sp>
      <p:sp>
        <p:nvSpPr>
          <p:cNvPr id="26" name="Rounded Rectangle 42">
            <a:extLst>
              <a:ext uri="{FF2B5EF4-FFF2-40B4-BE49-F238E27FC236}">
                <a16:creationId xmlns:a16="http://schemas.microsoft.com/office/drawing/2014/main" id="{39DE08B8-E7A3-4609-8B43-417B8BE6AA76}"/>
              </a:ext>
            </a:extLst>
          </p:cNvPr>
          <p:cNvSpPr/>
          <p:nvPr/>
        </p:nvSpPr>
        <p:spPr>
          <a:xfrm rot="16200000">
            <a:off x="8105830" y="3596117"/>
            <a:ext cx="2400300" cy="39591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Netapp cluster in lab</a:t>
            </a:r>
          </a:p>
        </p:txBody>
      </p:sp>
      <p:sp>
        <p:nvSpPr>
          <p:cNvPr id="27" name="Right Arrow 44">
            <a:extLst>
              <a:ext uri="{FF2B5EF4-FFF2-40B4-BE49-F238E27FC236}">
                <a16:creationId xmlns:a16="http://schemas.microsoft.com/office/drawing/2014/main" id="{C511BD77-509D-445F-AA64-9691B25F7CD5}"/>
              </a:ext>
            </a:extLst>
          </p:cNvPr>
          <p:cNvSpPr/>
          <p:nvPr/>
        </p:nvSpPr>
        <p:spPr>
          <a:xfrm>
            <a:off x="3410729" y="1980870"/>
            <a:ext cx="3810000" cy="77457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Create SSH Connection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with user credentials</a:t>
            </a:r>
          </a:p>
        </p:txBody>
      </p:sp>
      <p:sp>
        <p:nvSpPr>
          <p:cNvPr id="28" name="Right Arrow 26">
            <a:extLst>
              <a:ext uri="{FF2B5EF4-FFF2-40B4-BE49-F238E27FC236}">
                <a16:creationId xmlns:a16="http://schemas.microsoft.com/office/drawing/2014/main" id="{A8ED95BD-6E64-432E-B574-0AC9AF0DBA13}"/>
              </a:ext>
            </a:extLst>
          </p:cNvPr>
          <p:cNvSpPr/>
          <p:nvPr/>
        </p:nvSpPr>
        <p:spPr>
          <a:xfrm>
            <a:off x="3420397" y="4552279"/>
            <a:ext cx="3810000" cy="677426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Close SSH Connection</a:t>
            </a:r>
          </a:p>
        </p:txBody>
      </p:sp>
    </p:spTree>
    <p:extLst>
      <p:ext uri="{BB962C8B-B14F-4D97-AF65-F5344CB8AC3E}">
        <p14:creationId xmlns:p14="http://schemas.microsoft.com/office/powerpoint/2010/main" val="295123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  <p:bldP spid="23" grpId="0" animBg="1"/>
      <p:bldP spid="24" grpId="0" animBg="1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7C58-DCA2-485C-B093-76EAA8CD0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260"/>
          </a:xfrm>
        </p:spPr>
        <p:txBody>
          <a:bodyPr/>
          <a:lstStyle/>
          <a:p>
            <a:r>
              <a:rPr lang="en-US" dirty="0"/>
              <a:t>NetApp Automation flow via Jenkins</a:t>
            </a:r>
          </a:p>
        </p:txBody>
      </p:sp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732431EC-35E1-42C7-827F-08D125983BF4}"/>
              </a:ext>
            </a:extLst>
          </p:cNvPr>
          <p:cNvSpPr/>
          <p:nvPr/>
        </p:nvSpPr>
        <p:spPr>
          <a:xfrm>
            <a:off x="2917998" y="1930400"/>
            <a:ext cx="6313288" cy="3486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E46D417-4A59-4BDD-A5BA-0289DE54BEE1}"/>
              </a:ext>
            </a:extLst>
          </p:cNvPr>
          <p:cNvSpPr/>
          <p:nvPr/>
        </p:nvSpPr>
        <p:spPr>
          <a:xfrm>
            <a:off x="8087396" y="2857123"/>
            <a:ext cx="983953" cy="783759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Master GIT</a:t>
            </a:r>
          </a:p>
        </p:txBody>
      </p:sp>
      <p:sp>
        <p:nvSpPr>
          <p:cNvPr id="6" name="Rounded Rectangle 11">
            <a:extLst>
              <a:ext uri="{FF2B5EF4-FFF2-40B4-BE49-F238E27FC236}">
                <a16:creationId xmlns:a16="http://schemas.microsoft.com/office/drawing/2014/main" id="{ECFDAC25-1BD6-4144-9CAE-1F5886C538FF}"/>
              </a:ext>
            </a:extLst>
          </p:cNvPr>
          <p:cNvSpPr/>
          <p:nvPr/>
        </p:nvSpPr>
        <p:spPr>
          <a:xfrm>
            <a:off x="933748" y="4203600"/>
            <a:ext cx="1066800" cy="59710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Jenkins UI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9DF85D-9BBE-4448-AD6E-DD978D5C70AA}"/>
              </a:ext>
            </a:extLst>
          </p:cNvPr>
          <p:cNvCxnSpPr>
            <a:endCxn id="6" idx="0"/>
          </p:cNvCxnSpPr>
          <p:nvPr/>
        </p:nvCxnSpPr>
        <p:spPr>
          <a:xfrm>
            <a:off x="1467148" y="3387729"/>
            <a:ext cx="0" cy="81587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4DFD5E-FAD8-4938-94EB-13229AF32497}"/>
              </a:ext>
            </a:extLst>
          </p:cNvPr>
          <p:cNvSpPr txBox="1"/>
          <p:nvPr/>
        </p:nvSpPr>
        <p:spPr>
          <a:xfrm>
            <a:off x="385550" y="3436771"/>
            <a:ext cx="982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Upload YAML file with Setup details</a:t>
            </a:r>
          </a:p>
        </p:txBody>
      </p:sp>
      <p:cxnSp>
        <p:nvCxnSpPr>
          <p:cNvPr id="9" name="Elbow Connector 19">
            <a:extLst>
              <a:ext uri="{FF2B5EF4-FFF2-40B4-BE49-F238E27FC236}">
                <a16:creationId xmlns:a16="http://schemas.microsoft.com/office/drawing/2014/main" id="{90C1F23D-4E76-4AA0-ADE0-348624E7EF35}"/>
              </a:ext>
            </a:extLst>
          </p:cNvPr>
          <p:cNvCxnSpPr/>
          <p:nvPr/>
        </p:nvCxnSpPr>
        <p:spPr>
          <a:xfrm rot="10800000">
            <a:off x="7010800" y="2622324"/>
            <a:ext cx="1076599" cy="645004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26C627D-14DD-4684-A61F-DAF627E82099}"/>
              </a:ext>
            </a:extLst>
          </p:cNvPr>
          <p:cNvSpPr txBox="1"/>
          <p:nvPr/>
        </p:nvSpPr>
        <p:spPr>
          <a:xfrm>
            <a:off x="1907814" y="4347583"/>
            <a:ext cx="1265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YAML File Sync</a:t>
            </a:r>
          </a:p>
        </p:txBody>
      </p:sp>
      <p:sp>
        <p:nvSpPr>
          <p:cNvPr id="12" name="Rounded Rectangle 12">
            <a:extLst>
              <a:ext uri="{FF2B5EF4-FFF2-40B4-BE49-F238E27FC236}">
                <a16:creationId xmlns:a16="http://schemas.microsoft.com/office/drawing/2014/main" id="{BFFB1EAB-161C-476B-86B5-66C5A9F7C146}"/>
              </a:ext>
            </a:extLst>
          </p:cNvPr>
          <p:cNvSpPr/>
          <p:nvPr/>
        </p:nvSpPr>
        <p:spPr>
          <a:xfrm>
            <a:off x="5375352" y="2255064"/>
            <a:ext cx="1635446" cy="69244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Robot Exec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3F0C51-B95C-4A57-A212-29099C3551B6}"/>
              </a:ext>
            </a:extLst>
          </p:cNvPr>
          <p:cNvSpPr txBox="1"/>
          <p:nvPr/>
        </p:nvSpPr>
        <p:spPr>
          <a:xfrm>
            <a:off x="6824637" y="3845168"/>
            <a:ext cx="1480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Test Case Executions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5DCB77-72BD-40C3-9418-93DDA2F543CA}"/>
              </a:ext>
            </a:extLst>
          </p:cNvPr>
          <p:cNvGrpSpPr/>
          <p:nvPr/>
        </p:nvGrpSpPr>
        <p:grpSpPr>
          <a:xfrm>
            <a:off x="805939" y="2806507"/>
            <a:ext cx="966010" cy="516329"/>
            <a:chOff x="490053" y="2311142"/>
            <a:chExt cx="966010" cy="688439"/>
          </a:xfrm>
        </p:grpSpPr>
        <p:pic>
          <p:nvPicPr>
            <p:cNvPr id="15" name="Picture 2" descr="C:\Users\WZND3959\Downloads\admin.png">
              <a:extLst>
                <a:ext uri="{FF2B5EF4-FFF2-40B4-BE49-F238E27FC236}">
                  <a16:creationId xmlns:a16="http://schemas.microsoft.com/office/drawing/2014/main" id="{A0EC1F8B-51E2-47F3-B517-FDE0610EB1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463" y="2311142"/>
              <a:ext cx="609600" cy="688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26E8D01-F467-43DD-BEAE-05A887DAA5FB}"/>
                </a:ext>
              </a:extLst>
            </p:cNvPr>
            <p:cNvSpPr/>
            <p:nvPr/>
          </p:nvSpPr>
          <p:spPr>
            <a:xfrm>
              <a:off x="490053" y="2573395"/>
              <a:ext cx="4748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User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D8B7387-6E1C-499D-B924-2B4E65594324}"/>
              </a:ext>
            </a:extLst>
          </p:cNvPr>
          <p:cNvSpPr txBox="1"/>
          <p:nvPr/>
        </p:nvSpPr>
        <p:spPr>
          <a:xfrm>
            <a:off x="2906687" y="2473318"/>
            <a:ext cx="141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Publish Reports</a:t>
            </a:r>
          </a:p>
        </p:txBody>
      </p:sp>
      <p:cxnSp>
        <p:nvCxnSpPr>
          <p:cNvPr id="18" name="Elbow Connector 133">
            <a:extLst>
              <a:ext uri="{FF2B5EF4-FFF2-40B4-BE49-F238E27FC236}">
                <a16:creationId xmlns:a16="http://schemas.microsoft.com/office/drawing/2014/main" id="{B2081CF3-4668-4C1C-A0FA-03C6E84F0F7E}"/>
              </a:ext>
            </a:extLst>
          </p:cNvPr>
          <p:cNvCxnSpPr>
            <a:stCxn id="23" idx="3"/>
            <a:endCxn id="12" idx="1"/>
          </p:cNvCxnSpPr>
          <p:nvPr/>
        </p:nvCxnSpPr>
        <p:spPr>
          <a:xfrm flipV="1">
            <a:off x="4935148" y="2601288"/>
            <a:ext cx="440204" cy="978707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49">
            <a:extLst>
              <a:ext uri="{FF2B5EF4-FFF2-40B4-BE49-F238E27FC236}">
                <a16:creationId xmlns:a16="http://schemas.microsoft.com/office/drawing/2014/main" id="{F2B770A9-54E8-42D7-BEBB-7E99F2949123}"/>
              </a:ext>
            </a:extLst>
          </p:cNvPr>
          <p:cNvCxnSpPr/>
          <p:nvPr/>
        </p:nvCxnSpPr>
        <p:spPr>
          <a:xfrm rot="5400000">
            <a:off x="3399042" y="4374873"/>
            <a:ext cx="851664" cy="2"/>
          </a:xfrm>
          <a:prstGeom prst="bentConnector3">
            <a:avLst>
              <a:gd name="adj1" fmla="val 50000"/>
            </a:avLst>
          </a:prstGeom>
          <a:ln w="38100">
            <a:solidFill>
              <a:srgbClr val="92D050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Image result for email icon png green">
            <a:extLst>
              <a:ext uri="{FF2B5EF4-FFF2-40B4-BE49-F238E27FC236}">
                <a16:creationId xmlns:a16="http://schemas.microsoft.com/office/drawing/2014/main" id="{50E1BE86-2022-426F-A4EA-E8779A710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671" y="4800707"/>
            <a:ext cx="495421" cy="37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E624DEF-F3CA-4547-8968-447F65758B86}"/>
              </a:ext>
            </a:extLst>
          </p:cNvPr>
          <p:cNvSpPr txBox="1"/>
          <p:nvPr/>
        </p:nvSpPr>
        <p:spPr>
          <a:xfrm>
            <a:off x="4038067" y="4534116"/>
            <a:ext cx="1417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Email Stakeholders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671FC9F-5823-40C5-8622-3EA3ACB955E0}"/>
              </a:ext>
            </a:extLst>
          </p:cNvPr>
          <p:cNvGrpSpPr/>
          <p:nvPr/>
        </p:nvGrpSpPr>
        <p:grpSpPr>
          <a:xfrm>
            <a:off x="3173386" y="3107071"/>
            <a:ext cx="1761762" cy="945846"/>
            <a:chOff x="2857500" y="2711895"/>
            <a:chExt cx="1761762" cy="1122628"/>
          </a:xfrm>
        </p:grpSpPr>
        <p:sp>
          <p:nvSpPr>
            <p:cNvPr id="23" name="Rounded Rectangle 14">
              <a:extLst>
                <a:ext uri="{FF2B5EF4-FFF2-40B4-BE49-F238E27FC236}">
                  <a16:creationId xmlns:a16="http://schemas.microsoft.com/office/drawing/2014/main" id="{D70FDC66-6B05-4660-BCE1-2A65D5E01248}"/>
                </a:ext>
              </a:extLst>
            </p:cNvPr>
            <p:cNvSpPr/>
            <p:nvPr/>
          </p:nvSpPr>
          <p:spPr>
            <a:xfrm>
              <a:off x="2857500" y="2711895"/>
              <a:ext cx="1761762" cy="112262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  <a:latin typeface="Calibri" panose="020F0502020204030204" pitchFamily="34" charset="0"/>
                </a:rPr>
                <a:t>Jenkins Server</a:t>
              </a:r>
            </a:p>
          </p:txBody>
        </p:sp>
        <p:pic>
          <p:nvPicPr>
            <p:cNvPr id="24" name="Picture 2" descr="https://jenkins.io/images/226px-Jenkins_logo.svg.png">
              <a:extLst>
                <a:ext uri="{FF2B5EF4-FFF2-40B4-BE49-F238E27FC236}">
                  <a16:creationId xmlns:a16="http://schemas.microsoft.com/office/drawing/2014/main" id="{37070327-341F-4E3B-9534-91DCC62B7E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887" y="3385981"/>
              <a:ext cx="304800" cy="420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29F77D5-70AD-42B2-8BB0-D713D86B7A12}"/>
              </a:ext>
            </a:extLst>
          </p:cNvPr>
          <p:cNvSpPr txBox="1"/>
          <p:nvPr/>
        </p:nvSpPr>
        <p:spPr>
          <a:xfrm>
            <a:off x="7478686" y="2598757"/>
            <a:ext cx="1887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Fetch NetApp Test Cases</a:t>
            </a:r>
          </a:p>
        </p:txBody>
      </p:sp>
      <p:cxnSp>
        <p:nvCxnSpPr>
          <p:cNvPr id="26" name="Elbow Connector 1047">
            <a:extLst>
              <a:ext uri="{FF2B5EF4-FFF2-40B4-BE49-F238E27FC236}">
                <a16:creationId xmlns:a16="http://schemas.microsoft.com/office/drawing/2014/main" id="{328992D7-63CC-464A-A88A-8103328ED09D}"/>
              </a:ext>
            </a:extLst>
          </p:cNvPr>
          <p:cNvCxnSpPr/>
          <p:nvPr/>
        </p:nvCxnSpPr>
        <p:spPr>
          <a:xfrm flipV="1">
            <a:off x="2068487" y="3655335"/>
            <a:ext cx="1084543" cy="624858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EE7353-EF60-4B01-BC62-E6A3F63FFF82}"/>
              </a:ext>
            </a:extLst>
          </p:cNvPr>
          <p:cNvGrpSpPr/>
          <p:nvPr/>
        </p:nvGrpSpPr>
        <p:grpSpPr>
          <a:xfrm>
            <a:off x="5810740" y="2682712"/>
            <a:ext cx="1088134" cy="276999"/>
            <a:chOff x="5494854" y="2146080"/>
            <a:chExt cx="1088134" cy="369331"/>
          </a:xfrm>
        </p:grpSpPr>
        <p:pic>
          <p:nvPicPr>
            <p:cNvPr id="28" name="Picture 2" descr="C:\Users\WZND3959\Desktop\terminal_report.png">
              <a:extLst>
                <a:ext uri="{FF2B5EF4-FFF2-40B4-BE49-F238E27FC236}">
                  <a16:creationId xmlns:a16="http://schemas.microsoft.com/office/drawing/2014/main" id="{5A4DF224-DAF3-4965-B9A8-BEE982AABB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4946" y="2146080"/>
              <a:ext cx="308042" cy="330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EBDDBCC-5229-4813-B0E3-9912B27A5A64}"/>
                </a:ext>
              </a:extLst>
            </p:cNvPr>
            <p:cNvSpPr txBox="1"/>
            <p:nvPr/>
          </p:nvSpPr>
          <p:spPr>
            <a:xfrm>
              <a:off x="5494854" y="2146080"/>
              <a:ext cx="928289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Reports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D218064-5D18-4964-9B1E-43A473709319}"/>
              </a:ext>
            </a:extLst>
          </p:cNvPr>
          <p:cNvSpPr txBox="1"/>
          <p:nvPr/>
        </p:nvSpPr>
        <p:spPr>
          <a:xfrm rot="16200000">
            <a:off x="4503295" y="2436274"/>
            <a:ext cx="949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YAML File Sync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2F35902-B437-4442-A487-A406B1E9DE64}"/>
              </a:ext>
            </a:extLst>
          </p:cNvPr>
          <p:cNvGrpSpPr/>
          <p:nvPr/>
        </p:nvGrpSpPr>
        <p:grpSpPr>
          <a:xfrm>
            <a:off x="5990668" y="4203600"/>
            <a:ext cx="1574378" cy="681170"/>
            <a:chOff x="5071101" y="4742749"/>
            <a:chExt cx="1574378" cy="90822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CF5A6B2-5B41-4D7B-AAA6-DC77EC39492E}"/>
                </a:ext>
              </a:extLst>
            </p:cNvPr>
            <p:cNvGrpSpPr/>
            <p:nvPr/>
          </p:nvGrpSpPr>
          <p:grpSpPr>
            <a:xfrm>
              <a:off x="5071101" y="4742749"/>
              <a:ext cx="1574378" cy="908227"/>
              <a:chOff x="5071101" y="4742749"/>
              <a:chExt cx="1574378" cy="908227"/>
            </a:xfrm>
          </p:grpSpPr>
          <p:sp>
            <p:nvSpPr>
              <p:cNvPr id="34" name="Rounded Rectangle 13">
                <a:extLst>
                  <a:ext uri="{FF2B5EF4-FFF2-40B4-BE49-F238E27FC236}">
                    <a16:creationId xmlns:a16="http://schemas.microsoft.com/office/drawing/2014/main" id="{40446FA0-7BA2-4CC3-B2DF-235121AACBB8}"/>
                  </a:ext>
                </a:extLst>
              </p:cNvPr>
              <p:cNvSpPr/>
              <p:nvPr/>
            </p:nvSpPr>
            <p:spPr>
              <a:xfrm>
                <a:off x="5071101" y="4742749"/>
                <a:ext cx="1574378" cy="908227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6F3E268-8E9A-4CD4-8C74-091F83BE6962}"/>
                  </a:ext>
                </a:extLst>
              </p:cNvPr>
              <p:cNvSpPr/>
              <p:nvPr/>
            </p:nvSpPr>
            <p:spPr>
              <a:xfrm>
                <a:off x="5216964" y="4812268"/>
                <a:ext cx="1315809" cy="410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NetApp Cluster</a:t>
                </a:r>
              </a:p>
            </p:txBody>
          </p:sp>
        </p:grpSp>
        <p:pic>
          <p:nvPicPr>
            <p:cNvPr id="33" name="Picture 12" descr="C:\Users\WZND3959\Downloads\58481085cef1014c0b5e4955.png">
              <a:extLst>
                <a:ext uri="{FF2B5EF4-FFF2-40B4-BE49-F238E27FC236}">
                  <a16:creationId xmlns:a16="http://schemas.microsoft.com/office/drawing/2014/main" id="{8F747EF4-802C-427F-A301-ABD09B4B50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200" y="5207407"/>
              <a:ext cx="366016" cy="431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6" name="Elbow Connector 55">
            <a:extLst>
              <a:ext uri="{FF2B5EF4-FFF2-40B4-BE49-F238E27FC236}">
                <a16:creationId xmlns:a16="http://schemas.microsoft.com/office/drawing/2014/main" id="{8579C1DC-9745-4360-99DA-882E06FCD861}"/>
              </a:ext>
            </a:extLst>
          </p:cNvPr>
          <p:cNvCxnSpPr>
            <a:stCxn id="12" idx="0"/>
            <a:endCxn id="23" idx="0"/>
          </p:cNvCxnSpPr>
          <p:nvPr/>
        </p:nvCxnSpPr>
        <p:spPr>
          <a:xfrm rot="16200000" flipH="1" flipV="1">
            <a:off x="4697667" y="1611663"/>
            <a:ext cx="852008" cy="2138808"/>
          </a:xfrm>
          <a:prstGeom prst="bentConnector3">
            <a:avLst>
              <a:gd name="adj1" fmla="val -20123"/>
            </a:avLst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60">
            <a:extLst>
              <a:ext uri="{FF2B5EF4-FFF2-40B4-BE49-F238E27FC236}">
                <a16:creationId xmlns:a16="http://schemas.microsoft.com/office/drawing/2014/main" id="{4B91E4B8-76C3-4615-A543-CC859234EC0A}"/>
              </a:ext>
            </a:extLst>
          </p:cNvPr>
          <p:cNvCxnSpPr>
            <a:endCxn id="34" idx="0"/>
          </p:cNvCxnSpPr>
          <p:nvPr/>
        </p:nvCxnSpPr>
        <p:spPr>
          <a:xfrm rot="16200000" flipH="1">
            <a:off x="5885265" y="3311007"/>
            <a:ext cx="1200403" cy="58478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20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11" grpId="0"/>
      <p:bldP spid="12" grpId="0" animBg="1"/>
      <p:bldP spid="13" grpId="0"/>
      <p:bldP spid="17" grpId="0"/>
      <p:bldP spid="21" grpId="0"/>
      <p:bldP spid="25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7C58-DCA2-485C-B093-76EAA8CD0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456" y="2438400"/>
            <a:ext cx="8596668" cy="1320800"/>
          </a:xfrm>
        </p:spPr>
        <p:txBody>
          <a:bodyPr>
            <a:normAutofit/>
          </a:bodyPr>
          <a:lstStyle/>
          <a:p>
            <a:r>
              <a:rPr lang="en-US" sz="6000" dirty="0"/>
              <a:t>Thank you </a:t>
            </a:r>
            <a:r>
              <a:rPr lang="en-US" sz="6000" dirty="0">
                <a:sym typeface="Wingdings" panose="05000000000000000000" pitchFamily="2" charset="2"/>
              </a:rPr>
              <a:t> 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5415551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128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ＭＳ Ｐゴシック</vt:lpstr>
      <vt:lpstr>Arial</vt:lpstr>
      <vt:lpstr>Calibri</vt:lpstr>
      <vt:lpstr>Trebuchet MS</vt:lpstr>
      <vt:lpstr>Wingdings</vt:lpstr>
      <vt:lpstr>Wingdings 3</vt:lpstr>
      <vt:lpstr>Facet</vt:lpstr>
      <vt:lpstr>NetApp Test Automation</vt:lpstr>
      <vt:lpstr>Netapp Automation use case:  To check state of the disks</vt:lpstr>
      <vt:lpstr>NetApp Automation flow via Jenkins</vt:lpstr>
      <vt:lpstr>Thank you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NetApp Test Automation</dc:title>
  <dc:creator>Chandella, Deepak</dc:creator>
  <cp:lastModifiedBy>Chandella, Deepak</cp:lastModifiedBy>
  <cp:revision>3</cp:revision>
  <dcterms:created xsi:type="dcterms:W3CDTF">2020-05-21T18:24:59Z</dcterms:created>
  <dcterms:modified xsi:type="dcterms:W3CDTF">2020-05-21T18:36:24Z</dcterms:modified>
</cp:coreProperties>
</file>