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5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74EDBC1-7971-48B4-8867-40A80667E10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174d83190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5174d83190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5174d83190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>
          <a:extLst>
            <a:ext uri="{FF2B5EF4-FFF2-40B4-BE49-F238E27FC236}">
              <a16:creationId xmlns:a16="http://schemas.microsoft.com/office/drawing/2014/main" id="{F5F24800-7752-0AB1-046B-FDE92C6D0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12923d745_0_73:notes">
            <a:extLst>
              <a:ext uri="{FF2B5EF4-FFF2-40B4-BE49-F238E27FC236}">
                <a16:creationId xmlns:a16="http://schemas.microsoft.com/office/drawing/2014/main" id="{692B78F5-524E-9F5C-85D7-DD90A944A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2612923d745_0_73:notes">
            <a:extLst>
              <a:ext uri="{FF2B5EF4-FFF2-40B4-BE49-F238E27FC236}">
                <a16:creationId xmlns:a16="http://schemas.microsoft.com/office/drawing/2014/main" id="{2C1DA832-03DC-5515-F1E3-8528E0B270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612923d745_0_73:notes">
            <a:extLst>
              <a:ext uri="{FF2B5EF4-FFF2-40B4-BE49-F238E27FC236}">
                <a16:creationId xmlns:a16="http://schemas.microsoft.com/office/drawing/2014/main" id="{E66A6343-5E53-9E40-8A0B-5CCE667A41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398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>
          <a:extLst>
            <a:ext uri="{FF2B5EF4-FFF2-40B4-BE49-F238E27FC236}">
              <a16:creationId xmlns:a16="http://schemas.microsoft.com/office/drawing/2014/main" id="{F5F24800-7752-0AB1-046B-FDE92C6D0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12923d745_0_73:notes">
            <a:extLst>
              <a:ext uri="{FF2B5EF4-FFF2-40B4-BE49-F238E27FC236}">
                <a16:creationId xmlns:a16="http://schemas.microsoft.com/office/drawing/2014/main" id="{692B78F5-524E-9F5C-85D7-DD90A944A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2612923d745_0_73:notes">
            <a:extLst>
              <a:ext uri="{FF2B5EF4-FFF2-40B4-BE49-F238E27FC236}">
                <a16:creationId xmlns:a16="http://schemas.microsoft.com/office/drawing/2014/main" id="{2C1DA832-03DC-5515-F1E3-8528E0B270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612923d745_0_73:notes">
            <a:extLst>
              <a:ext uri="{FF2B5EF4-FFF2-40B4-BE49-F238E27FC236}">
                <a16:creationId xmlns:a16="http://schemas.microsoft.com/office/drawing/2014/main" id="{E66A6343-5E53-9E40-8A0B-5CCE667A41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3568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>
          <a:extLst>
            <a:ext uri="{FF2B5EF4-FFF2-40B4-BE49-F238E27FC236}">
              <a16:creationId xmlns:a16="http://schemas.microsoft.com/office/drawing/2014/main" id="{F5F24800-7752-0AB1-046B-FDE92C6D0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12923d745_0_73:notes">
            <a:extLst>
              <a:ext uri="{FF2B5EF4-FFF2-40B4-BE49-F238E27FC236}">
                <a16:creationId xmlns:a16="http://schemas.microsoft.com/office/drawing/2014/main" id="{692B78F5-524E-9F5C-85D7-DD90A944A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2612923d745_0_73:notes">
            <a:extLst>
              <a:ext uri="{FF2B5EF4-FFF2-40B4-BE49-F238E27FC236}">
                <a16:creationId xmlns:a16="http://schemas.microsoft.com/office/drawing/2014/main" id="{2C1DA832-03DC-5515-F1E3-8528E0B270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612923d745_0_73:notes">
            <a:extLst>
              <a:ext uri="{FF2B5EF4-FFF2-40B4-BE49-F238E27FC236}">
                <a16:creationId xmlns:a16="http://schemas.microsoft.com/office/drawing/2014/main" id="{E66A6343-5E53-9E40-8A0B-5CCE667A41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8160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>
          <a:extLst>
            <a:ext uri="{FF2B5EF4-FFF2-40B4-BE49-F238E27FC236}">
              <a16:creationId xmlns:a16="http://schemas.microsoft.com/office/drawing/2014/main" id="{F5F24800-7752-0AB1-046B-FDE92C6D0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12923d745_0_73:notes">
            <a:extLst>
              <a:ext uri="{FF2B5EF4-FFF2-40B4-BE49-F238E27FC236}">
                <a16:creationId xmlns:a16="http://schemas.microsoft.com/office/drawing/2014/main" id="{692B78F5-524E-9F5C-85D7-DD90A944A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2612923d745_0_73:notes">
            <a:extLst>
              <a:ext uri="{FF2B5EF4-FFF2-40B4-BE49-F238E27FC236}">
                <a16:creationId xmlns:a16="http://schemas.microsoft.com/office/drawing/2014/main" id="{2C1DA832-03DC-5515-F1E3-8528E0B270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612923d745_0_73:notes">
            <a:extLst>
              <a:ext uri="{FF2B5EF4-FFF2-40B4-BE49-F238E27FC236}">
                <a16:creationId xmlns:a16="http://schemas.microsoft.com/office/drawing/2014/main" id="{E66A6343-5E53-9E40-8A0B-5CCE667A41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162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51d7a3e78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251d7a3e78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251d7a3e785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13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74d831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5174d831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174d83190_2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74d83190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5174d83190_2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5174d83190_2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2149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74d83190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5174d83190_2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5174d83190_2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74d83190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5174d83190_2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5174d83190_2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820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174eb1f4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25174eb1f46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5174eb1f4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174d83190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25174d83190_2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5174d83190_2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12923d74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2612923d745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612923d745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>
          <a:extLst>
            <a:ext uri="{FF2B5EF4-FFF2-40B4-BE49-F238E27FC236}">
              <a16:creationId xmlns:a16="http://schemas.microsoft.com/office/drawing/2014/main" id="{F5F24800-7752-0AB1-046B-FDE92C6D0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12923d745_0_73:notes">
            <a:extLst>
              <a:ext uri="{FF2B5EF4-FFF2-40B4-BE49-F238E27FC236}">
                <a16:creationId xmlns:a16="http://schemas.microsoft.com/office/drawing/2014/main" id="{692B78F5-524E-9F5C-85D7-DD90A944A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2612923d745_0_73:notes">
            <a:extLst>
              <a:ext uri="{FF2B5EF4-FFF2-40B4-BE49-F238E27FC236}">
                <a16:creationId xmlns:a16="http://schemas.microsoft.com/office/drawing/2014/main" id="{2C1DA832-03DC-5515-F1E3-8528E0B270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612923d745_0_73:notes">
            <a:extLst>
              <a:ext uri="{FF2B5EF4-FFF2-40B4-BE49-F238E27FC236}">
                <a16:creationId xmlns:a16="http://schemas.microsoft.com/office/drawing/2014/main" id="{E66A6343-5E53-9E40-8A0B-5CCE667A41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707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"/>
          <p:cNvSpPr/>
          <p:nvPr/>
        </p:nvSpPr>
        <p:spPr>
          <a:xfrm>
            <a:off x="0" y="4410782"/>
            <a:ext cx="9144000" cy="713100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 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16" name="Google Shape;416;p1"/>
          <p:cNvSpPr txBox="1"/>
          <p:nvPr/>
        </p:nvSpPr>
        <p:spPr>
          <a:xfrm>
            <a:off x="1084075" y="2185001"/>
            <a:ext cx="6858000" cy="1714500"/>
          </a:xfrm>
          <a:prstGeom prst="rect">
            <a:avLst/>
          </a:prstGeom>
          <a:noFill/>
          <a:ln>
            <a:noFill/>
          </a:ln>
          <a:effectLst>
            <a:outerShdw algn="bl" rotWithShape="0">
              <a:srgbClr val="000000">
                <a:alpha val="46670"/>
              </a:srgbClr>
            </a:outerShdw>
          </a:effectLst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VAE: Generate high-quality images of handwritten digits using the MNIST dataset.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Course: Generative AI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24E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lang="en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E458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7245" y="102337"/>
            <a:ext cx="7361761" cy="81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"/>
          <p:cNvSpPr/>
          <p:nvPr/>
        </p:nvSpPr>
        <p:spPr>
          <a:xfrm>
            <a:off x="0" y="4410782"/>
            <a:ext cx="9144000" cy="713100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 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02" name="Google Shape;40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875" y="112550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04" name="Google Shape;404;p9"/>
          <p:cNvSpPr txBox="1"/>
          <p:nvPr/>
        </p:nvSpPr>
        <p:spPr>
          <a:xfrm>
            <a:off x="4884750" y="1288820"/>
            <a:ext cx="366264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Reconstruction: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 reconstruction samples.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 on Validation 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1043940" y="1357158"/>
            <a:ext cx="716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9"/>
          <p:cNvSpPr txBox="1"/>
          <p:nvPr/>
        </p:nvSpPr>
        <p:spPr>
          <a:xfrm>
            <a:off x="4884750" y="603683"/>
            <a:ext cx="52038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dirty="0"/>
          </a:p>
        </p:txBody>
      </p:sp>
      <p:pic>
        <p:nvPicPr>
          <p:cNvPr id="11" name="image2.png">
            <a:extLst>
              <a:ext uri="{FF2B5EF4-FFF2-40B4-BE49-F238E27FC236}">
                <a16:creationId xmlns:a16="http://schemas.microsoft.com/office/drawing/2014/main" id="{99F6B731-95A1-4019-9E28-7ABE4C50F77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-27900" y="0"/>
            <a:ext cx="4599900" cy="441078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3415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"/>
          <p:cNvSpPr/>
          <p:nvPr/>
        </p:nvSpPr>
        <p:spPr>
          <a:xfrm>
            <a:off x="0" y="4410782"/>
            <a:ext cx="9144000" cy="713100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 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39" name="Google Shape;4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875" y="112550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4884750" y="603683"/>
            <a:ext cx="52038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618"/>
            <a:ext cx="4544099" cy="439116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"/>
          <p:cNvSpPr txBox="1"/>
          <p:nvPr/>
        </p:nvSpPr>
        <p:spPr>
          <a:xfrm>
            <a:off x="4677875" y="1476000"/>
            <a:ext cx="38376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Synthesis: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Digits Generated: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 random vectors from standard Gaussian distribution in latent space.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 of synthetic handwritten digits resembling MNIST characters.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"/>
          <p:cNvSpPr/>
          <p:nvPr/>
        </p:nvSpPr>
        <p:spPr>
          <a:xfrm>
            <a:off x="0" y="4424959"/>
            <a:ext cx="9144000" cy="713100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 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02" name="Google Shape;40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5340" y="89439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1043940" y="1357158"/>
            <a:ext cx="716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9"/>
          <p:cNvSpPr txBox="1"/>
          <p:nvPr/>
        </p:nvSpPr>
        <p:spPr>
          <a:xfrm>
            <a:off x="189223" y="110017"/>
            <a:ext cx="52038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dirty="0"/>
          </a:p>
        </p:txBody>
      </p:sp>
      <p:pic>
        <p:nvPicPr>
          <p:cNvPr id="11" name="image4.png">
            <a:extLst>
              <a:ext uri="{FF2B5EF4-FFF2-40B4-BE49-F238E27FC236}">
                <a16:creationId xmlns:a16="http://schemas.microsoft.com/office/drawing/2014/main" id="{F05D3D8E-FCD0-46B1-9A08-9B40D05CE3B5}"/>
              </a:ext>
            </a:extLst>
          </p:cNvPr>
          <p:cNvPicPr/>
          <p:nvPr/>
        </p:nvPicPr>
        <p:blipFill rotWithShape="1">
          <a:blip r:embed="rId4"/>
          <a:srcRect l="8834" t="6487"/>
          <a:stretch/>
        </p:blipFill>
        <p:spPr>
          <a:xfrm>
            <a:off x="251814" y="723014"/>
            <a:ext cx="4632936" cy="3352800"/>
          </a:xfrm>
          <a:prstGeom prst="rect">
            <a:avLst/>
          </a:prstGeom>
          <a:ln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33A2C1-5C60-4EAE-9AA1-670D6AB90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57158"/>
            <a:ext cx="4152892" cy="18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log-likelihood starts very low (around -140), indicating poor initial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training progresses, the log-likelihood becomes less negative, meaning the VAE is reconstructing the data more accurately</a:t>
            </a:r>
          </a:p>
        </p:txBody>
      </p:sp>
    </p:spTree>
    <p:extLst>
      <p:ext uri="{BB962C8B-B14F-4D97-AF65-F5344CB8AC3E}">
        <p14:creationId xmlns:p14="http://schemas.microsoft.com/office/powerpoint/2010/main" val="233700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"/>
          <p:cNvSpPr/>
          <p:nvPr/>
        </p:nvSpPr>
        <p:spPr>
          <a:xfrm>
            <a:off x="0" y="4410782"/>
            <a:ext cx="9144000" cy="713100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 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02" name="Google Shape;40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875" y="112550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1043940" y="1357158"/>
            <a:ext cx="716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9"/>
          <p:cNvSpPr txBox="1"/>
          <p:nvPr/>
        </p:nvSpPr>
        <p:spPr>
          <a:xfrm>
            <a:off x="189223" y="110017"/>
            <a:ext cx="52038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44142-9B34-4378-ABCA-7E3C7D0965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5" t="2242" r="1310" b="3516"/>
          <a:stretch/>
        </p:blipFill>
        <p:spPr>
          <a:xfrm>
            <a:off x="189223" y="858140"/>
            <a:ext cx="3962400" cy="255890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6366EAD-3BDF-4F31-B385-A5756F7E1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170" y="1220501"/>
            <a:ext cx="36141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Error (blue)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Measures how well the VAE reconstructs input data. It starts high and decreases over time as the model learns to improve its outputs.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 Divergence (green)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Encourages the latent space to follow a normal distribution. It stabilizes quickly, indicating that the latent space is regularized effectively. </a:t>
            </a:r>
          </a:p>
        </p:txBody>
      </p:sp>
    </p:spTree>
    <p:extLst>
      <p:ext uri="{BB962C8B-B14F-4D97-AF65-F5344CB8AC3E}">
        <p14:creationId xmlns:p14="http://schemas.microsoft.com/office/powerpoint/2010/main" val="28212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0"/>
          <p:cNvSpPr/>
          <p:nvPr/>
        </p:nvSpPr>
        <p:spPr>
          <a:xfrm>
            <a:off x="0" y="4410782"/>
            <a:ext cx="9144000" cy="713100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 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"/>
          <p:cNvSpPr txBox="1">
            <a:spLocks noGrp="1"/>
          </p:cNvSpPr>
          <p:nvPr>
            <p:ph type="title"/>
          </p:nvPr>
        </p:nvSpPr>
        <p:spPr>
          <a:xfrm>
            <a:off x="3170613" y="2023953"/>
            <a:ext cx="4521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b="1" dirty="0"/>
              <a:t>Thank you </a:t>
            </a:r>
            <a:r>
              <a:rPr lang="en" b="1" dirty="0">
                <a:sym typeface="Wingdings" panose="05000000000000000000" pitchFamily="2" charset="2"/>
              </a:rPr>
              <a:t></a:t>
            </a:r>
            <a:endParaRPr b="1" dirty="0"/>
          </a:p>
        </p:txBody>
      </p:sp>
      <p:sp>
        <p:nvSpPr>
          <p:cNvPr id="410" name="Google Shape;41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11" name="Google Shape;41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875" y="112550"/>
            <a:ext cx="4276902" cy="47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95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0" y="4410782"/>
            <a:ext cx="9144000" cy="712961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2813755" y="719750"/>
            <a:ext cx="3516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of the Team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Google Shape;143;p26"/>
          <p:cNvGraphicFramePr/>
          <p:nvPr>
            <p:extLst>
              <p:ext uri="{D42A27DB-BD31-4B8C-83A1-F6EECF244321}">
                <p14:modId xmlns:p14="http://schemas.microsoft.com/office/powerpoint/2010/main" val="1847585386"/>
              </p:ext>
            </p:extLst>
          </p:nvPr>
        </p:nvGraphicFramePr>
        <p:xfrm>
          <a:off x="1659802" y="1560979"/>
          <a:ext cx="6095975" cy="1714600"/>
        </p:xfrm>
        <a:graphic>
          <a:graphicData uri="http://schemas.openxmlformats.org/drawingml/2006/table">
            <a:tbl>
              <a:tblPr firstRow="1" bandRow="1">
                <a:noFill/>
                <a:tableStyleId>{674EDBC1-7971-48B4-8867-40A80667E10E}</a:tableStyleId>
              </a:tblPr>
              <a:tblGrid>
                <a:gridCol w="77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Team No.</a:t>
                      </a:r>
                      <a:endParaRPr sz="1800"/>
                    </a:p>
                  </a:txBody>
                  <a:tcPr marL="68600" marR="68600" marT="34300" marB="343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68600" marR="68600" marT="34300" marB="343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</a:rPr>
                        <a:t>Div: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</a:rPr>
                        <a:t>A , </a:t>
                      </a:r>
                      <a:r>
                        <a:rPr lang="en-IN" sz="1800" b="1" dirty="0">
                          <a:solidFill>
                            <a:schemeClr val="lt1"/>
                          </a:solidFill>
                        </a:rPr>
                        <a:t>B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/>
                        <a:t>Sl. No. </a:t>
                      </a:r>
                      <a:endParaRPr sz="1800" b="1" u="none" strike="noStrike" cap="none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/>
                        <a:t>Name</a:t>
                      </a:r>
                      <a:endParaRPr sz="1800" b="1" u="none" strike="noStrike" cap="none"/>
                    </a:p>
                  </a:txBody>
                  <a:tcPr marL="68600" marR="68600" marT="34300" marB="343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SRN</a:t>
                      </a:r>
                      <a:r>
                        <a:rPr lang="en" sz="1800" b="1" u="none" strike="noStrike" cap="none"/>
                        <a:t>. </a:t>
                      </a:r>
                      <a:endParaRPr sz="1800" b="1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/>
                        <a:t>Avika Mishra</a:t>
                      </a:r>
                      <a:endParaRPr sz="1800" u="none" strike="noStrike" cap="none" dirty="0"/>
                    </a:p>
                  </a:txBody>
                  <a:tcPr marL="68600" marR="68600" marT="34300" marB="343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02FE21BCS019</a:t>
                      </a:r>
                      <a:endParaRPr sz="1800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</a:t>
                      </a:r>
                      <a:endParaRPr sz="1800" u="none" strike="noStrike" cap="none" dirty="0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Chandsab</a:t>
                      </a:r>
                      <a:r>
                        <a:rPr lang="en-US" sz="1800" u="none" strike="noStrike" cap="none" dirty="0"/>
                        <a:t> Engineer</a:t>
                      </a:r>
                      <a:endParaRPr sz="1800" u="none" strike="noStrike" cap="none" dirty="0"/>
                    </a:p>
                  </a:txBody>
                  <a:tcPr marL="68600" marR="68600" marT="34300" marB="343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02FE21BCS022</a:t>
                      </a:r>
                      <a:endParaRPr sz="1800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858071354"/>
                  </a:ext>
                </a:extLst>
              </a:tr>
            </a:tbl>
          </a:graphicData>
        </a:graphic>
      </p:graphicFrame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0" y="62700"/>
            <a:ext cx="4276902" cy="4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"/>
          <p:cNvSpPr/>
          <p:nvPr/>
        </p:nvSpPr>
        <p:spPr>
          <a:xfrm>
            <a:off x="0" y="4410782"/>
            <a:ext cx="9144000" cy="713100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 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"/>
          <p:cNvSpPr txBox="1">
            <a:spLocks noGrp="1"/>
          </p:cNvSpPr>
          <p:nvPr>
            <p:ph type="title"/>
          </p:nvPr>
        </p:nvSpPr>
        <p:spPr>
          <a:xfrm flipH="1">
            <a:off x="552450" y="800368"/>
            <a:ext cx="796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800" b="1"/>
              <a:t>Introduction 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22" name="Google Shape;4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7725" y="142450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"/>
          <p:cNvSpPr txBox="1"/>
          <p:nvPr/>
        </p:nvSpPr>
        <p:spPr>
          <a:xfrm>
            <a:off x="552450" y="1274475"/>
            <a:ext cx="7962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Digit Recognition is a crucial task in machine learning, used in applications like postal sorting and document processing.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traditional models can classify digits, they struggle with variations in handwriting styles and noisy data, affecting performance.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VAEs are perfect for this problem because they learn to represent data in a simpler, compressed form while capturing the key patterns in how digits are shaped.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VAEs can create new, realistic digits, improving model robustness.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VAEs, we can augment datasets with synthetic samples, making them a powerful tool to improve the accuracy and performance of handwritten digit recognition models.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"/>
          <p:cNvSpPr/>
          <p:nvPr/>
        </p:nvSpPr>
        <p:spPr>
          <a:xfrm>
            <a:off x="0" y="4410782"/>
            <a:ext cx="9144000" cy="713100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 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"/>
          <p:cNvSpPr txBox="1">
            <a:spLocks noGrp="1"/>
          </p:cNvSpPr>
          <p:nvPr>
            <p:ph type="title"/>
          </p:nvPr>
        </p:nvSpPr>
        <p:spPr>
          <a:xfrm flipH="1">
            <a:off x="712675" y="1041025"/>
            <a:ext cx="780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800" b="1"/>
              <a:t>Motivation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28" name="Google Shape;4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7725" y="142450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"/>
          <p:cNvSpPr txBox="1"/>
          <p:nvPr/>
        </p:nvSpPr>
        <p:spPr>
          <a:xfrm>
            <a:off x="712875" y="1648200"/>
            <a:ext cx="78027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digits can be challenging for some people to recognize, such as individuals with visual impairments or cognitive difficulties, and a robust VAE model can assist in digit recognition tasks, potentially leading to better accessibility tools.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the recognition and generation of handwritten digits can improve accuracy and efficiency in data entry processes, reducing human error.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"/>
          <p:cNvSpPr/>
          <p:nvPr/>
        </p:nvSpPr>
        <p:spPr>
          <a:xfrm>
            <a:off x="0" y="4410782"/>
            <a:ext cx="9144000" cy="713100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 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"/>
          <p:cNvSpPr txBox="1">
            <a:spLocks noGrp="1"/>
          </p:cNvSpPr>
          <p:nvPr>
            <p:ph type="title"/>
          </p:nvPr>
        </p:nvSpPr>
        <p:spPr>
          <a:xfrm>
            <a:off x="552450" y="1085125"/>
            <a:ext cx="7962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4"/>
          <p:cNvSpPr txBox="1">
            <a:spLocks noGrp="1"/>
          </p:cNvSpPr>
          <p:nvPr>
            <p:ph type="body" idx="1"/>
          </p:nvPr>
        </p:nvSpPr>
        <p:spPr>
          <a:xfrm>
            <a:off x="628525" y="1689800"/>
            <a:ext cx="7962900" cy="21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Variational Autoencoder (VAE) Model, that compresses handwritten digit images from the MNIST dataset into a simplified form and uses this to create realistic, synthetic digits.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Google Shape;373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74" name="Google Shape;37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7725" y="142450"/>
            <a:ext cx="4276902" cy="47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857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"/>
          <p:cNvSpPr/>
          <p:nvPr/>
        </p:nvSpPr>
        <p:spPr>
          <a:xfrm>
            <a:off x="0" y="4410782"/>
            <a:ext cx="9144000" cy="713100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 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"/>
          <p:cNvSpPr txBox="1">
            <a:spLocks noGrp="1"/>
          </p:cNvSpPr>
          <p:nvPr>
            <p:ph type="title"/>
          </p:nvPr>
        </p:nvSpPr>
        <p:spPr>
          <a:xfrm flipH="1">
            <a:off x="781425" y="1075319"/>
            <a:ext cx="79629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1851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br>
              <a:rPr lang="en" sz="2800" b="1"/>
            </a:br>
            <a:endParaRPr sz="2800" b="1"/>
          </a:p>
        </p:txBody>
      </p:sp>
      <p:sp>
        <p:nvSpPr>
          <p:cNvPr id="433" name="Google Shape;433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34" name="Google Shape;43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7725" y="142450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"/>
          <p:cNvSpPr txBox="1"/>
          <p:nvPr/>
        </p:nvSpPr>
        <p:spPr>
          <a:xfrm>
            <a:off x="781425" y="1908850"/>
            <a:ext cx="73413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</a:t>
            </a:r>
            <a:r>
              <a:rPr lang="en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sign and train a Variational Autoencoder.</a:t>
            </a:r>
            <a:endParaRPr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</a:t>
            </a:r>
            <a:r>
              <a:rPr lang="en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date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model’s</a:t>
            </a:r>
            <a:r>
              <a:rPr lang="en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ability to reconstruct and synthesize images.</a:t>
            </a:r>
            <a:endParaRPr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</a:t>
            </a:r>
            <a:r>
              <a:rPr lang="en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uate the performance using reconstruction loss and latent regularization (ELBO components).</a:t>
            </a:r>
            <a:endParaRPr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84" name="Google Shape;38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875" y="112550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86" name="Google Shape;386;p6"/>
          <p:cNvSpPr txBox="1"/>
          <p:nvPr/>
        </p:nvSpPr>
        <p:spPr>
          <a:xfrm>
            <a:off x="4677875" y="588125"/>
            <a:ext cx="3587709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Framework 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5.jpg">
            <a:extLst>
              <a:ext uri="{FF2B5EF4-FFF2-40B4-BE49-F238E27FC236}">
                <a16:creationId xmlns:a16="http://schemas.microsoft.com/office/drawing/2014/main" id="{2EB75045-16DC-4ED3-A797-EC2471BA70B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ln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1A0B5A-3CB8-4B1F-BDFF-AD3FFE605CF4}"/>
              </a:ext>
            </a:extLst>
          </p:cNvPr>
          <p:cNvSpPr/>
          <p:nvPr/>
        </p:nvSpPr>
        <p:spPr>
          <a:xfrm>
            <a:off x="4530326" y="1350943"/>
            <a:ext cx="45719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MNIST dataset provides 28x28 grayscale images of handwritten digits.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Images are resized to 14x14 and binarized for simplification.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Images pass through linear layers with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 activation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generating latent variables.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Mean (μ) and standard deviation (σ) are computed for the latent space representation.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latent vector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μ +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sampled using the re-parameterization trick.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Latent vectors pass through linear layers (tanh and sigmoid activations) to reconstruct or generate images.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Images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New digits sampled from the latent space.</a:t>
            </a:r>
          </a:p>
          <a:p>
            <a:pPr lvl="1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Reconstructed Images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Original images reconstructed from the latent vector.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Cross-Entropy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reconstruction accuracy and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 Divergence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latent space regularization.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/>
          <p:nvPr/>
        </p:nvSpPr>
        <p:spPr>
          <a:xfrm>
            <a:off x="0" y="4410782"/>
            <a:ext cx="9144000" cy="713100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 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95" name="Google Shape;39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875" y="112550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8"/>
          <p:cNvSpPr txBox="1"/>
          <p:nvPr/>
        </p:nvSpPr>
        <p:spPr>
          <a:xfrm>
            <a:off x="625600" y="708822"/>
            <a:ext cx="56925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Dataset Description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8"/>
          <p:cNvSpPr/>
          <p:nvPr/>
        </p:nvSpPr>
        <p:spPr>
          <a:xfrm>
            <a:off x="625600" y="1424100"/>
            <a:ext cx="7709400" cy="2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Dataset:</a:t>
            </a:r>
            <a:r>
              <a:rPr lang="en-GB" dirty="0"/>
              <a:t> MNIST Handwritten Digits</a:t>
            </a:r>
          </a:p>
          <a:p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Training Set:</a:t>
            </a:r>
            <a:endParaRPr lang="en-I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60,000 images reduced to 14x14 resolution.</a:t>
            </a:r>
            <a:endParaRPr lang="en-I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Sample balanced to include 1,000 images per class (0–9).</a:t>
            </a:r>
          </a:p>
          <a:p>
            <a:pPr lvl="1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Validation Set:</a:t>
            </a:r>
            <a:endParaRPr lang="en-I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1,000 images from test set reduced to 14x14 resolution.</a:t>
            </a:r>
          </a:p>
          <a:p>
            <a:pPr lvl="1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Pixel Processing:</a:t>
            </a:r>
            <a:endParaRPr lang="en-I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Binary representation (0 for pixel intensity &lt; 128; 1 otherwise).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"/>
          <p:cNvSpPr/>
          <p:nvPr/>
        </p:nvSpPr>
        <p:spPr>
          <a:xfrm>
            <a:off x="0" y="4410782"/>
            <a:ext cx="9144000" cy="713100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Engineering, 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Technological University’s Dr. M. S. Sheshgiri College of Engineering and Technology, Belagavi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02" name="Google Shape;40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875" y="112550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04" name="Google Shape;404;p9"/>
          <p:cNvSpPr txBox="1"/>
          <p:nvPr/>
        </p:nvSpPr>
        <p:spPr>
          <a:xfrm>
            <a:off x="4884750" y="1288820"/>
            <a:ext cx="3662640" cy="93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Reconstruction: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and reconstructed digits side-by-side from the training set.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 on training 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1043940" y="1357158"/>
            <a:ext cx="716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9"/>
          <p:cNvSpPr txBox="1"/>
          <p:nvPr/>
        </p:nvSpPr>
        <p:spPr>
          <a:xfrm>
            <a:off x="4884750" y="603683"/>
            <a:ext cx="52038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dirty="0"/>
          </a:p>
        </p:txBody>
      </p:sp>
      <p:pic>
        <p:nvPicPr>
          <p:cNvPr id="10" name="image3.png">
            <a:extLst>
              <a:ext uri="{FF2B5EF4-FFF2-40B4-BE49-F238E27FC236}">
                <a16:creationId xmlns:a16="http://schemas.microsoft.com/office/drawing/2014/main" id="{A2171BD1-7E58-4AB1-91C1-7E1ACDA555D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2570" y="65174"/>
            <a:ext cx="4612770" cy="434114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4088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998</Words>
  <Application>Microsoft Office PowerPoint</Application>
  <PresentationFormat>On-screen Show (16:9)</PresentationFormat>
  <Paragraphs>146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Simple Light</vt:lpstr>
      <vt:lpstr>PowerPoint Presentation</vt:lpstr>
      <vt:lpstr>PowerPoint Presentation</vt:lpstr>
      <vt:lpstr>Introduction </vt:lpstr>
      <vt:lpstr>Motivation</vt:lpstr>
      <vt:lpstr>Problem Statement </vt:lpstr>
      <vt:lpstr>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CHANDSAB RAMAJANSAB ENGINEER</cp:lastModifiedBy>
  <cp:revision>10</cp:revision>
  <dcterms:modified xsi:type="dcterms:W3CDTF">2024-12-06T04:09:33Z</dcterms:modified>
</cp:coreProperties>
</file>