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0" r:id="rId6"/>
    <p:sldId id="274" r:id="rId7"/>
    <p:sldId id="276" r:id="rId8"/>
    <p:sldId id="257" r:id="rId9"/>
    <p:sldId id="271" r:id="rId10"/>
    <p:sldId id="277" r:id="rId11"/>
    <p:sldId id="278" r:id="rId12"/>
    <p:sldId id="279" r:id="rId13"/>
    <p:sldId id="280" r:id="rId14"/>
    <p:sldId id="281" r:id="rId15"/>
    <p:sldId id="286" r:id="rId16"/>
    <p:sldId id="287" r:id="rId17"/>
    <p:sldId id="288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2943" autoAdjust="0"/>
  </p:normalViewPr>
  <p:slideViewPr>
    <p:cSldViewPr snapToGrid="0">
      <p:cViewPr varScale="1">
        <p:scale>
          <a:sx n="79" d="100"/>
          <a:sy n="79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C6F2D-23E1-4DCC-A9CF-C4703FF83C04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DDAA-77E0-4D82-85D0-C118186E1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12/7/2024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72330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3131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97818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62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52696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21526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5092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977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44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84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4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12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63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52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raphic 2">
            <a:extLst>
              <a:ext uri="{FF2B5EF4-FFF2-40B4-BE49-F238E27FC236}">
                <a16:creationId xmlns:a16="http://schemas.microsoft.com/office/drawing/2014/main" id="{656D52E8-F014-9BE0-6FFA-FFD798FB513D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50326A40-1F34-2106-EBCA-0685C48C19C1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AC03C6-2933-CA3C-8B25-C3404EBF33D1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A744E6-EE63-52F9-6458-02A2A722E06C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BFE5A8-0B1B-0351-0C0F-CF2AD282A60C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8C2E1-21BF-4E17-C8AB-0A6E9C95F8EF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16BDB1B-E8BF-36FD-DC83-6EF54284A8FC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27554C6-528F-6CB7-4995-3003FE35DD99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1723E0-BFFB-3E3B-FB15-63F0C8230350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58AC11-CCD4-7CF4-0F23-435E85C50F50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2498D01B-EAD0-8FAB-AEE1-6C4743E9D471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4B1C14-264D-2C77-E623-7855720288A1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</p:spTree>
    <p:extLst>
      <p:ext uri="{BB962C8B-B14F-4D97-AF65-F5344CB8AC3E}">
        <p14:creationId xmlns:p14="http://schemas.microsoft.com/office/powerpoint/2010/main" val="287367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658" r:id="rId16"/>
    <p:sldLayoutId id="2147483656" r:id="rId17"/>
    <p:sldLayoutId id="2147483660" r:id="rId18"/>
    <p:sldLayoutId id="2147483661" r:id="rId19"/>
    <p:sldLayoutId id="2147483663" r:id="rId20"/>
    <p:sldLayoutId id="2147483664" r:id="rId21"/>
    <p:sldLayoutId id="2147483650" r:id="rId22"/>
    <p:sldLayoutId id="2147483652" r:id="rId23"/>
    <p:sldLayoutId id="2147483665" r:id="rId24"/>
    <p:sldLayoutId id="2147483666" r:id="rId25"/>
    <p:sldLayoutId id="2147483654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5" y="1981957"/>
            <a:ext cx="5114773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Calculator Application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4670474"/>
            <a:ext cx="5114773" cy="174937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Name: Chander Singh </a:t>
            </a:r>
            <a:r>
              <a:rPr lang="en-US" dirty="0" err="1">
                <a:solidFill>
                  <a:schemeClr val="tx1"/>
                </a:solidFill>
              </a:rPr>
              <a:t>Digari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noProof="1">
                <a:solidFill>
                  <a:schemeClr val="tx1"/>
                </a:solidFill>
              </a:rPr>
              <a:t>School: Grand Valley State University</a:t>
            </a:r>
          </a:p>
          <a:p>
            <a:endParaRPr lang="en-US" noProof="1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571" y="0"/>
            <a:ext cx="5763429" cy="70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166" y="1941342"/>
            <a:ext cx="10459133" cy="41669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memory functionality allows users to store, recall, add, subtract, or clear stored values.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management options like "M+", "M-", and "MC" help users manage complex calculations.</a:t>
            </a:r>
          </a:p>
          <a:p>
            <a:pPr>
              <a:lnSpc>
                <a:spcPct val="150000"/>
              </a:lnSpc>
            </a:pPr>
            <a:r>
              <a:rPr lang="en-US" dirty="0"/>
              <a:t>The calculator’s memory system allows users to perform calculations without losing intermediate results.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1999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Methods and Compatibility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166" y="1941342"/>
            <a:ext cx="10459133" cy="41669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Supports keyboard input for all supported functions, offering convenience for power users.</a:t>
            </a:r>
          </a:p>
          <a:p>
            <a:pPr>
              <a:lnSpc>
                <a:spcPct val="150000"/>
              </a:lnSpc>
            </a:pPr>
            <a:r>
              <a:rPr lang="en-US" dirty="0"/>
              <a:t>Mouse input is also supported, allowing users to interact with the on-screen buttons directly.</a:t>
            </a:r>
          </a:p>
          <a:p>
            <a:pPr>
              <a:lnSpc>
                <a:spcPct val="150000"/>
              </a:lnSpc>
            </a:pPr>
            <a:r>
              <a:rPr lang="en-US" dirty="0"/>
              <a:t>Cross-platform compatibility ensures the calculator works seamlessly across Windows, </a:t>
            </a:r>
            <a:r>
              <a:rPr lang="en-US" dirty="0" err="1"/>
              <a:t>macOS</a:t>
            </a:r>
            <a:r>
              <a:rPr lang="en-US" dirty="0"/>
              <a:t>, and Linux environments.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272615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166" y="1941342"/>
            <a:ext cx="10459133" cy="41669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Functional Requirements: The app supports basic arithmetic, scientific functions, memory management, and error handling.</a:t>
            </a:r>
          </a:p>
          <a:p>
            <a:pPr>
              <a:lnSpc>
                <a:spcPct val="150000"/>
              </a:lnSpc>
            </a:pPr>
            <a:r>
              <a:rPr lang="en-US" dirty="0"/>
              <a:t>Non-Functional Requirements: The app should run with minimal lag, handle multiple calculations, and operate on various platforms.</a:t>
            </a:r>
          </a:p>
          <a:p>
            <a:pPr>
              <a:lnSpc>
                <a:spcPct val="150000"/>
              </a:lnSpc>
            </a:pPr>
            <a:r>
              <a:rPr lang="en-US" dirty="0"/>
              <a:t>Usability Requirements: The UI should be intuitive, responsive, and provide visual feedback to users during interactions.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035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166" y="1941342"/>
            <a:ext cx="10459133" cy="41669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shift button is used to toggle between standard and inverse trigonometric functions efficiently.</a:t>
            </a:r>
          </a:p>
          <a:p>
            <a:pPr>
              <a:lnSpc>
                <a:spcPct val="150000"/>
              </a:lnSpc>
            </a:pPr>
            <a:r>
              <a:rPr lang="en-US" dirty="0"/>
              <a:t>Handling complex input parsing for mixed operations required careful design to prevent errors and crashes.</a:t>
            </a:r>
          </a:p>
          <a:p>
            <a:pPr>
              <a:lnSpc>
                <a:spcPct val="150000"/>
              </a:lnSpc>
            </a:pPr>
            <a:r>
              <a:rPr lang="en-US" dirty="0"/>
              <a:t>The app ensures stable memory usage and performance even with extensive scientific or hyperbolic operations.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0493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166" y="1941342"/>
            <a:ext cx="10459133" cy="41669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calculator app offers an intuitive, multi-functional interface for performing scientific and arithmetic calculations.</a:t>
            </a:r>
          </a:p>
          <a:p>
            <a:pPr>
              <a:lnSpc>
                <a:spcPct val="150000"/>
              </a:lnSpc>
            </a:pPr>
            <a:r>
              <a:rPr lang="en-US" dirty="0"/>
              <a:t>Future improvements could include graphing capabilities and additional advanced mathematical functions for wider use.</a:t>
            </a:r>
          </a:p>
          <a:p>
            <a:pPr>
              <a:lnSpc>
                <a:spcPct val="150000"/>
              </a:lnSpc>
            </a:pPr>
            <a:r>
              <a:rPr lang="en-US" dirty="0"/>
              <a:t>This project demonstrates the power of Python’s </a:t>
            </a:r>
            <a:r>
              <a:rPr lang="en-US" dirty="0" err="1"/>
              <a:t>Tkinter</a:t>
            </a:r>
            <a:r>
              <a:rPr lang="en-US" dirty="0"/>
              <a:t> library in creating interactive and efficient applications.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3414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00" y="819807"/>
            <a:ext cx="9482400" cy="3436883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166" y="1941342"/>
            <a:ext cx="10459133" cy="41669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calculator app supports basic arithmetic, scientific, and hyperbolic functions for complex calculations.</a:t>
            </a:r>
          </a:p>
          <a:p>
            <a:pPr>
              <a:lnSpc>
                <a:spcPct val="150000"/>
              </a:lnSpc>
            </a:pPr>
            <a:r>
              <a:rPr lang="en-US" dirty="0"/>
              <a:t>Users can switch between degree and radian modes for trigonometric operations, enhancing flexibility.</a:t>
            </a:r>
          </a:p>
          <a:p>
            <a:pPr>
              <a:lnSpc>
                <a:spcPct val="150000"/>
              </a:lnSpc>
            </a:pPr>
            <a:r>
              <a:rPr lang="en-US" dirty="0"/>
              <a:t>The app also offers memory functionality for storing and recalling calculation results, ensuring efficiency.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166" y="1941342"/>
            <a:ext cx="10459133" cy="41669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app handles basic arithmetic operations like addition, subtraction, multiplication, and division effectively.</a:t>
            </a:r>
          </a:p>
          <a:p>
            <a:pPr>
              <a:lnSpc>
                <a:spcPct val="150000"/>
              </a:lnSpc>
            </a:pPr>
            <a:r>
              <a:rPr lang="en-US" dirty="0"/>
              <a:t>Scientific calculations are supported with functions like sine, cosine, tangent, and their inverses.</a:t>
            </a:r>
          </a:p>
          <a:p>
            <a:pPr>
              <a:lnSpc>
                <a:spcPct val="150000"/>
              </a:lnSpc>
            </a:pPr>
            <a:r>
              <a:rPr lang="en-US" dirty="0"/>
              <a:t>Hyperbolic functions, such as </a:t>
            </a:r>
            <a:r>
              <a:rPr lang="en-US" dirty="0" err="1"/>
              <a:t>sinh</a:t>
            </a:r>
            <a:r>
              <a:rPr lang="en-US" dirty="0"/>
              <a:t>, </a:t>
            </a:r>
            <a:r>
              <a:rPr lang="en-US" dirty="0" err="1"/>
              <a:t>cosh</a:t>
            </a:r>
            <a:r>
              <a:rPr lang="en-US" dirty="0"/>
              <a:t>, and </a:t>
            </a:r>
            <a:r>
              <a:rPr lang="en-US" dirty="0" err="1"/>
              <a:t>tanh</a:t>
            </a:r>
            <a:r>
              <a:rPr lang="en-US" dirty="0"/>
              <a:t>, are also available for advanced mathematical work.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6115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166" y="1941342"/>
            <a:ext cx="10459133" cy="41669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Built with Python using </a:t>
            </a:r>
            <a:r>
              <a:rPr lang="en-US" dirty="0" err="1"/>
              <a:t>Tkinter</a:t>
            </a:r>
            <a:r>
              <a:rPr lang="en-US" dirty="0"/>
              <a:t> for the graphical user interface (GUI) and math library.</a:t>
            </a:r>
          </a:p>
          <a:p>
            <a:pPr>
              <a:lnSpc>
                <a:spcPct val="150000"/>
              </a:lnSpc>
            </a:pPr>
            <a:r>
              <a:rPr lang="en-US" dirty="0"/>
              <a:t>Designed to be compatible with Windows, </a:t>
            </a:r>
            <a:r>
              <a:rPr lang="en-US" dirty="0" err="1"/>
              <a:t>macOS</a:t>
            </a:r>
            <a:r>
              <a:rPr lang="en-US" dirty="0"/>
              <a:t>, and Linux for seamless cross-platform operation.</a:t>
            </a:r>
          </a:p>
          <a:p>
            <a:pPr>
              <a:lnSpc>
                <a:spcPct val="150000"/>
              </a:lnSpc>
            </a:pPr>
            <a:r>
              <a:rPr lang="en-US" dirty="0"/>
              <a:t>The app is optimized for performance, providing real-time calculations without noticeable lag.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9372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1948" b="1948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193235"/>
            <a:ext cx="5438774" cy="1235765"/>
          </a:xfrm>
        </p:spPr>
        <p:txBody>
          <a:bodyPr>
            <a:normAutofit fontScale="90000"/>
          </a:bodyPr>
          <a:lstStyle/>
          <a:p>
            <a:r>
              <a:rPr lang="en-US" dirty="0"/>
              <a:t>User Interface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3742006"/>
            <a:ext cx="5438774" cy="23662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user interface is designed to be intuitive, featuring clearly labeled buttons for all functions.</a:t>
            </a:r>
          </a:p>
          <a:p>
            <a:r>
              <a:rPr lang="en-US" dirty="0"/>
              <a:t>A simple layout ensures users can easily navigate between basic and advanced functions.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1710" b="1710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48000"/>
            <a:ext cx="4813299" cy="109371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Functional Features: Basic Arithmetic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1930401"/>
            <a:ext cx="4813301" cy="4565498"/>
          </a:xfrm>
        </p:spPr>
        <p:txBody>
          <a:bodyPr/>
          <a:lstStyle/>
          <a:p>
            <a:r>
              <a:rPr lang="en-US" dirty="0"/>
              <a:t>Basic arithmetic functions include addition, subtraction, multiplication, and division with real-time display of results.</a:t>
            </a:r>
          </a:p>
          <a:p>
            <a:r>
              <a:rPr lang="en-US" dirty="0"/>
              <a:t>Users can input and view calculations as they are entered, ensuring accurate result presentation.</a:t>
            </a:r>
          </a:p>
          <a:p>
            <a:r>
              <a:rPr lang="en-US" dirty="0"/>
              <a:t>The calculator shows results for basic operations after the user presses he equals button, ensuring quick and efficient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1780" b="1780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48000"/>
            <a:ext cx="4813299" cy="109371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Functional Features: Scientific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1930401"/>
            <a:ext cx="4813301" cy="4565498"/>
          </a:xfrm>
        </p:spPr>
        <p:txBody>
          <a:bodyPr/>
          <a:lstStyle/>
          <a:p>
            <a:r>
              <a:rPr lang="en-US" dirty="0"/>
              <a:t>The calculator supports trigonometric functions like sine, cosine, and tangent for scientific calculations.</a:t>
            </a:r>
          </a:p>
          <a:p>
            <a:r>
              <a:rPr lang="en-US" dirty="0"/>
              <a:t>Inverse trigonometric functions become available when the shift mode is activated by the user.</a:t>
            </a:r>
          </a:p>
          <a:p>
            <a:r>
              <a:rPr lang="en-US" dirty="0"/>
              <a:t>The scientific functions enhance the calculator’s capability for advanced mathematical tasks and engineering problems.</a:t>
            </a:r>
          </a:p>
        </p:txBody>
      </p:sp>
    </p:spTree>
    <p:extLst>
      <p:ext uri="{BB962C8B-B14F-4D97-AF65-F5344CB8AC3E}">
        <p14:creationId xmlns:p14="http://schemas.microsoft.com/office/powerpoint/2010/main" val="59754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1925" b="1925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48000"/>
            <a:ext cx="4813299" cy="109371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Functional Features: Hyperbolic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1930401"/>
            <a:ext cx="4813301" cy="4565498"/>
          </a:xfrm>
        </p:spPr>
        <p:txBody>
          <a:bodyPr/>
          <a:lstStyle/>
          <a:p>
            <a:r>
              <a:rPr lang="en-US" dirty="0"/>
              <a:t>Hyperbolic functions like </a:t>
            </a:r>
            <a:r>
              <a:rPr lang="en-US" dirty="0" err="1"/>
              <a:t>sinh</a:t>
            </a:r>
            <a:r>
              <a:rPr lang="en-US" dirty="0"/>
              <a:t>, </a:t>
            </a:r>
            <a:r>
              <a:rPr lang="en-US" dirty="0" err="1"/>
              <a:t>cosh</a:t>
            </a:r>
            <a:r>
              <a:rPr lang="en-US" dirty="0"/>
              <a:t>, and </a:t>
            </a:r>
            <a:r>
              <a:rPr lang="en-US" dirty="0" err="1"/>
              <a:t>tanh</a:t>
            </a:r>
            <a:r>
              <a:rPr lang="en-US" dirty="0"/>
              <a:t> provide additional options for solving advanced problems.</a:t>
            </a:r>
          </a:p>
          <a:p>
            <a:r>
              <a:rPr lang="en-US" dirty="0"/>
              <a:t>The calculator can handle both standard and hyperbolic functions to cover a wide range of needs.</a:t>
            </a:r>
          </a:p>
          <a:p>
            <a:r>
              <a:rPr lang="en-US" dirty="0"/>
              <a:t>Users can toggle between regular and hyperbolic functions with a shift button for flexibility.</a:t>
            </a:r>
          </a:p>
        </p:txBody>
      </p:sp>
    </p:spTree>
    <p:extLst>
      <p:ext uri="{BB962C8B-B14F-4D97-AF65-F5344CB8AC3E}">
        <p14:creationId xmlns:p14="http://schemas.microsoft.com/office/powerpoint/2010/main" val="268383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1897" b="1897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48000"/>
            <a:ext cx="4813299" cy="730857"/>
          </a:xfrm>
        </p:spPr>
        <p:txBody>
          <a:bodyPr/>
          <a:lstStyle/>
          <a:p>
            <a:r>
              <a:rPr lang="en-US" sz="3600" dirty="0"/>
              <a:t>Error Handling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1930401"/>
            <a:ext cx="4813301" cy="4565498"/>
          </a:xfrm>
        </p:spPr>
        <p:txBody>
          <a:bodyPr/>
          <a:lstStyle/>
          <a:p>
            <a:r>
              <a:rPr lang="en-US" dirty="0"/>
              <a:t>The calculator displays error messages when invalid input is entered, ensuring users are informed.</a:t>
            </a:r>
          </a:p>
          <a:p>
            <a:r>
              <a:rPr lang="en-US" dirty="0"/>
              <a:t>Overflow and undefined expressions are handled without causing the app to crash, enhancing stability.</a:t>
            </a:r>
          </a:p>
          <a:p>
            <a:r>
              <a:rPr lang="en-US" dirty="0"/>
              <a:t>The backspace function lets users delete the last character, allowing corrections to be made efficiently.</a:t>
            </a:r>
          </a:p>
        </p:txBody>
      </p:sp>
    </p:spTree>
    <p:extLst>
      <p:ext uri="{BB962C8B-B14F-4D97-AF65-F5344CB8AC3E}">
        <p14:creationId xmlns:p14="http://schemas.microsoft.com/office/powerpoint/2010/main" val="42123382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BD7A54-F20C-4571-A0A1-59566D65D61A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16c05727-aa75-4e4a-9b5f-8a80a1165891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684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Times New Roman</vt:lpstr>
      <vt:lpstr>Gallery</vt:lpstr>
      <vt:lpstr>Calculator Application Project</vt:lpstr>
      <vt:lpstr>Introduction</vt:lpstr>
      <vt:lpstr>App Overview</vt:lpstr>
      <vt:lpstr>Technology Stack</vt:lpstr>
      <vt:lpstr>User Interface Design</vt:lpstr>
      <vt:lpstr>Functional Features: Basic Arithmetic</vt:lpstr>
      <vt:lpstr>Functional Features: Scientific Functions</vt:lpstr>
      <vt:lpstr>Functional Features: Hyperbolic Functions</vt:lpstr>
      <vt:lpstr>Error Handling</vt:lpstr>
      <vt:lpstr>Memory Functions</vt:lpstr>
      <vt:lpstr>Input Methods and Compatibility</vt:lpstr>
      <vt:lpstr>Software Requirements</vt:lpstr>
      <vt:lpstr>Challenges and Solutions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2024-11-29T17:43:40Z</dcterms:created>
  <dcterms:modified xsi:type="dcterms:W3CDTF">2024-12-08T01:18:25Z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