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69" r:id="rId3"/>
  </p:sldMasterIdLst>
  <p:notesMasterIdLst>
    <p:notesMasterId r:id="rId15"/>
  </p:notesMasterIdLst>
  <p:sldIdLst>
    <p:sldId id="267" r:id="rId4"/>
    <p:sldId id="299" r:id="rId5"/>
    <p:sldId id="321" r:id="rId6"/>
    <p:sldId id="300" r:id="rId7"/>
    <p:sldId id="324" r:id="rId8"/>
    <p:sldId id="316" r:id="rId9"/>
    <p:sldId id="317" r:id="rId10"/>
    <p:sldId id="319" r:id="rId11"/>
    <p:sldId id="322" r:id="rId12"/>
    <p:sldId id="323" r:id="rId13"/>
    <p:sldId id="32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9" autoAdjust="0"/>
    <p:restoredTop sz="85337" autoAdjust="0"/>
  </p:normalViewPr>
  <p:slideViewPr>
    <p:cSldViewPr>
      <p:cViewPr varScale="1">
        <p:scale>
          <a:sx n="91" d="100"/>
          <a:sy n="91" d="100"/>
        </p:scale>
        <p:origin x="18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753C2-ADCA-4CBE-9E3C-A9128BB2402E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25DB6-DBBB-4C74-BEBE-8B0E852A1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47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648176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27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076" y="228600"/>
            <a:ext cx="6934200" cy="9906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648176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43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4648176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15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93027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200"/>
            <a:ext cx="7905750" cy="4572001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8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6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4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648176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0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theme" Target="../theme/theme1.xml"/><Relationship Id="rId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3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5803900"/>
            <a:ext cx="9144000" cy="105251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990000"/>
              </a:solidFill>
              <a:ea typeface="ＭＳ Ｐゴシック" pitchFamily="34" charset="-128"/>
            </a:endParaRPr>
          </a:p>
        </p:txBody>
      </p:sp>
      <p:pic>
        <p:nvPicPr>
          <p:cNvPr id="1028" name="Picture 10" descr="Small Use Shield_GoldOnTrans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5" y="238125"/>
            <a:ext cx="747713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8" descr="1-lineWordmark_GoldOnCard_NoBG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700" y="6462713"/>
            <a:ext cx="18224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1" descr="Formal_Viterbi_GoldOnCard_NoBG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6138863"/>
            <a:ext cx="17414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4648176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78281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0" name="Picture 9" descr="Formal_Viterbi_GoldOnCard_NoBG.ep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2" y="6138309"/>
            <a:ext cx="1741688" cy="47007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4648176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344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5803900"/>
            <a:ext cx="9144000" cy="105251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990000"/>
              </a:solidFill>
              <a:ea typeface="ＭＳ Ｐゴシック" pitchFamily="34" charset="-128"/>
            </a:endParaRPr>
          </a:p>
        </p:txBody>
      </p:sp>
      <p:pic>
        <p:nvPicPr>
          <p:cNvPr id="1028" name="Picture 10" descr="Small Use Shield_GoldOnTrans.ep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5" y="238125"/>
            <a:ext cx="747713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8" descr="1-lineWordmark_GoldOnCard_NoBG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700" y="6462713"/>
            <a:ext cx="18224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1" descr="Formal_Viterbi_GoldOnCard_NoBG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6138863"/>
            <a:ext cx="17414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4648176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32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4" r:id="rId2"/>
    <p:sldLayoutId id="2147483675" r:id="rId3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Parallelization of The 24 Game using </a:t>
            </a:r>
            <a:r>
              <a:rPr lang="en-US" sz="3200" dirty="0" err="1" smtClean="0"/>
              <a:t>Pthreads</a:t>
            </a:r>
            <a:endParaRPr lang="en-US" sz="32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3124200"/>
            <a:ext cx="6400800" cy="2514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Kevin Wang, Anthony </a:t>
            </a:r>
            <a:r>
              <a:rPr lang="en-US" sz="2400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Tu</a:t>
            </a: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, Rahul Chander</a:t>
            </a:r>
            <a:endParaRPr lang="en-US" sz="2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EE/CSCI 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451: Project Presentation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University of Southern California</a:t>
            </a:r>
          </a:p>
        </p:txBody>
      </p:sp>
    </p:spTree>
    <p:extLst>
      <p:ext uri="{BB962C8B-B14F-4D97-AF65-F5344CB8AC3E}">
        <p14:creationId xmlns:p14="http://schemas.microsoft.com/office/powerpoint/2010/main" val="2025572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analysis of the results obtained.</a:t>
            </a:r>
          </a:p>
          <a:p>
            <a:endParaRPr lang="en-US" dirty="0"/>
          </a:p>
          <a:p>
            <a:r>
              <a:rPr lang="en-US" dirty="0"/>
              <a:t>Explain how the parameters are affecting the performance. </a:t>
            </a:r>
          </a:p>
        </p:txBody>
      </p:sp>
    </p:spTree>
    <p:extLst>
      <p:ext uri="{BB962C8B-B14F-4D97-AF65-F5344CB8AC3E}">
        <p14:creationId xmlns:p14="http://schemas.microsoft.com/office/powerpoint/2010/main" val="1927072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19200"/>
            <a:ext cx="8362950" cy="4572001"/>
          </a:xfrm>
        </p:spPr>
        <p:txBody>
          <a:bodyPr/>
          <a:lstStyle/>
          <a:p>
            <a:r>
              <a:rPr lang="en-US" altLang="zh-CN" sz="3200" dirty="0" smtClean="0"/>
              <a:t>Summarize </a:t>
            </a:r>
            <a:r>
              <a:rPr lang="en-US" altLang="zh-CN" sz="3200" dirty="0"/>
              <a:t>what you learned (or expected to learn) by doing this project</a:t>
            </a:r>
            <a:endParaRPr lang="en-US" altLang="zh-CN" sz="3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814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objective of the game is to get to 24 using each number exactly once, through a series of mathematical operations (+ x ÷ –)</a:t>
            </a:r>
            <a:endParaRPr lang="en-US" dirty="0"/>
          </a:p>
          <a:p>
            <a:endParaRPr lang="en-US" dirty="0"/>
          </a:p>
          <a:p>
            <a:r>
              <a:rPr lang="en-US" dirty="0"/>
              <a:t>Where is the problem used? Why is it important?</a:t>
            </a:r>
          </a:p>
          <a:p>
            <a:endParaRPr lang="en-US" dirty="0"/>
          </a:p>
          <a:p>
            <a:r>
              <a:rPr lang="en-US" dirty="0"/>
              <a:t>Why is parallelization necessary?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33909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2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19200"/>
            <a:ext cx="8362950" cy="4572001"/>
          </a:xfrm>
        </p:spPr>
        <p:txBody>
          <a:bodyPr/>
          <a:lstStyle/>
          <a:p>
            <a:r>
              <a:rPr lang="en-US" altLang="zh-CN" sz="3200" dirty="0">
                <a:ea typeface="宋体" charset="-122"/>
              </a:rPr>
              <a:t>List the challenges in parallelization </a:t>
            </a:r>
          </a:p>
          <a:p>
            <a:endParaRPr lang="en-US" altLang="zh-CN" sz="3200" dirty="0"/>
          </a:p>
          <a:p>
            <a:r>
              <a:rPr lang="en-US" altLang="zh-CN" sz="3200" dirty="0"/>
              <a:t>Give some context regarding any existing parallel solutions (Skip If there are no existing solutions)</a:t>
            </a:r>
          </a:p>
          <a:p>
            <a:endParaRPr lang="en-US" altLang="zh-CN" sz="32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483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19200"/>
            <a:ext cx="8362950" cy="4572001"/>
          </a:xfrm>
        </p:spPr>
        <p:txBody>
          <a:bodyPr/>
          <a:lstStyle/>
          <a:p>
            <a:r>
              <a:rPr lang="en-US" altLang="zh-CN" sz="3200" dirty="0"/>
              <a:t>List the objectives/potential contribution of the project</a:t>
            </a:r>
          </a:p>
          <a:p>
            <a:endParaRPr lang="en-US" altLang="zh-CN" sz="32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768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Parallelization 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Provide a hypothesis for the parallelization strategy of your project</a:t>
            </a:r>
          </a:p>
          <a:p>
            <a:r>
              <a:rPr lang="en-US" dirty="0"/>
              <a:t>Hypothesis is a short one line summary of what you are claiming to be true in this project.</a:t>
            </a:r>
          </a:p>
          <a:p>
            <a:endParaRPr lang="en-US" dirty="0"/>
          </a:p>
          <a:p>
            <a:r>
              <a:rPr lang="en-US" dirty="0"/>
              <a:t>E.g. Shared Memory in GPUs can be used to accelerate Matrix Multiplication by exploiting data reuse</a:t>
            </a:r>
          </a:p>
          <a:p>
            <a:endParaRPr lang="en-US" dirty="0"/>
          </a:p>
          <a:p>
            <a:r>
              <a:rPr lang="en-US" dirty="0"/>
              <a:t>E.g. Task parallelism is more suitable for algorithm xx than data parallelism due to the loop dependencies in the algorithm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8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idea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19200"/>
            <a:ext cx="8362950" cy="4572001"/>
          </a:xfrm>
        </p:spPr>
        <p:txBody>
          <a:bodyPr/>
          <a:lstStyle/>
          <a:p>
            <a:r>
              <a:rPr lang="en-US" altLang="zh-CN" sz="3200" dirty="0"/>
              <a:t>Explain the algorithm/solution identifying all the necessary parameters which can be tweaked to parallelize (e.g. parameters: number of threads, block size etc.)</a:t>
            </a:r>
          </a:p>
          <a:p>
            <a:r>
              <a:rPr lang="en-US" altLang="zh-CN" sz="3200" dirty="0">
                <a:ea typeface="宋体" charset="-122"/>
              </a:rPr>
              <a:t>Mention the programming platform you are using and the reason for selecting it.</a:t>
            </a:r>
          </a:p>
          <a:p>
            <a:r>
              <a:rPr lang="en-US" altLang="zh-CN" sz="3200" dirty="0">
                <a:ea typeface="宋体" charset="-122"/>
              </a:rPr>
              <a:t>Focus only on issues relevant to EE 451.  All domain specific details should be given in intro/context slides. </a:t>
            </a:r>
          </a:p>
        </p:txBody>
      </p:sp>
    </p:spTree>
    <p:extLst>
      <p:ext uri="{BB962C8B-B14F-4D97-AF65-F5344CB8AC3E}">
        <p14:creationId xmlns:p14="http://schemas.microsoft.com/office/powerpoint/2010/main" val="1975570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Explanation of Parameter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19200"/>
                <a:ext cx="8362950" cy="457200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sz="3200" dirty="0"/>
                  <a:t>Parameter 1</a:t>
                </a:r>
              </a:p>
              <a:p>
                <a:pPr lvl="1"/>
                <a:r>
                  <a:rPr lang="en-US" altLang="zh-CN" sz="3000" dirty="0">
                    <a:ea typeface="宋体" charset="-122"/>
                  </a:rPr>
                  <a:t>Explain what it means</a:t>
                </a:r>
              </a:p>
              <a:p>
                <a:pPr lvl="1"/>
                <a:r>
                  <a:rPr lang="en-US" altLang="zh-CN" sz="3000" dirty="0">
                    <a:ea typeface="宋体" charset="-122"/>
                  </a:rPr>
                  <a:t>Explain its expected effect on performance</a:t>
                </a:r>
              </a:p>
              <a:p>
                <a:r>
                  <a:rPr lang="en-US" altLang="zh-CN" sz="3200" dirty="0">
                    <a:ea typeface="宋体" charset="-122"/>
                  </a:rPr>
                  <a:t>Parameter 2</a:t>
                </a:r>
              </a:p>
              <a:p>
                <a:pPr lvl="1"/>
                <a:r>
                  <a:rPr lang="en-US" altLang="zh-CN" sz="3000" dirty="0">
                    <a:ea typeface="宋体" charset="-122"/>
                  </a:rPr>
                  <a:t>…..</a:t>
                </a:r>
              </a:p>
              <a:p>
                <a:pPr lvl="1"/>
                <a:r>
                  <a:rPr lang="en-US" altLang="zh-CN" sz="3000" dirty="0">
                    <a:ea typeface="宋体" charset="-122"/>
                  </a:rPr>
                  <a:t>…..</a:t>
                </a:r>
              </a:p>
              <a:p>
                <a:r>
                  <a:rPr lang="en-US" altLang="zh-CN" sz="3200" dirty="0">
                    <a:ea typeface="宋体" charset="-122"/>
                  </a:rPr>
                  <a:t>e.g. </a:t>
                </a:r>
                <a14:m>
                  <m:oMath xmlns:m="http://schemas.openxmlformats.org/officeDocument/2006/math">
                    <m:r>
                      <a:rPr lang="en-US" altLang="zh-CN" sz="32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𝑝</m:t>
                    </m:r>
                  </m:oMath>
                </a14:m>
                <a:endParaRPr lang="en-US" altLang="zh-CN" sz="3200" dirty="0">
                  <a:ea typeface="宋体" charset="-122"/>
                </a:endParaRPr>
              </a:p>
              <a:p>
                <a:pPr lvl="1"/>
                <a:r>
                  <a:rPr lang="en-US" altLang="zh-CN" sz="3000" dirty="0">
                    <a:ea typeface="宋体" charset="-122"/>
                  </a:rPr>
                  <a:t>Number of threads</a:t>
                </a:r>
              </a:p>
              <a:p>
                <a:pPr lvl="1"/>
                <a:r>
                  <a:rPr lang="en-US" altLang="zh-CN" sz="3000" dirty="0">
                    <a:ea typeface="宋体" charset="-122"/>
                  </a:rPr>
                  <a:t>Increasing </a:t>
                </a:r>
                <a14:m>
                  <m:oMath xmlns:m="http://schemas.openxmlformats.org/officeDocument/2006/math">
                    <m:r>
                      <a:rPr lang="en-US" altLang="zh-CN" sz="3000" b="0" i="1" smtClean="0">
                        <a:latin typeface="Cambria Math" panose="02040503050406030204" pitchFamily="18" charset="0"/>
                        <a:ea typeface="宋体" charset="-122"/>
                      </a:rPr>
                      <m:t>𝑝</m:t>
                    </m:r>
                  </m:oMath>
                </a14:m>
                <a:r>
                  <a:rPr lang="en-US" altLang="zh-CN" sz="3000" dirty="0">
                    <a:ea typeface="宋体" charset="-122"/>
                  </a:rPr>
                  <a:t> should reduce the execution time</a:t>
                </a:r>
              </a:p>
              <a:p>
                <a:pPr lvl="1"/>
                <a:endParaRPr lang="en-US" altLang="zh-CN" sz="300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19200"/>
                <a:ext cx="8362950" cy="4572001"/>
              </a:xfrm>
              <a:blipFill>
                <a:blip r:embed="rId2"/>
                <a:stretch>
                  <a:fillRect l="-1458"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52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Setup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19200"/>
            <a:ext cx="8362950" cy="4572001"/>
          </a:xfrm>
        </p:spPr>
        <p:txBody>
          <a:bodyPr/>
          <a:lstStyle/>
          <a:p>
            <a:r>
              <a:rPr lang="en-US" altLang="zh-CN" sz="3200" dirty="0"/>
              <a:t>Explain the evaluation plan</a:t>
            </a:r>
          </a:p>
          <a:p>
            <a:pPr lvl="1"/>
            <a:r>
              <a:rPr lang="en-US" altLang="zh-CN" sz="3000" dirty="0">
                <a:ea typeface="宋体" charset="-122"/>
              </a:rPr>
              <a:t>Platform</a:t>
            </a:r>
          </a:p>
          <a:p>
            <a:pPr lvl="1"/>
            <a:r>
              <a:rPr lang="en-US" altLang="zh-CN" sz="3000" dirty="0">
                <a:ea typeface="宋体" charset="-122"/>
              </a:rPr>
              <a:t>Dataset used</a:t>
            </a:r>
          </a:p>
          <a:p>
            <a:pPr lvl="1"/>
            <a:r>
              <a:rPr lang="en-US" altLang="zh-CN" sz="3000" dirty="0">
                <a:ea typeface="宋体" charset="-122"/>
              </a:rPr>
              <a:t>The range of the values of each parameters</a:t>
            </a:r>
          </a:p>
        </p:txBody>
      </p:sp>
    </p:spTree>
    <p:extLst>
      <p:ext uri="{BB962C8B-B14F-4D97-AF65-F5344CB8AC3E}">
        <p14:creationId xmlns:p14="http://schemas.microsoft.com/office/powerpoint/2010/main" val="2694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the results obtained so far</a:t>
            </a:r>
          </a:p>
        </p:txBody>
      </p:sp>
    </p:spTree>
    <p:extLst>
      <p:ext uri="{BB962C8B-B14F-4D97-AF65-F5344CB8AC3E}">
        <p14:creationId xmlns:p14="http://schemas.microsoft.com/office/powerpoint/2010/main" val="1602672983"/>
      </p:ext>
    </p:extLst>
  </p:cSld>
  <p:clrMapOvr>
    <a:masterClrMapping/>
  </p:clrMapOvr>
</p:sld>
</file>

<file path=ppt/theme/theme1.xml><?xml version="1.0" encoding="utf-8"?>
<a:theme xmlns:a="http://schemas.openxmlformats.org/drawingml/2006/main" name="TAPAS2013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iterbi_R1">
  <a:themeElements>
    <a:clrScheme name="Custom 28">
      <a:dk1>
        <a:srgbClr val="990000"/>
      </a:dk1>
      <a:lt1>
        <a:srgbClr val="FFCC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TAPAS2013</Template>
  <TotalTime>7323</TotalTime>
  <Words>319</Words>
  <Application>Microsoft Macintosh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Cambria Math</vt:lpstr>
      <vt:lpstr>ＭＳ Ｐゴシック</vt:lpstr>
      <vt:lpstr>宋体</vt:lpstr>
      <vt:lpstr>Arial</vt:lpstr>
      <vt:lpstr>TAPAS2013</vt:lpstr>
      <vt:lpstr>Viterbi_R1</vt:lpstr>
      <vt:lpstr>2_Office Theme</vt:lpstr>
      <vt:lpstr>PowerPoint Presentation</vt:lpstr>
      <vt:lpstr>Introduction</vt:lpstr>
      <vt:lpstr>Context</vt:lpstr>
      <vt:lpstr>Objective</vt:lpstr>
      <vt:lpstr>Project Parallelization Hypothesis</vt:lpstr>
      <vt:lpstr>Key idea</vt:lpstr>
      <vt:lpstr>Explanation of Parameter</vt:lpstr>
      <vt:lpstr>Experimental Setup</vt:lpstr>
      <vt:lpstr>Results</vt:lpstr>
      <vt:lpstr>Analysis</vt:lpstr>
      <vt:lpstr>Conclusion</vt:lpstr>
    </vt:vector>
  </TitlesOfParts>
  <Company>Microsoft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sanny</dc:creator>
  <cp:lastModifiedBy>Rahul Chander</cp:lastModifiedBy>
  <cp:revision>913</cp:revision>
  <dcterms:created xsi:type="dcterms:W3CDTF">2013-10-15T21:52:53Z</dcterms:created>
  <dcterms:modified xsi:type="dcterms:W3CDTF">2017-04-25T03:41:13Z</dcterms:modified>
</cp:coreProperties>
</file>