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s/www.kaggle.com/shaswatd673/delhi-neighborhood-data?select=restaurant_dataSet.csv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D35-AB38-49E0-AD18-26F49CE36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F7EFE-C828-426A-A378-F69D97E6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17448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Chander Bijlani </a:t>
            </a:r>
          </a:p>
        </p:txBody>
      </p:sp>
    </p:spTree>
    <p:extLst>
      <p:ext uri="{BB962C8B-B14F-4D97-AF65-F5344CB8AC3E}">
        <p14:creationId xmlns:p14="http://schemas.microsoft.com/office/powerpoint/2010/main" val="104479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7D02-78A1-454D-A5D8-9111328A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Clustered </a:t>
            </a:r>
            <a:r>
              <a:rPr lang="en-US" sz="3200" dirty="0" err="1"/>
              <a:t>neighbourhoods</a:t>
            </a:r>
            <a:r>
              <a:rPr lang="en-US" sz="3200" dirty="0"/>
              <a:t> on the basis of most common venues in </a:t>
            </a:r>
            <a:r>
              <a:rPr lang="en-US" sz="3200" dirty="0" err="1"/>
              <a:t>delhi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CE530-0573-48DB-962A-335E8AED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9905999" cy="44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9B4C-F47D-4E05-B273-93B65166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14" y="1226601"/>
            <a:ext cx="9905955" cy="1371599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D3FD-9F3F-4635-98D2-9FF7066A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37172"/>
            <a:ext cx="9904459" cy="3456371"/>
          </a:xfrm>
        </p:spPr>
        <p:txBody>
          <a:bodyPr/>
          <a:lstStyle/>
          <a:p>
            <a:r>
              <a:rPr lang="en-US" dirty="0"/>
              <a:t>The objective of this business problem was to identify a suitable location for the stakeholders to open a restaurant where they can gain huge profit and can survive the market. Here in the analysis, we found the 10 most common venues in </a:t>
            </a:r>
            <a:r>
              <a:rPr lang="en-US" dirty="0" err="1"/>
              <a:t>neighbourhood</a:t>
            </a:r>
            <a:r>
              <a:rPr lang="en-US" dirty="0"/>
              <a:t> in Delhi and with the help of </a:t>
            </a:r>
            <a:r>
              <a:rPr lang="en-US" dirty="0" err="1"/>
              <a:t>KMeans</a:t>
            </a:r>
            <a:r>
              <a:rPr lang="en-US" dirty="0"/>
              <a:t> clustering algorithm we made </a:t>
            </a:r>
            <a:r>
              <a:rPr lang="en-US" dirty="0" err="1"/>
              <a:t>neighbourhood</a:t>
            </a:r>
            <a:r>
              <a:rPr lang="en-US" dirty="0"/>
              <a:t> clusters of Delhi and visualized in the form of </a:t>
            </a:r>
            <a:r>
              <a:rPr lang="en-US" dirty="0" err="1"/>
              <a:t>iteractive</a:t>
            </a:r>
            <a:r>
              <a:rPr lang="en-US" dirty="0"/>
              <a:t> map to show us this venues and in a way helping the stakeholders to find a good place to set up their restaurant.</a:t>
            </a:r>
          </a:p>
        </p:txBody>
      </p:sp>
    </p:spTree>
    <p:extLst>
      <p:ext uri="{BB962C8B-B14F-4D97-AF65-F5344CB8AC3E}">
        <p14:creationId xmlns:p14="http://schemas.microsoft.com/office/powerpoint/2010/main" val="255387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74F3-4689-45C7-8919-644A3E2E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76643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0870-B534-425A-BCAD-4991E9337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389" y="1624614"/>
            <a:ext cx="9904459" cy="1371599"/>
          </a:xfrm>
        </p:spPr>
        <p:txBody>
          <a:bodyPr/>
          <a:lstStyle/>
          <a:p>
            <a:r>
              <a:rPr lang="en-US" dirty="0"/>
              <a:t>Through the analysis of </a:t>
            </a:r>
            <a:r>
              <a:rPr lang="en-US" dirty="0" err="1"/>
              <a:t>neighbourhood</a:t>
            </a:r>
            <a:r>
              <a:rPr lang="en-US" dirty="0"/>
              <a:t> data of </a:t>
            </a:r>
            <a:r>
              <a:rPr lang="en-US" dirty="0" err="1"/>
              <a:t>delhi</a:t>
            </a:r>
            <a:r>
              <a:rPr lang="en-US" dirty="0"/>
              <a:t> we found out the 100 top venues of </a:t>
            </a:r>
            <a:r>
              <a:rPr lang="en-US" dirty="0" err="1"/>
              <a:t>neighbourhoods</a:t>
            </a:r>
            <a:r>
              <a:rPr lang="en-US" dirty="0"/>
              <a:t> and after normalizing our data we found the 10 most common venues that are good and profitable for opening a restaurant.</a:t>
            </a:r>
          </a:p>
        </p:txBody>
      </p:sp>
    </p:spTree>
    <p:extLst>
      <p:ext uri="{BB962C8B-B14F-4D97-AF65-F5344CB8AC3E}">
        <p14:creationId xmlns:p14="http://schemas.microsoft.com/office/powerpoint/2010/main" val="212662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0A6E-2F47-407F-ADEF-C7E6F26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49979"/>
          </a:xfrm>
        </p:spPr>
        <p:txBody>
          <a:bodyPr>
            <a:normAutofit/>
          </a:bodyPr>
          <a:lstStyle/>
          <a:p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3DF90-6A2B-4C24-BE88-4D69DC11CE2F}"/>
              </a:ext>
            </a:extLst>
          </p:cNvPr>
          <p:cNvSpPr txBox="1"/>
          <p:nvPr/>
        </p:nvSpPr>
        <p:spPr>
          <a:xfrm>
            <a:off x="1141413" y="2308194"/>
            <a:ext cx="8854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METHODOLOGY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VISUALIZATIONS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6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AB58-9FF3-46BF-AC6E-FC6D4BDC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29401"/>
            <a:ext cx="8791575" cy="77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55239-DD63-43E8-B2DA-619A1BB3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00201"/>
            <a:ext cx="9025355" cy="442839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b="1" dirty="0">
                <a:solidFill>
                  <a:schemeClr val="tx1"/>
                </a:solidFill>
              </a:rPr>
              <a:t>Problem Description:</a:t>
            </a:r>
          </a:p>
          <a:p>
            <a:pPr algn="just"/>
            <a:r>
              <a:rPr lang="en-US" cap="none" dirty="0">
                <a:solidFill>
                  <a:schemeClr val="tx1"/>
                </a:solidFill>
                <a:effectLst/>
              </a:rPr>
              <a:t>Delhi, the capital of </a:t>
            </a:r>
            <a:r>
              <a:rPr lang="en-US" cap="none" dirty="0" err="1">
                <a:solidFill>
                  <a:schemeClr val="tx1"/>
                </a:solidFill>
                <a:effectLst/>
              </a:rPr>
              <a:t>india</a:t>
            </a:r>
            <a:r>
              <a:rPr lang="en-US" cap="none" dirty="0">
                <a:solidFill>
                  <a:schemeClr val="tx1"/>
                </a:solidFill>
                <a:effectLst/>
              </a:rPr>
              <a:t> is known for its food culture and rich lifestyle. It is influenced by the food habits of its residents and is where </a:t>
            </a:r>
            <a:r>
              <a:rPr lang="en-US" cap="none" dirty="0" err="1">
                <a:solidFill>
                  <a:schemeClr val="tx1"/>
                </a:solidFill>
                <a:effectLst/>
              </a:rPr>
              <a:t>mughlai</a:t>
            </a:r>
            <a:r>
              <a:rPr lang="en-US" cap="none" dirty="0">
                <a:solidFill>
                  <a:schemeClr val="tx1"/>
                </a:solidFill>
                <a:effectLst/>
              </a:rPr>
              <a:t> cuisine originated. It includes a variety of international cuisines which are popular among the residents along with </a:t>
            </a:r>
            <a:r>
              <a:rPr lang="en-US" cap="none" dirty="0" err="1">
                <a:solidFill>
                  <a:schemeClr val="tx1"/>
                </a:solidFill>
                <a:effectLst/>
              </a:rPr>
              <a:t>indian</a:t>
            </a:r>
            <a:r>
              <a:rPr lang="en-US" cap="none" dirty="0">
                <a:solidFill>
                  <a:schemeClr val="tx1"/>
                </a:solidFill>
                <a:effectLst/>
              </a:rPr>
              <a:t> </a:t>
            </a:r>
          </a:p>
          <a:p>
            <a:pPr algn="just"/>
            <a:r>
              <a:rPr lang="en-US" cap="none" dirty="0">
                <a:solidFill>
                  <a:schemeClr val="tx1"/>
                </a:solidFill>
                <a:effectLst/>
              </a:rPr>
              <a:t>cuisine.</a:t>
            </a:r>
          </a:p>
          <a:p>
            <a:pPr algn="just"/>
            <a:r>
              <a:rPr lang="en-US" cap="none" dirty="0">
                <a:solidFill>
                  <a:schemeClr val="tx1"/>
                </a:solidFill>
                <a:effectLst/>
              </a:rPr>
              <a:t>So the aim of this project is to find a suitable location in </a:t>
            </a:r>
            <a:r>
              <a:rPr lang="en-US" cap="none" dirty="0" err="1">
                <a:solidFill>
                  <a:schemeClr val="tx1"/>
                </a:solidFill>
                <a:effectLst/>
              </a:rPr>
              <a:t>delhi</a:t>
            </a:r>
            <a:r>
              <a:rPr lang="en-US" cap="none" dirty="0">
                <a:solidFill>
                  <a:schemeClr val="tx1"/>
                </a:solidFill>
                <a:effectLst/>
              </a:rPr>
              <a:t> for a person who is looking to open his restaurant so that it gets people attention and can earn good profit to survive this competitive market </a:t>
            </a:r>
            <a:r>
              <a:rPr lang="en-US" cap="none" dirty="0" err="1">
                <a:solidFill>
                  <a:schemeClr val="tx1"/>
                </a:solidFill>
                <a:effectLst/>
              </a:rPr>
              <a:t>andalso</a:t>
            </a:r>
            <a:r>
              <a:rPr lang="en-US" cap="none" dirty="0">
                <a:solidFill>
                  <a:schemeClr val="tx1"/>
                </a:solidFill>
                <a:effectLst/>
              </a:rPr>
              <a:t> for food delivering companies to look for popular food restaurants.</a:t>
            </a:r>
            <a:endParaRPr lang="en-US" b="1" cap="none" dirty="0">
              <a:solidFill>
                <a:schemeClr val="tx1"/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300" b="1" dirty="0">
                <a:solidFill>
                  <a:schemeClr val="tx1"/>
                </a:solidFill>
                <a:effectLst/>
              </a:rPr>
              <a:t>Background Discussion:</a:t>
            </a:r>
          </a:p>
          <a:p>
            <a:pPr algn="just"/>
            <a:r>
              <a:rPr lang="en-US" b="0" cap="none" dirty="0">
                <a:solidFill>
                  <a:schemeClr val="tx1"/>
                </a:solidFill>
                <a:effectLst/>
              </a:rPr>
              <a:t>Delhi ranks 62 in list of world’s best cities. The dearth of food habits among the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delhi's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 residents created a unique style of cooking which became popular throughout the world, with dishes such as kebab, biryani, tandoori. The city's classic dishes include butter chicken, dal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makhani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shahi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 paneer, aloo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chaat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chaat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dahi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bhalla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kachori,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gol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gappe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samosa, chole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bhature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chole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kulche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, </a:t>
            </a:r>
            <a:r>
              <a:rPr lang="en-US" b="0" cap="none" dirty="0" err="1">
                <a:solidFill>
                  <a:schemeClr val="tx1"/>
                </a:solidFill>
                <a:effectLst/>
              </a:rPr>
              <a:t>gulab</a:t>
            </a:r>
            <a:r>
              <a:rPr lang="en-US" b="0" cap="none" dirty="0">
                <a:solidFill>
                  <a:schemeClr val="tx1"/>
                </a:solidFill>
                <a:effectLst/>
              </a:rPr>
              <a:t> jamun, jalebi and lassi.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3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84C6-33BF-4D57-9ABE-791EFFDD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151136"/>
            <a:ext cx="9905955" cy="12990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+mn-lt"/>
              </a:rPr>
              <a:t>Stakeholders</a:t>
            </a:r>
            <a:r>
              <a:rPr lang="en-US" sz="4400" b="1" dirty="0">
                <a:effectLst/>
                <a:latin typeface="+mn-lt"/>
              </a:rPr>
              <a:t>/</a:t>
            </a:r>
            <a:r>
              <a:rPr lang="en-US" sz="4400" dirty="0">
                <a:effectLst/>
                <a:latin typeface="+mn-lt"/>
              </a:rPr>
              <a:t>Target Audience</a:t>
            </a:r>
            <a:br>
              <a:rPr lang="en-US" b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9A501-4761-4B00-9F5F-8EB87B07CA36}"/>
              </a:ext>
            </a:extLst>
          </p:cNvPr>
          <p:cNvSpPr/>
          <p:nvPr/>
        </p:nvSpPr>
        <p:spPr>
          <a:xfrm>
            <a:off x="994299" y="2530136"/>
            <a:ext cx="10069545" cy="20507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87CC-441C-4367-82C3-236273AE9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22" y="2976239"/>
            <a:ext cx="10069545" cy="137159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This detailed analysis can be used by a person to find the food hotspots in </a:t>
            </a:r>
            <a:r>
              <a:rPr lang="en-US" b="1" dirty="0" err="1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delhi</a:t>
            </a:r>
            <a:r>
              <a:rPr lang="en-US" b="1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 for opening his/her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 restaurants or by food delivering companies to look for popular food restaurants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420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4D8DF-DE42-41DF-A82B-CA4C79FBA934}"/>
              </a:ext>
            </a:extLst>
          </p:cNvPr>
          <p:cNvSpPr/>
          <p:nvPr/>
        </p:nvSpPr>
        <p:spPr>
          <a:xfrm>
            <a:off x="1305017" y="2033728"/>
            <a:ext cx="9090734" cy="23599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BCCE-F3C3-4CC4-896D-67986540C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70" y="3109773"/>
            <a:ext cx="9904459" cy="69393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 Data is the foundation of data science; </a:t>
            </a:r>
          </a:p>
          <a:p>
            <a:pPr algn="ctr"/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it is the material on which all the analyses are based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5F62-DECC-4BFD-8852-37539457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438401"/>
            <a:ext cx="8678788" cy="77531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1013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2EDA-D41D-40B4-9AB6-A7B18C66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12969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07C20-9C58-4B54-A89A-CD83AA71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23603"/>
            <a:ext cx="8791575" cy="298289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  <a:effectLst/>
              </a:rPr>
              <a:t>Delhi Neighborhoods dataset from 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kaGgle</a:t>
            </a:r>
            <a:r>
              <a:rPr lang="en-US" b="0" dirty="0">
                <a:solidFill>
                  <a:schemeClr val="tx1"/>
                </a:solidFill>
                <a:effectLst/>
              </a:rPr>
              <a:t> : 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</a:rPr>
              <a:t>This </a:t>
            </a:r>
            <a:r>
              <a:rPr lang="en-US" b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b="0" dirty="0">
                <a:solidFill>
                  <a:schemeClr val="tx1"/>
                </a:solidFill>
                <a:effectLst/>
              </a:rPr>
              <a:t> contains information about neighborhoods in the </a:t>
            </a:r>
          </a:p>
          <a:p>
            <a:pPr lvl="1" algn="just"/>
            <a:r>
              <a:rPr lang="en-US" b="0" dirty="0">
                <a:solidFill>
                  <a:schemeClr val="tx1"/>
                </a:solidFill>
                <a:effectLst/>
              </a:rPr>
              <a:t>   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delhi</a:t>
            </a:r>
            <a:r>
              <a:rPr lang="en-US" b="0" dirty="0">
                <a:solidFill>
                  <a:schemeClr val="tx1"/>
                </a:solidFill>
                <a:effectLst/>
              </a:rPr>
              <a:t> such as their name, borough, location, etc.</a:t>
            </a: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</a:rPr>
              <a:t>2. Creating a location dataset using foursquare 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api</a:t>
            </a:r>
            <a:r>
              <a:rPr lang="en-US" b="0" dirty="0">
                <a:solidFill>
                  <a:schemeClr val="tx1"/>
                </a:solidFill>
                <a:effectLst/>
              </a:rPr>
              <a:t> which will give us   the most common venues to establish/open our restaurant.</a:t>
            </a: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</a:rPr>
              <a:t>3. Using Folium library to create interactive visualization maps of 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0" dirty="0">
                <a:solidFill>
                  <a:schemeClr val="tx1"/>
                </a:solidFill>
                <a:effectLst/>
              </a:rPr>
              <a:t>popular or most common venu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es.</a:t>
            </a:r>
          </a:p>
          <a:p>
            <a:br>
              <a:rPr lang="en-US" b="0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206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C0CF-925F-4858-888D-D5D10E4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86540"/>
          </a:xfrm>
        </p:spPr>
        <p:txBody>
          <a:bodyPr>
            <a:normAutofit/>
          </a:bodyPr>
          <a:lstStyle/>
          <a:p>
            <a:r>
              <a:rPr lang="en-US" dirty="0"/>
              <a:t>Data Cleaning and pre-</a:t>
            </a:r>
            <a:r>
              <a:rPr lang="en-US" dirty="0" err="1"/>
              <a:t>pRocesSing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C35D-A2F7-4E3D-8D99-F65285A6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42370"/>
            <a:ext cx="9904459" cy="4882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performing this stage, we got our cleaned data frame: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0F4AE-BA0F-4027-A2E3-3E4E6121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23" y="2242722"/>
            <a:ext cx="6589544" cy="42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2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D0E-2FFF-4C81-A2EB-443AD179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14817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4238-C82E-475E-B87A-A6C28BBA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42369"/>
            <a:ext cx="9875520" cy="41488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Methodology section is composed of two parts: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Exploratory Data Analysis: Visualize the </a:t>
            </a:r>
            <a:r>
              <a:rPr lang="en-US" b="0" dirty="0" err="1">
                <a:effectLst/>
              </a:rPr>
              <a:t>neighbourhood</a:t>
            </a:r>
            <a:r>
              <a:rPr lang="en-US" b="0" dirty="0">
                <a:effectLst/>
              </a:rPr>
              <a:t> data of Delhi using location latitude and location longitude and after normalizing the data, we explored the 10 most common venues for setting up restaurant.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dirty="0">
                <a:effectLst/>
              </a:rPr>
              <a:t>Modelling: Helping stakeholders find the right neighborhood within a borough we will be clustering       similar neighborhoods using </a:t>
            </a:r>
            <a:r>
              <a:rPr lang="en-US" b="0" dirty="0" err="1">
                <a:effectLst/>
              </a:rPr>
              <a:t>KMeans</a:t>
            </a:r>
            <a:r>
              <a:rPr lang="en-US" b="0" dirty="0">
                <a:effectLst/>
              </a:rPr>
              <a:t>  clustering which is a form of unsupervised machine learning         </a:t>
            </a:r>
            <a:r>
              <a:rPr lang="en-US" b="0" dirty="0"/>
              <a:t>algorithm that clusters data based on predefined cluster size. We will use </a:t>
            </a:r>
            <a:r>
              <a:rPr lang="en-US" b="0" dirty="0" err="1">
                <a:effectLst/>
              </a:rPr>
              <a:t>KMeans</a:t>
            </a:r>
            <a:r>
              <a:rPr lang="en-US" b="0" dirty="0">
                <a:effectLst/>
              </a:rPr>
              <a:t> clustering to address this problem so as to group data based on existing venues which will </a:t>
            </a:r>
            <a:r>
              <a:rPr lang="en-US" b="0" dirty="0" err="1">
                <a:effectLst/>
              </a:rPr>
              <a:t>helpin</a:t>
            </a:r>
            <a:r>
              <a:rPr lang="en-US" b="0" dirty="0">
                <a:effectLst/>
              </a:rPr>
              <a:t> the decision making 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7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A011-825C-4981-8D10-3D8F2844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132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71BE0-DB92-43C3-98F7-6A04E879F99C}"/>
              </a:ext>
            </a:extLst>
          </p:cNvPr>
          <p:cNvSpPr txBox="1"/>
          <p:nvPr/>
        </p:nvSpPr>
        <p:spPr>
          <a:xfrm>
            <a:off x="1141413" y="1331650"/>
            <a:ext cx="875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Delhi map using latitude and longitude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0199-647C-4F72-92B1-584F7BCB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50" y="1965495"/>
            <a:ext cx="7572652" cy="43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492</TotalTime>
  <Words>623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Times New Roman</vt:lpstr>
      <vt:lpstr>Tw Cen MT</vt:lpstr>
      <vt:lpstr>Wingdings</vt:lpstr>
      <vt:lpstr>Circuit</vt:lpstr>
      <vt:lpstr>Applied Data science Capstone Project</vt:lpstr>
      <vt:lpstr>AgendA</vt:lpstr>
      <vt:lpstr>Introduction</vt:lpstr>
      <vt:lpstr>Stakeholders/Target Audience </vt:lpstr>
      <vt:lpstr>   Data</vt:lpstr>
      <vt:lpstr>Data Sources</vt:lpstr>
      <vt:lpstr>Data Cleaning and pre-pRocesSing</vt:lpstr>
      <vt:lpstr>Methodology</vt:lpstr>
      <vt:lpstr>Visualizations</vt:lpstr>
      <vt:lpstr>Clustered neighbourhoods on the basis of most common venues in delhi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chander bijlani</dc:creator>
  <cp:lastModifiedBy>chander bijlani</cp:lastModifiedBy>
  <cp:revision>16</cp:revision>
  <dcterms:created xsi:type="dcterms:W3CDTF">2020-11-30T11:22:53Z</dcterms:created>
  <dcterms:modified xsi:type="dcterms:W3CDTF">2020-11-30T19:35:39Z</dcterms:modified>
</cp:coreProperties>
</file>