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11"/>
  </p:notesMasterIdLst>
  <p:handoutMasterIdLst>
    <p:handoutMasterId r:id="rId12"/>
  </p:handoutMasterIdLst>
  <p:sldIdLst>
    <p:sldId id="330" r:id="rId5"/>
    <p:sldId id="332" r:id="rId6"/>
    <p:sldId id="339" r:id="rId7"/>
    <p:sldId id="342" r:id="rId8"/>
    <p:sldId id="343" r:id="rId9"/>
    <p:sldId id="34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38CCA-82EC-4676-8B5C-FAD714DB5138}" v="14" dt="2025-05-01T20:13:39.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85316" autoAdjust="0"/>
  </p:normalViewPr>
  <p:slideViewPr>
    <p:cSldViewPr snapToGrid="0">
      <p:cViewPr varScale="1">
        <p:scale>
          <a:sx n="82" d="100"/>
          <a:sy n="82" d="100"/>
        </p:scale>
        <p:origin x="715"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5/6/2025</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F24F4B-7E15-DA94-0B72-B30AB9BC4CCE}"/>
              </a:ext>
            </a:extLst>
          </p:cNvPr>
          <p:cNvSpPr>
            <a:spLocks noGrp="1"/>
          </p:cNvSpPr>
          <p:nvPr>
            <p:ph type="body" sz="quarter" idx="15"/>
          </p:nvPr>
        </p:nvSpPr>
        <p:spPr>
          <a:xfrm>
            <a:off x="270589" y="772550"/>
            <a:ext cx="10916816" cy="1139448"/>
          </a:xfrm>
        </p:spPr>
        <p:txBody>
          <a:bodyPr/>
          <a:lstStyle/>
          <a:p>
            <a:r>
              <a:rPr lang="en-US" sz="4000" dirty="0"/>
              <a:t>Email spam detection using blockchain</a:t>
            </a:r>
          </a:p>
        </p:txBody>
      </p:sp>
      <p:pic>
        <p:nvPicPr>
          <p:cNvPr id="7" name="object 7">
            <a:extLst>
              <a:ext uri="{FF2B5EF4-FFF2-40B4-BE49-F238E27FC236}">
                <a16:creationId xmlns:a16="http://schemas.microsoft.com/office/drawing/2014/main" id="{AB927BA4-6415-FE33-42CB-114BE6949204}"/>
              </a:ext>
            </a:extLst>
          </p:cNvPr>
          <p:cNvPicPr/>
          <p:nvPr/>
        </p:nvPicPr>
        <p:blipFill>
          <a:blip r:embed="rId2" cstate="print"/>
          <a:stretch>
            <a:fillRect/>
          </a:stretch>
        </p:blipFill>
        <p:spPr>
          <a:xfrm>
            <a:off x="3310012" y="5964448"/>
            <a:ext cx="5571976" cy="616293"/>
          </a:xfrm>
          <a:prstGeom prst="rect">
            <a:avLst/>
          </a:prstGeom>
        </p:spPr>
      </p:pic>
      <p:sp>
        <p:nvSpPr>
          <p:cNvPr id="9" name="TextBox 8">
            <a:extLst>
              <a:ext uri="{FF2B5EF4-FFF2-40B4-BE49-F238E27FC236}">
                <a16:creationId xmlns:a16="http://schemas.microsoft.com/office/drawing/2014/main" id="{ADB496CA-09A5-4A74-8FB5-5E3A46B951AA}"/>
              </a:ext>
            </a:extLst>
          </p:cNvPr>
          <p:cNvSpPr txBox="1"/>
          <p:nvPr/>
        </p:nvSpPr>
        <p:spPr>
          <a:xfrm>
            <a:off x="2302724" y="2355080"/>
            <a:ext cx="7188200" cy="1420902"/>
          </a:xfrm>
          <a:prstGeom prst="rect">
            <a:avLst/>
          </a:prstGeom>
          <a:noFill/>
        </p:spPr>
        <p:txBody>
          <a:bodyPr wrap="square" rtlCol="0">
            <a:spAutoFit/>
          </a:bodyPr>
          <a:lstStyle/>
          <a:p>
            <a:pPr algn="ctr">
              <a:lnSpc>
                <a:spcPct val="100000"/>
              </a:lnSpc>
            </a:pPr>
            <a:r>
              <a:rPr lang="en-US" sz="1400" cap="all" dirty="0">
                <a:solidFill>
                  <a:schemeClr val="bg1"/>
                </a:solidFill>
              </a:rPr>
              <a:t>Under Supervision of</a:t>
            </a:r>
          </a:p>
          <a:p>
            <a:pPr algn="ctr">
              <a:lnSpc>
                <a:spcPct val="100000"/>
              </a:lnSpc>
            </a:pPr>
            <a:endParaRPr lang="en-US" sz="1400" cap="all" dirty="0">
              <a:solidFill>
                <a:schemeClr val="bg1"/>
              </a:solidFill>
            </a:endParaRPr>
          </a:p>
          <a:p>
            <a:pPr algn="ctr">
              <a:lnSpc>
                <a:spcPct val="100000"/>
              </a:lnSpc>
              <a:spcBef>
                <a:spcPts val="35"/>
              </a:spcBef>
            </a:pPr>
            <a:r>
              <a:rPr lang="en-US" sz="1600" cap="all" dirty="0">
                <a:solidFill>
                  <a:schemeClr val="bg1"/>
                </a:solidFill>
              </a:rPr>
              <a:t> </a:t>
            </a:r>
            <a:r>
              <a:rPr lang="en-US" sz="1600" b="1" cap="all" dirty="0" err="1">
                <a:solidFill>
                  <a:schemeClr val="bg1"/>
                </a:solidFill>
              </a:rPr>
              <a:t>DR.kriti</a:t>
            </a:r>
            <a:endParaRPr lang="en-US" sz="1600" b="1" cap="all" dirty="0">
              <a:solidFill>
                <a:schemeClr val="bg1"/>
              </a:solidFill>
            </a:endParaRPr>
          </a:p>
          <a:p>
            <a:pPr algn="ctr">
              <a:lnSpc>
                <a:spcPct val="100000"/>
              </a:lnSpc>
              <a:spcBef>
                <a:spcPts val="950"/>
              </a:spcBef>
            </a:pPr>
            <a:r>
              <a:rPr lang="en-US" sz="1600" b="1" cap="all" dirty="0">
                <a:solidFill>
                  <a:schemeClr val="bg1"/>
                </a:solidFill>
              </a:rPr>
              <a:t>School of Engineering and Technology</a:t>
            </a:r>
          </a:p>
          <a:p>
            <a:endParaRPr lang="en-IN" dirty="0"/>
          </a:p>
        </p:txBody>
      </p:sp>
      <p:sp>
        <p:nvSpPr>
          <p:cNvPr id="2" name="TextBox 1">
            <a:extLst>
              <a:ext uri="{FF2B5EF4-FFF2-40B4-BE49-F238E27FC236}">
                <a16:creationId xmlns:a16="http://schemas.microsoft.com/office/drawing/2014/main" id="{A4F551D6-BC9B-16C6-BFA7-D755486D77D5}"/>
              </a:ext>
            </a:extLst>
          </p:cNvPr>
          <p:cNvSpPr txBox="1"/>
          <p:nvPr/>
        </p:nvSpPr>
        <p:spPr>
          <a:xfrm>
            <a:off x="3086100" y="3965064"/>
            <a:ext cx="7188200" cy="1585049"/>
          </a:xfrm>
          <a:prstGeom prst="rect">
            <a:avLst/>
          </a:prstGeom>
          <a:noFill/>
        </p:spPr>
        <p:txBody>
          <a:bodyPr wrap="square" rtlCol="0">
            <a:spAutoFit/>
          </a:bodyPr>
          <a:lstStyle/>
          <a:p>
            <a:pPr>
              <a:lnSpc>
                <a:spcPct val="150000"/>
              </a:lnSpc>
            </a:pPr>
            <a:r>
              <a:rPr lang="en-US" dirty="0">
                <a:solidFill>
                  <a:schemeClr val="bg1"/>
                </a:solidFill>
              </a:rPr>
              <a:t>Team Members: </a:t>
            </a:r>
            <a:r>
              <a:rPr lang="en-US" sz="1600" dirty="0" err="1">
                <a:solidFill>
                  <a:schemeClr val="bg1"/>
                </a:solidFill>
              </a:rPr>
              <a:t>Chanderhas</a:t>
            </a:r>
            <a:r>
              <a:rPr lang="en-US" sz="1600" dirty="0">
                <a:solidFill>
                  <a:schemeClr val="bg1"/>
                </a:solidFill>
              </a:rPr>
              <a:t> (2401560014)</a:t>
            </a:r>
          </a:p>
          <a:p>
            <a:pPr>
              <a:lnSpc>
                <a:spcPct val="150000"/>
              </a:lnSpc>
            </a:pPr>
            <a:r>
              <a:rPr lang="en-US" sz="1600" dirty="0">
                <a:solidFill>
                  <a:schemeClr val="bg1"/>
                </a:solidFill>
              </a:rPr>
              <a:t>			     Deepti (2401560006)</a:t>
            </a:r>
          </a:p>
          <a:p>
            <a:pPr>
              <a:lnSpc>
                <a:spcPct val="150000"/>
              </a:lnSpc>
            </a:pPr>
            <a:r>
              <a:rPr lang="en-US" sz="1600" dirty="0">
                <a:solidFill>
                  <a:schemeClr val="bg1"/>
                </a:solidFill>
              </a:rPr>
              <a:t>                   Tannu (2401560038)</a:t>
            </a:r>
          </a:p>
          <a:p>
            <a:pPr>
              <a:lnSpc>
                <a:spcPct val="150000"/>
              </a:lnSpc>
            </a:pPr>
            <a:r>
              <a:rPr lang="en-US" sz="1600" dirty="0">
                <a:solidFill>
                  <a:schemeClr val="bg1"/>
                </a:solidFill>
              </a:rPr>
              <a:t>			</a:t>
            </a:r>
            <a:endParaRPr lang="en-IN" sz="1600" dirty="0">
              <a:solidFill>
                <a:schemeClr val="bg1"/>
              </a:solidFill>
            </a:endParaRPr>
          </a:p>
        </p:txBody>
      </p:sp>
    </p:spTree>
    <p:extLst>
      <p:ext uri="{BB962C8B-B14F-4D97-AF65-F5344CB8AC3E}">
        <p14:creationId xmlns:p14="http://schemas.microsoft.com/office/powerpoint/2010/main" val="266339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314858" y="190123"/>
            <a:ext cx="6706192" cy="717998"/>
          </a:xfrm>
        </p:spPr>
        <p:txBody>
          <a:bodyPr/>
          <a:lstStyle/>
          <a:p>
            <a:br>
              <a:rPr lang="en-US" dirty="0"/>
            </a:br>
            <a:r>
              <a:rPr lang="en-US" dirty="0"/>
              <a:t>Problem Statement</a:t>
            </a:r>
          </a:p>
        </p:txBody>
      </p:sp>
      <p:sp>
        <p:nvSpPr>
          <p:cNvPr id="22" name="Text Placeholder 21">
            <a:extLst>
              <a:ext uri="{FF2B5EF4-FFF2-40B4-BE49-F238E27FC236}">
                <a16:creationId xmlns:a16="http://schemas.microsoft.com/office/drawing/2014/main" id="{CEA95D66-07D4-B718-7442-747FF0943818}"/>
              </a:ext>
            </a:extLst>
          </p:cNvPr>
          <p:cNvSpPr>
            <a:spLocks noGrp="1"/>
          </p:cNvSpPr>
          <p:nvPr>
            <p:ph type="body" sz="quarter" idx="14"/>
          </p:nvPr>
        </p:nvSpPr>
        <p:spPr>
          <a:xfrm>
            <a:off x="314858" y="1532636"/>
            <a:ext cx="6509442" cy="4020516"/>
          </a:xfrm>
        </p:spPr>
        <p:txBody>
          <a:bodyPr/>
          <a:lstStyle/>
          <a:p>
            <a:pPr>
              <a:buNone/>
            </a:pPr>
            <a:r>
              <a:rPr lang="en-US" dirty="0"/>
              <a:t>   In today's digital age, email remains a crucial medium for </a:t>
            </a:r>
            <a:r>
              <a:rPr lang="en-US" dirty="0" err="1"/>
              <a:t>commu</a:t>
            </a:r>
            <a:r>
              <a:rPr lang="en-US" dirty="0"/>
              <a:t>- -</a:t>
            </a:r>
            <a:r>
              <a:rPr lang="en-US" dirty="0" err="1"/>
              <a:t>ication</a:t>
            </a:r>
            <a:r>
              <a:rPr lang="en-US" dirty="0"/>
              <a:t> across individuals, businesses, and organizations. However, the growing influx of </a:t>
            </a:r>
            <a:r>
              <a:rPr lang="en-US" b="1" dirty="0"/>
              <a:t>spam emails</a:t>
            </a:r>
            <a:r>
              <a:rPr lang="en-US" dirty="0"/>
              <a:t>—unsolicited, irrelevant, or malicious messages—has become a major concern. These emails not only clutter inboxes but also pose serious risks such as </a:t>
            </a:r>
            <a:r>
              <a:rPr lang="en-US" b="1" dirty="0"/>
              <a:t>phishing scams, fraudulent schemes, malware propagation, and identity theft</a:t>
            </a:r>
            <a:r>
              <a:rPr lang="en-US" dirty="0"/>
              <a:t>.</a:t>
            </a:r>
          </a:p>
          <a:p>
            <a:pPr>
              <a:buNone/>
            </a:pPr>
            <a:r>
              <a:rPr lang="en-US" dirty="0"/>
              <a:t>   Traditional rule-based filters are no longer sufficient to handle the complexity and evolving nature of spam content. Spammers continuously adapt their techniques to bypass basic filters, making manual or static detection methods ineffective. The lack of an efficient, accurate, and scalable solution to automatically identify and filter spam emails leads to productivity loss, increased security vulnerabilities, and reduced trust in email systems.</a:t>
            </a:r>
          </a:p>
          <a:p>
            <a:pPr marL="0" indent="0">
              <a:buNone/>
            </a:pPr>
            <a:r>
              <a:rPr lang="en-US" dirty="0"/>
              <a:t>This rising challenge highlights the need to explore intelligent, adaptive methods to effectively detect and manage spam in real-time.</a:t>
            </a:r>
          </a:p>
          <a:p>
            <a:pPr>
              <a:buNone/>
            </a:pPr>
            <a:endParaRPr lang="en-US" dirty="0"/>
          </a:p>
        </p:txBody>
      </p:sp>
      <p:pic>
        <p:nvPicPr>
          <p:cNvPr id="1026" name="Picture 2" descr="Shopping Queue  Vector">
            <a:extLst>
              <a:ext uri="{FF2B5EF4-FFF2-40B4-BE49-F238E27FC236}">
                <a16:creationId xmlns:a16="http://schemas.microsoft.com/office/drawing/2014/main" id="{A9429C61-2691-2969-E1D3-FE733EB7E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050" y="1111321"/>
            <a:ext cx="4459750" cy="444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5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871F6-945E-1B80-157D-CB329342223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89B35B64-61FD-36D2-70CA-DDDD1A2C7F74}"/>
              </a:ext>
            </a:extLst>
          </p:cNvPr>
          <p:cNvSpPr>
            <a:spLocks noGrp="1"/>
          </p:cNvSpPr>
          <p:nvPr>
            <p:ph type="title"/>
          </p:nvPr>
        </p:nvSpPr>
        <p:spPr>
          <a:xfrm>
            <a:off x="990850" y="527202"/>
            <a:ext cx="6706192" cy="717998"/>
          </a:xfrm>
        </p:spPr>
        <p:txBody>
          <a:bodyPr/>
          <a:lstStyle/>
          <a:p>
            <a:br>
              <a:rPr lang="en-US" dirty="0"/>
            </a:br>
            <a:r>
              <a:rPr lang="en-US" dirty="0"/>
              <a:t> OBJECTIVES </a:t>
            </a:r>
          </a:p>
        </p:txBody>
      </p:sp>
      <p:sp>
        <p:nvSpPr>
          <p:cNvPr id="22" name="Text Placeholder 21">
            <a:extLst>
              <a:ext uri="{FF2B5EF4-FFF2-40B4-BE49-F238E27FC236}">
                <a16:creationId xmlns:a16="http://schemas.microsoft.com/office/drawing/2014/main" id="{B3C94D90-D268-B2BA-13A1-75D68375FAF1}"/>
              </a:ext>
            </a:extLst>
          </p:cNvPr>
          <p:cNvSpPr>
            <a:spLocks noGrp="1"/>
          </p:cNvSpPr>
          <p:nvPr>
            <p:ph type="body" sz="quarter" idx="14"/>
          </p:nvPr>
        </p:nvSpPr>
        <p:spPr>
          <a:xfrm>
            <a:off x="847798" y="1871894"/>
            <a:ext cx="9672327" cy="4986106"/>
          </a:xfrm>
        </p:spPr>
        <p:txBody>
          <a:bodyPr/>
          <a:lstStyle/>
          <a:p>
            <a:pPr>
              <a:buNone/>
            </a:pPr>
            <a:r>
              <a:rPr lang="en-US" dirty="0"/>
              <a:t>   </a:t>
            </a:r>
          </a:p>
          <a:p>
            <a:pPr>
              <a:buFont typeface="Wingdings" panose="05000000000000000000" pitchFamily="2" charset="2"/>
              <a:buChar char="v"/>
            </a:pPr>
            <a:r>
              <a:rPr lang="en-US" b="1" dirty="0"/>
              <a:t>   Ensure Data Integrity</a:t>
            </a:r>
            <a:br>
              <a:rPr lang="en-US" dirty="0"/>
            </a:br>
            <a:r>
              <a:rPr lang="en-US" dirty="0"/>
              <a:t>   Store email metadata on blockchain to prevent tampering and ensure trustworthy records.</a:t>
            </a:r>
          </a:p>
          <a:p>
            <a:pPr>
              <a:buFont typeface="Wingdings" panose="05000000000000000000" pitchFamily="2" charset="2"/>
              <a:buChar char="v"/>
            </a:pPr>
            <a:r>
              <a:rPr lang="en-US" dirty="0"/>
              <a:t>   </a:t>
            </a:r>
            <a:r>
              <a:rPr lang="en-US" sz="1600" b="1" dirty="0"/>
              <a:t>Decentralize Spam Detection</a:t>
            </a:r>
            <a:br>
              <a:rPr lang="en-US" sz="1600" dirty="0"/>
            </a:br>
            <a:r>
              <a:rPr lang="en-US" dirty="0"/>
              <a:t>   Distribute spam detection across a network to avoid single points of failure or control.</a:t>
            </a:r>
          </a:p>
          <a:p>
            <a:pPr>
              <a:buFont typeface="Wingdings" panose="05000000000000000000" pitchFamily="2" charset="2"/>
              <a:buChar char="v"/>
            </a:pPr>
            <a:r>
              <a:rPr lang="en-US" dirty="0"/>
              <a:t>   </a:t>
            </a:r>
            <a:r>
              <a:rPr lang="en-US" sz="1600" b="1" dirty="0"/>
              <a:t>Enhance Trust and Transparency</a:t>
            </a:r>
            <a:br>
              <a:rPr lang="en-US" dirty="0"/>
            </a:br>
            <a:r>
              <a:rPr lang="en-US" dirty="0"/>
              <a:t>   Make all spam detection actions verifiable by recording them on a transparent public ledger.</a:t>
            </a:r>
          </a:p>
          <a:p>
            <a:pPr>
              <a:buFont typeface="Wingdings" panose="05000000000000000000" pitchFamily="2" charset="2"/>
              <a:buChar char="v"/>
            </a:pPr>
            <a:r>
              <a:rPr lang="en-US" dirty="0"/>
              <a:t>   </a:t>
            </a:r>
            <a:r>
              <a:rPr lang="en-US" sz="1600" b="1" dirty="0"/>
              <a:t>Prevent Spam Source Forgery</a:t>
            </a:r>
            <a:br>
              <a:rPr lang="en-US" dirty="0"/>
            </a:br>
            <a:r>
              <a:rPr lang="en-US" dirty="0"/>
              <a:t>   Authenticate sender identities using blockchain to block spoofed or fake emails.</a:t>
            </a:r>
          </a:p>
          <a:p>
            <a:pPr>
              <a:buFont typeface="Wingdings" panose="05000000000000000000" pitchFamily="2" charset="2"/>
              <a:buChar char="v"/>
            </a:pPr>
            <a:r>
              <a:rPr lang="en-US" dirty="0"/>
              <a:t>   </a:t>
            </a:r>
            <a:r>
              <a:rPr lang="en-US" sz="1600" b="1" dirty="0"/>
              <a:t>Enable Reputation-Based Filtering</a:t>
            </a:r>
            <a:br>
              <a:rPr lang="en-US" dirty="0"/>
            </a:br>
            <a:r>
              <a:rPr lang="en-US" dirty="0"/>
              <a:t>   Track and store sender behavior on-chain to build reliable reputation scores.</a:t>
            </a:r>
          </a:p>
          <a:p>
            <a:pPr>
              <a:buFont typeface="Wingdings" panose="05000000000000000000" pitchFamily="2" charset="2"/>
              <a:buChar char="v"/>
            </a:pPr>
            <a:r>
              <a:rPr lang="en-US" dirty="0"/>
              <a:t>   </a:t>
            </a:r>
            <a:r>
              <a:rPr lang="en-US" sz="1600" b="1" dirty="0"/>
              <a:t>Support Real-Time Detection and Updates</a:t>
            </a:r>
            <a:br>
              <a:rPr lang="en-US" dirty="0"/>
            </a:br>
            <a:r>
              <a:rPr lang="en-US" dirty="0"/>
              <a:t>   Use smart contracts for automatic spam rule updates and fast decision-making.</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877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A97E-B78B-A639-43DD-697A9D022110}"/>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1083643-2FA4-AC14-A908-7C62A808E7CA}"/>
              </a:ext>
            </a:extLst>
          </p:cNvPr>
          <p:cNvSpPr>
            <a:spLocks noGrp="1"/>
          </p:cNvSpPr>
          <p:nvPr>
            <p:ph type="title"/>
          </p:nvPr>
        </p:nvSpPr>
        <p:spPr>
          <a:xfrm>
            <a:off x="1012783" y="260918"/>
            <a:ext cx="6706192" cy="717998"/>
          </a:xfrm>
        </p:spPr>
        <p:txBody>
          <a:bodyPr/>
          <a:lstStyle/>
          <a:p>
            <a:br>
              <a:rPr lang="en-US" dirty="0"/>
            </a:br>
            <a:r>
              <a:rPr lang="en-US" dirty="0"/>
              <a:t> methodology  </a:t>
            </a:r>
          </a:p>
        </p:txBody>
      </p:sp>
      <p:pic>
        <p:nvPicPr>
          <p:cNvPr id="3" name="Picture 2">
            <a:extLst>
              <a:ext uri="{FF2B5EF4-FFF2-40B4-BE49-F238E27FC236}">
                <a16:creationId xmlns:a16="http://schemas.microsoft.com/office/drawing/2014/main" id="{ABDA6DDF-5F5F-0430-C16C-D34DAE4F54E5}"/>
              </a:ext>
            </a:extLst>
          </p:cNvPr>
          <p:cNvPicPr>
            <a:picLocks noChangeAspect="1"/>
          </p:cNvPicPr>
          <p:nvPr/>
        </p:nvPicPr>
        <p:blipFill>
          <a:blip r:embed="rId2"/>
          <a:stretch>
            <a:fillRect/>
          </a:stretch>
        </p:blipFill>
        <p:spPr>
          <a:xfrm>
            <a:off x="2911152" y="1240971"/>
            <a:ext cx="6969967" cy="5131838"/>
          </a:xfrm>
          <a:prstGeom prst="rect">
            <a:avLst/>
          </a:prstGeom>
        </p:spPr>
      </p:pic>
    </p:spTree>
    <p:extLst>
      <p:ext uri="{BB962C8B-B14F-4D97-AF65-F5344CB8AC3E}">
        <p14:creationId xmlns:p14="http://schemas.microsoft.com/office/powerpoint/2010/main" val="383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83A8E-0D64-839A-BCDB-92AF8B5A2361}"/>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68497E9-3330-E419-1FEC-67A79F4E18C5}"/>
              </a:ext>
            </a:extLst>
          </p:cNvPr>
          <p:cNvSpPr>
            <a:spLocks noGrp="1"/>
          </p:cNvSpPr>
          <p:nvPr>
            <p:ph type="title"/>
          </p:nvPr>
        </p:nvSpPr>
        <p:spPr>
          <a:xfrm>
            <a:off x="779316" y="400740"/>
            <a:ext cx="9845142" cy="717998"/>
          </a:xfrm>
        </p:spPr>
        <p:txBody>
          <a:bodyPr/>
          <a:lstStyle/>
          <a:p>
            <a:br>
              <a:rPr lang="en-US" dirty="0"/>
            </a:br>
            <a:r>
              <a:rPr lang="en-US" dirty="0"/>
              <a:t> Key features of the project  </a:t>
            </a:r>
          </a:p>
        </p:txBody>
      </p:sp>
      <p:sp>
        <p:nvSpPr>
          <p:cNvPr id="2" name="TextBox 1">
            <a:extLst>
              <a:ext uri="{FF2B5EF4-FFF2-40B4-BE49-F238E27FC236}">
                <a16:creationId xmlns:a16="http://schemas.microsoft.com/office/drawing/2014/main" id="{C8E01E97-453A-D4DF-BC5A-05FA541A90FC}"/>
              </a:ext>
            </a:extLst>
          </p:cNvPr>
          <p:cNvSpPr txBox="1"/>
          <p:nvPr/>
        </p:nvSpPr>
        <p:spPr>
          <a:xfrm>
            <a:off x="973464" y="1639612"/>
            <a:ext cx="9673844"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Decentralized Spam Detection &amp; Machine Learning: Distributes spam detection logic across a blockchain network and uses AI models to classify emails as spam or legitimate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Immutable Record-Keeping &amp; Transparency: Stores email metadata and decisions on the blockchain, ensuring tamper-proof logs and providing an auditable trail of actions.</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Trust and Reputation Management: Tracks and updates sender reputation based on past behavior, stored transparently on-chain.</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Smart Contract Automation &amp; Security: Automates spam detection actions (e.g., flagging) using smart contracts, while ensuring data privacy through encryption or hashing.</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Community Reporting &amp; Continual Learning: Enables decentralized spam reporting and allows for continuous updates and improvements to detection models through blockchain collaboration.</a:t>
            </a:r>
            <a:endParaRPr lang="en-IN" sz="1600" dirty="0">
              <a:solidFill>
                <a:schemeClr val="bg1"/>
              </a:solidFill>
            </a:endParaRPr>
          </a:p>
        </p:txBody>
      </p:sp>
    </p:spTree>
    <p:extLst>
      <p:ext uri="{BB962C8B-B14F-4D97-AF65-F5344CB8AC3E}">
        <p14:creationId xmlns:p14="http://schemas.microsoft.com/office/powerpoint/2010/main" val="170731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DE431-5C53-7645-239F-8A8E311D27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30DC34-F756-D0C1-22C4-319620A31A26}"/>
              </a:ext>
            </a:extLst>
          </p:cNvPr>
          <p:cNvSpPr>
            <a:spLocks noGrp="1"/>
          </p:cNvSpPr>
          <p:nvPr>
            <p:ph type="title"/>
          </p:nvPr>
        </p:nvSpPr>
        <p:spPr>
          <a:xfrm>
            <a:off x="603874" y="320698"/>
            <a:ext cx="10257577" cy="867769"/>
          </a:xfrm>
        </p:spPr>
        <p:txBody>
          <a:bodyPr/>
          <a:lstStyle/>
          <a:p>
            <a:r>
              <a:rPr lang="en-US" dirty="0"/>
              <a:t>Conclusion &amp; Future work</a:t>
            </a:r>
            <a:endParaRPr lang="en-IN" dirty="0"/>
          </a:p>
        </p:txBody>
      </p:sp>
      <p:sp>
        <p:nvSpPr>
          <p:cNvPr id="4" name="TextBox 3">
            <a:extLst>
              <a:ext uri="{FF2B5EF4-FFF2-40B4-BE49-F238E27FC236}">
                <a16:creationId xmlns:a16="http://schemas.microsoft.com/office/drawing/2014/main" id="{2FF7A800-F068-9007-C0B1-E2460606B6D8}"/>
              </a:ext>
            </a:extLst>
          </p:cNvPr>
          <p:cNvSpPr txBox="1"/>
          <p:nvPr/>
        </p:nvSpPr>
        <p:spPr>
          <a:xfrm>
            <a:off x="1027522" y="1649691"/>
            <a:ext cx="9511645" cy="461664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Conclusion:</a:t>
            </a:r>
          </a:p>
          <a:p>
            <a:endParaRPr lang="en-US" b="1" dirty="0">
              <a:solidFill>
                <a:schemeClr val="bg1"/>
              </a:solidFill>
            </a:endParaRPr>
          </a:p>
          <a:p>
            <a:pPr lvl="1"/>
            <a:r>
              <a:rPr lang="en-US" sz="1600" dirty="0">
                <a:solidFill>
                  <a:schemeClr val="bg1"/>
                </a:solidFill>
              </a:rPr>
              <a:t>The Email Spam Detection using Blockchain project uses machine learning for accurate spam classification and blockchain for secure, transparent, and immutable record-keeping. It ensures privacy by storing only hashed or encrypted email metadata. This solution provides a reliable and tamper-proof method to combat email spam.</a:t>
            </a:r>
          </a:p>
          <a:p>
            <a:pPr lvl="1"/>
            <a:endParaRPr lang="en-US" sz="1600" dirty="0">
              <a:solidFill>
                <a:schemeClr val="bg1"/>
              </a:solidFill>
            </a:endParaRPr>
          </a:p>
          <a:p>
            <a:pPr lvl="1"/>
            <a:r>
              <a:rPr lang="en-US" b="1" dirty="0">
                <a:solidFill>
                  <a:schemeClr val="bg1"/>
                </a:solidFill>
              </a:rPr>
              <a:t>Future Work:</a:t>
            </a:r>
          </a:p>
          <a:p>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Improve spam detection models with more training data.</a:t>
            </a:r>
          </a:p>
          <a:p>
            <a:pPr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Enhance scalability to handle large email volumes.</a:t>
            </a:r>
          </a:p>
          <a:p>
            <a:pPr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Integrate with more email platforms for wider adoption.</a:t>
            </a:r>
          </a:p>
          <a:p>
            <a:pPr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Boost privacy features with advanced encryption.</a:t>
            </a:r>
          </a:p>
          <a:p>
            <a:pPr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Encourage community collaboration for ongoing improvements..</a:t>
            </a:r>
            <a:endParaRPr lang="en-IN" sz="1600" dirty="0">
              <a:solidFill>
                <a:schemeClr val="bg1"/>
              </a:solidFill>
            </a:endParaRPr>
          </a:p>
        </p:txBody>
      </p:sp>
    </p:spTree>
    <p:extLst>
      <p:ext uri="{BB962C8B-B14F-4D97-AF65-F5344CB8AC3E}">
        <p14:creationId xmlns:p14="http://schemas.microsoft.com/office/powerpoint/2010/main" val="3766970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81D4CC6-3580-4AFF-ADAD-40005A217EE9}">
  <ds:schemaRefs>
    <ds:schemaRef ds:uri="http://schemas.microsoft.com/sharepoint/v3/contenttype/forms"/>
  </ds:schemaRefs>
</ds:datastoreItem>
</file>

<file path=customXml/itemProps3.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809</TotalTime>
  <Words>563</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MS PMincho</vt:lpstr>
      <vt:lpstr>Arial</vt:lpstr>
      <vt:lpstr>Calibri</vt:lpstr>
      <vt:lpstr>Courier New</vt:lpstr>
      <vt:lpstr>Mangal</vt:lpstr>
      <vt:lpstr>Wingdings</vt:lpstr>
      <vt:lpstr>Custom</vt:lpstr>
      <vt:lpstr>PowerPoint Presentation</vt:lpstr>
      <vt:lpstr> Problem Statement</vt:lpstr>
      <vt:lpstr>  OBJECTIVES </vt:lpstr>
      <vt:lpstr>  methodology  </vt:lpstr>
      <vt:lpstr>  Key features of the project  </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Harshvardhan Singh</dc:creator>
  <cp:lastModifiedBy>Ashu Yaduvanshi</cp:lastModifiedBy>
  <cp:revision>5</cp:revision>
  <dcterms:created xsi:type="dcterms:W3CDTF">2025-04-29T19:20:00Z</dcterms:created>
  <dcterms:modified xsi:type="dcterms:W3CDTF">2025-05-06T16:50:35Z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