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89" r:id="rId1"/>
  </p:sldMasterIdLst>
  <p:notesMasterIdLst>
    <p:notesMasterId r:id="rId28"/>
  </p:notesMasterIdLst>
  <p:sldIdLst>
    <p:sldId id="257" r:id="rId2"/>
    <p:sldId id="289" r:id="rId3"/>
    <p:sldId id="258" r:id="rId4"/>
    <p:sldId id="273" r:id="rId5"/>
    <p:sldId id="279" r:id="rId6"/>
    <p:sldId id="280" r:id="rId7"/>
    <p:sldId id="281" r:id="rId8"/>
    <p:sldId id="282" r:id="rId9"/>
    <p:sldId id="285" r:id="rId10"/>
    <p:sldId id="269" r:id="rId11"/>
    <p:sldId id="274" r:id="rId12"/>
    <p:sldId id="284" r:id="rId13"/>
    <p:sldId id="286" r:id="rId14"/>
    <p:sldId id="287" r:id="rId15"/>
    <p:sldId id="291" r:id="rId16"/>
    <p:sldId id="292" r:id="rId17"/>
    <p:sldId id="293" r:id="rId18"/>
    <p:sldId id="294" r:id="rId19"/>
    <p:sldId id="275" r:id="rId20"/>
    <p:sldId id="276" r:id="rId21"/>
    <p:sldId id="278" r:id="rId22"/>
    <p:sldId id="295" r:id="rId23"/>
    <p:sldId id="296" r:id="rId24"/>
    <p:sldId id="297" r:id="rId25"/>
    <p:sldId id="290" r:id="rId26"/>
    <p:sldId id="298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="" xmlns:p14="http://schemas.microsoft.com/office/powerpoint/2010/main">
        <p14:section name="Front Matter" id="{15202A74-163D-4B71-BBA8-E2FCD164262F}">
          <p14:sldIdLst>
            <p14:sldId id="257"/>
            <p14:sldId id="289"/>
            <p14:sldId id="277"/>
            <p14:sldId id="258"/>
          </p14:sldIdLst>
        </p14:section>
        <p14:section name="Group Member 1" id="{0860697E-8C4A-43F9-A7C0-C435911657B2}">
          <p14:sldIdLst/>
        </p14:section>
        <p14:section name="Group Member 2" id="{ED02CA79-8112-418E-8BC2-0FD9B68AECB3}">
          <p14:sldIdLst>
            <p14:sldId id="273"/>
            <p14:sldId id="279"/>
            <p14:sldId id="280"/>
            <p14:sldId id="281"/>
            <p14:sldId id="282"/>
            <p14:sldId id="285"/>
            <p14:sldId id="283"/>
          </p14:sldIdLst>
        </p14:section>
        <p14:section name="Group Member 3" id="{0DAD77B1-60C5-4EB2-933E-C56E97A5B2A7}">
          <p14:sldIdLst>
            <p14:sldId id="269"/>
          </p14:sldIdLst>
        </p14:section>
        <p14:section name="General Closing" id="{4AB6C702-EE4D-4283-ACB0-770710E41AE6}">
          <p14:sldIdLst>
            <p14:sldId id="274"/>
            <p14:sldId id="284"/>
            <p14:sldId id="286"/>
            <p14:sldId id="287"/>
            <p14:sldId id="275"/>
            <p14:sldId id="276"/>
            <p14:sldId id="278"/>
            <p14:sldId id="290"/>
            <p14:sldId id="288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8025" autoAdjust="0"/>
    <p:restoredTop sz="92865" autoAdjust="0"/>
  </p:normalViewPr>
  <p:slideViewPr>
    <p:cSldViewPr snapToGrid="0">
      <p:cViewPr varScale="1">
        <p:scale>
          <a:sx n="65" d="100"/>
          <a:sy n="65" d="100"/>
        </p:scale>
        <p:origin x="-816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166"/>
    </p:cViewPr>
  </p:sorterViewPr>
  <p:notesViewPr>
    <p:cSldViewPr snapToGrid="0">
      <p:cViewPr varScale="1">
        <p:scale>
          <a:sx n="65" d="100"/>
          <a:sy n="65" d="100"/>
        </p:scale>
        <p:origin x="2796" y="60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775AAE-0936-40B9-ACF9-A981EEF95D23}" type="datetimeFigureOut">
              <a:rPr lang="en-US" smtClean="0"/>
              <a:pPr/>
              <a:t>21-Sep-22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7B1F30-39B2-4CE2-8EF3-91F3179569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192428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designed this template so that each member of the project team has a set of slides with its own theme. Members, here’s how you add a new slide to just your set: 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Mark where you want to add the slide: Select an existing one in the Thumbnails pane, click the New Slide button, then choose a layout. The new slide gets the same theme as the other slides in your set. </a:t>
            </a:r>
          </a:p>
          <a:p>
            <a:endParaRPr lang="en-US" dirty="0" smtClean="0"/>
          </a:p>
          <a:p>
            <a:r>
              <a:rPr lang="en-US" dirty="0" smtClean="0"/>
              <a:t>Careful! Don’t annoy your fellow presenters by accidentally changing their themes. That can happen if you choose a different theme from the Design tab, which changes all of the slides in the presentation to that look.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/>
      </p:sp>
    </p:spTree>
    <p:extLst>
      <p:ext uri="{BB962C8B-B14F-4D97-AF65-F5344CB8AC3E}">
        <p14:creationId xmlns="" xmlns:p14="http://schemas.microsoft.com/office/powerpoint/2010/main" val="8546135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906167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253343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220551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915069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12201452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914400" y="1752602"/>
            <a:ext cx="103632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914400" y="3611607"/>
            <a:ext cx="103632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5019" y="4953000"/>
            <a:ext cx="12197020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8ABE3C1-DBE1-495D-B57B-2849774B866A}" type="datetimeFigureOut">
              <a:rPr lang="en-US" smtClean="0"/>
              <a:pPr/>
              <a:t>21-Sep-22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481330"/>
            <a:ext cx="10972800" cy="4386071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smtClean="0"/>
              <a:pPr/>
              <a:t>21-Sep-22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5351" y="274641"/>
            <a:ext cx="2369960" cy="5592761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432800" cy="559276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8E61D-D431-422C-9764-11DAFE33AB63}" type="datetimeFigureOut">
              <a:rPr lang="en-US" smtClean="0"/>
              <a:pPr/>
              <a:t>21-Sep-22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smtClean="0"/>
              <a:pPr/>
              <a:t>21-Sep-22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68" y="1059712"/>
            <a:ext cx="103632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30284" y="2931712"/>
            <a:ext cx="6096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smtClean="0"/>
              <a:pPr/>
              <a:t>21-Sep-22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evron 6"/>
          <p:cNvSpPr/>
          <p:nvPr/>
        </p:nvSpPr>
        <p:spPr>
          <a:xfrm>
            <a:off x="4848907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4600352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smtClean="0"/>
              <a:pPr/>
              <a:t>21-Sep-22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410200"/>
            <a:ext cx="5386917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9" y="5410200"/>
            <a:ext cx="5389033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1444295"/>
            <a:ext cx="5386917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444295"/>
            <a:ext cx="5389033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smtClean="0"/>
              <a:pPr/>
              <a:t>21-Sep-22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smtClean="0"/>
              <a:pPr/>
              <a:t>21-Sep-22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smtClean="0"/>
              <a:pPr/>
              <a:t>21-Sep-22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876800"/>
            <a:ext cx="9975701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892800" y="5355102"/>
            <a:ext cx="5299456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219200" y="274320"/>
            <a:ext cx="9973056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969376" y="6407944"/>
            <a:ext cx="2560320" cy="365760"/>
          </a:xfrm>
        </p:spPr>
        <p:txBody>
          <a:bodyPr/>
          <a:lstStyle/>
          <a:p>
            <a:fld id="{E331444B-B92B-4E27-8C94-BB93EAF5CB18}" type="datetimeFigureOut">
              <a:rPr lang="en-US" smtClean="0"/>
              <a:pPr/>
              <a:t>21-Sep-22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1643" y="5443402"/>
            <a:ext cx="95504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89968"/>
            <a:ext cx="115824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63EFA5E-FA76-400D-B3DC-F0BA90E6D107}" type="datetimeFigureOut">
              <a:rPr lang="en-US" smtClean="0"/>
              <a:pPr/>
              <a:t>21-Sep-22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40097" y="6407945"/>
            <a:ext cx="313424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865122"/>
            <a:ext cx="10767243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955249" y="5001994"/>
            <a:ext cx="5069337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71414" y="5785023"/>
            <a:ext cx="5069337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11552149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11303595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955249" y="5001994"/>
            <a:ext cx="5069337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71414" y="5785023"/>
            <a:ext cx="5069337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481329"/>
            <a:ext cx="10972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9D6E9DEC-419B-4CC5-A080-3B06BD5A8291}" type="datetimeFigureOut">
              <a:rPr lang="en-US" smtClean="0"/>
              <a:pPr/>
              <a:t>21-Sep-22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5840097" y="6407945"/>
            <a:ext cx="313424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1529696" y="6407945"/>
            <a:ext cx="48768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798" r:id="rId9"/>
    <p:sldLayoutId id="2147483799" r:id="rId10"/>
    <p:sldLayoutId id="2147483800" r:id="rId11"/>
  </p:sldLayoutIdLst>
  <p:transition spd="med">
    <p:fade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2891" y="248266"/>
            <a:ext cx="10363200" cy="1829761"/>
          </a:xfrm>
        </p:spPr>
        <p:txBody>
          <a:bodyPr/>
          <a:lstStyle/>
          <a:p>
            <a:r>
              <a:rPr lang="en-US" u="sng" dirty="0" smtClean="0">
                <a:solidFill>
                  <a:schemeClr val="tx1"/>
                </a:solidFill>
                <a:latin typeface="Arial Rounded MT Bold" pitchFamily="34" charset="0"/>
              </a:rPr>
              <a:t>Employee Management System</a:t>
            </a:r>
            <a:br>
              <a:rPr lang="en-US" u="sng" dirty="0" smtClean="0">
                <a:solidFill>
                  <a:schemeClr val="tx1"/>
                </a:solidFill>
                <a:latin typeface="Arial Rounded MT Bold" pitchFamily="34" charset="0"/>
              </a:rPr>
            </a:br>
            <a:endParaRPr lang="en-US" sz="1600" b="0" u="sng" dirty="0">
              <a:solidFill>
                <a:schemeClr val="tx1"/>
              </a:solidFill>
              <a:latin typeface="Arial Rounded MT Bold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6192" y="2372741"/>
            <a:ext cx="11491588" cy="2037026"/>
          </a:xfrm>
        </p:spPr>
        <p:txBody>
          <a:bodyPr>
            <a:normAutofit fontScale="70000" lnSpcReduction="20000"/>
          </a:bodyPr>
          <a:lstStyle/>
          <a:p>
            <a:r>
              <a:rPr lang="en-US" sz="3400" b="1" u="sng" dirty="0" smtClean="0">
                <a:solidFill>
                  <a:schemeClr val="tx1"/>
                </a:solidFill>
              </a:rPr>
              <a:t>Presented By:                            </a:t>
            </a:r>
            <a:r>
              <a:rPr lang="en-US" sz="3400" b="1" dirty="0" smtClean="0">
                <a:solidFill>
                  <a:schemeClr val="tx1"/>
                </a:solidFill>
              </a:rPr>
              <a:t>         </a:t>
            </a:r>
          </a:p>
          <a:p>
            <a:r>
              <a:rPr lang="en-US" sz="3100" dirty="0" err="1" smtClean="0">
                <a:solidFill>
                  <a:schemeClr val="tx1"/>
                </a:solidFill>
              </a:rPr>
              <a:t>Shital</a:t>
            </a:r>
            <a:r>
              <a:rPr lang="en-US" sz="3100" dirty="0" smtClean="0">
                <a:solidFill>
                  <a:schemeClr val="tx1"/>
                </a:solidFill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</a:rPr>
              <a:t>Gondhali</a:t>
            </a:r>
            <a:r>
              <a:rPr lang="en-US" sz="3100" dirty="0">
                <a:solidFill>
                  <a:schemeClr val="tx1"/>
                </a:solidFill>
              </a:rPr>
              <a:t>.</a:t>
            </a:r>
            <a:endParaRPr lang="en-US" sz="3100" dirty="0" smtClean="0">
              <a:solidFill>
                <a:schemeClr val="tx1"/>
              </a:solidFill>
            </a:endParaRPr>
          </a:p>
          <a:p>
            <a:r>
              <a:rPr lang="en-US" sz="3100" dirty="0" err="1" smtClean="0">
                <a:solidFill>
                  <a:schemeClr val="tx1"/>
                </a:solidFill>
              </a:rPr>
              <a:t>Rutuja</a:t>
            </a:r>
            <a:r>
              <a:rPr lang="en-US" sz="3100" dirty="0" smtClean="0">
                <a:solidFill>
                  <a:schemeClr val="tx1"/>
                </a:solidFill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</a:rPr>
              <a:t>Shelar</a:t>
            </a:r>
            <a:r>
              <a:rPr lang="en-US" sz="3100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sz="3100" dirty="0" err="1" smtClean="0">
                <a:solidFill>
                  <a:schemeClr val="tx1"/>
                </a:solidFill>
              </a:rPr>
              <a:t>Monali</a:t>
            </a:r>
            <a:r>
              <a:rPr lang="en-US" sz="3100" dirty="0" smtClean="0">
                <a:solidFill>
                  <a:schemeClr val="tx1"/>
                </a:solidFill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</a:rPr>
              <a:t>Jadhav</a:t>
            </a:r>
            <a:r>
              <a:rPr lang="en-US" sz="3100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sz="3100" dirty="0" err="1" smtClean="0">
                <a:solidFill>
                  <a:schemeClr val="tx1"/>
                </a:solidFill>
              </a:rPr>
              <a:t>Poonam</a:t>
            </a:r>
            <a:r>
              <a:rPr lang="en-US" sz="3100" dirty="0" smtClean="0">
                <a:solidFill>
                  <a:schemeClr val="tx1"/>
                </a:solidFill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</a:rPr>
              <a:t>Sonawane</a:t>
            </a:r>
            <a:r>
              <a:rPr lang="en-US" sz="3100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sz="3100" dirty="0" err="1" smtClean="0">
                <a:solidFill>
                  <a:schemeClr val="tx1"/>
                </a:solidFill>
              </a:rPr>
              <a:t>Vrushali</a:t>
            </a:r>
            <a:r>
              <a:rPr lang="en-US" sz="3100" dirty="0" smtClean="0">
                <a:solidFill>
                  <a:schemeClr val="tx1"/>
                </a:solidFill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</a:rPr>
              <a:t>Chande</a:t>
            </a:r>
            <a:endParaRPr lang="en-US" sz="31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8929167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9600" y="1441137"/>
            <a:ext cx="10972800" cy="452596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 smtClean="0"/>
              <a:t>@Entity: This annotation specifies the table in the database with which this entity is mapped.</a:t>
            </a:r>
          </a:p>
          <a:p>
            <a:pPr>
              <a:buFont typeface="Wingdings" pitchFamily="2" charset="2"/>
              <a:buChar char="Ø"/>
            </a:pPr>
            <a:endParaRPr lang="en-US" sz="2400" dirty="0" smtClean="0"/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@Id :The @Id annotation is inherited from </a:t>
            </a:r>
            <a:r>
              <a:rPr lang="en-US" sz="2400" dirty="0" err="1" smtClean="0"/>
              <a:t>javax.persistence.Id</a:t>
            </a:r>
            <a:r>
              <a:rPr lang="en-US" sz="2400" dirty="0" smtClean="0"/>
              <a:t>, indicating the member field below is the primary key of the current entity.</a:t>
            </a:r>
          </a:p>
          <a:p>
            <a:pPr>
              <a:buFont typeface="Wingdings" pitchFamily="2" charset="2"/>
              <a:buChar char="Ø"/>
            </a:pPr>
            <a:endParaRPr lang="en-US" sz="2400" dirty="0" smtClean="0"/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@Column: This is used for Adding the column the name in the table of a particular </a:t>
            </a:r>
            <a:r>
              <a:rPr lang="en-US" sz="2400" dirty="0" err="1" smtClean="0"/>
              <a:t>MySQL</a:t>
            </a:r>
            <a:r>
              <a:rPr lang="en-US" sz="2400" dirty="0" smtClean="0"/>
              <a:t> database.</a:t>
            </a:r>
          </a:p>
          <a:p>
            <a:pPr>
              <a:buFont typeface="Wingdings" pitchFamily="2" charset="2"/>
              <a:buChar char="Ø"/>
            </a:pPr>
            <a:endParaRPr lang="en-US" sz="2800" dirty="0" smtClean="0"/>
          </a:p>
          <a:p>
            <a:endParaRPr lang="en-IN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736312" y="298137"/>
            <a:ext cx="4719376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IN" sz="4000" u="sng" dirty="0" smtClean="0">
                <a:solidFill>
                  <a:schemeClr val="tx1"/>
                </a:solidFill>
              </a:rPr>
              <a:t>ANNOTATION USED</a:t>
            </a:r>
            <a:endParaRPr lang="en-IN" sz="4000" u="sng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462118" y="448941"/>
            <a:ext cx="10972800" cy="553890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endParaRPr lang="en-US" sz="2800" dirty="0" smtClean="0"/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@</a:t>
            </a:r>
            <a:r>
              <a:rPr lang="en-US" sz="2400" dirty="0" err="1" smtClean="0"/>
              <a:t>GeneratedValue</a:t>
            </a:r>
            <a:r>
              <a:rPr lang="en-US" sz="2400" dirty="0" smtClean="0"/>
              <a:t>: Provides for the specification of generation strategies for the values of primary keys.</a:t>
            </a:r>
          </a:p>
          <a:p>
            <a:pPr>
              <a:buNone/>
            </a:pPr>
            <a:endParaRPr lang="en-US" sz="2400" dirty="0" smtClean="0"/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 @Service: It is used with classes that provide basic functionalities.</a:t>
            </a:r>
          </a:p>
          <a:p>
            <a:pPr>
              <a:buNone/>
            </a:pPr>
            <a:endParaRPr lang="en-US" sz="2400" dirty="0" smtClean="0"/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@</a:t>
            </a:r>
            <a:r>
              <a:rPr lang="en-US" sz="2400" dirty="0" err="1" smtClean="0"/>
              <a:t>Autowired:Enables</a:t>
            </a:r>
            <a:r>
              <a:rPr lang="en-US" sz="2400" dirty="0" smtClean="0"/>
              <a:t> us to inject </a:t>
            </a:r>
            <a:r>
              <a:rPr lang="en-US" sz="2400" dirty="0" err="1" smtClean="0"/>
              <a:t>dependecies</a:t>
            </a:r>
            <a:r>
              <a:rPr lang="en-US" sz="2400" dirty="0" smtClean="0"/>
              <a:t>.</a:t>
            </a:r>
          </a:p>
          <a:p>
            <a:pPr>
              <a:buFont typeface="Wingdings" pitchFamily="2" charset="2"/>
              <a:buChar char="Ø"/>
            </a:pPr>
            <a:endParaRPr lang="en-US" sz="2400" dirty="0" smtClean="0"/>
          </a:p>
          <a:p>
            <a:pPr>
              <a:buFont typeface="Wingdings" pitchFamily="2" charset="2"/>
              <a:buChar char="Ø"/>
            </a:pPr>
            <a:r>
              <a:rPr lang="en-IN" sz="2400" dirty="0" smtClean="0"/>
              <a:t>@</a:t>
            </a:r>
            <a:r>
              <a:rPr lang="en-IN" sz="2400" dirty="0" err="1" smtClean="0"/>
              <a:t>PostMapping:It</a:t>
            </a:r>
            <a:r>
              <a:rPr lang="en-IN" sz="2400" dirty="0" smtClean="0"/>
              <a:t> maps the HTTP POST requests on the specific handler method</a:t>
            </a:r>
            <a:endParaRPr lang="en-US" sz="2400" dirty="0" smtClean="0"/>
          </a:p>
        </p:txBody>
      </p:sp>
    </p:spTree>
    <p:extLst>
      <p:ext uri="{BB962C8B-B14F-4D97-AF65-F5344CB8AC3E}">
        <p14:creationId xmlns="" xmlns:p14="http://schemas.microsoft.com/office/powerpoint/2010/main" val="358965385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8374" y="581677"/>
            <a:ext cx="10972800" cy="5642142"/>
          </a:xfrm>
        </p:spPr>
        <p:txBody>
          <a:bodyPr>
            <a:normAutofit/>
          </a:bodyPr>
          <a:lstStyle/>
          <a:p>
            <a:pPr marL="624078" indent="-514350">
              <a:buFont typeface="Wingdings" pitchFamily="2" charset="2"/>
              <a:buChar char="Ø"/>
            </a:pPr>
            <a:endParaRPr lang="en-US" sz="2400" dirty="0" smtClean="0"/>
          </a:p>
          <a:p>
            <a:pPr marL="624078" indent="-514350">
              <a:buFont typeface="Wingdings" pitchFamily="2" charset="2"/>
              <a:buChar char="Ø"/>
            </a:pPr>
            <a:r>
              <a:rPr lang="en-US" sz="2400" dirty="0" smtClean="0"/>
              <a:t>@</a:t>
            </a:r>
            <a:r>
              <a:rPr lang="en-US" sz="2400" dirty="0" err="1" smtClean="0"/>
              <a:t>RestController</a:t>
            </a:r>
            <a:r>
              <a:rPr lang="en-US" sz="2400" dirty="0" smtClean="0"/>
              <a:t>: It is used to make restful web services.</a:t>
            </a:r>
          </a:p>
          <a:p>
            <a:pPr marL="109728" indent="0">
              <a:buNone/>
            </a:pPr>
            <a:endParaRPr lang="en-US" sz="2400" dirty="0" smtClean="0"/>
          </a:p>
          <a:p>
            <a:pPr marL="624078" indent="-514350">
              <a:buFont typeface="Wingdings" pitchFamily="2" charset="2"/>
              <a:buChar char="Ø"/>
            </a:pPr>
            <a:r>
              <a:rPr lang="en-US" sz="2400" dirty="0" smtClean="0"/>
              <a:t>@</a:t>
            </a:r>
            <a:r>
              <a:rPr lang="en-US" sz="2400" dirty="0" err="1" smtClean="0"/>
              <a:t>GetMapping</a:t>
            </a:r>
            <a:r>
              <a:rPr lang="en-US" sz="2400" dirty="0" smtClean="0"/>
              <a:t>: Maps the HTTP GET requests on handler </a:t>
            </a:r>
            <a:r>
              <a:rPr lang="en-US" sz="2400" dirty="0" err="1" smtClean="0"/>
              <a:t>metho</a:t>
            </a:r>
            <a:endParaRPr lang="en-US" sz="2400" dirty="0" smtClean="0"/>
          </a:p>
          <a:p>
            <a:pPr marL="624078" indent="-514350">
              <a:buFont typeface="Wingdings" pitchFamily="2" charset="2"/>
              <a:buChar char="Ø"/>
            </a:pPr>
            <a:endParaRPr lang="en-US" sz="2400" dirty="0"/>
          </a:p>
          <a:p>
            <a:pPr marL="624078" indent="-514350">
              <a:buFont typeface="Wingdings" pitchFamily="2" charset="2"/>
              <a:buChar char="Ø"/>
            </a:pPr>
            <a:r>
              <a:rPr lang="en-US" sz="2400" dirty="0" smtClean="0"/>
              <a:t>@</a:t>
            </a:r>
            <a:r>
              <a:rPr lang="en-US" sz="2400" dirty="0" err="1" smtClean="0"/>
              <a:t>JoinColumn</a:t>
            </a:r>
            <a:r>
              <a:rPr lang="en-US" sz="2400" dirty="0" smtClean="0"/>
              <a:t>: Specifies a column for joining an entity association or element collection.</a:t>
            </a:r>
          </a:p>
          <a:p>
            <a:pPr marL="624078" indent="-514350">
              <a:buFont typeface="Wingdings" pitchFamily="2" charset="2"/>
              <a:buChar char="Ø"/>
            </a:pPr>
            <a:endParaRPr lang="en-US" sz="2400" dirty="0"/>
          </a:p>
          <a:p>
            <a:pPr marL="624078" indent="-514350">
              <a:buFont typeface="Wingdings" pitchFamily="2" charset="2"/>
              <a:buChar char="Ø"/>
            </a:pPr>
            <a:r>
              <a:rPr lang="en-IN" sz="2400" dirty="0" smtClean="0"/>
              <a:t>@</a:t>
            </a:r>
            <a:r>
              <a:rPr lang="en-IN" sz="2400" dirty="0" err="1" smtClean="0"/>
              <a:t>RequestMapping</a:t>
            </a:r>
            <a:r>
              <a:rPr lang="en-IN" sz="2400" dirty="0" smtClean="0"/>
              <a:t>: It is used to map the web requests</a:t>
            </a:r>
            <a:endParaRPr lang="en-US" sz="2400" dirty="0" smtClean="0"/>
          </a:p>
          <a:p>
            <a:pPr>
              <a:buFont typeface="Wingdings" pitchFamily="2" charset="2"/>
              <a:buChar char="Ø"/>
            </a:pPr>
            <a:endParaRPr lang="en-US" sz="2800" dirty="0" smtClean="0"/>
          </a:p>
          <a:p>
            <a:endParaRPr lang="en-IN" sz="2800" dirty="0"/>
          </a:p>
        </p:txBody>
      </p:sp>
    </p:spTree>
  </p:cSld>
  <p:clrMapOvr>
    <a:masterClrMapping/>
  </p:clrMapOvr>
  <p:transition spd="med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65355" y="552181"/>
            <a:ext cx="10972800" cy="51112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IN" sz="2400" dirty="0" smtClean="0"/>
              <a:t>@</a:t>
            </a:r>
            <a:r>
              <a:rPr lang="en-IN" sz="2400" dirty="0" err="1" smtClean="0"/>
              <a:t>PutMapping</a:t>
            </a:r>
            <a:r>
              <a:rPr lang="en-IN" sz="2400" dirty="0" smtClean="0"/>
              <a:t>: It is used to create a web service endpoint that creates or updates.</a:t>
            </a:r>
          </a:p>
          <a:p>
            <a:pPr>
              <a:buFont typeface="Wingdings" pitchFamily="2" charset="2"/>
              <a:buChar char="Ø"/>
            </a:pPr>
            <a:endParaRPr lang="en-US" sz="2400" dirty="0" smtClean="0"/>
          </a:p>
          <a:p>
            <a:pPr>
              <a:buFont typeface="Wingdings" pitchFamily="2" charset="2"/>
              <a:buChar char="Ø"/>
            </a:pPr>
            <a:r>
              <a:rPr lang="en-IN" sz="2400" dirty="0" smtClean="0"/>
              <a:t>@</a:t>
            </a:r>
            <a:r>
              <a:rPr lang="en-IN" sz="2400" dirty="0" err="1" smtClean="0"/>
              <a:t>DeleteMapping</a:t>
            </a:r>
            <a:r>
              <a:rPr lang="en-IN" sz="2400" dirty="0" smtClean="0"/>
              <a:t>: It is used to create a web service endpoint that deletes a resource. </a:t>
            </a:r>
          </a:p>
          <a:p>
            <a:pPr>
              <a:buFont typeface="Wingdings" pitchFamily="2" charset="2"/>
              <a:buChar char="Ø"/>
            </a:pPr>
            <a:endParaRPr lang="en-US" sz="2400" dirty="0" smtClean="0"/>
          </a:p>
          <a:p>
            <a:pPr>
              <a:buFont typeface="Wingdings" pitchFamily="2" charset="2"/>
              <a:buChar char="Ø"/>
            </a:pPr>
            <a:r>
              <a:rPr lang="en-IN" sz="2400" dirty="0" smtClean="0"/>
              <a:t>@</a:t>
            </a:r>
            <a:r>
              <a:rPr lang="en-IN" sz="2400" dirty="0" err="1" smtClean="0"/>
              <a:t>PatchMapping</a:t>
            </a:r>
            <a:r>
              <a:rPr lang="en-IN" sz="2400" dirty="0" smtClean="0"/>
              <a:t>: It is used instead of using    		</a:t>
            </a:r>
          </a:p>
          <a:p>
            <a:pPr>
              <a:buFont typeface="Wingdings" pitchFamily="2" charset="2"/>
              <a:buChar char="Ø"/>
            </a:pPr>
            <a:endParaRPr lang="en-IN" sz="2400" dirty="0"/>
          </a:p>
          <a:p>
            <a:pPr>
              <a:buFont typeface="Wingdings" pitchFamily="2" charset="2"/>
              <a:buChar char="Ø"/>
            </a:pPr>
            <a:r>
              <a:rPr lang="en-IN" sz="2400" dirty="0" smtClean="0"/>
              <a:t>@</a:t>
            </a:r>
            <a:r>
              <a:rPr lang="en-IN" sz="2400" dirty="0" err="1" smtClean="0"/>
              <a:t>RequestMapping</a:t>
            </a:r>
            <a:r>
              <a:rPr lang="en-IN" sz="2400" dirty="0" smtClean="0"/>
              <a:t>(method = </a:t>
            </a:r>
            <a:r>
              <a:rPr lang="en-IN" sz="2400" dirty="0" err="1" smtClean="0"/>
              <a:t>RequestMethod.PATCH</a:t>
            </a:r>
            <a:r>
              <a:rPr lang="en-IN" sz="2400" dirty="0" smtClean="0"/>
              <a:t>)</a:t>
            </a:r>
          </a:p>
          <a:p>
            <a:pPr>
              <a:buFont typeface="Wingdings" pitchFamily="2" charset="2"/>
              <a:buChar char="Ø"/>
            </a:pPr>
            <a:endParaRPr lang="en-US" sz="2400" dirty="0" smtClean="0"/>
          </a:p>
          <a:p>
            <a:pPr>
              <a:buFont typeface="Wingdings" pitchFamily="2" charset="2"/>
              <a:buChar char="Ø"/>
            </a:pPr>
            <a:r>
              <a:rPr lang="en-IN" sz="2400" dirty="0" smtClean="0"/>
              <a:t>@</a:t>
            </a:r>
            <a:r>
              <a:rPr lang="en-IN" sz="2400" dirty="0" err="1" smtClean="0"/>
              <a:t>NotNull</a:t>
            </a:r>
            <a:r>
              <a:rPr lang="en-IN" sz="2400" dirty="0" smtClean="0"/>
              <a:t>: A method should not return null. </a:t>
            </a:r>
          </a:p>
          <a:p>
            <a:pPr>
              <a:buFont typeface="Wingdings" pitchFamily="2" charset="2"/>
              <a:buChar char="Ø"/>
            </a:pPr>
            <a:endParaRPr lang="en-IN" dirty="0" smtClean="0"/>
          </a:p>
          <a:p>
            <a:pPr>
              <a:buFont typeface="Wingdings" pitchFamily="2" charset="2"/>
              <a:buChar char="Ø"/>
            </a:pPr>
            <a:endParaRPr lang="en-IN" dirty="0"/>
          </a:p>
        </p:txBody>
      </p:sp>
    </p:spTree>
  </p:cSld>
  <p:clrMapOvr>
    <a:masterClrMapping/>
  </p:clrMapOvr>
  <p:transition spd="med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47368" y="478439"/>
            <a:ext cx="10972800" cy="5642142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IN" sz="2400" dirty="0" smtClean="0"/>
              <a:t>@</a:t>
            </a:r>
            <a:r>
              <a:rPr lang="en-IN" sz="2400" dirty="0" err="1" smtClean="0"/>
              <a:t>SpringBootApplication</a:t>
            </a:r>
            <a:r>
              <a:rPr lang="en-IN" sz="2400" dirty="0" smtClean="0"/>
              <a:t>: This annotation is used to mark a 		configuration class that declares one or more</a:t>
            </a:r>
          </a:p>
          <a:p>
            <a:pPr marL="109728" indent="0">
              <a:buNone/>
            </a:pPr>
            <a:r>
              <a:rPr lang="en-IN" sz="2400" dirty="0" smtClean="0"/>
              <a:t> </a:t>
            </a:r>
          </a:p>
          <a:p>
            <a:pPr>
              <a:buFont typeface="Wingdings" pitchFamily="2" charset="2"/>
              <a:buChar char="Ø"/>
            </a:pPr>
            <a:r>
              <a:rPr lang="en-IN" sz="2400" dirty="0" smtClean="0"/>
              <a:t>@Bean : methods and also triggers auto-configuration and 		component scanning.</a:t>
            </a:r>
          </a:p>
          <a:p>
            <a:pPr>
              <a:buNone/>
            </a:pPr>
            <a:endParaRPr lang="en-US" sz="2400" dirty="0" smtClean="0"/>
          </a:p>
          <a:p>
            <a:pPr>
              <a:buFont typeface="Wingdings" pitchFamily="2" charset="2"/>
              <a:buChar char="Ø"/>
            </a:pPr>
            <a:r>
              <a:rPr lang="en-IN" sz="2400" dirty="0" smtClean="0"/>
              <a:t>@</a:t>
            </a:r>
            <a:r>
              <a:rPr lang="en-IN" sz="2400" dirty="0" err="1" smtClean="0"/>
              <a:t>ManyToOne</a:t>
            </a:r>
            <a:r>
              <a:rPr lang="en-IN" sz="2400" dirty="0" smtClean="0"/>
              <a:t>: It is many instances of this entity are mapped 	to one instance of another entity – many items in one cart.</a:t>
            </a:r>
          </a:p>
          <a:p>
            <a:endParaRPr lang="en-US" sz="2400" dirty="0" smtClean="0"/>
          </a:p>
          <a:p>
            <a:pPr>
              <a:buFont typeface="Wingdings" pitchFamily="2" charset="2"/>
              <a:buChar char="Ø"/>
            </a:pPr>
            <a:r>
              <a:rPr lang="en-IN" sz="2400" dirty="0" smtClean="0"/>
              <a:t>@Generated: It is used to mark source code that has been 		generated</a:t>
            </a:r>
          </a:p>
          <a:p>
            <a:pPr>
              <a:buFont typeface="Wingdings" pitchFamily="2" charset="2"/>
              <a:buChar char="Ø"/>
            </a:pPr>
            <a:endParaRPr lang="en-US" sz="2400" dirty="0" smtClean="0"/>
          </a:p>
          <a:p>
            <a:pPr>
              <a:buFont typeface="Wingdings" pitchFamily="2" charset="2"/>
              <a:buChar char="Ø"/>
            </a:pPr>
            <a:r>
              <a:rPr lang="en-IN" sz="2400" dirty="0" smtClean="0"/>
              <a:t>@</a:t>
            </a:r>
            <a:r>
              <a:rPr lang="en-IN" sz="2400" dirty="0" err="1" smtClean="0"/>
              <a:t>JoinTable</a:t>
            </a:r>
            <a:r>
              <a:rPr lang="en-IN" sz="2400" dirty="0" smtClean="0"/>
              <a:t>: It is applied to the owning side of an association</a:t>
            </a:r>
            <a:r>
              <a:rPr lang="en-IN" dirty="0" smtClean="0"/>
              <a:t>.</a:t>
            </a:r>
          </a:p>
          <a:p>
            <a:pPr>
              <a:buFont typeface="Wingdings" pitchFamily="2" charset="2"/>
              <a:buChar char="Ø"/>
            </a:pPr>
            <a:endParaRPr lang="en-IN" dirty="0" smtClean="0"/>
          </a:p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endParaRPr lang="en-IN" dirty="0"/>
          </a:p>
        </p:txBody>
      </p:sp>
    </p:spTree>
  </p:cSld>
  <p:clrMapOvr>
    <a:masterClrMapping/>
  </p:clrMapOvr>
  <p:transition spd="med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SzPct val="98000"/>
              <a:buFont typeface="Wingdings" pitchFamily="2" charset="2"/>
              <a:buChar char="Ø"/>
            </a:pPr>
            <a:r>
              <a:rPr lang="en-IN" b="1" u="sng" dirty="0" smtClean="0"/>
              <a:t>Entity</a:t>
            </a:r>
          </a:p>
          <a:p>
            <a:pPr lvl="3">
              <a:buClr>
                <a:schemeClr val="accent1"/>
              </a:buClr>
              <a:buSzPct val="80000"/>
              <a:buFont typeface="Wingdings" pitchFamily="2" charset="2"/>
              <a:buChar char="q"/>
            </a:pPr>
            <a:r>
              <a:rPr lang="en-IN" sz="2400" dirty="0" smtClean="0"/>
              <a:t>The entities are the persistence objects stores as a record in the database. </a:t>
            </a:r>
          </a:p>
          <a:p>
            <a:pPr>
              <a:buNone/>
            </a:pPr>
            <a:endParaRPr lang="en-IN" sz="2400" dirty="0" smtClean="0"/>
          </a:p>
          <a:p>
            <a:pPr lvl="3">
              <a:buClr>
                <a:schemeClr val="accent1"/>
              </a:buClr>
              <a:buSzPct val="80000"/>
              <a:buFont typeface="Wingdings" pitchFamily="2" charset="2"/>
              <a:buChar char="q"/>
            </a:pPr>
            <a:r>
              <a:rPr lang="en-IN" sz="2400" dirty="0" smtClean="0"/>
              <a:t>Persistence Unit: It defines a set of all entity classes. In an application, </a:t>
            </a:r>
            <a:r>
              <a:rPr lang="en-IN" sz="2400" dirty="0" err="1" smtClean="0"/>
              <a:t>EntityManager</a:t>
            </a:r>
            <a:r>
              <a:rPr lang="en-IN" sz="2400" dirty="0" smtClean="0"/>
              <a:t> instances manage it. </a:t>
            </a:r>
          </a:p>
          <a:p>
            <a:pPr>
              <a:buNone/>
            </a:pPr>
            <a:endParaRPr lang="en-IN" sz="2400" dirty="0" smtClean="0"/>
          </a:p>
          <a:p>
            <a:pPr lvl="3">
              <a:buClr>
                <a:schemeClr val="accent1"/>
              </a:buClr>
              <a:buSzPct val="80000"/>
              <a:buFont typeface="Wingdings" pitchFamily="2" charset="2"/>
              <a:buChar char="q"/>
            </a:pPr>
            <a:r>
              <a:rPr lang="en-IN" sz="2400" dirty="0" smtClean="0"/>
              <a:t>The set of entity classes represents the data contained within a single data store.</a:t>
            </a:r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 smtClean="0">
                <a:solidFill>
                  <a:schemeClr val="tx1"/>
                </a:solidFill>
              </a:rPr>
              <a:t>MODULE USED</a:t>
            </a:r>
            <a:endParaRPr lang="en-IN" u="sng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80104" y="994632"/>
            <a:ext cx="10972800" cy="4525963"/>
          </a:xfrm>
        </p:spPr>
        <p:txBody>
          <a:bodyPr/>
          <a:lstStyle/>
          <a:p>
            <a:pPr lvl="0">
              <a:buSzPct val="99000"/>
              <a:buFont typeface="Wingdings" pitchFamily="2" charset="2"/>
              <a:buChar char="Ø"/>
            </a:pPr>
            <a:r>
              <a:rPr lang="en-IN" b="1" u="sng" dirty="0" smtClean="0"/>
              <a:t>Repository</a:t>
            </a:r>
          </a:p>
          <a:p>
            <a:pPr lvl="3">
              <a:buFont typeface="Wingdings" pitchFamily="2" charset="2"/>
              <a:buChar char="q"/>
            </a:pPr>
            <a:endParaRPr lang="en-IN" dirty="0" smtClean="0"/>
          </a:p>
          <a:p>
            <a:pPr lvl="3">
              <a:buClr>
                <a:schemeClr val="accent1"/>
              </a:buClr>
              <a:buSzPct val="81000"/>
              <a:buFont typeface="Wingdings" pitchFamily="2" charset="2"/>
              <a:buChar char="q"/>
            </a:pPr>
            <a:r>
              <a:rPr lang="en-IN" sz="2400" dirty="0" smtClean="0"/>
              <a:t>Spring boot framework provides us repository which is responsible to perform various operations on the object.</a:t>
            </a:r>
          </a:p>
          <a:p>
            <a:pPr lvl="3">
              <a:buFont typeface="Wingdings" pitchFamily="2" charset="2"/>
              <a:buChar char="q"/>
            </a:pPr>
            <a:endParaRPr lang="en-IN" sz="2400" dirty="0" smtClean="0"/>
          </a:p>
          <a:p>
            <a:pPr lvl="3">
              <a:buClr>
                <a:schemeClr val="accent1"/>
              </a:buClr>
              <a:buSzPct val="80000"/>
              <a:buFont typeface="Wingdings" pitchFamily="2" charset="2"/>
              <a:buChar char="q"/>
            </a:pPr>
            <a:r>
              <a:rPr lang="en-IN" sz="2400" dirty="0" smtClean="0"/>
              <a:t>Repository classes are auto detected by spring framework through </a:t>
            </a:r>
            <a:r>
              <a:rPr lang="en-IN" sz="2400" dirty="0" err="1" smtClean="0"/>
              <a:t>classpath</a:t>
            </a:r>
            <a:r>
              <a:rPr lang="en-IN" sz="2400" dirty="0" smtClean="0"/>
              <a:t> scanning.</a:t>
            </a:r>
          </a:p>
          <a:p>
            <a:endParaRPr lang="en-IN" dirty="0"/>
          </a:p>
        </p:txBody>
      </p:sp>
    </p:spTree>
  </p:cSld>
  <p:clrMapOvr>
    <a:masterClrMapping/>
  </p:clrMapOvr>
  <p:transition spd="med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65355" y="1009381"/>
            <a:ext cx="10972800" cy="4525963"/>
          </a:xfrm>
        </p:spPr>
        <p:txBody>
          <a:bodyPr/>
          <a:lstStyle/>
          <a:p>
            <a:pPr lvl="0">
              <a:buSzPct val="100000"/>
              <a:buFont typeface="Wingdings" pitchFamily="2" charset="2"/>
              <a:buChar char="Ø"/>
            </a:pPr>
            <a:r>
              <a:rPr lang="en-IN" b="1" u="sng" dirty="0" smtClean="0"/>
              <a:t>Service</a:t>
            </a:r>
          </a:p>
          <a:p>
            <a:pPr lvl="0">
              <a:buSzPct val="100000"/>
              <a:buNone/>
            </a:pPr>
            <a:endParaRPr lang="en-IN" dirty="0" smtClean="0"/>
          </a:p>
          <a:p>
            <a:pPr lvl="2">
              <a:buClr>
                <a:schemeClr val="accent1"/>
              </a:buClr>
              <a:buSzPct val="81000"/>
              <a:buFont typeface="Wingdings" pitchFamily="2" charset="2"/>
              <a:buChar char="q"/>
            </a:pPr>
            <a:r>
              <a:rPr lang="en-IN" sz="2400" dirty="0" smtClean="0"/>
              <a:t>Spring boot service component is defined as a class file that includes the @Service annotation and allows developers to add business functionalities. </a:t>
            </a:r>
          </a:p>
          <a:p>
            <a:pPr lvl="2">
              <a:buFont typeface="Wingdings" pitchFamily="2" charset="2"/>
              <a:buChar char="q"/>
            </a:pPr>
            <a:endParaRPr lang="en-IN" sz="2400" dirty="0" smtClean="0"/>
          </a:p>
          <a:p>
            <a:pPr lvl="2">
              <a:buClr>
                <a:schemeClr val="accent1"/>
              </a:buClr>
              <a:buSzPct val="80000"/>
              <a:buFont typeface="Wingdings" pitchFamily="2" charset="2"/>
              <a:buChar char="q"/>
            </a:pPr>
            <a:r>
              <a:rPr lang="en-IN" sz="2400" dirty="0" smtClean="0"/>
              <a:t>The annotation is used with the classes that provide these business functionalities.</a:t>
            </a:r>
          </a:p>
          <a:p>
            <a:endParaRPr lang="en-IN" dirty="0"/>
          </a:p>
        </p:txBody>
      </p:sp>
    </p:spTree>
  </p:cSld>
  <p:clrMapOvr>
    <a:masterClrMapping/>
  </p:clrMapOvr>
  <p:transition spd="med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94851" y="1024129"/>
            <a:ext cx="10972800" cy="4525963"/>
          </a:xfrm>
        </p:spPr>
        <p:txBody>
          <a:bodyPr/>
          <a:lstStyle/>
          <a:p>
            <a:pPr lvl="0">
              <a:buSzPct val="100000"/>
              <a:buFont typeface="Wingdings" pitchFamily="2" charset="2"/>
              <a:buChar char="Ø"/>
            </a:pPr>
            <a:r>
              <a:rPr lang="en-IN" b="1" u="sng" dirty="0" smtClean="0"/>
              <a:t>Controller</a:t>
            </a:r>
          </a:p>
          <a:p>
            <a:pPr lvl="0">
              <a:buSzPct val="100000"/>
              <a:buNone/>
            </a:pPr>
            <a:endParaRPr lang="en-IN" b="1" u="sng" dirty="0" smtClean="0"/>
          </a:p>
          <a:p>
            <a:pPr lvl="2">
              <a:buClr>
                <a:schemeClr val="accent1"/>
              </a:buClr>
              <a:buSzPct val="80000"/>
              <a:buFont typeface="Wingdings" pitchFamily="2" charset="2"/>
              <a:buChar char="q"/>
            </a:pPr>
            <a:r>
              <a:rPr lang="en-IN" sz="2400" dirty="0" smtClean="0"/>
              <a:t>In Spring Boot, the controller class is responsible for processing incoming REST API requests, preparing a model, and returning the view to be rendered as a response.</a:t>
            </a:r>
          </a:p>
          <a:p>
            <a:pPr lvl="2">
              <a:buClr>
                <a:schemeClr val="accent1"/>
              </a:buClr>
              <a:buSzPct val="80000"/>
              <a:buNone/>
            </a:pPr>
            <a:r>
              <a:rPr lang="en-IN" sz="2400" dirty="0" smtClean="0"/>
              <a:t> </a:t>
            </a:r>
          </a:p>
          <a:p>
            <a:pPr lvl="2">
              <a:buClr>
                <a:schemeClr val="accent1"/>
              </a:buClr>
              <a:buSzPct val="80000"/>
              <a:buFont typeface="Wingdings" pitchFamily="2" charset="2"/>
              <a:buChar char="q"/>
            </a:pPr>
            <a:r>
              <a:rPr lang="en-IN" sz="2400" dirty="0" smtClean="0"/>
              <a:t>The controller classes in Spring are annotated either by the @Controller or the @</a:t>
            </a:r>
            <a:r>
              <a:rPr lang="en-IN" sz="2400" dirty="0" err="1" smtClean="0"/>
              <a:t>RestController</a:t>
            </a:r>
            <a:r>
              <a:rPr lang="en-IN" sz="2400" dirty="0" smtClean="0"/>
              <a:t> annotation.</a:t>
            </a:r>
            <a:endParaRPr lang="en-IN" sz="2400" dirty="0"/>
          </a:p>
        </p:txBody>
      </p:sp>
    </p:spTree>
  </p:cSld>
  <p:clrMapOvr>
    <a:masterClrMapping/>
  </p:clrMapOvr>
  <p:transition spd="med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 </a:t>
            </a:r>
            <a:r>
              <a:rPr lang="en-US" sz="4000" u="sng" dirty="0" smtClean="0">
                <a:solidFill>
                  <a:schemeClr val="tx1"/>
                </a:solidFill>
              </a:rPr>
              <a:t>CLASS DIAGRAM </a:t>
            </a:r>
            <a:endParaRPr lang="en-US" sz="4000" u="sng" dirty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238865" y="1238865"/>
            <a:ext cx="9601200" cy="4970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6552143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80104" y="1440652"/>
            <a:ext cx="10972800" cy="452596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IN" sz="2400" dirty="0" smtClean="0"/>
              <a:t>An </a:t>
            </a:r>
            <a:r>
              <a:rPr lang="en-IN" sz="2400" dirty="0"/>
              <a:t>employee management system is a software, that helps </a:t>
            </a:r>
            <a:r>
              <a:rPr lang="en-IN" sz="2400" dirty="0" smtClean="0"/>
              <a:t>you employees </a:t>
            </a:r>
            <a:r>
              <a:rPr lang="en-IN" sz="2400" dirty="0"/>
              <a:t>to give their best efforts every day to achieve the goals </a:t>
            </a:r>
            <a:r>
              <a:rPr lang="en-IN" sz="2400" dirty="0" smtClean="0"/>
              <a:t>of your </a:t>
            </a:r>
            <a:r>
              <a:rPr lang="en-IN" sz="2400" dirty="0"/>
              <a:t>organization. </a:t>
            </a:r>
            <a:endParaRPr lang="en-IN" sz="2400" dirty="0" smtClean="0"/>
          </a:p>
          <a:p>
            <a:pPr>
              <a:buNone/>
            </a:pPr>
            <a:endParaRPr lang="en-IN" sz="2400" dirty="0" smtClean="0"/>
          </a:p>
          <a:p>
            <a:pPr>
              <a:buFont typeface="Wingdings" pitchFamily="2" charset="2"/>
              <a:buChar char="q"/>
            </a:pPr>
            <a:r>
              <a:rPr lang="en-IN" sz="2400" dirty="0" smtClean="0"/>
              <a:t>It </a:t>
            </a:r>
            <a:r>
              <a:rPr lang="en-IN" sz="2400" dirty="0"/>
              <a:t>guides and manages employees efforts in </a:t>
            </a:r>
            <a:r>
              <a:rPr lang="en-IN" sz="2400" dirty="0" smtClean="0"/>
              <a:t>the right </a:t>
            </a:r>
            <a:r>
              <a:rPr lang="en-IN" sz="2400" dirty="0"/>
              <a:t>direction. </a:t>
            </a:r>
            <a:endParaRPr lang="en-IN" sz="2400" dirty="0" smtClean="0"/>
          </a:p>
          <a:p>
            <a:endParaRPr lang="en-IN" sz="2400" dirty="0" smtClean="0"/>
          </a:p>
          <a:p>
            <a:pPr>
              <a:buFont typeface="Wingdings" pitchFamily="2" charset="2"/>
              <a:buChar char="q"/>
            </a:pPr>
            <a:r>
              <a:rPr lang="en-IN" sz="2400" dirty="0" smtClean="0"/>
              <a:t>It </a:t>
            </a:r>
            <a:r>
              <a:rPr lang="en-IN" sz="2400" dirty="0"/>
              <a:t>also securely stores and manages personal </a:t>
            </a:r>
            <a:r>
              <a:rPr lang="en-IN" sz="2400" dirty="0" smtClean="0"/>
              <a:t>and other work related </a:t>
            </a:r>
            <a:r>
              <a:rPr lang="en-IN" sz="2400" dirty="0"/>
              <a:t>details for </a:t>
            </a:r>
            <a:r>
              <a:rPr lang="en-IN" sz="2400" dirty="0" smtClean="0"/>
              <a:t>your</a:t>
            </a:r>
            <a:r>
              <a:rPr lang="en-US" sz="2400" dirty="0"/>
              <a:t> </a:t>
            </a:r>
            <a:r>
              <a:rPr lang="en-IN" sz="2400" dirty="0" smtClean="0"/>
              <a:t>employees.</a:t>
            </a:r>
          </a:p>
          <a:p>
            <a:pPr>
              <a:buNone/>
            </a:pPr>
            <a:endParaRPr lang="en-IN" sz="2400" dirty="0" smtClean="0"/>
          </a:p>
          <a:p>
            <a:pPr>
              <a:buFont typeface="Wingdings" pitchFamily="2" charset="2"/>
              <a:buChar char="q"/>
            </a:pPr>
            <a:r>
              <a:rPr lang="en-US" sz="2400" dirty="0" smtClean="0"/>
              <a:t>Spring Boot is considered as a light-weight framework which results in less complexity in maintaining the data.</a:t>
            </a:r>
            <a:endParaRPr lang="en-IN" sz="2400" dirty="0" smtClean="0"/>
          </a:p>
          <a:p>
            <a:endParaRPr lang="en-IN" sz="2400" dirty="0"/>
          </a:p>
          <a:p>
            <a:endParaRPr lang="en-US" sz="24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3342" y="230880"/>
            <a:ext cx="10972800" cy="1143000"/>
          </a:xfrm>
        </p:spPr>
        <p:txBody>
          <a:bodyPr/>
          <a:lstStyle/>
          <a:p>
            <a:r>
              <a:rPr lang="en-US" dirty="0" smtClean="0"/>
              <a:t>                    </a:t>
            </a:r>
            <a:r>
              <a:rPr lang="en-US" u="sng" dirty="0" smtClean="0">
                <a:solidFill>
                  <a:schemeClr val="tx1"/>
                </a:solidFill>
              </a:rPr>
              <a:t>INTRODUCTION</a:t>
            </a:r>
            <a:endParaRPr lang="en-US" u="sn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50943634"/>
      </p:ext>
    </p:extLst>
  </p:cSld>
  <p:clrMapOvr>
    <a:masterClrMapping/>
  </p:clrMapOvr>
  <p:transition spd="med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0388" y="200896"/>
            <a:ext cx="10972800" cy="1143000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 </a:t>
            </a:r>
            <a:r>
              <a:rPr lang="en-US" sz="4000" u="sng" dirty="0" smtClean="0">
                <a:solidFill>
                  <a:schemeClr val="tx1"/>
                </a:solidFill>
              </a:rPr>
              <a:t>ER DIAGRAM</a:t>
            </a:r>
            <a:endParaRPr lang="en-US" sz="4000" u="sng" dirty="0">
              <a:solidFill>
                <a:schemeClr val="tx1"/>
              </a:solidFill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560438" y="1032387"/>
            <a:ext cx="10102645" cy="48374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0320502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55640" y="245142"/>
            <a:ext cx="10972800" cy="1143000"/>
          </a:xfrm>
        </p:spPr>
        <p:txBody>
          <a:bodyPr>
            <a:normAutofit/>
          </a:bodyPr>
          <a:lstStyle/>
          <a:p>
            <a:pPr algn="ctr"/>
            <a:r>
              <a:rPr lang="en-US" sz="4000" u="sng" dirty="0" smtClean="0">
                <a:solidFill>
                  <a:schemeClr val="tx1"/>
                </a:solidFill>
              </a:rPr>
              <a:t>USE CASE DIAGRAM</a:t>
            </a:r>
            <a:endParaRPr lang="en-IN" sz="4000" u="sng" dirty="0">
              <a:solidFill>
                <a:schemeClr val="tx1"/>
              </a:solidFill>
            </a:endParaRP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510116" y="1032387"/>
            <a:ext cx="7300452" cy="53831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IN" dirty="0" smtClean="0"/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SCREENSHOT</a:t>
            </a: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917289" y="1462087"/>
            <a:ext cx="8391833" cy="4304532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8361" y="728663"/>
            <a:ext cx="9145582" cy="5082202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5313" y="1311569"/>
            <a:ext cx="10972800" cy="3997850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1" y="1746799"/>
            <a:ext cx="10972800" cy="4525963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IN" dirty="0" smtClean="0"/>
              <a:t>This project has been created to digitalize the database of employees in a particular department.  </a:t>
            </a:r>
          </a:p>
          <a:p>
            <a:pPr>
              <a:buFont typeface="Wingdings" pitchFamily="2" charset="2"/>
              <a:buChar char="q"/>
            </a:pPr>
            <a:endParaRPr lang="en-IN" dirty="0" smtClean="0"/>
          </a:p>
          <a:p>
            <a:pPr>
              <a:buFont typeface="Wingdings" pitchFamily="2" charset="2"/>
              <a:buChar char="q"/>
            </a:pPr>
            <a:r>
              <a:rPr lang="en-IN" dirty="0" smtClean="0"/>
              <a:t>Software provides Employee management system for inserting, deleting, searching and updating records of employees.</a:t>
            </a:r>
          </a:p>
          <a:p>
            <a:pPr>
              <a:buNone/>
            </a:pP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 smtClean="0">
                <a:solidFill>
                  <a:schemeClr val="tx1"/>
                </a:solidFill>
              </a:rPr>
              <a:t>CONCLUSION</a:t>
            </a:r>
            <a:endParaRPr lang="en-IN" u="sng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587" y="2575387"/>
            <a:ext cx="10972800" cy="1143000"/>
          </a:xfrm>
        </p:spPr>
        <p:txBody>
          <a:bodyPr>
            <a:noAutofit/>
          </a:bodyPr>
          <a:lstStyle/>
          <a:p>
            <a:pPr algn="ctr"/>
            <a:r>
              <a:rPr lang="en-US" sz="8000" u="sng" dirty="0" smtClean="0">
                <a:latin typeface="Algerian" pitchFamily="82" charset="0"/>
              </a:rPr>
              <a:t>Thank you</a:t>
            </a:r>
            <a:endParaRPr lang="en-IN" sz="8000" u="sng" dirty="0">
              <a:latin typeface="Algerian" pitchFamily="82" charset="0"/>
            </a:endParaRPr>
          </a:p>
        </p:txBody>
      </p:sp>
    </p:spTree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550606" y="1436890"/>
          <a:ext cx="10972800" cy="40052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4864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00131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        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HARDWARE REQUIREMENTS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SOFTWARE REQUIREMENTS</a:t>
                      </a: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131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OPERATING</a:t>
                      </a:r>
                      <a:r>
                        <a:rPr lang="en-US" baseline="0" dirty="0" smtClean="0"/>
                        <a:t> SYSTEM: WINDOWS 10</a:t>
                      </a:r>
                      <a:endParaRPr lang="en-US" dirty="0" smtClean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SPRING</a:t>
                      </a:r>
                      <a:r>
                        <a:rPr lang="en-US" baseline="0" dirty="0" smtClean="0"/>
                        <a:t> TOOL SUITE(STS)</a:t>
                      </a:r>
                      <a:endParaRPr lang="en-US" dirty="0" smtClean="0"/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00131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HARD</a:t>
                      </a:r>
                      <a:r>
                        <a:rPr lang="en-US" baseline="0" dirty="0" smtClean="0"/>
                        <a:t> DISK</a:t>
                      </a:r>
                      <a:br>
                        <a:rPr lang="en-US" baseline="0" dirty="0" smtClean="0"/>
                      </a:br>
                      <a:endParaRPr lang="en-US" dirty="0" smtClean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JAVA</a:t>
                      </a:r>
                      <a:r>
                        <a:rPr lang="en-US" baseline="0" dirty="0" smtClean="0"/>
                        <a:t> JDK(1.8)</a:t>
                      </a:r>
                      <a:endParaRPr lang="en-US" dirty="0" smtClean="0"/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00131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RAM : 8 GB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MySQL</a:t>
                      </a:r>
                      <a:r>
                        <a:rPr lang="en-US" baseline="0" dirty="0" smtClean="0"/>
                        <a:t>  Server, Postman</a:t>
                      </a:r>
                      <a:endParaRPr lang="en-US" dirty="0" smtClean="0"/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 smtClean="0">
                <a:solidFill>
                  <a:schemeClr val="tx1"/>
                </a:solidFill>
              </a:rPr>
              <a:t>REQUIREMENTS</a:t>
            </a:r>
            <a:endParaRPr lang="en-US" u="sn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7256504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684" y="516194"/>
            <a:ext cx="10363200" cy="1106129"/>
          </a:xfrm>
        </p:spPr>
        <p:txBody>
          <a:bodyPr>
            <a:noAutofit/>
          </a:bodyPr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   </a:t>
            </a:r>
            <a:r>
              <a:rPr lang="en-US" sz="4000" u="sng" dirty="0" smtClean="0">
                <a:solidFill>
                  <a:schemeClr val="tx1"/>
                </a:solidFill>
              </a:rPr>
              <a:t>TECHNOLOGIES USED</a:t>
            </a:r>
            <a:r>
              <a:rPr lang="en-US" sz="4000" dirty="0" smtClean="0">
                <a:solidFill>
                  <a:schemeClr val="tx1"/>
                </a:solidFill>
              </a:rPr>
              <a:t/>
            </a:r>
            <a:br>
              <a:rPr lang="en-US" sz="4000" dirty="0" smtClean="0">
                <a:solidFill>
                  <a:schemeClr val="tx1"/>
                </a:solidFill>
              </a:rPr>
            </a:br>
            <a:endParaRPr lang="en-IN" sz="4000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2841" y="828503"/>
            <a:ext cx="10363200" cy="4527754"/>
          </a:xfrm>
        </p:spPr>
        <p:txBody>
          <a:bodyPr anchor="t">
            <a:normAutofit/>
          </a:bodyPr>
          <a:lstStyle/>
          <a:p>
            <a:pPr marL="285750" lvl="0" indent="-285750" algn="l">
              <a:buFont typeface="Wingdings" pitchFamily="2" charset="2"/>
              <a:buChar char="Ø"/>
            </a:pPr>
            <a:endParaRPr lang="en-IN" sz="2800" b="1" dirty="0" smtClean="0">
              <a:solidFill>
                <a:schemeClr val="tx1"/>
              </a:solidFill>
            </a:endParaRPr>
          </a:p>
          <a:p>
            <a:pPr marL="285750" lvl="0" indent="-285750" algn="l">
              <a:buFont typeface="Wingdings" pitchFamily="2" charset="2"/>
              <a:buChar char="Ø"/>
            </a:pPr>
            <a:r>
              <a:rPr lang="en-IN" sz="2800" b="1" u="sng" dirty="0" smtClean="0">
                <a:solidFill>
                  <a:schemeClr val="tx1"/>
                </a:solidFill>
              </a:rPr>
              <a:t>Spring Tool Suite(4)</a:t>
            </a:r>
          </a:p>
          <a:p>
            <a:pPr lvl="2" algn="l">
              <a:buClr>
                <a:schemeClr val="accent1"/>
              </a:buClr>
              <a:buFont typeface="Wingdings" pitchFamily="2" charset="2"/>
              <a:buChar char="q"/>
            </a:pPr>
            <a:r>
              <a:rPr lang="en-IN" dirty="0" smtClean="0"/>
              <a:t>Spring Boot is a java framework used for develop standalone application. </a:t>
            </a:r>
          </a:p>
          <a:p>
            <a:pPr lvl="2" algn="l">
              <a:buClr>
                <a:schemeClr val="accent1"/>
              </a:buClr>
              <a:buFont typeface="Wingdings" pitchFamily="2" charset="2"/>
              <a:buChar char="q"/>
            </a:pPr>
            <a:endParaRPr lang="en-IN" dirty="0" smtClean="0"/>
          </a:p>
          <a:p>
            <a:pPr lvl="2" algn="l">
              <a:buClr>
                <a:schemeClr val="accent1"/>
              </a:buClr>
              <a:buFont typeface="Wingdings" pitchFamily="2" charset="2"/>
              <a:buChar char="q"/>
            </a:pPr>
            <a:r>
              <a:rPr lang="en-IN" dirty="0" smtClean="0"/>
              <a:t>Need strong knowledge in OOPS &amp; Java concept then only working with spring framework.</a:t>
            </a:r>
          </a:p>
          <a:p>
            <a:pPr algn="l">
              <a:buFont typeface="Wingdings" pitchFamily="2" charset="2"/>
              <a:buChar char="q"/>
            </a:pPr>
            <a:endParaRPr lang="en-IN" dirty="0" smtClean="0"/>
          </a:p>
          <a:p>
            <a:pPr lvl="2" algn="l">
              <a:buClr>
                <a:schemeClr val="accent1"/>
              </a:buClr>
              <a:buFont typeface="Wingdings" pitchFamily="2" charset="2"/>
              <a:buChar char="q"/>
            </a:pPr>
            <a:r>
              <a:rPr lang="en-IN" dirty="0" smtClean="0"/>
              <a:t>Mostly all  applications are developed by spring boot. Because it was very secure no one hack the information. That’s why all of payment related software using java. </a:t>
            </a:r>
          </a:p>
          <a:p>
            <a:endParaRPr lang="en-IN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21110" y="1024130"/>
            <a:ext cx="10972800" cy="4525963"/>
          </a:xfrm>
        </p:spPr>
        <p:txBody>
          <a:bodyPr/>
          <a:lstStyle/>
          <a:p>
            <a:pPr lvl="1">
              <a:buFont typeface="Wingdings" pitchFamily="2" charset="2"/>
              <a:buChar char="q"/>
            </a:pPr>
            <a:r>
              <a:rPr lang="en-IN" sz="2400" dirty="0" smtClean="0"/>
              <a:t>In the beginning spring was hard to learn. But after working with few months you can easily understand all queries. </a:t>
            </a:r>
          </a:p>
          <a:p>
            <a:pPr lvl="1">
              <a:buFont typeface="Wingdings" pitchFamily="2" charset="2"/>
              <a:buChar char="q"/>
            </a:pPr>
            <a:endParaRPr lang="en-IN" sz="2400" dirty="0" smtClean="0"/>
          </a:p>
          <a:p>
            <a:pPr lvl="1">
              <a:buFont typeface="Wingdings" pitchFamily="2" charset="2"/>
              <a:buChar char="q"/>
            </a:pPr>
            <a:r>
              <a:rPr lang="en-IN" sz="2400" dirty="0" smtClean="0"/>
              <a:t>Spring Boot is an open source Java-based framework used to create a micro Service. </a:t>
            </a:r>
          </a:p>
          <a:p>
            <a:pPr lvl="1">
              <a:buNone/>
            </a:pPr>
            <a:endParaRPr lang="en-IN" sz="2400" dirty="0" smtClean="0"/>
          </a:p>
          <a:p>
            <a:pPr lvl="1">
              <a:buFont typeface="Wingdings" pitchFamily="2" charset="2"/>
              <a:buChar char="q"/>
            </a:pPr>
            <a:r>
              <a:rPr lang="en-IN" sz="2400" dirty="0" smtClean="0"/>
              <a:t>It is developed by Pivotal Team and is used to build stand-alone and production ready spring applications.</a:t>
            </a:r>
          </a:p>
          <a:p>
            <a:endParaRPr lang="en-IN" dirty="0"/>
          </a:p>
        </p:txBody>
      </p:sp>
    </p:spTree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76865" y="434193"/>
            <a:ext cx="10972800" cy="5568401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Ø"/>
            </a:pPr>
            <a:endParaRPr lang="en-IN" sz="2800" b="1" dirty="0" smtClean="0"/>
          </a:p>
          <a:p>
            <a:pPr algn="just">
              <a:buFont typeface="Wingdings" pitchFamily="2" charset="2"/>
              <a:buChar char="Ø"/>
            </a:pPr>
            <a:r>
              <a:rPr lang="en-IN" sz="2800" b="1" u="sng" dirty="0" err="1" smtClean="0"/>
              <a:t>MySQL</a:t>
            </a:r>
            <a:endParaRPr lang="en-IN" sz="2800" b="1" u="sng" dirty="0" smtClean="0"/>
          </a:p>
          <a:p>
            <a:pPr algn="just">
              <a:buFont typeface="Wingdings" pitchFamily="2" charset="2"/>
              <a:buChar char="Ø"/>
            </a:pPr>
            <a:endParaRPr lang="en-IN" sz="2800" b="1" dirty="0" smtClean="0"/>
          </a:p>
          <a:p>
            <a:pPr lvl="2" algn="just">
              <a:buClr>
                <a:schemeClr val="accent1"/>
              </a:buClr>
              <a:buSzPct val="80000"/>
              <a:buFont typeface="Wingdings" pitchFamily="2" charset="2"/>
              <a:buChar char="q"/>
            </a:pPr>
            <a:r>
              <a:rPr lang="en-IN" sz="2400" dirty="0" err="1" smtClean="0"/>
              <a:t>MySQL</a:t>
            </a:r>
            <a:r>
              <a:rPr lang="en-IN" sz="2400" dirty="0" smtClean="0"/>
              <a:t> creates a database for storing and manipulating data, defining the relationship of each table.  </a:t>
            </a:r>
          </a:p>
          <a:p>
            <a:pPr lvl="2" algn="just">
              <a:buNone/>
            </a:pPr>
            <a:endParaRPr lang="en-IN" sz="2400" dirty="0" smtClean="0"/>
          </a:p>
          <a:p>
            <a:pPr lvl="2" algn="just">
              <a:buClr>
                <a:schemeClr val="accent1"/>
              </a:buClr>
              <a:buSzPct val="80000"/>
              <a:buFont typeface="Wingdings" pitchFamily="2" charset="2"/>
              <a:buChar char="q"/>
            </a:pPr>
            <a:r>
              <a:rPr lang="en-IN" sz="2400" dirty="0" smtClean="0"/>
              <a:t>Clients can make requests by typing specific SQL statements on </a:t>
            </a:r>
            <a:r>
              <a:rPr lang="en-IN" sz="2400" dirty="0" err="1" smtClean="0"/>
              <a:t>MySQL</a:t>
            </a:r>
            <a:r>
              <a:rPr lang="en-IN" sz="2400" dirty="0" smtClean="0"/>
              <a:t>.</a:t>
            </a:r>
          </a:p>
          <a:p>
            <a:pPr lvl="2" algn="just">
              <a:buNone/>
            </a:pPr>
            <a:endParaRPr lang="en-IN" sz="2400" dirty="0" smtClean="0"/>
          </a:p>
          <a:p>
            <a:pPr lvl="2" algn="just">
              <a:buClr>
                <a:schemeClr val="accent1"/>
              </a:buClr>
              <a:buSzPct val="80000"/>
              <a:buFont typeface="Wingdings" pitchFamily="2" charset="2"/>
              <a:buChar char="q"/>
            </a:pPr>
            <a:r>
              <a:rPr lang="en-IN" sz="2400" dirty="0" smtClean="0"/>
              <a:t>The server application will respond with the requested information and it will appear on the clients' side. </a:t>
            </a:r>
          </a:p>
          <a:p>
            <a:pPr lvl="2" algn="just">
              <a:buNone/>
            </a:pPr>
            <a:endParaRPr lang="en-IN" sz="2400" dirty="0" smtClean="0"/>
          </a:p>
          <a:p>
            <a:endParaRPr lang="en-IN" sz="2800" u="sng" dirty="0" smtClean="0"/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71679" y="1651820"/>
            <a:ext cx="10972800" cy="2410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IN" sz="2400" dirty="0" err="1" smtClean="0"/>
              <a:t>MySQL</a:t>
            </a:r>
            <a:r>
              <a:rPr lang="en-IN" sz="2400" dirty="0" smtClean="0"/>
              <a:t> works with an operating system to implement a relational database in a computer's storage system, manages users, allows for network access and facilitates testing database integrity and creation of backups. </a:t>
            </a:r>
          </a:p>
          <a:p>
            <a:endParaRPr lang="en-IN" sz="2400" dirty="0" smtClean="0"/>
          </a:p>
          <a:p>
            <a:pPr>
              <a:buFont typeface="Wingdings" pitchFamily="2" charset="2"/>
              <a:buChar char="q"/>
            </a:pPr>
            <a:r>
              <a:rPr lang="en-IN" sz="2400" dirty="0" err="1" smtClean="0"/>
              <a:t>MySQL</a:t>
            </a:r>
            <a:r>
              <a:rPr lang="en-IN" sz="2400" dirty="0" smtClean="0"/>
              <a:t> is ideal for both small and large applications</a:t>
            </a:r>
            <a:endParaRPr lang="en-IN" sz="2400" dirty="0"/>
          </a:p>
        </p:txBody>
      </p:sp>
    </p:spTree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73625" y="891393"/>
            <a:ext cx="10972800" cy="5966607"/>
          </a:xfrm>
        </p:spPr>
        <p:txBody>
          <a:bodyPr>
            <a:normAutofit fontScale="92500"/>
          </a:bodyPr>
          <a:lstStyle/>
          <a:p>
            <a:pPr>
              <a:buSzPct val="81000"/>
              <a:buFont typeface="Wingdings" pitchFamily="2" charset="2"/>
              <a:buChar char="Ø"/>
            </a:pPr>
            <a:r>
              <a:rPr lang="en-IN" sz="3000" b="1" u="sng" dirty="0" smtClean="0"/>
              <a:t>POSTMAN</a:t>
            </a:r>
          </a:p>
          <a:p>
            <a:pPr>
              <a:buSzPct val="81000"/>
              <a:buFont typeface="Wingdings" pitchFamily="2" charset="2"/>
              <a:buChar char="Ø"/>
            </a:pPr>
            <a:endParaRPr lang="en-IN" sz="2800" u="sng" dirty="0" smtClean="0"/>
          </a:p>
          <a:p>
            <a:pPr lvl="2">
              <a:buClr>
                <a:schemeClr val="accent1"/>
              </a:buClr>
              <a:buSzPct val="80000"/>
              <a:buFont typeface="Wingdings" pitchFamily="2" charset="2"/>
              <a:buChar char="q"/>
            </a:pPr>
            <a:r>
              <a:rPr lang="en-IN" sz="2600" dirty="0" smtClean="0"/>
              <a:t>Postman is an API client that makes it easy for developers to create, share, test and document APIs. </a:t>
            </a:r>
          </a:p>
          <a:p>
            <a:pPr>
              <a:buSzPct val="80000"/>
              <a:buFont typeface="Wingdings" pitchFamily="2" charset="2"/>
              <a:buChar char="q"/>
            </a:pPr>
            <a:endParaRPr lang="en-IN" sz="2600" dirty="0" smtClean="0"/>
          </a:p>
          <a:p>
            <a:pPr lvl="2">
              <a:buClr>
                <a:schemeClr val="accent1"/>
              </a:buClr>
              <a:buSzPct val="80000"/>
              <a:buFont typeface="Wingdings" pitchFamily="2" charset="2"/>
              <a:buChar char="q"/>
            </a:pPr>
            <a:r>
              <a:rPr lang="en-IN" sz="2600" dirty="0" smtClean="0"/>
              <a:t>With this open-source solution, users can create and save simple and complex HTTP/s requests, as well as read their responses. </a:t>
            </a:r>
          </a:p>
          <a:p>
            <a:pPr>
              <a:buSzPct val="80000"/>
              <a:buNone/>
            </a:pPr>
            <a:endParaRPr lang="en-IN" sz="2600" dirty="0" smtClean="0"/>
          </a:p>
          <a:p>
            <a:pPr lvl="2">
              <a:buClr>
                <a:schemeClr val="accent1"/>
              </a:buClr>
              <a:buSzPct val="80000"/>
              <a:buFont typeface="Wingdings" pitchFamily="2" charset="2"/>
              <a:buChar char="q"/>
            </a:pPr>
            <a:r>
              <a:rPr lang="en-IN" sz="2600" dirty="0" smtClean="0"/>
              <a:t>When you are signed into your account, you are able to access your files. You can execute Postman API tests anytime, anywhere.</a:t>
            </a:r>
          </a:p>
          <a:p>
            <a:pPr>
              <a:buClr>
                <a:schemeClr val="tx1"/>
              </a:buClr>
              <a:buFont typeface="Courier New" pitchFamily="49" charset="0"/>
              <a:buChar char="o"/>
            </a:pPr>
            <a:endParaRPr lang="en-IN" sz="2600" dirty="0" smtClean="0"/>
          </a:p>
          <a:p>
            <a:endParaRPr lang="en-IN" sz="2800" dirty="0" smtClean="0"/>
          </a:p>
          <a:p>
            <a:pPr>
              <a:buNone/>
            </a:pPr>
            <a:endParaRPr lang="en-IN" sz="2800" u="sng" dirty="0" smtClean="0"/>
          </a:p>
          <a:p>
            <a:pPr>
              <a:buNone/>
            </a:pPr>
            <a:r>
              <a:rPr lang="en-US" sz="2800" u="sng" dirty="0" smtClean="0"/>
              <a:t>    </a:t>
            </a:r>
            <a:endParaRPr lang="en-IN" dirty="0"/>
          </a:p>
        </p:txBody>
      </p:sp>
    </p:spTree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52167" y="1548581"/>
            <a:ext cx="10972801" cy="2890683"/>
          </a:xfrm>
        </p:spPr>
        <p:txBody>
          <a:bodyPr/>
          <a:lstStyle/>
          <a:p>
            <a:pPr marL="365760" lvl="2" indent="-256032">
              <a:spcBef>
                <a:spcPts val="400"/>
              </a:spcBef>
              <a:buClr>
                <a:schemeClr val="accent1"/>
              </a:buClr>
              <a:buSzPct val="68000"/>
              <a:buFont typeface="Wingdings" pitchFamily="2" charset="2"/>
              <a:buChar char="q"/>
            </a:pPr>
            <a:r>
              <a:rPr lang="en-IN" sz="2400" dirty="0" smtClean="0"/>
              <a:t>Postman is very convenient when it comes to executing APIs. Once you’ve entered and saved them.</a:t>
            </a:r>
          </a:p>
          <a:p>
            <a:pPr marL="365760" lvl="2" indent="-256032">
              <a:spcBef>
                <a:spcPts val="400"/>
              </a:spcBef>
              <a:buClr>
                <a:schemeClr val="accent1"/>
              </a:buClr>
              <a:buSzPct val="68000"/>
              <a:buNone/>
            </a:pPr>
            <a:r>
              <a:rPr lang="en-IN" sz="2400" dirty="0" smtClean="0"/>
              <a:t>   you can simply use them over and over again, without having to remember the exact endpoint, headers, or API keys.</a:t>
            </a:r>
          </a:p>
          <a:p>
            <a:endParaRPr lang="en-IN" dirty="0"/>
          </a:p>
        </p:txBody>
      </p:sp>
    </p:spTree>
  </p:cSld>
  <p:clrMapOvr>
    <a:masterClrMapping/>
  </p:clrMapOvr>
  <p:transition spd="med">
    <p:fad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291</TotalTime>
  <Words>891</Words>
  <Application>Microsoft Office PowerPoint</Application>
  <PresentationFormat>Custom</PresentationFormat>
  <Paragraphs>143</Paragraphs>
  <Slides>26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Concourse</vt:lpstr>
      <vt:lpstr>Employee Management System </vt:lpstr>
      <vt:lpstr>                    INTRODUCTION</vt:lpstr>
      <vt:lpstr>REQUIREMENTS</vt:lpstr>
      <vt:lpstr>   TECHNOLOGIES USED </vt:lpstr>
      <vt:lpstr>Slide 5</vt:lpstr>
      <vt:lpstr>Slide 6</vt:lpstr>
      <vt:lpstr>Slide 7</vt:lpstr>
      <vt:lpstr>Slide 8</vt:lpstr>
      <vt:lpstr>Slide 9</vt:lpstr>
      <vt:lpstr>ANNOTATION USED</vt:lpstr>
      <vt:lpstr>Slide 11</vt:lpstr>
      <vt:lpstr>Slide 12</vt:lpstr>
      <vt:lpstr>Slide 13</vt:lpstr>
      <vt:lpstr>Slide 14</vt:lpstr>
      <vt:lpstr>MODULE USED</vt:lpstr>
      <vt:lpstr>Slide 16</vt:lpstr>
      <vt:lpstr>Slide 17</vt:lpstr>
      <vt:lpstr>Slide 18</vt:lpstr>
      <vt:lpstr> CLASS DIAGRAM </vt:lpstr>
      <vt:lpstr> ER DIAGRAM</vt:lpstr>
      <vt:lpstr>USE CASE DIAGRAM</vt:lpstr>
      <vt:lpstr>SCREENSHOT</vt:lpstr>
      <vt:lpstr>Slide 23</vt:lpstr>
      <vt:lpstr>Slide 24</vt:lpstr>
      <vt:lpstr>CONCLUSION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name</dc:title>
  <dc:creator>Suraj</dc:creator>
  <cp:lastModifiedBy>Windows User</cp:lastModifiedBy>
  <cp:revision>33</cp:revision>
  <dcterms:created xsi:type="dcterms:W3CDTF">2014-04-17T23:07:25Z</dcterms:created>
  <dcterms:modified xsi:type="dcterms:W3CDTF">2022-09-21T08:29:43Z</dcterms:modified>
</cp:coreProperties>
</file>