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59" r:id="rId6"/>
    <p:sldId id="260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6381" autoAdjust="0"/>
  </p:normalViewPr>
  <p:slideViewPr>
    <p:cSldViewPr snapToGrid="0">
      <p:cViewPr varScale="1">
        <p:scale>
          <a:sx n="87" d="100"/>
          <a:sy n="87" d="100"/>
        </p:scale>
        <p:origin x="13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5AA1-EA06-45E0-9818-7517524853E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25C4D-9404-4252-A931-0A06317B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25C4D-9404-4252-A931-0A06317B06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25C4D-9404-4252-A931-0A06317B06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25C4D-9404-4252-A931-0A06317B06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4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25C4D-9404-4252-A931-0A06317B06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Perplexity(normalized log likelihood) as well is one of the intrinsic evaluation metric, and is widely used for language model evaluation.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Coherence measures score a single topic by measuring the degree of semantic similarity between high scoring words in the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25C4D-9404-4252-A931-0A06317B06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5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95F21B9-CD8C-4086-AB35-59036331A43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20DDCFA-2753-4ED2-BB3A-50D61399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llen-institute-for-ai/CORD-19-research-challen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509D-1D7F-40E8-A210-4BDA40516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258738"/>
            <a:ext cx="10782300" cy="3352800"/>
          </a:xfrm>
        </p:spPr>
        <p:txBody>
          <a:bodyPr/>
          <a:lstStyle/>
          <a:p>
            <a:pPr algn="ctr"/>
            <a:r>
              <a:rPr lang="en-US" dirty="0"/>
              <a:t>Covid-19 Research Study 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Chandhana Padmanabhan – Springboard Data Science Capstone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2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A6DB-2D8A-4060-99BF-D6E60ADB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8C5C7-35FF-4C27-B2C1-42F3BFB37969}"/>
              </a:ext>
            </a:extLst>
          </p:cNvPr>
          <p:cNvSpPr txBox="1"/>
          <p:nvPr/>
        </p:nvSpPr>
        <p:spPr>
          <a:xfrm>
            <a:off x="762001" y="1859339"/>
            <a:ext cx="112133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Topics extracted from two methods are similar, but the topics from the second method are more specific.</a:t>
            </a:r>
          </a:p>
          <a:p>
            <a:endParaRPr lang="en-US" dirty="0"/>
          </a:p>
          <a:p>
            <a:r>
              <a:rPr lang="en-US" b="1" u="sng" dirty="0"/>
              <a:t>LDA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and go-to algorithm for topic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extract real ideas from topics and cluster documents based on topics easily with this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 : Can get relatively clear boundaries when clustering the documents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 : real ideas from topics are somewhat ambiguous because it is not easy to tune the </a:t>
            </a:r>
            <a:r>
              <a:rPr lang="en-US" dirty="0" err="1"/>
              <a:t>hyparameters</a:t>
            </a:r>
            <a:r>
              <a:rPr lang="en-US" dirty="0"/>
              <a:t> of this unsupervised learning algorithm</a:t>
            </a:r>
          </a:p>
          <a:p>
            <a:endParaRPr lang="en-US" dirty="0"/>
          </a:p>
          <a:p>
            <a:r>
              <a:rPr lang="en-US" b="1" u="sng" dirty="0"/>
              <a:t>Bert and its modified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Outperform everything and achieve state-of-art results in all kinds of NLP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SentenceBert</a:t>
            </a:r>
            <a:r>
              <a:rPr lang="en-US" dirty="0"/>
              <a:t> can give very good representation of the documents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 : Real ideas from topics are more meaningful and interpretable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 : Decision boundary of documents clustering is not clear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4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B769-089E-40BD-B902-6294BC55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1530-B471-4BD7-BDF2-06B687F7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Given the large number of literature and the rapid spread of COVID-19, it is difficult for health professionals to keep up with new information on the virus.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a difficult time in which health care workers, sanitation staff, and much other essential personnel are out there keeping the world afloat.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31A5B-EFC1-455B-9681-3EDBEDB7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57" y="3520064"/>
            <a:ext cx="4025217" cy="29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5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7292-0FD9-4B60-8FA5-A6F82390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117686"/>
            <a:ext cx="10772775" cy="1658198"/>
          </a:xfrm>
        </p:spPr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32CB-EA81-4C44-A2C9-4B886700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09726"/>
            <a:ext cx="11089358" cy="5927264"/>
          </a:xfrm>
        </p:spPr>
        <p:txBody>
          <a:bodyPr wrap="none" anchor="t" anchorCtr="0">
            <a:noAutofit/>
          </a:bodyPr>
          <a:lstStyle/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Develop Natural Language Processing &amp; other AI  techniques to generate insights support </a:t>
            </a:r>
          </a:p>
          <a:p>
            <a:pPr marL="457200" lvl="2" indent="0">
              <a:buNone/>
            </a:pPr>
            <a:r>
              <a:rPr lang="en-US" dirty="0"/>
              <a:t>of the ongoing fight against this infectious disease 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Can clustering similar research articles together simplify the search for related publications? 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How can the content of the clusters be qualified?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Keep up with the rapid acceleration in new literature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This tool was created to help make it easier for trained professionals to sift through many, </a:t>
            </a:r>
          </a:p>
          <a:p>
            <a:pPr marL="457200" lvl="2" indent="0">
              <a:buNone/>
            </a:pPr>
            <a:r>
              <a:rPr lang="en-US" dirty="0"/>
              <a:t>many publications related to the  virus,  and find their own determinations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BF16C-A475-4EAD-9E20-B3ECA99A6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67" t="7993" r="15170" b="7561"/>
          <a:stretch/>
        </p:blipFill>
        <p:spPr>
          <a:xfrm>
            <a:off x="0" y="5440154"/>
            <a:ext cx="3051810" cy="14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2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7292-0FD9-4B60-8FA5-A6F82390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117686"/>
            <a:ext cx="10772775" cy="1658198"/>
          </a:xfrm>
        </p:spPr>
        <p:txBody>
          <a:bodyPr>
            <a:normAutofit/>
          </a:bodyPr>
          <a:lstStyle/>
          <a:p>
            <a:r>
              <a:rPr lang="en-US" sz="4800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32CB-EA81-4C44-A2C9-4B886700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09726"/>
            <a:ext cx="11515344" cy="5927264"/>
          </a:xfrm>
        </p:spPr>
        <p:txBody>
          <a:bodyPr wrap="none" anchor="t" anchorCtr="0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White House and a coalition of leading research groups have prepared the COVID-19 Open Research Dataset (CORD-19)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CORD-19 is a resource of over 500,000 scholarly articles, including over 200,000 with full text, about COVID-19, SARS-CoV-2, </a:t>
            </a:r>
          </a:p>
          <a:p>
            <a:pPr marL="4572" lvl="1" indent="0">
              <a:buNone/>
            </a:pPr>
            <a:r>
              <a:rPr lang="en-US" sz="1600" dirty="0"/>
              <a:t>and related coronaviruses.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Available in </a:t>
            </a:r>
            <a:r>
              <a:rPr lang="en-US" sz="1600" dirty="0">
                <a:hlinkClick r:id="rId3"/>
              </a:rPr>
              <a:t>Kaggle</a:t>
            </a:r>
            <a:r>
              <a:rPr lang="en-US" sz="16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~50gb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2800" b="1" u="sng" dirty="0"/>
          </a:p>
          <a:p>
            <a:pPr marL="742950" lvl="2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697B3-6A76-41D1-9536-5B249CFC6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" y="3064669"/>
            <a:ext cx="5781671" cy="72866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24E18B-5BE6-485E-8A86-E03C9F086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59833"/>
              </p:ext>
            </p:extLst>
          </p:nvPr>
        </p:nvGraphicFramePr>
        <p:xfrm>
          <a:off x="220337" y="4494882"/>
          <a:ext cx="11843136" cy="189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04">
                  <a:extLst>
                    <a:ext uri="{9D8B030D-6E8A-4147-A177-3AD203B41FA5}">
                      <a16:colId xmlns:a16="http://schemas.microsoft.com/office/drawing/2014/main" val="835811613"/>
                    </a:ext>
                  </a:extLst>
                </a:gridCol>
                <a:gridCol w="1315904">
                  <a:extLst>
                    <a:ext uri="{9D8B030D-6E8A-4147-A177-3AD203B41FA5}">
                      <a16:colId xmlns:a16="http://schemas.microsoft.com/office/drawing/2014/main" val="1097866907"/>
                    </a:ext>
                  </a:extLst>
                </a:gridCol>
                <a:gridCol w="1315904">
                  <a:extLst>
                    <a:ext uri="{9D8B030D-6E8A-4147-A177-3AD203B41FA5}">
                      <a16:colId xmlns:a16="http://schemas.microsoft.com/office/drawing/2014/main" val="376351309"/>
                    </a:ext>
                  </a:extLst>
                </a:gridCol>
                <a:gridCol w="1315904">
                  <a:extLst>
                    <a:ext uri="{9D8B030D-6E8A-4147-A177-3AD203B41FA5}">
                      <a16:colId xmlns:a16="http://schemas.microsoft.com/office/drawing/2014/main" val="744469244"/>
                    </a:ext>
                  </a:extLst>
                </a:gridCol>
                <a:gridCol w="1315904">
                  <a:extLst>
                    <a:ext uri="{9D8B030D-6E8A-4147-A177-3AD203B41FA5}">
                      <a16:colId xmlns:a16="http://schemas.microsoft.com/office/drawing/2014/main" val="3244700461"/>
                    </a:ext>
                  </a:extLst>
                </a:gridCol>
                <a:gridCol w="1315904">
                  <a:extLst>
                    <a:ext uri="{9D8B030D-6E8A-4147-A177-3AD203B41FA5}">
                      <a16:colId xmlns:a16="http://schemas.microsoft.com/office/drawing/2014/main" val="4028357744"/>
                    </a:ext>
                  </a:extLst>
                </a:gridCol>
                <a:gridCol w="1315904">
                  <a:extLst>
                    <a:ext uri="{9D8B030D-6E8A-4147-A177-3AD203B41FA5}">
                      <a16:colId xmlns:a16="http://schemas.microsoft.com/office/drawing/2014/main" val="158955766"/>
                    </a:ext>
                  </a:extLst>
                </a:gridCol>
                <a:gridCol w="1315904">
                  <a:extLst>
                    <a:ext uri="{9D8B030D-6E8A-4147-A177-3AD203B41FA5}">
                      <a16:colId xmlns:a16="http://schemas.microsoft.com/office/drawing/2014/main" val="3491148986"/>
                    </a:ext>
                  </a:extLst>
                </a:gridCol>
                <a:gridCol w="1315904">
                  <a:extLst>
                    <a:ext uri="{9D8B030D-6E8A-4147-A177-3AD203B41FA5}">
                      <a16:colId xmlns:a16="http://schemas.microsoft.com/office/drawing/2014/main" val="1236618869"/>
                    </a:ext>
                  </a:extLst>
                </a:gridCol>
              </a:tblGrid>
              <a:tr h="3163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Cord_uid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Source_x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Publish_tme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url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78932"/>
                  </a:ext>
                </a:extLst>
              </a:tr>
              <a:tr h="85876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ug7v899j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features of culture-proven Mycoplasma..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no-cc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OBJECTIVE: This retrospective chart review des.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2001-07-04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Madani, Tariq A; Al-Ghamdi, Aisha 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BMC Infect 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https://www.ncbi.nlm.nih.gov/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pmc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/articles/PMC3..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95401"/>
                  </a:ext>
                </a:extLst>
              </a:tr>
              <a:tr h="723169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02tnwd4m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Nitric oxide: a pro-inflammatory mediator in l...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no-cc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Inflammatory diseases of the respiratory tract...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2000-08-15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Vliet, Albert van der;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Eiserich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Jason P;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Respir 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https://www.ncbi.nlm.nih.gov/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pmc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/articles/PMC5...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3996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00E8B59-3B93-4411-A063-89D0FEDA3FC8}"/>
              </a:ext>
            </a:extLst>
          </p:cNvPr>
          <p:cNvSpPr/>
          <p:nvPr/>
        </p:nvSpPr>
        <p:spPr>
          <a:xfrm>
            <a:off x="128527" y="4125550"/>
            <a:ext cx="269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Sample data once imported</a:t>
            </a:r>
          </a:p>
        </p:txBody>
      </p:sp>
    </p:spTree>
    <p:extLst>
      <p:ext uri="{BB962C8B-B14F-4D97-AF65-F5344CB8AC3E}">
        <p14:creationId xmlns:p14="http://schemas.microsoft.com/office/powerpoint/2010/main" val="133790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053A-4242-415F-B3BF-4EBC94B3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A1D-26D7-40E1-AF04-0F325381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articles with missing abstract / title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Checking if there are any duplicates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Removing non-English words, stop words (like ‘the’, ‘to’, ‘and’ etc.) , words with single characters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Text parsing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Create an inverted index (algorithm used in search engine). It assigns each word with an id &amp; it helps retrieve the articles with keyword matching </a:t>
            </a:r>
            <a:r>
              <a:rPr lang="en-US" dirty="0" err="1"/>
              <a:t>fastly</a:t>
            </a:r>
            <a:r>
              <a:rPr lang="en-US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Part of Speech tagging &amp; Lemmatization ('NOUN','ADJ','VERB','ADV’)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2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CC53-84BB-44D4-A312-FF7D18A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462"/>
            <a:ext cx="10772775" cy="1658198"/>
          </a:xfrm>
        </p:spPr>
        <p:txBody>
          <a:bodyPr/>
          <a:lstStyle/>
          <a:p>
            <a:r>
              <a:rPr lang="en-US" dirty="0"/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AB1A-14AB-462D-9FB7-1C94AD723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 matching using </a:t>
            </a:r>
            <a:r>
              <a:rPr lang="en-US" dirty="0" err="1"/>
              <a:t>WordCloud</a:t>
            </a:r>
            <a:r>
              <a:rPr lang="en-US" dirty="0"/>
              <a:t>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36FDE-637C-4FCF-BC1B-7B6887EA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076" y="2832028"/>
            <a:ext cx="52768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CC53-84BB-44D4-A312-FF7D18AE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201"/>
            <a:ext cx="11429999" cy="1658198"/>
          </a:xfrm>
        </p:spPr>
        <p:txBody>
          <a:bodyPr/>
          <a:lstStyle/>
          <a:p>
            <a:r>
              <a:rPr lang="en-US" dirty="0"/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AB1A-14AB-462D-9FB7-1C94AD72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1680"/>
            <a:ext cx="10753725" cy="3766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Topic modeling using </a:t>
            </a:r>
          </a:p>
          <a:p>
            <a:pPr marL="0" indent="0">
              <a:buNone/>
            </a:pP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66C05-66BB-4669-BBB2-EDDFFF80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0" y="248236"/>
            <a:ext cx="6185650" cy="5708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EAEE66-AFE5-4465-B0F9-43CB1272191C}"/>
              </a:ext>
            </a:extLst>
          </p:cNvPr>
          <p:cNvSpPr/>
          <p:nvPr/>
        </p:nvSpPr>
        <p:spPr>
          <a:xfrm>
            <a:off x="0" y="3847597"/>
            <a:ext cx="6096000" cy="295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1300"/>
              </a:spcBef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•The first topic is severity of disease. We can see the word like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severe,patient,infection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defTabSz="914400">
              <a:spcBef>
                <a:spcPts val="1300"/>
              </a:spcBef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•The second topic is probably talking about the public service and work during pandemic. We can see the word like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intervention,study,review,result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</a:p>
          <a:p>
            <a:pPr defTabSz="914400">
              <a:spcBef>
                <a:spcPts val="1300"/>
              </a:spcBef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•The third topic is probably talking about transmission dynamics of the virus. We can see the word like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transmission,model,group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defTabSz="914400">
              <a:spcBef>
                <a:spcPts val="1300"/>
              </a:spcBef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•The fourth topic is probably talking about mortality/death. We can see the word like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surgery,complication,treatment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defTabSz="914400">
              <a:spcBef>
                <a:spcPts val="1300"/>
              </a:spcBef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•The fifth topic is probably talking about mental health of people during pandemic. We can see the word like depression, pandemic. </a:t>
            </a:r>
          </a:p>
          <a:p>
            <a:pPr defTabSz="914400">
              <a:spcBef>
                <a:spcPts val="1300"/>
              </a:spcBef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•The sixth topic is probably talking about how it is affecting for different age groups. We can see the word like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age,high,child,infection,risk,conclusion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E6AC6-47CE-4223-820D-BBE323D2F814}"/>
              </a:ext>
            </a:extLst>
          </p:cNvPr>
          <p:cNvSpPr/>
          <p:nvPr/>
        </p:nvSpPr>
        <p:spPr>
          <a:xfrm>
            <a:off x="0" y="3478265"/>
            <a:ext cx="110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Takeaway </a:t>
            </a:r>
          </a:p>
        </p:txBody>
      </p:sp>
    </p:spTree>
    <p:extLst>
      <p:ext uri="{BB962C8B-B14F-4D97-AF65-F5344CB8AC3E}">
        <p14:creationId xmlns:p14="http://schemas.microsoft.com/office/powerpoint/2010/main" val="20965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CC53-84BB-44D4-A312-FF7D18AE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 dirty="0"/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AB1A-14AB-462D-9FB7-1C94AD72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794510"/>
            <a:ext cx="10773157" cy="4969847"/>
          </a:xfrm>
        </p:spPr>
        <p:txBody>
          <a:bodyPr wrap="square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Topic modeling using </a:t>
            </a:r>
          </a:p>
          <a:p>
            <a:pPr marL="0" indent="0">
              <a:buNone/>
            </a:pPr>
            <a:r>
              <a:rPr lang="en-US" b="1" dirty="0" err="1"/>
              <a:t>SentenceBert</a:t>
            </a:r>
            <a:r>
              <a:rPr lang="en-US" b="1" dirty="0"/>
              <a:t> + </a:t>
            </a:r>
          </a:p>
          <a:p>
            <a:pPr marL="0" indent="0">
              <a:buNone/>
            </a:pPr>
            <a:r>
              <a:rPr lang="en-US" b="1" dirty="0"/>
              <a:t>K-Means Clustering + </a:t>
            </a:r>
          </a:p>
          <a:p>
            <a:pPr marL="0" indent="0">
              <a:buNone/>
            </a:pPr>
            <a:r>
              <a:rPr lang="en-US" b="1" dirty="0"/>
              <a:t>Term Frequency </a:t>
            </a:r>
          </a:p>
          <a:p>
            <a:pPr marL="0" indent="0">
              <a:buNone/>
            </a:pPr>
            <a:r>
              <a:rPr lang="en-US" b="1" dirty="0"/>
              <a:t>Inverse Document </a:t>
            </a:r>
          </a:p>
          <a:p>
            <a:pPr marL="0" indent="0">
              <a:buNone/>
            </a:pPr>
            <a:r>
              <a:rPr lang="en-US" b="1" dirty="0"/>
              <a:t>Frequency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Takeaway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The first topic is similar with topic 3 generated by LDA, talking about the transmission dynamic of the virus.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The second topic is talking about severity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The third topic is talking about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The fourth topic is similar with topic 4 generated by LDA, talking about complication, surgery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The fifth topic is similar with topic 5 generated by LDA, talking about mental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The sixth topic is probably similar with topic 6 generated by LDA, talking about </a:t>
            </a:r>
            <a:r>
              <a:rPr lang="en-US" sz="1600" dirty="0"/>
              <a:t>how it is affecting for different age groups</a:t>
            </a:r>
            <a:r>
              <a:rPr lang="en-US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C030D-25D7-4D2F-9B86-7455CD93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75" y="24872"/>
            <a:ext cx="8555170" cy="49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1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75F9-61DF-40EC-B9C1-69D6F8A8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27FD-3BF1-4646-A5F8-18CDCBA2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Topic Modeling using Latent Dirichlet Allocation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Selected the number of topics (6)  based on coherence score &amp; perplexity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Topic Modeling using BERT+ K-Means clustering +</a:t>
            </a:r>
            <a:r>
              <a:rPr lang="en-US" b="1" dirty="0"/>
              <a:t>Term Frequency-Inverse Document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Dimensionality Reduction with Autoencoder in </a:t>
            </a:r>
            <a:r>
              <a:rPr lang="en-US" dirty="0" err="1"/>
              <a:t>Keras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Topic extracted using this is more specific(2) compared to the original (1)</a:t>
            </a:r>
          </a:p>
          <a:p>
            <a:pPr marL="0" indent="0">
              <a:buNone/>
            </a:pP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6FA41-68E2-4400-B697-943768B5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56" y="272364"/>
            <a:ext cx="2941619" cy="2186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D59AD-1107-46EC-865F-F3AE27C59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414" y="3894772"/>
            <a:ext cx="3336579" cy="2647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823B5-0275-46EF-B8CC-C1FEA7339711}"/>
              </a:ext>
            </a:extLst>
          </p:cNvPr>
          <p:cNvSpPr txBox="1"/>
          <p:nvPr/>
        </p:nvSpPr>
        <p:spPr>
          <a:xfrm>
            <a:off x="8593156" y="-49127"/>
            <a:ext cx="55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60ECD-D8EF-4FBA-8331-67D9D158B374}"/>
              </a:ext>
            </a:extLst>
          </p:cNvPr>
          <p:cNvSpPr txBox="1"/>
          <p:nvPr/>
        </p:nvSpPr>
        <p:spPr>
          <a:xfrm>
            <a:off x="8749521" y="3525440"/>
            <a:ext cx="55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682410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4548</TotalTime>
  <Words>926</Words>
  <Application>Microsoft Office PowerPoint</Application>
  <PresentationFormat>Widescreen</PresentationFormat>
  <Paragraphs>123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Metropolitan</vt:lpstr>
      <vt:lpstr>Covid-19 Research Study   Chandhana Padmanabhan – Springboard Data Science Capstone </vt:lpstr>
      <vt:lpstr>Background</vt:lpstr>
      <vt:lpstr>Problem Statement</vt:lpstr>
      <vt:lpstr>Dataset Description</vt:lpstr>
      <vt:lpstr>Data wrangling</vt:lpstr>
      <vt:lpstr>EDA </vt:lpstr>
      <vt:lpstr>EDA </vt:lpstr>
      <vt:lpstr>EDA </vt:lpstr>
      <vt:lpstr>Modeling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Research</dc:title>
  <dc:creator>Chandhana</dc:creator>
  <cp:lastModifiedBy>Padmanabhan, Chandhana (C.)</cp:lastModifiedBy>
  <cp:revision>28</cp:revision>
  <dcterms:created xsi:type="dcterms:W3CDTF">2021-08-25T18:35:18Z</dcterms:created>
  <dcterms:modified xsi:type="dcterms:W3CDTF">2021-09-03T23:41:50Z</dcterms:modified>
</cp:coreProperties>
</file>