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318" r:id="rId5"/>
    <p:sldId id="301" r:id="rId6"/>
    <p:sldId id="311" r:id="rId7"/>
    <p:sldId id="315" r:id="rId8"/>
    <p:sldId id="314" r:id="rId9"/>
    <p:sldId id="312" r:id="rId10"/>
    <p:sldId id="313" r:id="rId11"/>
    <p:sldId id="317" r:id="rId12"/>
    <p:sldId id="316" r:id="rId13"/>
    <p:sldId id="307" r:id="rId14"/>
    <p:sldId id="302" r:id="rId15"/>
    <p:sldId id="303" r:id="rId16"/>
    <p:sldId id="319" r:id="rId17"/>
    <p:sldId id="304" r:id="rId18"/>
    <p:sldId id="305"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8/11/2020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8/11/2020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8/11/2020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8/11/2020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8/11/2020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8/11/2020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8/11/2020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8/11/2020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8/11/2020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8/11/2020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607F4D-73CC-4674-BDAD-E93C654D76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53" r="3703"/>
          <a:stretch/>
        </p:blipFill>
        <p:spPr>
          <a:xfrm>
            <a:off x="2264986" y="452221"/>
            <a:ext cx="7471528" cy="1368152"/>
          </a:xfrm>
          <a:prstGeom prst="rect">
            <a:avLst/>
          </a:prstGeom>
        </p:spPr>
      </p:pic>
      <p:sp>
        <p:nvSpPr>
          <p:cNvPr id="7" name="TextBox 6">
            <a:extLst>
              <a:ext uri="{FF2B5EF4-FFF2-40B4-BE49-F238E27FC236}">
                <a16:creationId xmlns:a16="http://schemas.microsoft.com/office/drawing/2014/main" id="{E1BDAD17-1D86-4E2F-B3D8-4D5EC6991768}"/>
              </a:ext>
            </a:extLst>
          </p:cNvPr>
          <p:cNvSpPr txBox="1"/>
          <p:nvPr/>
        </p:nvSpPr>
        <p:spPr>
          <a:xfrm>
            <a:off x="1377197" y="3991868"/>
            <a:ext cx="6096000" cy="1015663"/>
          </a:xfrm>
          <a:prstGeom prst="rect">
            <a:avLst/>
          </a:prstGeom>
          <a:noFill/>
        </p:spPr>
        <p:txBody>
          <a:bodyPr wrap="square">
            <a:spAutoFit/>
          </a:bodyPr>
          <a:lstStyle/>
          <a:p>
            <a:r>
              <a:rPr lang="en-IN" sz="2000" b="1" dirty="0">
                <a:latin typeface="Segoe UI" panose="020B0502040204020203" pitchFamily="34" charset="0"/>
                <a:cs typeface="Segoe UI" panose="020B0502040204020203" pitchFamily="34" charset="0"/>
              </a:rPr>
              <a:t>By, </a:t>
            </a:r>
          </a:p>
          <a:p>
            <a:r>
              <a:rPr lang="en-IN" sz="2000" b="1" dirty="0">
                <a:latin typeface="Segoe UI" panose="020B0502040204020203" pitchFamily="34" charset="0"/>
                <a:cs typeface="Segoe UI" panose="020B0502040204020203" pitchFamily="34" charset="0"/>
              </a:rPr>
              <a:t>Chandhana Menon</a:t>
            </a:r>
          </a:p>
          <a:p>
            <a:r>
              <a:rPr lang="en-IN" sz="2000" b="1" dirty="0">
                <a:latin typeface="Segoe UI" panose="020B0502040204020203" pitchFamily="34" charset="0"/>
                <a:cs typeface="Segoe UI" panose="020B0502040204020203" pitchFamily="34" charset="0"/>
              </a:rPr>
              <a:t>1NH17CS712</a:t>
            </a:r>
          </a:p>
        </p:txBody>
      </p:sp>
      <p:pic>
        <p:nvPicPr>
          <p:cNvPr id="9" name="Picture 8">
            <a:extLst>
              <a:ext uri="{FF2B5EF4-FFF2-40B4-BE49-F238E27FC236}">
                <a16:creationId xmlns:a16="http://schemas.microsoft.com/office/drawing/2014/main" id="{29FAA5BE-3B4F-40C6-99AD-75BEC1076A7D}"/>
              </a:ext>
            </a:extLst>
          </p:cNvPr>
          <p:cNvPicPr>
            <a:picLocks noChangeAspect="1"/>
          </p:cNvPicPr>
          <p:nvPr/>
        </p:nvPicPr>
        <p:blipFill rotWithShape="1">
          <a:blip r:embed="rId3"/>
          <a:srcRect t="67243" b="1"/>
          <a:stretch/>
        </p:blipFill>
        <p:spPr>
          <a:xfrm>
            <a:off x="7568446" y="4209457"/>
            <a:ext cx="3793226" cy="7977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52A7E171-9FCD-4D48-BF01-A4F5D66BF50B}"/>
              </a:ext>
            </a:extLst>
          </p:cNvPr>
          <p:cNvPicPr>
            <a:picLocks noChangeAspect="1"/>
          </p:cNvPicPr>
          <p:nvPr/>
        </p:nvPicPr>
        <p:blipFill>
          <a:blip r:embed="rId4"/>
          <a:stretch>
            <a:fillRect/>
          </a:stretch>
        </p:blipFill>
        <p:spPr>
          <a:xfrm>
            <a:off x="8547448" y="2298121"/>
            <a:ext cx="1835221" cy="1911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3922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C95585-7548-4A56-BD00-6721A7ABBD6B}"/>
              </a:ext>
            </a:extLst>
          </p:cNvPr>
          <p:cNvSpPr>
            <a:spLocks noGrp="1"/>
          </p:cNvSpPr>
          <p:nvPr>
            <p:ph type="subTitle" idx="1"/>
          </p:nvPr>
        </p:nvSpPr>
        <p:spPr/>
        <p:txBody>
          <a:bodyPr>
            <a:normAutofit/>
          </a:bodyPr>
          <a:lstStyle/>
          <a:p>
            <a:pPr algn="ctr"/>
            <a:r>
              <a:rPr lang="en-IN" sz="3200" b="1" dirty="0"/>
              <a:t>Live DASHBOARD</a:t>
            </a:r>
          </a:p>
        </p:txBody>
      </p:sp>
      <p:pic>
        <p:nvPicPr>
          <p:cNvPr id="5" name="Picture 4">
            <a:extLst>
              <a:ext uri="{FF2B5EF4-FFF2-40B4-BE49-F238E27FC236}">
                <a16:creationId xmlns:a16="http://schemas.microsoft.com/office/drawing/2014/main" id="{CDA624A1-DC61-494E-9A5B-612A57D85326}"/>
              </a:ext>
            </a:extLst>
          </p:cNvPr>
          <p:cNvPicPr>
            <a:picLocks noChangeAspect="1"/>
          </p:cNvPicPr>
          <p:nvPr/>
        </p:nvPicPr>
        <p:blipFill rotWithShape="1">
          <a:blip r:embed="rId2"/>
          <a:srcRect l="870" t="4189" r="966"/>
          <a:stretch/>
        </p:blipFill>
        <p:spPr>
          <a:xfrm>
            <a:off x="2202718" y="438912"/>
            <a:ext cx="7847524" cy="38172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73671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BD45193-2574-4BB6-A30E-3BDC85D85718}"/>
              </a:ext>
            </a:extLst>
          </p:cNvPr>
          <p:cNvPicPr>
            <a:picLocks noGrp="1" noChangeAspect="1"/>
          </p:cNvPicPr>
          <p:nvPr>
            <p:ph idx="4294967295"/>
          </p:nvPr>
        </p:nvPicPr>
        <p:blipFill>
          <a:blip r:embed="rId2"/>
          <a:stretch>
            <a:fillRect/>
          </a:stretch>
        </p:blipFill>
        <p:spPr>
          <a:xfrm>
            <a:off x="513619" y="829151"/>
            <a:ext cx="5267153" cy="2320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B4BE25F6-A996-4BA3-9A6A-1E31AE9D5AEB}"/>
              </a:ext>
            </a:extLst>
          </p:cNvPr>
          <p:cNvSpPr txBox="1"/>
          <p:nvPr/>
        </p:nvSpPr>
        <p:spPr>
          <a:xfrm>
            <a:off x="6014720" y="829151"/>
            <a:ext cx="5140960" cy="2585323"/>
          </a:xfrm>
          <a:prstGeom prst="rect">
            <a:avLst/>
          </a:prstGeom>
          <a:noFill/>
        </p:spPr>
        <p:txBody>
          <a:bodyPr wrap="square">
            <a:spAutoFit/>
          </a:bodyPr>
          <a:lstStyle/>
          <a:p>
            <a:r>
              <a:rPr lang="en-US" sz="1800" b="1" dirty="0">
                <a:solidFill>
                  <a:srgbClr val="002060"/>
                </a:solidFill>
                <a:latin typeface="Lato"/>
              </a:rPr>
              <a:t>SALARY DISTRIBUTION</a:t>
            </a:r>
          </a:p>
          <a:p>
            <a:pPr algn="ctr"/>
            <a:endParaRPr lang="en-US" sz="1800" dirty="0">
              <a:latin typeface="Source Sans Pro" panose="020B0503030403020204" pitchFamily="34" charset="0"/>
            </a:endParaRPr>
          </a:p>
          <a:p>
            <a:pPr algn="just"/>
            <a:r>
              <a:rPr lang="en-US" dirty="0">
                <a:solidFill>
                  <a:schemeClr val="bg1">
                    <a:lumMod val="50000"/>
                  </a:schemeClr>
                </a:solidFill>
                <a:latin typeface="Segoe UI Emoji" panose="020B0502040204020203" pitchFamily="34" charset="0"/>
                <a:ea typeface="Segoe UI Emoji" panose="020B0502040204020203" pitchFamily="34" charset="0"/>
              </a:rPr>
              <a:t>O</a:t>
            </a:r>
            <a:r>
              <a:rPr lang="en-US" b="0" i="0" dirty="0">
                <a:solidFill>
                  <a:schemeClr val="bg1">
                    <a:lumMod val="50000"/>
                  </a:schemeClr>
                </a:solidFill>
                <a:effectLst/>
                <a:latin typeface="Segoe UI Emoji" panose="020B0502040204020203" pitchFamily="34" charset="0"/>
                <a:ea typeface="Segoe UI Emoji" panose="020B0502040204020203" pitchFamily="34" charset="0"/>
              </a:rPr>
              <a:t>rganizations target employee pay at either the average rate to ensure employees receive competitive compensation while the business is still managing overall costs. However, knowing why average salaries differ is also important, as it may drive different compensation decisions in your organization.</a:t>
            </a:r>
            <a:endParaRPr lang="en-IN" dirty="0">
              <a:solidFill>
                <a:schemeClr val="bg1">
                  <a:lumMod val="50000"/>
                </a:schemeClr>
              </a:solidFill>
              <a:latin typeface="Segoe UI Emoji" panose="020B0502040204020203" pitchFamily="34" charset="0"/>
              <a:ea typeface="Segoe UI Emoji" panose="020B0502040204020203" pitchFamily="34" charset="0"/>
            </a:endParaRPr>
          </a:p>
        </p:txBody>
      </p:sp>
      <p:pic>
        <p:nvPicPr>
          <p:cNvPr id="22" name="Picture 21">
            <a:extLst>
              <a:ext uri="{FF2B5EF4-FFF2-40B4-BE49-F238E27FC236}">
                <a16:creationId xmlns:a16="http://schemas.microsoft.com/office/drawing/2014/main" id="{BE2A528C-5576-43DF-8373-FE3E4DEA2685}"/>
              </a:ext>
            </a:extLst>
          </p:cNvPr>
          <p:cNvPicPr>
            <a:picLocks noChangeAspect="1"/>
          </p:cNvPicPr>
          <p:nvPr/>
        </p:nvPicPr>
        <p:blipFill>
          <a:blip r:embed="rId3"/>
          <a:stretch>
            <a:fillRect/>
          </a:stretch>
        </p:blipFill>
        <p:spPr>
          <a:xfrm>
            <a:off x="513620" y="3865982"/>
            <a:ext cx="5267153" cy="23965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4" name="TextBox 23">
            <a:extLst>
              <a:ext uri="{FF2B5EF4-FFF2-40B4-BE49-F238E27FC236}">
                <a16:creationId xmlns:a16="http://schemas.microsoft.com/office/drawing/2014/main" id="{2FD3828E-CA2D-44B6-B88E-C905786DD198}"/>
              </a:ext>
            </a:extLst>
          </p:cNvPr>
          <p:cNvSpPr txBox="1"/>
          <p:nvPr/>
        </p:nvSpPr>
        <p:spPr>
          <a:xfrm>
            <a:off x="5923280" y="3865982"/>
            <a:ext cx="5232400" cy="1754326"/>
          </a:xfrm>
          <a:prstGeom prst="rect">
            <a:avLst/>
          </a:prstGeom>
          <a:noFill/>
        </p:spPr>
        <p:txBody>
          <a:bodyPr wrap="square">
            <a:spAutoFit/>
          </a:bodyPr>
          <a:lstStyle/>
          <a:p>
            <a:r>
              <a:rPr lang="en-IN" b="1" dirty="0">
                <a:solidFill>
                  <a:srgbClr val="002060"/>
                </a:solidFill>
                <a:latin typeface="Lato"/>
              </a:rPr>
              <a:t>DEPARTMENT </a:t>
            </a:r>
            <a:r>
              <a:rPr lang="en-IN" b="1" dirty="0">
                <a:solidFill>
                  <a:srgbClr val="002060"/>
                </a:solidFill>
                <a:latin typeface="Lato"/>
                <a:ea typeface="Source Sans Pro" panose="020B0503030403020204" pitchFamily="34" charset="0"/>
              </a:rPr>
              <a:t>HEADCOUNT</a:t>
            </a:r>
          </a:p>
          <a:p>
            <a:pPr algn="just"/>
            <a:endParaRPr lang="en-IN" dirty="0">
              <a:solidFill>
                <a:schemeClr val="bg1">
                  <a:lumMod val="50000"/>
                </a:schemeClr>
              </a:solidFill>
              <a:latin typeface="Segoe UI Emoji" panose="020B0502040204020203" pitchFamily="34" charset="0"/>
              <a:ea typeface="Segoe UI Emoji" panose="020B0502040204020203" pitchFamily="34" charset="0"/>
            </a:endParaRPr>
          </a:p>
          <a:p>
            <a:pPr algn="just"/>
            <a:r>
              <a:rPr lang="en-IN" dirty="0">
                <a:solidFill>
                  <a:schemeClr val="bg1">
                    <a:lumMod val="50000"/>
                  </a:schemeClr>
                </a:solidFill>
                <a:latin typeface="Segoe UI Emoji" panose="020B0502040204020203" pitchFamily="34" charset="0"/>
                <a:ea typeface="Segoe UI Emoji" panose="020B0502040204020203" pitchFamily="34" charset="0"/>
              </a:rPr>
              <a:t>Its essential to ensure an organization has the right number of people with the right skills in the right roles so the company can execute on its business strategy. </a:t>
            </a:r>
          </a:p>
        </p:txBody>
      </p:sp>
    </p:spTree>
    <p:extLst>
      <p:ext uri="{BB962C8B-B14F-4D97-AF65-F5344CB8AC3E}">
        <p14:creationId xmlns:p14="http://schemas.microsoft.com/office/powerpoint/2010/main" val="64425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6D8D5C-D469-4F8F-8CAC-00B809C1270C}"/>
              </a:ext>
            </a:extLst>
          </p:cNvPr>
          <p:cNvPicPr>
            <a:picLocks noChangeAspect="1"/>
          </p:cNvPicPr>
          <p:nvPr/>
        </p:nvPicPr>
        <p:blipFill>
          <a:blip r:embed="rId2"/>
          <a:stretch>
            <a:fillRect/>
          </a:stretch>
        </p:blipFill>
        <p:spPr>
          <a:xfrm>
            <a:off x="882622" y="338150"/>
            <a:ext cx="3392829" cy="30908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EC028CCD-C5A2-4D86-BE5E-FA9BBEA4A4C9}"/>
              </a:ext>
            </a:extLst>
          </p:cNvPr>
          <p:cNvPicPr>
            <a:picLocks noChangeAspect="1"/>
          </p:cNvPicPr>
          <p:nvPr/>
        </p:nvPicPr>
        <p:blipFill>
          <a:blip r:embed="rId3"/>
          <a:stretch>
            <a:fillRect/>
          </a:stretch>
        </p:blipFill>
        <p:spPr>
          <a:xfrm>
            <a:off x="407011" y="3672148"/>
            <a:ext cx="3868440" cy="24238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E335BAC0-DBEB-412B-BAF5-E073FAB2B0F3}"/>
              </a:ext>
            </a:extLst>
          </p:cNvPr>
          <p:cNvSpPr txBox="1"/>
          <p:nvPr/>
        </p:nvSpPr>
        <p:spPr>
          <a:xfrm>
            <a:off x="4496715" y="338150"/>
            <a:ext cx="6317264" cy="1754326"/>
          </a:xfrm>
          <a:prstGeom prst="rect">
            <a:avLst/>
          </a:prstGeom>
          <a:noFill/>
        </p:spPr>
        <p:txBody>
          <a:bodyPr wrap="square">
            <a:spAutoFit/>
          </a:bodyPr>
          <a:lstStyle/>
          <a:p>
            <a:r>
              <a:rPr lang="en-IN" b="1" dirty="0">
                <a:solidFill>
                  <a:srgbClr val="002060"/>
                </a:solidFill>
                <a:latin typeface="Lato"/>
              </a:rPr>
              <a:t>PERFORMANCE SCORE</a:t>
            </a:r>
          </a:p>
          <a:p>
            <a:endParaRPr lang="en-IN" dirty="0">
              <a:solidFill>
                <a:schemeClr val="bg1">
                  <a:lumMod val="50000"/>
                </a:schemeClr>
              </a:solidFill>
              <a:latin typeface="Segoe UI Emoji" panose="020B0502040204020203" pitchFamily="34" charset="0"/>
              <a:ea typeface="Segoe UI Emoji" panose="020B0502040204020203" pitchFamily="34" charset="0"/>
            </a:endParaRPr>
          </a:p>
          <a:p>
            <a:pPr algn="just"/>
            <a:r>
              <a:rPr lang="en-IN" dirty="0">
                <a:solidFill>
                  <a:schemeClr val="bg1">
                    <a:lumMod val="50000"/>
                  </a:schemeClr>
                </a:solidFill>
                <a:latin typeface="Segoe UI Emoji" panose="020B0502040204020203" pitchFamily="34" charset="0"/>
                <a:ea typeface="Segoe UI Emoji" panose="020B0502040204020203" pitchFamily="34" charset="0"/>
              </a:rPr>
              <a:t>Managers continually monitor the performance. Underperformance provides an early warning of potential problems and allowing managers to know when they must make adjustments to keep a business on track. </a:t>
            </a:r>
          </a:p>
        </p:txBody>
      </p:sp>
      <p:sp>
        <p:nvSpPr>
          <p:cNvPr id="13" name="TextBox 12">
            <a:extLst>
              <a:ext uri="{FF2B5EF4-FFF2-40B4-BE49-F238E27FC236}">
                <a16:creationId xmlns:a16="http://schemas.microsoft.com/office/drawing/2014/main" id="{22E91068-3632-4F18-A4E7-CFD27059D3A8}"/>
              </a:ext>
            </a:extLst>
          </p:cNvPr>
          <p:cNvSpPr txBox="1"/>
          <p:nvPr/>
        </p:nvSpPr>
        <p:spPr>
          <a:xfrm>
            <a:off x="4496715" y="3672148"/>
            <a:ext cx="6317264" cy="1477328"/>
          </a:xfrm>
          <a:prstGeom prst="rect">
            <a:avLst/>
          </a:prstGeom>
          <a:noFill/>
        </p:spPr>
        <p:txBody>
          <a:bodyPr wrap="square">
            <a:spAutoFit/>
          </a:bodyPr>
          <a:lstStyle/>
          <a:p>
            <a:r>
              <a:rPr lang="en-US" b="1" i="0" dirty="0">
                <a:solidFill>
                  <a:srgbClr val="002060"/>
                </a:solidFill>
                <a:effectLst/>
                <a:latin typeface="Lato"/>
              </a:rPr>
              <a:t>SICK DAYS BY DEPARTMENT</a:t>
            </a:r>
          </a:p>
          <a:p>
            <a:endParaRPr lang="en-US" dirty="0">
              <a:solidFill>
                <a:srgbClr val="000000"/>
              </a:solidFill>
              <a:latin typeface="Lato"/>
            </a:endParaRPr>
          </a:p>
          <a:p>
            <a:pPr algn="just"/>
            <a:r>
              <a:rPr lang="en-US" b="0" i="0" dirty="0">
                <a:solidFill>
                  <a:schemeClr val="bg1">
                    <a:lumMod val="50000"/>
                  </a:schemeClr>
                </a:solidFill>
                <a:effectLst/>
                <a:latin typeface="Segoe UI Emoji" panose="020B0502040204020203" pitchFamily="34" charset="0"/>
                <a:ea typeface="Segoe UI Emoji" panose="020B0502040204020203" pitchFamily="34" charset="0"/>
              </a:rPr>
              <a:t>It allows to track how regular the employees are in department and also to know about the employees taking leave without any reason. </a:t>
            </a:r>
            <a:endParaRPr lang="en-IN" dirty="0">
              <a:solidFill>
                <a:schemeClr val="bg1">
                  <a:lumMod val="50000"/>
                </a:schemeClr>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20247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B3166-072D-472E-AB28-5C2833AA7BA1}"/>
              </a:ext>
            </a:extLst>
          </p:cNvPr>
          <p:cNvPicPr>
            <a:picLocks noChangeAspect="1"/>
          </p:cNvPicPr>
          <p:nvPr/>
        </p:nvPicPr>
        <p:blipFill rotWithShape="1">
          <a:blip r:embed="rId2"/>
          <a:srcRect l="9604" t="22489" r="21961" b="2734"/>
          <a:stretch/>
        </p:blipFill>
        <p:spPr>
          <a:xfrm>
            <a:off x="190500" y="1547813"/>
            <a:ext cx="5724525" cy="39909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4D3CAE4-E006-4C06-B83B-A1A5D55B0F26}"/>
              </a:ext>
            </a:extLst>
          </p:cNvPr>
          <p:cNvPicPr>
            <a:picLocks noChangeAspect="1"/>
          </p:cNvPicPr>
          <p:nvPr/>
        </p:nvPicPr>
        <p:blipFill rotWithShape="1">
          <a:blip r:embed="rId3"/>
          <a:srcRect l="9788" t="22635" r="22026" b="1385"/>
          <a:stretch/>
        </p:blipFill>
        <p:spPr>
          <a:xfrm>
            <a:off x="6210301" y="1547813"/>
            <a:ext cx="5791200" cy="4011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FA7E6B48-EE66-4293-B38E-6310EA32CAF0}"/>
              </a:ext>
            </a:extLst>
          </p:cNvPr>
          <p:cNvSpPr txBox="1"/>
          <p:nvPr/>
        </p:nvSpPr>
        <p:spPr>
          <a:xfrm>
            <a:off x="1219199" y="786012"/>
            <a:ext cx="3667125" cy="461665"/>
          </a:xfrm>
          <a:prstGeom prst="rect">
            <a:avLst/>
          </a:prstGeom>
          <a:noFill/>
        </p:spPr>
        <p:txBody>
          <a:bodyPr wrap="square">
            <a:spAutoFit/>
          </a:bodyPr>
          <a:lstStyle/>
          <a:p>
            <a:r>
              <a:rPr lang="en-IN" sz="2400" b="1" u="sng" dirty="0">
                <a:solidFill>
                  <a:srgbClr val="002060"/>
                </a:solidFill>
              </a:rPr>
              <a:t>Analysis of 10 Employees</a:t>
            </a:r>
          </a:p>
        </p:txBody>
      </p:sp>
      <p:sp>
        <p:nvSpPr>
          <p:cNvPr id="12" name="TextBox 11">
            <a:extLst>
              <a:ext uri="{FF2B5EF4-FFF2-40B4-BE49-F238E27FC236}">
                <a16:creationId xmlns:a16="http://schemas.microsoft.com/office/drawing/2014/main" id="{22B09DCF-B893-498A-8797-ED83CED7F993}"/>
              </a:ext>
            </a:extLst>
          </p:cNvPr>
          <p:cNvSpPr txBox="1"/>
          <p:nvPr/>
        </p:nvSpPr>
        <p:spPr>
          <a:xfrm>
            <a:off x="7305678" y="786012"/>
            <a:ext cx="6096000" cy="461665"/>
          </a:xfrm>
          <a:prstGeom prst="rect">
            <a:avLst/>
          </a:prstGeom>
          <a:noFill/>
        </p:spPr>
        <p:txBody>
          <a:bodyPr wrap="square">
            <a:spAutoFit/>
          </a:bodyPr>
          <a:lstStyle/>
          <a:p>
            <a:r>
              <a:rPr lang="en-IN" sz="2400" b="1" u="sng" dirty="0">
                <a:solidFill>
                  <a:srgbClr val="002060"/>
                </a:solidFill>
              </a:rPr>
              <a:t>Analysis of 11 Employees</a:t>
            </a:r>
          </a:p>
        </p:txBody>
      </p:sp>
    </p:spTree>
    <p:extLst>
      <p:ext uri="{BB962C8B-B14F-4D97-AF65-F5344CB8AC3E}">
        <p14:creationId xmlns:p14="http://schemas.microsoft.com/office/powerpoint/2010/main" val="1539664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1070-0E63-4CD2-BB6A-B0B7DCB88083}"/>
              </a:ext>
            </a:extLst>
          </p:cNvPr>
          <p:cNvSpPr>
            <a:spLocks noGrp="1"/>
          </p:cNvSpPr>
          <p:nvPr>
            <p:ph type="title"/>
          </p:nvPr>
        </p:nvSpPr>
        <p:spPr/>
        <p:txBody>
          <a:bodyPr>
            <a:normAutofit/>
          </a:bodyPr>
          <a:lstStyle/>
          <a:p>
            <a:r>
              <a:rPr lang="en-IN" sz="3200" dirty="0">
                <a:solidFill>
                  <a:schemeClr val="tx1"/>
                </a:solidFill>
              </a:rPr>
              <a:t>Objective Achieved</a:t>
            </a:r>
          </a:p>
        </p:txBody>
      </p:sp>
      <p:sp>
        <p:nvSpPr>
          <p:cNvPr id="3" name="Content Placeholder 2">
            <a:extLst>
              <a:ext uri="{FF2B5EF4-FFF2-40B4-BE49-F238E27FC236}">
                <a16:creationId xmlns:a16="http://schemas.microsoft.com/office/drawing/2014/main" id="{0FA7F31B-37BD-4292-BE85-30BF92C0A9C1}"/>
              </a:ext>
            </a:extLst>
          </p:cNvPr>
          <p:cNvSpPr>
            <a:spLocks noGrp="1"/>
          </p:cNvSpPr>
          <p:nvPr>
            <p:ph idx="1"/>
          </p:nvPr>
        </p:nvSpPr>
        <p:spPr>
          <a:xfrm>
            <a:off x="1097280" y="2108201"/>
            <a:ext cx="10058400" cy="4121149"/>
          </a:xfrm>
        </p:spPr>
        <p:txBody>
          <a:bodyPr>
            <a:normAutofit fontScale="40000" lnSpcReduction="20000"/>
          </a:bodyPr>
          <a:lstStyle/>
          <a:p>
            <a:pPr lvl="1" algn="just">
              <a:lnSpc>
                <a:spcPct val="170000"/>
              </a:lnSpc>
              <a:buFont typeface="Arial" panose="020B0604020202020204" pitchFamily="34" charset="0"/>
              <a:buChar char="•"/>
            </a:pP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The Concept of Inheritance is used  to inherit various built-in classes in Java like </a:t>
            </a:r>
            <a:r>
              <a:rPr lang="en-IN" sz="4000" dirty="0" err="1">
                <a:solidFill>
                  <a:schemeClr val="tx1">
                    <a:lumMod val="50000"/>
                    <a:lumOff val="50000"/>
                  </a:schemeClr>
                </a:solidFill>
                <a:latin typeface="Segoe UI Emoji" panose="020B0502040204020203" pitchFamily="34" charset="0"/>
                <a:ea typeface="Segoe UI Emoji" panose="020B0502040204020203" pitchFamily="34" charset="0"/>
              </a:rPr>
              <a:t>Jtoolbar</a:t>
            </a: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 ,</a:t>
            </a:r>
            <a:r>
              <a:rPr lang="en-IN" sz="4000" dirty="0" err="1">
                <a:solidFill>
                  <a:schemeClr val="tx1">
                    <a:lumMod val="50000"/>
                    <a:lumOff val="50000"/>
                  </a:schemeClr>
                </a:solidFill>
                <a:latin typeface="Segoe UI Emoji" panose="020B0502040204020203" pitchFamily="34" charset="0"/>
                <a:ea typeface="Segoe UI Emoji" panose="020B0502040204020203" pitchFamily="34" charset="0"/>
              </a:rPr>
              <a:t>JMenuBar</a:t>
            </a: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a:t>
            </a:r>
          </a:p>
          <a:p>
            <a:pPr lvl="1" algn="just">
              <a:lnSpc>
                <a:spcPct val="170000"/>
              </a:lnSpc>
              <a:buFont typeface="Arial" panose="020B0604020202020204" pitchFamily="34" charset="0"/>
              <a:buChar char="•"/>
            </a:pP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Exceptions are handled by adding try and catch blocks in all the places needed.</a:t>
            </a:r>
          </a:p>
          <a:p>
            <a:pPr lvl="1" algn="just">
              <a:lnSpc>
                <a:spcPct val="170000"/>
              </a:lnSpc>
              <a:buFont typeface="Arial" panose="020B0604020202020204" pitchFamily="34" charset="0"/>
              <a:buChar char="•"/>
            </a:pPr>
            <a:r>
              <a:rPr lang="en-IN" sz="4000" dirty="0" err="1">
                <a:solidFill>
                  <a:schemeClr val="tx1">
                    <a:lumMod val="50000"/>
                    <a:lumOff val="50000"/>
                  </a:schemeClr>
                </a:solidFill>
                <a:latin typeface="Segoe UI Emoji" panose="020B0502040204020203" pitchFamily="34" charset="0"/>
                <a:ea typeface="Segoe UI Emoji" panose="020B0502040204020203" pitchFamily="34" charset="0"/>
              </a:rPr>
              <a:t>Multithereading</a:t>
            </a: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 is implemented using Runnable interface to display the current date and time.</a:t>
            </a:r>
          </a:p>
          <a:p>
            <a:pPr lvl="1" algn="just">
              <a:lnSpc>
                <a:spcPct val="170000"/>
              </a:lnSpc>
              <a:buFont typeface="Arial" panose="020B0604020202020204" pitchFamily="34" charset="0"/>
              <a:buChar char="•"/>
            </a:pP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The Front-End is built using Java Swing. </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The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javax.swing</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package provides classes for java swing API such as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JButton</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JTextField</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JTextArea</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JRadioButton</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JCheckbox</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b="0" i="0" dirty="0" err="1">
                <a:solidFill>
                  <a:schemeClr val="tx1">
                    <a:lumMod val="50000"/>
                    <a:lumOff val="50000"/>
                  </a:schemeClr>
                </a:solidFill>
                <a:effectLst/>
                <a:latin typeface="Segoe UI Emoji" panose="020B0502040204020203" pitchFamily="34" charset="0"/>
                <a:ea typeface="Segoe UI Emoji" panose="020B0502040204020203" pitchFamily="34" charset="0"/>
              </a:rPr>
              <a:t>JPanel</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 </a:t>
            </a:r>
            <a:r>
              <a:rPr lang="en-IN" sz="4000" dirty="0">
                <a:solidFill>
                  <a:schemeClr val="tx1">
                    <a:lumMod val="50000"/>
                    <a:lumOff val="50000"/>
                  </a:schemeClr>
                </a:solidFill>
                <a:latin typeface="Segoe UI Emoji" panose="020B0502040204020203" pitchFamily="34" charset="0"/>
                <a:ea typeface="Segoe UI Emoji" panose="020B0502040204020203" pitchFamily="34" charset="0"/>
              </a:rPr>
              <a:t>e</a:t>
            </a:r>
            <a:r>
              <a:rPr lang="en-IN" sz="4000" b="0" i="0" dirty="0">
                <a:solidFill>
                  <a:schemeClr val="tx1">
                    <a:lumMod val="50000"/>
                    <a:lumOff val="50000"/>
                  </a:schemeClr>
                </a:solidFill>
                <a:effectLst/>
                <a:latin typeface="Segoe UI Emoji" panose="020B0502040204020203" pitchFamily="34" charset="0"/>
                <a:ea typeface="Segoe UI Emoji" panose="020B0502040204020203" pitchFamily="34" charset="0"/>
              </a:rPr>
              <a:t>tc.</a:t>
            </a:r>
          </a:p>
          <a:p>
            <a:pPr lvl="1" algn="just">
              <a:lnSpc>
                <a:spcPct val="170000"/>
              </a:lnSpc>
              <a:buFont typeface="Arial" panose="020B0604020202020204" pitchFamily="34" charset="0"/>
              <a:buChar char="•"/>
            </a:pPr>
            <a:r>
              <a:rPr lang="en-IN" sz="4000" dirty="0">
                <a:solidFill>
                  <a:schemeClr val="tx1">
                    <a:lumMod val="50000"/>
                    <a:lumOff val="50000"/>
                  </a:schemeClr>
                </a:solidFill>
                <a:latin typeface="Segoe UI Emoji" panose="020B0502040204020203" pitchFamily="34" charset="0"/>
                <a:ea typeface="Segoe UI Emoji" panose="020B0502040204020203" pitchFamily="34" charset="0"/>
                <a:cs typeface="Arial" pitchFamily="34" charset="0"/>
              </a:rPr>
              <a:t>Wamp Server is used in order to view the backend database.</a:t>
            </a:r>
            <a:endParaRPr lang="en-US" sz="4000" dirty="0">
              <a:solidFill>
                <a:schemeClr val="tx1">
                  <a:lumMod val="50000"/>
                  <a:lumOff val="50000"/>
                </a:schemeClr>
              </a:solidFill>
              <a:latin typeface="Segoe UI Emoji" panose="020B0502040204020203" pitchFamily="34" charset="0"/>
              <a:ea typeface="Segoe UI Emoji" panose="020B0502040204020203" pitchFamily="34" charset="0"/>
              <a:cs typeface="Arial" pitchFamily="34" charset="0"/>
            </a:endParaRPr>
          </a:p>
          <a:p>
            <a:pPr lvl="1" algn="just">
              <a:lnSpc>
                <a:spcPct val="170000"/>
              </a:lnSpc>
              <a:buFont typeface="Arial" panose="020B0604020202020204" pitchFamily="34" charset="0"/>
              <a:buChar char="•"/>
            </a:pPr>
            <a:r>
              <a:rPr lang="en-US" sz="4000" dirty="0">
                <a:solidFill>
                  <a:schemeClr val="tx1">
                    <a:lumMod val="50000"/>
                    <a:lumOff val="50000"/>
                  </a:schemeClr>
                </a:solidFill>
                <a:latin typeface="Segoe UI Emoji" panose="020B0502040204020203" pitchFamily="34" charset="0"/>
                <a:ea typeface="Segoe UI Emoji" panose="020B0502040204020203" pitchFamily="34" charset="0"/>
                <a:cs typeface="Arial" pitchFamily="34" charset="0"/>
              </a:rPr>
              <a:t>In this project,  tables are created in the backend in order to store the employees records, their attendance, performance, allowance, deduction information which is used to calculate their net pay and gross pay .</a:t>
            </a:r>
          </a:p>
          <a:p>
            <a:pPr marL="0" indent="0">
              <a:buNone/>
            </a:pPr>
            <a:endParaRPr lang="en-IN" sz="2000" dirty="0">
              <a:solidFill>
                <a:schemeClr val="tx1">
                  <a:lumMod val="50000"/>
                  <a:lumOff val="50000"/>
                </a:schemeClr>
              </a:solidFill>
              <a:latin typeface="Segoe UI Emoji" panose="020B0502040204020203" pitchFamily="34" charset="0"/>
              <a:ea typeface="Segoe UI Emoji" panose="020B0502040204020203" pitchFamily="34" charset="0"/>
            </a:endParaRPr>
          </a:p>
          <a:p>
            <a:pPr marL="0" indent="0">
              <a:buNone/>
            </a:pPr>
            <a:endParaRPr lang="en-IN" sz="2000" b="0" i="0" dirty="0">
              <a:solidFill>
                <a:schemeClr val="tx1">
                  <a:lumMod val="50000"/>
                  <a:lumOff val="50000"/>
                </a:schemeClr>
              </a:solidFill>
              <a:effectLst/>
              <a:latin typeface="Segoe UI Emoji" panose="020B0502040204020203" pitchFamily="34" charset="0"/>
              <a:ea typeface="Segoe UI Emoji" panose="020B0502040204020203" pitchFamily="34" charset="0"/>
            </a:endParaRPr>
          </a:p>
          <a:p>
            <a:pPr marL="0" indent="0">
              <a:buNone/>
            </a:pPr>
            <a:endParaRPr lang="en-IN" sz="2000" dirty="0">
              <a:solidFill>
                <a:schemeClr val="tx1">
                  <a:lumMod val="50000"/>
                  <a:lumOff val="50000"/>
                </a:schemeClr>
              </a:solidFill>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03947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EEF4-AF5A-4501-B018-FDDF1F0C454B}"/>
              </a:ext>
            </a:extLst>
          </p:cNvPr>
          <p:cNvSpPr>
            <a:spLocks noGrp="1"/>
          </p:cNvSpPr>
          <p:nvPr>
            <p:ph type="title"/>
          </p:nvPr>
        </p:nvSpPr>
        <p:spPr/>
        <p:txBody>
          <a:bodyPr>
            <a:normAutofit/>
          </a:bodyPr>
          <a:lstStyle/>
          <a:p>
            <a:r>
              <a:rPr lang="en-IN" sz="3200" dirty="0">
                <a:solidFill>
                  <a:schemeClr val="tx1"/>
                </a:solidFill>
              </a:rPr>
              <a:t>Conclusion</a:t>
            </a:r>
          </a:p>
        </p:txBody>
      </p:sp>
      <p:sp>
        <p:nvSpPr>
          <p:cNvPr id="3" name="Content Placeholder 2">
            <a:extLst>
              <a:ext uri="{FF2B5EF4-FFF2-40B4-BE49-F238E27FC236}">
                <a16:creationId xmlns:a16="http://schemas.microsoft.com/office/drawing/2014/main" id="{4150D882-6292-4C6C-83EE-36C56CECF66D}"/>
              </a:ext>
            </a:extLst>
          </p:cNvPr>
          <p:cNvSpPr>
            <a:spLocks noGrp="1"/>
          </p:cNvSpPr>
          <p:nvPr>
            <p:ph idx="1"/>
          </p:nvPr>
        </p:nvSpPr>
        <p:spPr/>
        <p:txBody>
          <a:bodyPr>
            <a:normAutofit/>
          </a:bodyPr>
          <a:lstStyle/>
          <a:p>
            <a:pPr algn="just"/>
            <a:r>
              <a:rPr lang="en-US" sz="20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From this mini project I understood the need of Java in the modern day , where we need to find a logic and code a program for real time problems. Being an Computer Science Engineer it is not just knowing concepts of Java ,but  to understand the depth of the program coded</a:t>
            </a:r>
            <a:endParaRPr lang="en-IN" sz="2000"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70281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B57851-D4E8-4848-9784-C7B4FCB0C8B4}"/>
              </a:ext>
            </a:extLst>
          </p:cNvPr>
          <p:cNvSpPr>
            <a:spLocks noGrp="1"/>
          </p:cNvSpPr>
          <p:nvPr>
            <p:ph type="subTitle" idx="1"/>
          </p:nvPr>
        </p:nvSpPr>
        <p:spPr>
          <a:xfrm>
            <a:off x="933615" y="3647534"/>
            <a:ext cx="10058400" cy="1143000"/>
          </a:xfrm>
        </p:spPr>
        <p:txBody>
          <a:bodyPr>
            <a:normAutofit/>
          </a:bodyPr>
          <a:lstStyle/>
          <a:p>
            <a:pPr algn="ctr"/>
            <a:r>
              <a:rPr lang="en-IN" sz="4700" b="1" dirty="0"/>
              <a:t>THANK YOU </a:t>
            </a:r>
          </a:p>
        </p:txBody>
      </p:sp>
    </p:spTree>
    <p:extLst>
      <p:ext uri="{BB962C8B-B14F-4D97-AF65-F5344CB8AC3E}">
        <p14:creationId xmlns:p14="http://schemas.microsoft.com/office/powerpoint/2010/main" val="372282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2267-D7A4-4D84-855F-8D12AE1FDC6B}"/>
              </a:ext>
            </a:extLst>
          </p:cNvPr>
          <p:cNvSpPr>
            <a:spLocks noGrp="1"/>
          </p:cNvSpPr>
          <p:nvPr>
            <p:ph type="title"/>
          </p:nvPr>
        </p:nvSpPr>
        <p:spPr/>
        <p:txBody>
          <a:bodyPr>
            <a:normAutofit/>
          </a:bodyPr>
          <a:lstStyle/>
          <a:p>
            <a:r>
              <a:rPr lang="en-IN" sz="3200" b="1" dirty="0">
                <a:solidFill>
                  <a:schemeClr val="tx1"/>
                </a:solidFill>
                <a:latin typeface="Segoe UI Emoji" panose="020B0502040204020203" pitchFamily="34" charset="0"/>
                <a:ea typeface="Segoe UI Emoji" panose="020B0502040204020203" pitchFamily="34" charset="0"/>
              </a:rPr>
              <a:t>Objective of Course</a:t>
            </a:r>
          </a:p>
        </p:txBody>
      </p:sp>
      <p:sp>
        <p:nvSpPr>
          <p:cNvPr id="3" name="Content Placeholder 2">
            <a:extLst>
              <a:ext uri="{FF2B5EF4-FFF2-40B4-BE49-F238E27FC236}">
                <a16:creationId xmlns:a16="http://schemas.microsoft.com/office/drawing/2014/main" id="{4A5EECB2-8E42-4B31-8650-39FD8DB3F071}"/>
              </a:ext>
            </a:extLst>
          </p:cNvPr>
          <p:cNvSpPr>
            <a:spLocks noGrp="1"/>
          </p:cNvSpPr>
          <p:nvPr>
            <p:ph idx="1"/>
          </p:nvPr>
        </p:nvSpPr>
        <p:spPr/>
        <p:txBody>
          <a:bodyPr>
            <a:normAutofit/>
          </a:bodyPr>
          <a:lstStyle/>
          <a:p>
            <a:pPr lvl="1" algn="just">
              <a:lnSpc>
                <a:spcPct val="115000"/>
              </a:lnSpc>
              <a:buFont typeface="Arial" panose="020B0604020202020204" pitchFamily="34" charset="0"/>
              <a:buChar char="•"/>
            </a:pPr>
            <a:r>
              <a:rPr lang="en-IN" sz="18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To understand and apply </a:t>
            </a:r>
            <a:r>
              <a:rPr lang="en-IN" sz="180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the gain </a:t>
            </a:r>
            <a:r>
              <a:rPr lang="en-IN" sz="18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theoretical knowledge of Java language to model the real world applications using Object Oriented Programming concepts</a:t>
            </a:r>
            <a:endParaRPr lang="en-IN" sz="1800" dirty="0">
              <a:solidFill>
                <a:schemeClr val="bg1">
                  <a:lumMod val="50000"/>
                </a:schemeClr>
              </a:solidFill>
              <a:effectLst/>
              <a:latin typeface="Segoe UI Emoji" panose="020B0502040204020203" pitchFamily="34" charset="0"/>
              <a:ea typeface="Segoe UI Emoji" panose="020B0502040204020203" pitchFamily="34" charset="0"/>
              <a:cs typeface="Symbol" panose="05050102010706020507" pitchFamily="18" charset="2"/>
            </a:endParaRPr>
          </a:p>
          <a:p>
            <a:pPr lvl="1" algn="just">
              <a:lnSpc>
                <a:spcPct val="115000"/>
              </a:lnSpc>
              <a:buFont typeface="Arial" panose="020B0604020202020204" pitchFamily="34" charset="0"/>
              <a:buChar char="•"/>
            </a:pPr>
            <a:r>
              <a:rPr lang="en-IN" sz="18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To develop applications using inheritance.</a:t>
            </a:r>
          </a:p>
          <a:p>
            <a:pPr lvl="1" algn="just">
              <a:lnSpc>
                <a:spcPct val="115000"/>
              </a:lnSpc>
              <a:buFont typeface="Arial" panose="020B0604020202020204" pitchFamily="34" charset="0"/>
              <a:buChar char="•"/>
            </a:pPr>
            <a:r>
              <a:rPr lang="en-US" sz="1800" dirty="0">
                <a:solidFill>
                  <a:schemeClr val="bg1">
                    <a:lumMod val="50000"/>
                  </a:schemeClr>
                </a:solidFill>
                <a:effectLst/>
                <a:latin typeface="Segoe UI Emoji" panose="020B0502040204020203" pitchFamily="34" charset="0"/>
                <a:ea typeface="Segoe UI Emoji" panose="020B0502040204020203" pitchFamily="34" charset="0"/>
                <a:cs typeface="Symbol" panose="05050102010706020507" pitchFamily="18" charset="2"/>
              </a:rPr>
              <a:t>To learn and implement the syntax and features of exception handling and multithreading</a:t>
            </a:r>
            <a:endParaRPr lang="en-IN" sz="1800" dirty="0">
              <a:solidFill>
                <a:schemeClr val="bg1">
                  <a:lumMod val="50000"/>
                </a:schemeClr>
              </a:solidFill>
              <a:effectLst/>
              <a:latin typeface="Segoe UI Emoji" panose="020B0502040204020203" pitchFamily="34" charset="0"/>
              <a:ea typeface="Segoe UI Emoji" panose="020B0502040204020203" pitchFamily="34" charset="0"/>
              <a:cs typeface="Symbol" panose="05050102010706020507" pitchFamily="18" charset="2"/>
            </a:endParaRPr>
          </a:p>
          <a:p>
            <a:pPr lvl="1" algn="just">
              <a:lnSpc>
                <a:spcPct val="115000"/>
              </a:lnSpc>
              <a:buFont typeface="Arial" panose="020B0604020202020204" pitchFamily="34" charset="0"/>
              <a:buChar char="•"/>
            </a:pPr>
            <a:r>
              <a:rPr lang="en-IN" sz="18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To understand how to develop and implement  swing applications.</a:t>
            </a:r>
            <a:endParaRPr lang="en-IN" sz="1800" dirty="0">
              <a:solidFill>
                <a:schemeClr val="bg1">
                  <a:lumMod val="50000"/>
                </a:schemeClr>
              </a:solidFill>
              <a:effectLst/>
              <a:latin typeface="Segoe UI Emoji" panose="020B0502040204020203" pitchFamily="34" charset="0"/>
              <a:ea typeface="Segoe UI Emoji" panose="020B0502040204020203" pitchFamily="34" charset="0"/>
              <a:cs typeface="Symbol" panose="05050102010706020507" pitchFamily="18" charset="2"/>
            </a:endParaRPr>
          </a:p>
          <a:p>
            <a:pPr lvl="1" algn="just">
              <a:lnSpc>
                <a:spcPct val="115000"/>
              </a:lnSpc>
              <a:spcAft>
                <a:spcPts val="800"/>
              </a:spcAft>
              <a:buFont typeface="Arial" panose="020B0604020202020204" pitchFamily="34" charset="0"/>
              <a:buChar char="•"/>
            </a:pPr>
            <a:r>
              <a:rPr lang="en-IN" sz="1800" dirty="0">
                <a:solidFill>
                  <a:schemeClr val="bg1">
                    <a:lumMod val="50000"/>
                  </a:schemeClr>
                </a:solidFill>
                <a:effectLst/>
                <a:latin typeface="Segoe UI Emoji" panose="020B0502040204020203" pitchFamily="34" charset="0"/>
                <a:ea typeface="Segoe UI Emoji" panose="020B0502040204020203" pitchFamily="34" charset="0"/>
                <a:cs typeface="Calibri" panose="020F0502020204030204" pitchFamily="34" charset="0"/>
              </a:rPr>
              <a:t>To analyse and  apply the JDBC concepts and create applications based on database.</a:t>
            </a:r>
            <a:endParaRPr lang="en-IN" sz="1800" dirty="0">
              <a:solidFill>
                <a:schemeClr val="bg1">
                  <a:lumMod val="50000"/>
                </a:schemeClr>
              </a:solidFill>
              <a:effectLst/>
              <a:latin typeface="Segoe UI Emoji" panose="020B0502040204020203" pitchFamily="34" charset="0"/>
              <a:ea typeface="Segoe UI Emoji" panose="020B0502040204020203" pitchFamily="34" charset="0"/>
              <a:cs typeface="Symbol" panose="05050102010706020507" pitchFamily="18" charset="2"/>
            </a:endParaRPr>
          </a:p>
          <a:p>
            <a:endParaRPr lang="en-IN" sz="1800" dirty="0"/>
          </a:p>
        </p:txBody>
      </p:sp>
    </p:spTree>
    <p:extLst>
      <p:ext uri="{BB962C8B-B14F-4D97-AF65-F5344CB8AC3E}">
        <p14:creationId xmlns:p14="http://schemas.microsoft.com/office/powerpoint/2010/main" val="229708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822F-8CF7-4F65-977A-A984CC21929E}"/>
              </a:ext>
            </a:extLst>
          </p:cNvPr>
          <p:cNvSpPr>
            <a:spLocks noGrp="1"/>
          </p:cNvSpPr>
          <p:nvPr>
            <p:ph type="title"/>
          </p:nvPr>
        </p:nvSpPr>
        <p:spPr/>
        <p:txBody>
          <a:bodyPr>
            <a:normAutofit/>
          </a:bodyPr>
          <a:lstStyle/>
          <a:p>
            <a:r>
              <a:rPr lang="en-IN" sz="3200" b="1" dirty="0">
                <a:solidFill>
                  <a:schemeClr val="tx1"/>
                </a:solidFill>
                <a:latin typeface="Segoe UI Emoji" panose="020B0502040204020203" pitchFamily="34" charset="0"/>
                <a:ea typeface="Segoe UI Emoji" panose="020B0502040204020203" pitchFamily="34" charset="0"/>
              </a:rPr>
              <a:t>What is</a:t>
            </a:r>
            <a:r>
              <a:rPr lang="en-IN" sz="3200" b="1" dirty="0">
                <a:solidFill>
                  <a:srgbClr val="0070C0"/>
                </a:solidFill>
                <a:latin typeface="Segoe UI Emoji" panose="020B0502040204020203" pitchFamily="34" charset="0"/>
                <a:ea typeface="Segoe UI Emoji" panose="020B0502040204020203" pitchFamily="34" charset="0"/>
              </a:rPr>
              <a:t> SPUR </a:t>
            </a:r>
            <a:r>
              <a:rPr lang="en-IN" sz="3200" b="1" dirty="0">
                <a:solidFill>
                  <a:schemeClr val="tx1"/>
                </a:solidFill>
                <a:latin typeface="Segoe UI Emoji" panose="020B0502040204020203" pitchFamily="34" charset="0"/>
                <a:ea typeface="Segoe UI Emoji" panose="020B0502040204020203" pitchFamily="34" charset="0"/>
              </a:rPr>
              <a:t>?</a:t>
            </a:r>
          </a:p>
        </p:txBody>
      </p:sp>
      <p:sp>
        <p:nvSpPr>
          <p:cNvPr id="3" name="Content Placeholder 2">
            <a:extLst>
              <a:ext uri="{FF2B5EF4-FFF2-40B4-BE49-F238E27FC236}">
                <a16:creationId xmlns:a16="http://schemas.microsoft.com/office/drawing/2014/main" id="{23C5A16A-1C42-4088-802D-3D71B9958284}"/>
              </a:ext>
            </a:extLst>
          </p:cNvPr>
          <p:cNvSpPr>
            <a:spLocks noGrp="1"/>
          </p:cNvSpPr>
          <p:nvPr>
            <p:ph idx="1"/>
          </p:nvPr>
        </p:nvSpPr>
        <p:spPr/>
        <p:txBody>
          <a:bodyPr>
            <a:normAutofit/>
          </a:bodyPr>
          <a:lstStyle/>
          <a:p>
            <a:pPr algn="just"/>
            <a:r>
              <a:rPr lang="en-US" sz="2200" b="0" i="0" dirty="0">
                <a:solidFill>
                  <a:schemeClr val="bg1">
                    <a:lumMod val="50000"/>
                  </a:schemeClr>
                </a:solidFill>
                <a:effectLst/>
                <a:latin typeface="Segoe UI Emoji" panose="020B0502040204020203" pitchFamily="34" charset="0"/>
                <a:ea typeface="Segoe UI Emoji" panose="020B0502040204020203" pitchFamily="34" charset="0"/>
              </a:rPr>
              <a:t>An HRMS Java Application developed for performing the analysis of a payroll of a company over a period of time efficiently, to improve the profits of an organization. The live dashboard gives the latest information of the payroll details, which can help plan a future course</a:t>
            </a:r>
            <a:r>
              <a:rPr lang="en-US" sz="2200" b="0" i="0" dirty="0">
                <a:solidFill>
                  <a:srgbClr val="373A3C"/>
                </a:solidFill>
                <a:effectLst/>
                <a:latin typeface="Segoe UI Emoji" panose="020B0502040204020203" pitchFamily="34" charset="0"/>
                <a:ea typeface="Segoe UI Emoji" panose="020B0502040204020203" pitchFamily="34" charset="0"/>
              </a:rPr>
              <a:t>. </a:t>
            </a:r>
          </a:p>
          <a:p>
            <a:pPr marL="0" indent="0" algn="just">
              <a:buNone/>
            </a:pPr>
            <a:br>
              <a:rPr lang="en-US" sz="2200" dirty="0"/>
            </a:br>
            <a:endParaRPr lang="en-IN" sz="2200" dirty="0"/>
          </a:p>
        </p:txBody>
      </p:sp>
      <p:pic>
        <p:nvPicPr>
          <p:cNvPr id="5" name="Picture 4">
            <a:extLst>
              <a:ext uri="{FF2B5EF4-FFF2-40B4-BE49-F238E27FC236}">
                <a16:creationId xmlns:a16="http://schemas.microsoft.com/office/drawing/2014/main" id="{74CAE27E-B534-4332-BF81-63B69F8AB356}"/>
              </a:ext>
            </a:extLst>
          </p:cNvPr>
          <p:cNvPicPr>
            <a:picLocks noChangeAspect="1"/>
          </p:cNvPicPr>
          <p:nvPr/>
        </p:nvPicPr>
        <p:blipFill>
          <a:blip r:embed="rId2"/>
          <a:stretch>
            <a:fillRect/>
          </a:stretch>
        </p:blipFill>
        <p:spPr>
          <a:xfrm>
            <a:off x="9181725" y="3988646"/>
            <a:ext cx="2314950" cy="2314950"/>
          </a:xfrm>
          <a:prstGeom prst="rect">
            <a:avLst/>
          </a:prstGeom>
        </p:spPr>
      </p:pic>
    </p:spTree>
    <p:extLst>
      <p:ext uri="{BB962C8B-B14F-4D97-AF65-F5344CB8AC3E}">
        <p14:creationId xmlns:p14="http://schemas.microsoft.com/office/powerpoint/2010/main" val="211312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0F8A-A689-4A37-A479-87462728F0FD}"/>
              </a:ext>
            </a:extLst>
          </p:cNvPr>
          <p:cNvSpPr>
            <a:spLocks noGrp="1"/>
          </p:cNvSpPr>
          <p:nvPr>
            <p:ph type="title"/>
          </p:nvPr>
        </p:nvSpPr>
        <p:spPr/>
        <p:txBody>
          <a:bodyPr>
            <a:normAutofit/>
          </a:bodyPr>
          <a:lstStyle/>
          <a:p>
            <a:r>
              <a:rPr lang="en-IN" sz="3200" dirty="0">
                <a:solidFill>
                  <a:schemeClr val="tx1"/>
                </a:solidFill>
              </a:rPr>
              <a:t>Methodology</a:t>
            </a:r>
          </a:p>
        </p:txBody>
      </p:sp>
      <p:sp>
        <p:nvSpPr>
          <p:cNvPr id="3" name="Content Placeholder 2">
            <a:extLst>
              <a:ext uri="{FF2B5EF4-FFF2-40B4-BE49-F238E27FC236}">
                <a16:creationId xmlns:a16="http://schemas.microsoft.com/office/drawing/2014/main" id="{8A86B8B5-CA33-4487-91A3-B05E8B5139C0}"/>
              </a:ext>
            </a:extLst>
          </p:cNvPr>
          <p:cNvSpPr>
            <a:spLocks noGrp="1"/>
          </p:cNvSpPr>
          <p:nvPr>
            <p:ph idx="1"/>
          </p:nvPr>
        </p:nvSpPr>
        <p:spPr>
          <a:xfrm>
            <a:off x="1097280" y="2232026"/>
            <a:ext cx="10058400" cy="3760891"/>
          </a:xfrm>
        </p:spPr>
        <p:txBody>
          <a:bodyPr>
            <a:noAutofit/>
          </a:bodyPr>
          <a:lstStyle/>
          <a:p>
            <a:pPr lvl="1">
              <a:buFont typeface="Arial" panose="020B0604020202020204" pitchFamily="34" charset="0"/>
              <a:buChar char="•"/>
            </a:pPr>
            <a:r>
              <a:rPr lang="en-US" sz="1800" dirty="0">
                <a:solidFill>
                  <a:schemeClr val="bg1">
                    <a:lumMod val="50000"/>
                  </a:schemeClr>
                </a:solidFill>
              </a:rPr>
              <a:t>The initial step is to analyze the problem statement of the project and come up with ideas to implement it.</a:t>
            </a:r>
          </a:p>
          <a:p>
            <a:pPr lvl="1">
              <a:buFont typeface="Arial" panose="020B0604020202020204" pitchFamily="34" charset="0"/>
              <a:buChar char="•"/>
            </a:pPr>
            <a:r>
              <a:rPr lang="en-US" sz="1800" dirty="0">
                <a:solidFill>
                  <a:schemeClr val="bg1">
                    <a:lumMod val="50000"/>
                  </a:schemeClr>
                </a:solidFill>
              </a:rPr>
              <a:t> Create a database in WAMP that can store all the information from the front end into the JDBC.</a:t>
            </a:r>
          </a:p>
          <a:p>
            <a:pPr lvl="1">
              <a:buFont typeface="Arial" panose="020B0604020202020204" pitchFamily="34" charset="0"/>
              <a:buChar char="•"/>
            </a:pPr>
            <a:r>
              <a:rPr lang="en-US" sz="1800" dirty="0">
                <a:solidFill>
                  <a:schemeClr val="bg1">
                    <a:lumMod val="50000"/>
                  </a:schemeClr>
                </a:solidFill>
              </a:rPr>
              <a:t>Various windows in front end is created to fulfil the required functionalities that has to be carried out by the project. </a:t>
            </a:r>
          </a:p>
          <a:p>
            <a:pPr lvl="1">
              <a:buFont typeface="Arial" panose="020B0604020202020204" pitchFamily="34" charset="0"/>
              <a:buChar char="•"/>
            </a:pPr>
            <a:r>
              <a:rPr lang="en-US" sz="1800" dirty="0">
                <a:solidFill>
                  <a:schemeClr val="bg1">
                    <a:lumMod val="50000"/>
                  </a:schemeClr>
                </a:solidFill>
              </a:rPr>
              <a:t>Connect each UI page to the JDBC. The front-end will act as the intermediate and the user. Setup action-listers in order to perform the certain actions. </a:t>
            </a:r>
          </a:p>
          <a:p>
            <a:pPr lvl="1">
              <a:buFont typeface="Arial" panose="020B0604020202020204" pitchFamily="34" charset="0"/>
              <a:buChar char="•"/>
            </a:pPr>
            <a:r>
              <a:rPr lang="en-US" sz="1800" dirty="0">
                <a:solidFill>
                  <a:schemeClr val="bg1">
                    <a:lumMod val="50000"/>
                  </a:schemeClr>
                </a:solidFill>
              </a:rPr>
              <a:t>Perform the calculations in the back-end and the store it in a table. Retrieve those stored values on the front end as and when required.</a:t>
            </a:r>
          </a:p>
          <a:p>
            <a:pPr lvl="1">
              <a:buFont typeface="Arial" panose="020B0604020202020204" pitchFamily="34" charset="0"/>
              <a:buChar char="•"/>
            </a:pPr>
            <a:r>
              <a:rPr lang="en-US" sz="1800" dirty="0">
                <a:solidFill>
                  <a:schemeClr val="bg1">
                    <a:lumMod val="50000"/>
                  </a:schemeClr>
                </a:solidFill>
              </a:rPr>
              <a:t> Use graph to do the analysis. Use a graph to pictorially represent the data store in the tables in the JDBC.</a:t>
            </a:r>
            <a:endParaRPr lang="en-IN" sz="1800" dirty="0">
              <a:solidFill>
                <a:schemeClr val="bg1">
                  <a:lumMod val="50000"/>
                </a:schemeClr>
              </a:solidFill>
            </a:endParaRPr>
          </a:p>
        </p:txBody>
      </p:sp>
    </p:spTree>
    <p:extLst>
      <p:ext uri="{BB962C8B-B14F-4D97-AF65-F5344CB8AC3E}">
        <p14:creationId xmlns:p14="http://schemas.microsoft.com/office/powerpoint/2010/main" val="3907400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09D2F-35F0-427D-B321-4E49378B5199}"/>
              </a:ext>
            </a:extLst>
          </p:cNvPr>
          <p:cNvSpPr>
            <a:spLocks noGrp="1"/>
          </p:cNvSpPr>
          <p:nvPr>
            <p:ph type="title"/>
          </p:nvPr>
        </p:nvSpPr>
        <p:spPr/>
        <p:txBody>
          <a:bodyPr>
            <a:normAutofit/>
          </a:bodyPr>
          <a:lstStyle/>
          <a:p>
            <a:r>
              <a:rPr lang="en-IN" sz="3200" dirty="0">
                <a:solidFill>
                  <a:schemeClr val="tx1"/>
                </a:solidFill>
                <a:latin typeface="Segoe UI Emoji" panose="020B0502040204020203" pitchFamily="34" charset="0"/>
                <a:ea typeface="Segoe UI Emoji" panose="020B0502040204020203" pitchFamily="34" charset="0"/>
              </a:rPr>
              <a:t>Employee Management</a:t>
            </a:r>
          </a:p>
        </p:txBody>
      </p:sp>
      <p:sp>
        <p:nvSpPr>
          <p:cNvPr id="5" name="Content Placeholder 4">
            <a:extLst>
              <a:ext uri="{FF2B5EF4-FFF2-40B4-BE49-F238E27FC236}">
                <a16:creationId xmlns:a16="http://schemas.microsoft.com/office/drawing/2014/main" id="{10812DD6-AEEC-4CAC-B6AB-2E241014D098}"/>
              </a:ext>
            </a:extLst>
          </p:cNvPr>
          <p:cNvSpPr>
            <a:spLocks noGrp="1"/>
          </p:cNvSpPr>
          <p:nvPr>
            <p:ph idx="1"/>
          </p:nvPr>
        </p:nvSpPr>
        <p:spPr>
          <a:xfrm>
            <a:off x="1097280" y="2108201"/>
            <a:ext cx="7170420" cy="3378199"/>
          </a:xfrm>
        </p:spPr>
        <p:txBody>
          <a:bodyPr>
            <a:normAutofit/>
          </a:bodyPr>
          <a:lstStyle/>
          <a:p>
            <a:pPr algn="just"/>
            <a:r>
              <a:rPr lang="en-US" sz="1800" b="0" i="0" dirty="0">
                <a:solidFill>
                  <a:srgbClr val="6D6E71"/>
                </a:solidFill>
                <a:effectLst/>
                <a:latin typeface="Segoe UI Emoji" panose="020B0502040204020203" pitchFamily="34" charset="0"/>
                <a:ea typeface="Segoe UI Emoji" panose="020B0502040204020203" pitchFamily="34" charset="0"/>
              </a:rPr>
              <a:t>Employee management </a:t>
            </a:r>
            <a:r>
              <a:rPr lang="en-US" sz="1800" dirty="0">
                <a:solidFill>
                  <a:srgbClr val="6D6E71"/>
                </a:solidFill>
                <a:latin typeface="Segoe UI Emoji" panose="020B0502040204020203" pitchFamily="34" charset="0"/>
                <a:ea typeface="Segoe UI Emoji" panose="020B0502040204020203" pitchFamily="34" charset="0"/>
              </a:rPr>
              <a:t>helps in</a:t>
            </a:r>
            <a:r>
              <a:rPr lang="en-US" sz="1800" b="0" i="0" dirty="0">
                <a:solidFill>
                  <a:srgbClr val="6D6E71"/>
                </a:solidFill>
                <a:effectLst/>
                <a:latin typeface="Segoe UI Emoji" panose="020B0502040204020203" pitchFamily="34" charset="0"/>
                <a:ea typeface="Segoe UI Emoji" panose="020B0502040204020203" pitchFamily="34" charset="0"/>
              </a:rPr>
              <a:t> increasing employee engagement and ultimately impact the growth of the organization . </a:t>
            </a:r>
          </a:p>
          <a:p>
            <a:pPr algn="just"/>
            <a:r>
              <a:rPr lang="en-US" sz="1800" b="0" i="0" dirty="0">
                <a:solidFill>
                  <a:srgbClr val="6D6E71"/>
                </a:solidFill>
                <a:effectLst/>
                <a:latin typeface="Segoe UI Emoji" panose="020B0502040204020203" pitchFamily="34" charset="0"/>
                <a:ea typeface="Segoe UI Emoji" panose="020B0502040204020203" pitchFamily="34" charset="0"/>
              </a:rPr>
              <a:t>An organization to handle payroll duties in house  through a manual </a:t>
            </a:r>
            <a:r>
              <a:rPr lang="en-US" sz="1800" b="0" i="0" dirty="0">
                <a:solidFill>
                  <a:schemeClr val="bg1">
                    <a:lumMod val="50000"/>
                  </a:schemeClr>
                </a:solidFill>
                <a:effectLst/>
                <a:latin typeface="Segoe UI Emoji" panose="020B0502040204020203" pitchFamily="34" charset="0"/>
                <a:ea typeface="Segoe UI Emoji" panose="020B0502040204020203" pitchFamily="34" charset="0"/>
              </a:rPr>
              <a:t>process could be time consuming </a:t>
            </a:r>
            <a:r>
              <a:rPr lang="en-US" sz="1800" b="0" i="0" dirty="0">
                <a:solidFill>
                  <a:srgbClr val="6D6E71"/>
                </a:solidFill>
                <a:effectLst/>
                <a:latin typeface="Segoe UI Emoji" panose="020B0502040204020203" pitchFamily="34" charset="0"/>
                <a:ea typeface="Segoe UI Emoji" panose="020B0502040204020203" pitchFamily="34" charset="0"/>
              </a:rPr>
              <a:t>while attempting to calculate everything correctly.</a:t>
            </a:r>
          </a:p>
          <a:p>
            <a:pPr algn="just"/>
            <a:r>
              <a:rPr lang="en-US" sz="1800" b="0" i="0" dirty="0">
                <a:solidFill>
                  <a:srgbClr val="6D6E71"/>
                </a:solidFill>
                <a:effectLst/>
                <a:latin typeface="Segoe UI Emoji" panose="020B0502040204020203" pitchFamily="34" charset="0"/>
                <a:ea typeface="Segoe UI Emoji" panose="020B0502040204020203" pitchFamily="34" charset="0"/>
              </a:rPr>
              <a:t>One miscalculation and the business owner could find themselves in legal or financial trouble. So </a:t>
            </a:r>
            <a:r>
              <a:rPr lang="en-US" sz="1800" b="0" i="0" dirty="0">
                <a:solidFill>
                  <a:srgbClr val="002060"/>
                </a:solidFill>
                <a:effectLst/>
                <a:latin typeface="Segoe UI Emoji" panose="020B0502040204020203" pitchFamily="34" charset="0"/>
                <a:ea typeface="Segoe UI Emoji" panose="020B0502040204020203" pitchFamily="34" charset="0"/>
              </a:rPr>
              <a:t>SPUR</a:t>
            </a:r>
            <a:r>
              <a:rPr lang="en-US" sz="1800" b="0" i="0" dirty="0">
                <a:solidFill>
                  <a:srgbClr val="6D6E71"/>
                </a:solidFill>
                <a:effectLst/>
                <a:latin typeface="Segoe UI Emoji" panose="020B0502040204020203" pitchFamily="34" charset="0"/>
                <a:ea typeface="Segoe UI Emoji" panose="020B0502040204020203" pitchFamily="34" charset="0"/>
              </a:rPr>
              <a:t> could be  solution for organizations as its payroll system.</a:t>
            </a:r>
          </a:p>
          <a:p>
            <a:pPr marL="0" indent="0">
              <a:buNone/>
            </a:pPr>
            <a:endParaRPr lang="en-US" sz="1800" b="0" i="0" dirty="0">
              <a:solidFill>
                <a:srgbClr val="6D6E71"/>
              </a:solidFill>
              <a:effectLst/>
              <a:latin typeface="Segoe UI Emoji" panose="020B0502040204020203" pitchFamily="34" charset="0"/>
              <a:ea typeface="Segoe UI Emoji" panose="020B0502040204020203" pitchFamily="34" charset="0"/>
            </a:endParaRPr>
          </a:p>
          <a:p>
            <a:endParaRPr lang="en-IN" sz="1800" dirty="0"/>
          </a:p>
        </p:txBody>
      </p:sp>
      <p:pic>
        <p:nvPicPr>
          <p:cNvPr id="6" name="Picture 5">
            <a:extLst>
              <a:ext uri="{FF2B5EF4-FFF2-40B4-BE49-F238E27FC236}">
                <a16:creationId xmlns:a16="http://schemas.microsoft.com/office/drawing/2014/main" id="{C7968C2A-0923-488A-A0ED-58AC90FFE3A1}"/>
              </a:ext>
            </a:extLst>
          </p:cNvPr>
          <p:cNvPicPr>
            <a:picLocks noChangeAspect="1"/>
          </p:cNvPicPr>
          <p:nvPr/>
        </p:nvPicPr>
        <p:blipFill>
          <a:blip r:embed="rId2"/>
          <a:stretch>
            <a:fillRect/>
          </a:stretch>
        </p:blipFill>
        <p:spPr>
          <a:xfrm>
            <a:off x="8572500" y="2247900"/>
            <a:ext cx="2357437" cy="2667000"/>
          </a:xfrm>
          <a:prstGeom prst="rect">
            <a:avLst/>
          </a:prstGeom>
        </p:spPr>
      </p:pic>
    </p:spTree>
    <p:extLst>
      <p:ext uri="{BB962C8B-B14F-4D97-AF65-F5344CB8AC3E}">
        <p14:creationId xmlns:p14="http://schemas.microsoft.com/office/powerpoint/2010/main" val="41447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9D57E84-1135-4BF8-BE1D-4FA66BB728E1}"/>
              </a:ext>
            </a:extLst>
          </p:cNvPr>
          <p:cNvPicPr>
            <a:picLocks noChangeAspect="1"/>
          </p:cNvPicPr>
          <p:nvPr/>
        </p:nvPicPr>
        <p:blipFill>
          <a:blip r:embed="rId2"/>
          <a:stretch>
            <a:fillRect/>
          </a:stretch>
        </p:blipFill>
        <p:spPr>
          <a:xfrm>
            <a:off x="997720" y="3429000"/>
            <a:ext cx="4877769" cy="2761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34E12AA0-ACFF-48B1-B8DD-CB0ED8B486D3}"/>
              </a:ext>
            </a:extLst>
          </p:cNvPr>
          <p:cNvPicPr>
            <a:picLocks noChangeAspect="1"/>
          </p:cNvPicPr>
          <p:nvPr/>
        </p:nvPicPr>
        <p:blipFill>
          <a:blip r:embed="rId3"/>
          <a:stretch>
            <a:fillRect/>
          </a:stretch>
        </p:blipFill>
        <p:spPr>
          <a:xfrm>
            <a:off x="6251635" y="495300"/>
            <a:ext cx="4892721" cy="2618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BF1B1D2B-4B9C-43AC-AB48-FD2D95FD91F7}"/>
              </a:ext>
            </a:extLst>
          </p:cNvPr>
          <p:cNvPicPr>
            <a:picLocks noChangeAspect="1"/>
          </p:cNvPicPr>
          <p:nvPr/>
        </p:nvPicPr>
        <p:blipFill rotWithShape="1">
          <a:blip r:embed="rId4"/>
          <a:srcRect/>
          <a:stretch/>
        </p:blipFill>
        <p:spPr>
          <a:xfrm>
            <a:off x="6251635" y="3439160"/>
            <a:ext cx="4942645" cy="2761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Picture 24">
            <a:extLst>
              <a:ext uri="{FF2B5EF4-FFF2-40B4-BE49-F238E27FC236}">
                <a16:creationId xmlns:a16="http://schemas.microsoft.com/office/drawing/2014/main" id="{10238C8F-D381-4B97-972D-9378A30EE192}"/>
              </a:ext>
            </a:extLst>
          </p:cNvPr>
          <p:cNvPicPr>
            <a:picLocks noChangeAspect="1"/>
          </p:cNvPicPr>
          <p:nvPr/>
        </p:nvPicPr>
        <p:blipFill>
          <a:blip r:embed="rId5"/>
          <a:stretch>
            <a:fillRect/>
          </a:stretch>
        </p:blipFill>
        <p:spPr>
          <a:xfrm>
            <a:off x="1047644" y="447675"/>
            <a:ext cx="4827845" cy="26681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164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EB4E39-F32A-4C9F-B152-6A50EB17E4AE}"/>
              </a:ext>
            </a:extLst>
          </p:cNvPr>
          <p:cNvPicPr>
            <a:picLocks noChangeAspect="1"/>
          </p:cNvPicPr>
          <p:nvPr/>
        </p:nvPicPr>
        <p:blipFill>
          <a:blip r:embed="rId2"/>
          <a:stretch>
            <a:fillRect/>
          </a:stretch>
        </p:blipFill>
        <p:spPr>
          <a:xfrm>
            <a:off x="6345110" y="3348563"/>
            <a:ext cx="4812776" cy="277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01C1EECE-9765-49FD-8546-709BA6706BF4}"/>
              </a:ext>
            </a:extLst>
          </p:cNvPr>
          <p:cNvPicPr>
            <a:picLocks noChangeAspect="1"/>
          </p:cNvPicPr>
          <p:nvPr/>
        </p:nvPicPr>
        <p:blipFill>
          <a:blip r:embed="rId3"/>
          <a:stretch>
            <a:fillRect/>
          </a:stretch>
        </p:blipFill>
        <p:spPr>
          <a:xfrm>
            <a:off x="1120664" y="451361"/>
            <a:ext cx="4812776" cy="26402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12F46CAD-848A-4A03-A28A-243EB4CD3CBB}"/>
              </a:ext>
            </a:extLst>
          </p:cNvPr>
          <p:cNvPicPr>
            <a:picLocks noChangeAspect="1"/>
          </p:cNvPicPr>
          <p:nvPr/>
        </p:nvPicPr>
        <p:blipFill>
          <a:blip r:embed="rId4"/>
          <a:stretch>
            <a:fillRect/>
          </a:stretch>
        </p:blipFill>
        <p:spPr>
          <a:xfrm>
            <a:off x="6345110" y="458966"/>
            <a:ext cx="4812776" cy="26326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C1718C43-D254-471A-BD9A-13BEFACF8C0F}"/>
              </a:ext>
            </a:extLst>
          </p:cNvPr>
          <p:cNvPicPr>
            <a:picLocks noChangeAspect="1"/>
          </p:cNvPicPr>
          <p:nvPr/>
        </p:nvPicPr>
        <p:blipFill>
          <a:blip r:embed="rId5"/>
          <a:stretch>
            <a:fillRect/>
          </a:stretch>
        </p:blipFill>
        <p:spPr>
          <a:xfrm>
            <a:off x="1088540" y="3348563"/>
            <a:ext cx="4844900" cy="277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511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1AD8-F45D-49FB-8201-EB1C1E4E5111}"/>
              </a:ext>
            </a:extLst>
          </p:cNvPr>
          <p:cNvSpPr>
            <a:spLocks noGrp="1"/>
          </p:cNvSpPr>
          <p:nvPr>
            <p:ph type="title"/>
          </p:nvPr>
        </p:nvSpPr>
        <p:spPr/>
        <p:txBody>
          <a:bodyPr>
            <a:normAutofit/>
          </a:bodyPr>
          <a:lstStyle/>
          <a:p>
            <a:r>
              <a:rPr lang="en-IN" sz="3200" dirty="0">
                <a:solidFill>
                  <a:schemeClr val="tx1"/>
                </a:solidFill>
              </a:rPr>
              <a:t>Employee Records</a:t>
            </a:r>
          </a:p>
        </p:txBody>
      </p:sp>
      <p:pic>
        <p:nvPicPr>
          <p:cNvPr id="4" name="Picture 3">
            <a:extLst>
              <a:ext uri="{FF2B5EF4-FFF2-40B4-BE49-F238E27FC236}">
                <a16:creationId xmlns:a16="http://schemas.microsoft.com/office/drawing/2014/main" id="{C2FE6089-41B0-44E6-8FC6-C074BFEA2C8B}"/>
              </a:ext>
            </a:extLst>
          </p:cNvPr>
          <p:cNvPicPr>
            <a:picLocks noChangeAspect="1"/>
          </p:cNvPicPr>
          <p:nvPr/>
        </p:nvPicPr>
        <p:blipFill>
          <a:blip r:embed="rId2"/>
          <a:stretch>
            <a:fillRect/>
          </a:stretch>
        </p:blipFill>
        <p:spPr>
          <a:xfrm>
            <a:off x="2418998" y="2076450"/>
            <a:ext cx="7506051" cy="4225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294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2FF2-F7C3-4646-B461-18CA2698B51C}"/>
              </a:ext>
            </a:extLst>
          </p:cNvPr>
          <p:cNvSpPr>
            <a:spLocks noGrp="1"/>
          </p:cNvSpPr>
          <p:nvPr>
            <p:ph type="title"/>
          </p:nvPr>
        </p:nvSpPr>
        <p:spPr/>
        <p:txBody>
          <a:bodyPr/>
          <a:lstStyle/>
          <a:p>
            <a:r>
              <a:rPr lang="en-IN" sz="3200" dirty="0">
                <a:solidFill>
                  <a:schemeClr val="tx1"/>
                </a:solidFill>
              </a:rPr>
              <a:t>Data Flow Diagram</a:t>
            </a:r>
          </a:p>
        </p:txBody>
      </p:sp>
      <p:pic>
        <p:nvPicPr>
          <p:cNvPr id="5" name="Content Placeholder 4">
            <a:extLst>
              <a:ext uri="{FF2B5EF4-FFF2-40B4-BE49-F238E27FC236}">
                <a16:creationId xmlns:a16="http://schemas.microsoft.com/office/drawing/2014/main" id="{CA8F643C-3087-4A4F-A7B8-6085CE7E1B0F}"/>
              </a:ext>
            </a:extLst>
          </p:cNvPr>
          <p:cNvPicPr>
            <a:picLocks noGrp="1" noChangeAspect="1"/>
          </p:cNvPicPr>
          <p:nvPr>
            <p:ph idx="1"/>
          </p:nvPr>
        </p:nvPicPr>
        <p:blipFill>
          <a:blip r:embed="rId2"/>
          <a:stretch>
            <a:fillRect/>
          </a:stretch>
        </p:blipFill>
        <p:spPr>
          <a:xfrm>
            <a:off x="878205" y="1917699"/>
            <a:ext cx="10723245" cy="4468869"/>
          </a:xfrm>
        </p:spPr>
      </p:pic>
      <p:sp>
        <p:nvSpPr>
          <p:cNvPr id="7" name="Freeform: Shape 6">
            <a:extLst>
              <a:ext uri="{FF2B5EF4-FFF2-40B4-BE49-F238E27FC236}">
                <a16:creationId xmlns:a16="http://schemas.microsoft.com/office/drawing/2014/main" id="{F492CF9F-D2E8-4750-BEEB-ED72DDE71A1C}"/>
              </a:ext>
            </a:extLst>
          </p:cNvPr>
          <p:cNvSpPr/>
          <p:nvPr/>
        </p:nvSpPr>
        <p:spPr>
          <a:xfrm>
            <a:off x="6473433" y="4152887"/>
            <a:ext cx="244497" cy="189391"/>
          </a:xfrm>
          <a:custGeom>
            <a:avLst/>
            <a:gdLst>
              <a:gd name="connsiteX0" fmla="*/ 3567 w 244497"/>
              <a:gd name="connsiteY0" fmla="*/ 161938 h 189391"/>
              <a:gd name="connsiteX1" fmla="*/ 108342 w 244497"/>
              <a:gd name="connsiteY1" fmla="*/ 13 h 189391"/>
              <a:gd name="connsiteX2" fmla="*/ 241692 w 244497"/>
              <a:gd name="connsiteY2" fmla="*/ 171463 h 189391"/>
              <a:gd name="connsiteX3" fmla="*/ 3567 w 244497"/>
              <a:gd name="connsiteY3" fmla="*/ 161938 h 189391"/>
            </a:gdLst>
            <a:ahLst/>
            <a:cxnLst>
              <a:cxn ang="0">
                <a:pos x="connsiteX0" y="connsiteY0"/>
              </a:cxn>
              <a:cxn ang="0">
                <a:pos x="connsiteX1" y="connsiteY1"/>
              </a:cxn>
              <a:cxn ang="0">
                <a:pos x="connsiteX2" y="connsiteY2"/>
              </a:cxn>
              <a:cxn ang="0">
                <a:pos x="connsiteX3" y="connsiteY3"/>
              </a:cxn>
            </a:cxnLst>
            <a:rect l="l" t="t" r="r" b="b"/>
            <a:pathLst>
              <a:path w="244497" h="189391">
                <a:moveTo>
                  <a:pt x="3567" y="161938"/>
                </a:moveTo>
                <a:cubicBezTo>
                  <a:pt x="-18658" y="133363"/>
                  <a:pt x="68655" y="-1574"/>
                  <a:pt x="108342" y="13"/>
                </a:cubicBezTo>
                <a:cubicBezTo>
                  <a:pt x="148029" y="1600"/>
                  <a:pt x="263917" y="141301"/>
                  <a:pt x="241692" y="171463"/>
                </a:cubicBezTo>
                <a:cubicBezTo>
                  <a:pt x="219467" y="201625"/>
                  <a:pt x="25792" y="190513"/>
                  <a:pt x="3567" y="161938"/>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897361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888FA6-D30E-4A7B-B44D-38F479CF5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0492C7-3D05-4252-9070-907F9CD94CF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EB45E-E4D2-4DCE-B9A6-76D2511C3B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{39031DBC-C978-49CF-8BBF-289C72B45D02}tf22712842_wac</Template>
  <TotalTime>0</TotalTime>
  <Words>687</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Franklin Gothic Book</vt:lpstr>
      <vt:lpstr>Lato</vt:lpstr>
      <vt:lpstr>Segoe UI</vt:lpstr>
      <vt:lpstr>Segoe UI Emoji</vt:lpstr>
      <vt:lpstr>Source Sans Pro</vt:lpstr>
      <vt:lpstr>1_RetrospectVTI</vt:lpstr>
      <vt:lpstr>PowerPoint Presentation</vt:lpstr>
      <vt:lpstr>Objective of Course</vt:lpstr>
      <vt:lpstr>What is SPUR ?</vt:lpstr>
      <vt:lpstr>Methodology</vt:lpstr>
      <vt:lpstr>Employee Management</vt:lpstr>
      <vt:lpstr>PowerPoint Presentation</vt:lpstr>
      <vt:lpstr>PowerPoint Presentation</vt:lpstr>
      <vt:lpstr>Employee Records</vt:lpstr>
      <vt:lpstr>Data Flow Diagram</vt:lpstr>
      <vt:lpstr>PowerPoint Presentation</vt:lpstr>
      <vt:lpstr>PowerPoint Presentation</vt:lpstr>
      <vt:lpstr>PowerPoint Presentation</vt:lpstr>
      <vt:lpstr>PowerPoint Presentation</vt:lpstr>
      <vt:lpstr>Objective Achieved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2020-08-08T11:28:32Z</dcterms:created>
  <dcterms:modified xsi:type="dcterms:W3CDTF">2020-08-11T01:05:37Z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