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sldIdLst>
    <p:sldId id="256" r:id="rId2"/>
    <p:sldId id="257" r:id="rId3"/>
    <p:sldId id="296" r:id="rId4"/>
    <p:sldId id="300" r:id="rId5"/>
    <p:sldId id="259" r:id="rId6"/>
    <p:sldId id="271" r:id="rId7"/>
    <p:sldId id="276" r:id="rId8"/>
    <p:sldId id="275" r:id="rId9"/>
    <p:sldId id="258" r:id="rId10"/>
    <p:sldId id="272" r:id="rId11"/>
    <p:sldId id="273" r:id="rId12"/>
    <p:sldId id="274" r:id="rId13"/>
    <p:sldId id="260" r:id="rId14"/>
    <p:sldId id="261" r:id="rId15"/>
    <p:sldId id="262" r:id="rId16"/>
    <p:sldId id="263" r:id="rId17"/>
    <p:sldId id="268" r:id="rId18"/>
    <p:sldId id="265" r:id="rId19"/>
    <p:sldId id="266" r:id="rId20"/>
    <p:sldId id="267" r:id="rId21"/>
    <p:sldId id="301" r:id="rId22"/>
    <p:sldId id="302" r:id="rId23"/>
    <p:sldId id="303" r:id="rId24"/>
    <p:sldId id="304" r:id="rId25"/>
    <p:sldId id="305" r:id="rId26"/>
    <p:sldId id="264" r:id="rId27"/>
    <p:sldId id="269" r:id="rId28"/>
    <p:sldId id="270"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7" r:id="rId49"/>
    <p:sldId id="298" r:id="rId50"/>
    <p:sldId id="29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67801"/>
  </p:normalViewPr>
  <p:slideViewPr>
    <p:cSldViewPr snapToGrid="0">
      <p:cViewPr varScale="1">
        <p:scale>
          <a:sx n="81" d="100"/>
          <a:sy n="81" d="100"/>
        </p:scale>
        <p:origin x="1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E13DB-B961-0E47-AD62-4DDB61334E3C}" type="datetimeFigureOut">
              <a:rPr lang="en-US" smtClean="0"/>
              <a:t>10/15/23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3CC77-71B5-AA46-A72C-5971760D3F8E}" type="slidenum">
              <a:rPr lang="en-US" smtClean="0"/>
              <a:t>‹#›</a:t>
            </a:fld>
            <a:endParaRPr lang="en-US"/>
          </a:p>
        </p:txBody>
      </p:sp>
    </p:spTree>
    <p:extLst>
      <p:ext uri="{BB962C8B-B14F-4D97-AF65-F5344CB8AC3E}">
        <p14:creationId xmlns:p14="http://schemas.microsoft.com/office/powerpoint/2010/main" val="43353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D3CC77-71B5-AA46-A72C-5971760D3F8E}" type="slidenum">
              <a:rPr lang="en-US" smtClean="0"/>
              <a:t>15</a:t>
            </a:fld>
            <a:endParaRPr lang="en-US"/>
          </a:p>
        </p:txBody>
      </p:sp>
    </p:spTree>
    <p:extLst>
      <p:ext uri="{BB962C8B-B14F-4D97-AF65-F5344CB8AC3E}">
        <p14:creationId xmlns:p14="http://schemas.microsoft.com/office/powerpoint/2010/main" val="114105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Recreating the results of a paper by using LLM (language models like </a:t>
            </a:r>
            <a:r>
              <a:rPr lang="en-US" b="0" i="0" dirty="0" err="1">
                <a:solidFill>
                  <a:srgbClr val="374151"/>
                </a:solidFill>
                <a:effectLst/>
                <a:latin typeface="Söhne"/>
              </a:rPr>
              <a:t>ChatGPT</a:t>
            </a:r>
            <a:r>
              <a:rPr lang="en-US" b="0" i="0" dirty="0">
                <a:solidFill>
                  <a:srgbClr val="374151"/>
                </a:solidFill>
                <a:effectLst/>
                <a:latin typeface="Söhne"/>
              </a:rPr>
              <a:t>) in interactive dialogues would be an innovative approach. However, there are some considerations to keep in mind:</a:t>
            </a:r>
          </a:p>
          <a:p>
            <a:pPr algn="l">
              <a:buFont typeface="+mj-lt"/>
              <a:buAutoNum type="arabicPeriod"/>
            </a:pPr>
            <a:r>
              <a:rPr lang="en-US" b="1" i="0" dirty="0">
                <a:solidFill>
                  <a:srgbClr val="374151"/>
                </a:solidFill>
                <a:effectLst/>
                <a:latin typeface="Söhne"/>
              </a:rPr>
              <a:t>Nature of Agents</a:t>
            </a:r>
            <a:r>
              <a:rPr lang="en-US" b="0" i="0" dirty="0">
                <a:solidFill>
                  <a:srgbClr val="374151"/>
                </a:solidFill>
                <a:effectLst/>
                <a:latin typeface="Söhne"/>
              </a:rPr>
              <a:t>: The original study seems to be grounded in human memory and recall, especially in collaborative settings. LLMs do not possess human-like memory or the ability to forget; they retrieve information based on patterns in the data they were trained on. Therefore, they don't "remember" in the traditional sense.</a:t>
            </a:r>
          </a:p>
          <a:p>
            <a:pPr algn="l">
              <a:buFont typeface="+mj-lt"/>
              <a:buAutoNum type="arabicPeriod"/>
            </a:pPr>
            <a:r>
              <a:rPr lang="en-US" b="1" i="0" dirty="0">
                <a:solidFill>
                  <a:srgbClr val="374151"/>
                </a:solidFill>
                <a:effectLst/>
                <a:latin typeface="Söhne"/>
              </a:rPr>
              <a:t>Collaborative Inhibition</a:t>
            </a:r>
            <a:r>
              <a:rPr lang="en-US" b="0" i="0" dirty="0">
                <a:solidFill>
                  <a:srgbClr val="374151"/>
                </a:solidFill>
                <a:effectLst/>
                <a:latin typeface="Söhne"/>
              </a:rPr>
              <a:t>: One of the phenomena discussed is the collaborative-inhibition effect, where collaborative groups may underperform compared to individual recall. This is a distinctly human phenomenon arising from factors like retrieval disruption in group settings. LLMs don't have such inhibitions, so replicating this exact effect might not be feasible.</a:t>
            </a:r>
          </a:p>
          <a:p>
            <a:endParaRPr lang="en-US" dirty="0"/>
          </a:p>
        </p:txBody>
      </p:sp>
      <p:sp>
        <p:nvSpPr>
          <p:cNvPr id="4" name="Slide Number Placeholder 3"/>
          <p:cNvSpPr>
            <a:spLocks noGrp="1"/>
          </p:cNvSpPr>
          <p:nvPr>
            <p:ph type="sldNum" sz="quarter" idx="5"/>
          </p:nvPr>
        </p:nvSpPr>
        <p:spPr/>
        <p:txBody>
          <a:bodyPr/>
          <a:lstStyle/>
          <a:p>
            <a:fld id="{6FD3CC77-71B5-AA46-A72C-5971760D3F8E}" type="slidenum">
              <a:rPr lang="en-US" smtClean="0"/>
              <a:t>48</a:t>
            </a:fld>
            <a:endParaRPr lang="en-US"/>
          </a:p>
        </p:txBody>
      </p:sp>
    </p:spTree>
    <p:extLst>
      <p:ext uri="{BB962C8B-B14F-4D97-AF65-F5344CB8AC3E}">
        <p14:creationId xmlns:p14="http://schemas.microsoft.com/office/powerpoint/2010/main" val="2016642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Amplification of Certain Memories</a:t>
            </a:r>
            <a:r>
              <a:rPr lang="en-US" b="0" i="0" dirty="0">
                <a:solidFill>
                  <a:srgbClr val="374151"/>
                </a:solidFill>
                <a:effectLst/>
                <a:latin typeface="Söhne"/>
              </a:rPr>
              <a:t>: Media outlets and influential figures have the power to emphasize specific events, facts, or narratives, making them more salient in the collective memory. This amplification can increase the probability that these memories are transmitted across the network.</a:t>
            </a:r>
          </a:p>
          <a:p>
            <a:pPr algn="l">
              <a:buFont typeface="+mj-lt"/>
              <a:buAutoNum type="arabicPeriod"/>
            </a:pPr>
            <a:r>
              <a:rPr lang="en-US" b="1" i="0" dirty="0">
                <a:solidFill>
                  <a:srgbClr val="374151"/>
                </a:solidFill>
                <a:effectLst/>
                <a:latin typeface="Söhne"/>
              </a:rPr>
              <a:t>Introduction of Biases</a:t>
            </a:r>
            <a:r>
              <a:rPr lang="en-US" b="0" i="0" dirty="0">
                <a:solidFill>
                  <a:srgbClr val="374151"/>
                </a:solidFill>
                <a:effectLst/>
                <a:latin typeface="Söhne"/>
              </a:rPr>
              <a:t>: Media and influential figures can introduce biases—either unintentionally due to the nature of storytelling and simplification, or intentionally for various reasons. These biases can shape the way memories are recalled, discussed, and transmitted, potentially skewing the collective understanding of events.</a:t>
            </a:r>
          </a:p>
          <a:p>
            <a:endParaRPr lang="en-US" dirty="0"/>
          </a:p>
        </p:txBody>
      </p:sp>
      <p:sp>
        <p:nvSpPr>
          <p:cNvPr id="4" name="Slide Number Placeholder 3"/>
          <p:cNvSpPr>
            <a:spLocks noGrp="1"/>
          </p:cNvSpPr>
          <p:nvPr>
            <p:ph type="sldNum" sz="quarter" idx="5"/>
          </p:nvPr>
        </p:nvSpPr>
        <p:spPr/>
        <p:txBody>
          <a:bodyPr/>
          <a:lstStyle/>
          <a:p>
            <a:fld id="{6FD3CC77-71B5-AA46-A72C-5971760D3F8E}" type="slidenum">
              <a:rPr lang="en-US" smtClean="0"/>
              <a:t>49</a:t>
            </a:fld>
            <a:endParaRPr lang="en-US"/>
          </a:p>
        </p:txBody>
      </p:sp>
    </p:spTree>
    <p:extLst>
      <p:ext uri="{BB962C8B-B14F-4D97-AF65-F5344CB8AC3E}">
        <p14:creationId xmlns:p14="http://schemas.microsoft.com/office/powerpoint/2010/main" val="122090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Modeling Echo Chambers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Agents can be programmed to simulate social media users with varying beliefs and tendencies to engage with like-minded individuals. Over time, these agents can form clusters or bubbles that represent echo chambers, where similar beliefs are amplified and dissenting views are minimized.</a:t>
            </a:r>
          </a:p>
          <a:p>
            <a:pPr algn="l">
              <a:buFont typeface="+mj-lt"/>
              <a:buAutoNum type="arabicPeriod"/>
            </a:pPr>
            <a:r>
              <a:rPr lang="en-US" b="1" i="0" dirty="0">
                <a:solidFill>
                  <a:srgbClr val="374151"/>
                </a:solidFill>
                <a:effectLst/>
                <a:latin typeface="Söhne"/>
              </a:rPr>
              <a:t>Understanding Information Spread</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By studying how agents share, accept, or reject information based on their programming (e.g., susceptibility to confirmation bias), researchers can get insights into how misinformation or biased views spread within these bubbles.</a:t>
            </a:r>
          </a:p>
        </p:txBody>
      </p:sp>
      <p:sp>
        <p:nvSpPr>
          <p:cNvPr id="4" name="Slide Number Placeholder 3"/>
          <p:cNvSpPr>
            <a:spLocks noGrp="1"/>
          </p:cNvSpPr>
          <p:nvPr>
            <p:ph type="sldNum" sz="quarter" idx="5"/>
          </p:nvPr>
        </p:nvSpPr>
        <p:spPr/>
        <p:txBody>
          <a:bodyPr/>
          <a:lstStyle/>
          <a:p>
            <a:fld id="{6FD3CC77-71B5-AA46-A72C-5971760D3F8E}" type="slidenum">
              <a:rPr lang="en-US" smtClean="0"/>
              <a:t>50</a:t>
            </a:fld>
            <a:endParaRPr lang="en-US"/>
          </a:p>
        </p:txBody>
      </p:sp>
    </p:spTree>
    <p:extLst>
      <p:ext uri="{BB962C8B-B14F-4D97-AF65-F5344CB8AC3E}">
        <p14:creationId xmlns:p14="http://schemas.microsoft.com/office/powerpoint/2010/main" val="233602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Formula: ∆A max = −</a:t>
            </a:r>
            <a:r>
              <a:rPr lang="el-GR" b="1" i="0" dirty="0">
                <a:effectLst/>
                <a:latin typeface="Söhne"/>
              </a:rPr>
              <a:t>β </a:t>
            </a:r>
            <a:r>
              <a:rPr lang="en-US" b="1" i="0" dirty="0">
                <a:effectLst/>
                <a:latin typeface="Söhne"/>
              </a:rPr>
              <a:t>Amax (1)</a:t>
            </a:r>
          </a:p>
          <a:p>
            <a:pPr algn="l"/>
            <a:r>
              <a:rPr lang="en-US" b="0" i="0" dirty="0">
                <a:effectLst/>
                <a:latin typeface="Söhne"/>
              </a:rPr>
              <a:t>Components:</a:t>
            </a:r>
          </a:p>
          <a:p>
            <a:pPr algn="l">
              <a:buFont typeface="Arial" panose="020B0604020202020204" pitchFamily="34" charset="0"/>
              <a:buChar char="•"/>
            </a:pPr>
            <a:r>
              <a:rPr lang="en-US" b="1" i="0" dirty="0">
                <a:solidFill>
                  <a:srgbClr val="374151"/>
                </a:solidFill>
                <a:effectLst/>
                <a:latin typeface="Söhne"/>
              </a:rPr>
              <a:t>∆A max:</a:t>
            </a:r>
            <a:r>
              <a:rPr lang="en-US" b="0" i="0" dirty="0">
                <a:solidFill>
                  <a:srgbClr val="374151"/>
                </a:solidFill>
                <a:effectLst/>
                <a:latin typeface="Söhne"/>
              </a:rPr>
              <a:t> This represents the change in activation of the most active item in the agent's memory.</a:t>
            </a:r>
          </a:p>
          <a:p>
            <a:pPr algn="l">
              <a:buFont typeface="Arial" panose="020B0604020202020204" pitchFamily="34" charset="0"/>
              <a:buChar char="•"/>
            </a:pPr>
            <a:r>
              <a:rPr lang="el-GR" b="1" i="0" dirty="0">
                <a:solidFill>
                  <a:srgbClr val="374151"/>
                </a:solidFill>
                <a:effectLst/>
                <a:latin typeface="Söhne"/>
              </a:rPr>
              <a:t>β:</a:t>
            </a:r>
            <a:r>
              <a:rPr lang="el-GR" b="0" i="0" dirty="0">
                <a:solidFill>
                  <a:srgbClr val="374151"/>
                </a:solidFill>
                <a:effectLst/>
                <a:latin typeface="Söhne"/>
              </a:rPr>
              <a:t> </a:t>
            </a:r>
            <a:r>
              <a:rPr lang="en-US" b="0" i="0" dirty="0">
                <a:solidFill>
                  <a:srgbClr val="374151"/>
                </a:solidFill>
                <a:effectLst/>
                <a:latin typeface="Söhne"/>
              </a:rPr>
              <a:t>This is the learning rate for retrieval. It's a constant that determines the rate at which the activation of the most active item is reduced.</a:t>
            </a:r>
          </a:p>
          <a:p>
            <a:pPr algn="l">
              <a:buFont typeface="Arial" panose="020B0604020202020204" pitchFamily="34" charset="0"/>
              <a:buChar char="•"/>
            </a:pPr>
            <a:r>
              <a:rPr lang="en-US" b="1" i="0" dirty="0">
                <a:solidFill>
                  <a:srgbClr val="374151"/>
                </a:solidFill>
                <a:effectLst/>
                <a:latin typeface="Söhne"/>
              </a:rPr>
              <a:t>Amax:</a:t>
            </a:r>
            <a:r>
              <a:rPr lang="en-US" b="0" i="0" dirty="0">
                <a:solidFill>
                  <a:srgbClr val="374151"/>
                </a:solidFill>
                <a:effectLst/>
                <a:latin typeface="Söhne"/>
              </a:rPr>
              <a:t> This represents the current activation level of the most active item.</a:t>
            </a:r>
          </a:p>
          <a:p>
            <a:pPr algn="l"/>
            <a:r>
              <a:rPr lang="en-US" b="0" i="0" dirty="0">
                <a:effectLst/>
                <a:latin typeface="Söhne"/>
              </a:rPr>
              <a:t>Role:</a:t>
            </a:r>
          </a:p>
          <a:p>
            <a:pPr algn="l"/>
            <a:r>
              <a:rPr lang="en-US" b="0" i="0" dirty="0">
                <a:solidFill>
                  <a:srgbClr val="374151"/>
                </a:solidFill>
                <a:effectLst/>
                <a:latin typeface="Söhne"/>
              </a:rPr>
              <a:t>The formula's primary role is to reduce the activation of the most active item in the agent's memory when a new item is to be encoded and it's not the most active item.</a:t>
            </a:r>
          </a:p>
          <a:p>
            <a:pPr algn="l"/>
            <a:r>
              <a:rPr lang="en-US" b="0" i="0" dirty="0">
                <a:effectLst/>
                <a:latin typeface="Söhne"/>
              </a:rPr>
              <a:t>Implementation:</a:t>
            </a:r>
          </a:p>
          <a:p>
            <a:pPr algn="l"/>
            <a:r>
              <a:rPr lang="en-US" b="0" i="0" dirty="0">
                <a:solidFill>
                  <a:srgbClr val="374151"/>
                </a:solidFill>
                <a:effectLst/>
                <a:latin typeface="Söhne"/>
              </a:rPr>
              <a:t>When the agent encounters a new item to be encoded, and this item isn't the most active one in its memory, the activation of the most active item is reduced using this formula. This reduction is proportional to its current activation level and is scaled by the learning rate </a:t>
            </a:r>
            <a:r>
              <a:rPr lang="el-GR" b="0" i="0" dirty="0">
                <a:solidFill>
                  <a:srgbClr val="374151"/>
                </a:solidFill>
                <a:effectLst/>
                <a:latin typeface="Söhne"/>
              </a:rPr>
              <a:t>β.</a:t>
            </a:r>
          </a:p>
          <a:p>
            <a:pPr algn="l"/>
            <a:r>
              <a:rPr lang="en-US" b="0" i="0" dirty="0">
                <a:effectLst/>
                <a:latin typeface="Söhne"/>
              </a:rPr>
              <a:t>Influence on Results:</a:t>
            </a:r>
          </a:p>
          <a:p>
            <a:pPr algn="l"/>
            <a:r>
              <a:rPr lang="en-US" b="0" i="0" dirty="0">
                <a:solidFill>
                  <a:srgbClr val="374151"/>
                </a:solidFill>
                <a:effectLst/>
                <a:latin typeface="Söhne"/>
              </a:rPr>
              <a:t>By reducing the activation of the most active item, the formula ensures that no single memory item dominates the agent's recall process. This allows for a more balanced recall and prevents over-reliance on a single dominant memory item.</a:t>
            </a:r>
          </a:p>
          <a:p>
            <a:pPr algn="l"/>
            <a:r>
              <a:rPr lang="en-US" b="0" i="0" dirty="0">
                <a:effectLst/>
                <a:latin typeface="Söhne"/>
              </a:rPr>
              <a:t>Meaning:</a:t>
            </a:r>
          </a:p>
          <a:p>
            <a:pPr algn="l"/>
            <a:r>
              <a:rPr lang="en-US" b="0" i="0" dirty="0">
                <a:solidFill>
                  <a:srgbClr val="374151"/>
                </a:solidFill>
                <a:effectLst/>
                <a:latin typeface="Söhne"/>
              </a:rPr>
              <a:t>In cognitive terms, this formula captures the idea that when we learn or focus on new information, the prominence or "activation" of previously dominant information can decrease. It ensures that the agent's memory remains dynamic and adaptable, allowing for the integration of new information without being overshadowed by previously dominant memories.</a:t>
            </a:r>
          </a:p>
          <a:p>
            <a:pPr algn="l"/>
            <a:r>
              <a:rPr lang="en-US" b="0" i="0" dirty="0">
                <a:solidFill>
                  <a:srgbClr val="374151"/>
                </a:solidFill>
                <a:effectLst/>
                <a:latin typeface="Söhne"/>
              </a:rPr>
              <a:t>In essence, this formula is a mechanism to ensure that the agent's memory remains flexible and can adapt to new information, reflecting a key aspect of how human memory operates.</a:t>
            </a:r>
          </a:p>
        </p:txBody>
      </p:sp>
      <p:sp>
        <p:nvSpPr>
          <p:cNvPr id="4" name="Slide Number Placeholder 3"/>
          <p:cNvSpPr>
            <a:spLocks noGrp="1"/>
          </p:cNvSpPr>
          <p:nvPr>
            <p:ph type="sldNum" sz="quarter" idx="5"/>
          </p:nvPr>
        </p:nvSpPr>
        <p:spPr/>
        <p:txBody>
          <a:bodyPr/>
          <a:lstStyle/>
          <a:p>
            <a:fld id="{6FD3CC77-71B5-AA46-A72C-5971760D3F8E}" type="slidenum">
              <a:rPr lang="en-US" smtClean="0"/>
              <a:t>16</a:t>
            </a:fld>
            <a:endParaRPr lang="en-US"/>
          </a:p>
        </p:txBody>
      </p:sp>
    </p:spTree>
    <p:extLst>
      <p:ext uri="{BB962C8B-B14F-4D97-AF65-F5344CB8AC3E}">
        <p14:creationId xmlns:p14="http://schemas.microsoft.com/office/powerpoint/2010/main" val="74592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Role:</a:t>
            </a:r>
          </a:p>
          <a:p>
            <a:pPr algn="l"/>
            <a:r>
              <a:rPr lang="en-US" b="0" i="0" dirty="0">
                <a:solidFill>
                  <a:srgbClr val="374151"/>
                </a:solidFill>
                <a:effectLst/>
                <a:latin typeface="Söhne"/>
              </a:rPr>
              <a:t>This equation modifies the activations of semantic associates of the successfully retrieved item. In simpler terms, when an item is recalled, this formula determines how the recall of that item influences the activation levels of items that are semantically related to it.</a:t>
            </a:r>
          </a:p>
          <a:p>
            <a:pPr algn="l"/>
            <a:r>
              <a:rPr lang="en-US" b="0" i="0" dirty="0">
                <a:effectLst/>
                <a:latin typeface="Söhne"/>
              </a:rPr>
              <a:t>Implementation:</a:t>
            </a:r>
          </a:p>
          <a:p>
            <a:pPr algn="l"/>
            <a:r>
              <a:rPr lang="en-US" b="0" i="0" dirty="0">
                <a:solidFill>
                  <a:srgbClr val="374151"/>
                </a:solidFill>
                <a:effectLst/>
                <a:latin typeface="Söhne"/>
              </a:rPr>
              <a:t>After an agent successfully retrieves an item, the activations of its semantic associates (related items) are adjusted using this formula. The adjustment is based on the strength of the association between the retrieved item and its associates, as well as the current activation level of the associates.</a:t>
            </a:r>
          </a:p>
          <a:p>
            <a:pPr algn="l"/>
            <a:r>
              <a:rPr lang="en-US" b="0" i="0" dirty="0">
                <a:effectLst/>
                <a:latin typeface="Söhne"/>
              </a:rPr>
              <a:t>Influence on Results:</a:t>
            </a:r>
          </a:p>
          <a:p>
            <a:pPr algn="l"/>
            <a:r>
              <a:rPr lang="en-US" b="0" i="0" dirty="0">
                <a:solidFill>
                  <a:srgbClr val="374151"/>
                </a:solidFill>
                <a:effectLst/>
                <a:latin typeface="Söhne"/>
              </a:rPr>
              <a:t>By adjusting the activations of related items based on a successful retrieval, this formula ensures that items related to a recently recalled item also get a boost in activation. This can lead to a chain reaction where recalling one item can make it easier to recall related items in subsequent retrieval attempts.</a:t>
            </a:r>
          </a:p>
          <a:p>
            <a:pPr algn="l"/>
            <a:r>
              <a:rPr lang="en-US" b="0" i="0" dirty="0">
                <a:effectLst/>
                <a:latin typeface="Söhne"/>
              </a:rPr>
              <a:t>Meaning:</a:t>
            </a:r>
          </a:p>
          <a:p>
            <a:pPr algn="l"/>
            <a:r>
              <a:rPr lang="en-US" b="0" i="0" dirty="0">
                <a:solidFill>
                  <a:srgbClr val="374151"/>
                </a:solidFill>
                <a:effectLst/>
                <a:latin typeface="Söhne"/>
              </a:rPr>
              <a:t>This formula captures a fundamental aspect of human memory: the interconnectedness of memories. In human cognition, when we remember something, it often triggers related memories. For instance, recalling a beach vacation might make it easier to remember the name of the beach town, the seafood restaurant you visited, or the song that was playing on the radio. This formula models that phenomenon, reflecting how memories are not isolated but are interconnected in a web of semantic relationships.</a:t>
            </a:r>
          </a:p>
          <a:p>
            <a:pPr algn="l"/>
            <a:r>
              <a:rPr lang="en-US" b="0" i="0" dirty="0">
                <a:solidFill>
                  <a:srgbClr val="374151"/>
                </a:solidFill>
                <a:effectLst/>
                <a:latin typeface="Söhne"/>
              </a:rPr>
              <a:t>In essence, this formula ensures that the agent's memory model behaves in a way that mirrors the associative nature of human memory, where recalling one piece of information can influence the recall of related information.</a:t>
            </a:r>
          </a:p>
          <a:p>
            <a:endParaRPr lang="en-US" dirty="0"/>
          </a:p>
        </p:txBody>
      </p:sp>
      <p:sp>
        <p:nvSpPr>
          <p:cNvPr id="4" name="Slide Number Placeholder 3"/>
          <p:cNvSpPr>
            <a:spLocks noGrp="1"/>
          </p:cNvSpPr>
          <p:nvPr>
            <p:ph type="sldNum" sz="quarter" idx="5"/>
          </p:nvPr>
        </p:nvSpPr>
        <p:spPr/>
        <p:txBody>
          <a:bodyPr/>
          <a:lstStyle/>
          <a:p>
            <a:fld id="{6FD3CC77-71B5-AA46-A72C-5971760D3F8E}" type="slidenum">
              <a:rPr lang="en-US" smtClean="0"/>
              <a:t>17</a:t>
            </a:fld>
            <a:endParaRPr lang="en-US"/>
          </a:p>
        </p:txBody>
      </p:sp>
    </p:spTree>
    <p:extLst>
      <p:ext uri="{BB962C8B-B14F-4D97-AF65-F5344CB8AC3E}">
        <p14:creationId xmlns:p14="http://schemas.microsoft.com/office/powerpoint/2010/main" val="191853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Formula: ∆Ai = </a:t>
            </a:r>
            <a:r>
              <a:rPr lang="el-GR" b="1" i="0" dirty="0">
                <a:effectLst/>
                <a:latin typeface="Söhne"/>
              </a:rPr>
              <a:t>β</a:t>
            </a:r>
            <a:r>
              <a:rPr lang="en-US" b="1" i="0" dirty="0">
                <a:effectLst/>
                <a:latin typeface="Söhne"/>
              </a:rPr>
              <a:t>S </a:t>
            </a:r>
            <a:r>
              <a:rPr lang="en-US" b="1" i="0" dirty="0" err="1">
                <a:effectLst/>
                <a:latin typeface="Söhne"/>
              </a:rPr>
              <a:t>i</a:t>
            </a:r>
            <a:r>
              <a:rPr lang="en-US" b="1" i="0" dirty="0">
                <a:effectLst/>
                <a:latin typeface="Söhne"/>
              </a:rPr>
              <a:t> , j A j</a:t>
            </a:r>
          </a:p>
          <a:p>
            <a:pPr algn="l">
              <a:buFont typeface="Arial" panose="020B0604020202020204" pitchFamily="34" charset="0"/>
              <a:buChar char="•"/>
            </a:pPr>
            <a:r>
              <a:rPr lang="en-US" b="1" i="0" dirty="0">
                <a:solidFill>
                  <a:srgbClr val="374151"/>
                </a:solidFill>
                <a:effectLst/>
                <a:latin typeface="Söhne"/>
              </a:rPr>
              <a:t>Components: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∆Ai:</a:t>
            </a:r>
            <a:r>
              <a:rPr lang="en-US" b="0" i="0" dirty="0">
                <a:solidFill>
                  <a:srgbClr val="374151"/>
                </a:solidFill>
                <a:effectLst/>
                <a:latin typeface="Söhne"/>
              </a:rPr>
              <a:t> Change in activation of item </a:t>
            </a:r>
            <a:r>
              <a:rPr lang="en-US" b="0" i="0" dirty="0" err="1">
                <a:solidFill>
                  <a:srgbClr val="374151"/>
                </a:solidFill>
                <a:effectLst/>
                <a:latin typeface="Söhne"/>
              </a:rPr>
              <a:t>i</a:t>
            </a:r>
            <a:r>
              <a:rPr lang="en-US" b="0" i="0" dirty="0">
                <a:solidFill>
                  <a:srgbClr val="374151"/>
                </a:solidFill>
                <a:effectLst/>
                <a:latin typeface="Söhne"/>
              </a:rPr>
              <a:t>.</a:t>
            </a:r>
          </a:p>
          <a:p>
            <a:pPr marL="742950" lvl="1" indent="-285750" algn="l">
              <a:buFont typeface="Arial" panose="020B0604020202020204" pitchFamily="34" charset="0"/>
              <a:buChar char="•"/>
            </a:pPr>
            <a:r>
              <a:rPr lang="el-GR" b="1" i="0" dirty="0">
                <a:solidFill>
                  <a:srgbClr val="374151"/>
                </a:solidFill>
                <a:effectLst/>
                <a:latin typeface="Söhne"/>
              </a:rPr>
              <a:t>β:</a:t>
            </a:r>
            <a:r>
              <a:rPr lang="el-GR" b="0" i="0" dirty="0">
                <a:solidFill>
                  <a:srgbClr val="374151"/>
                </a:solidFill>
                <a:effectLst/>
                <a:latin typeface="Söhne"/>
              </a:rPr>
              <a:t> </a:t>
            </a:r>
            <a:r>
              <a:rPr lang="en-US" b="0" i="0" dirty="0">
                <a:solidFill>
                  <a:srgbClr val="374151"/>
                </a:solidFill>
                <a:effectLst/>
                <a:latin typeface="Söhne"/>
              </a:rPr>
              <a:t>Learning rate for retrieval.</a:t>
            </a:r>
          </a:p>
          <a:p>
            <a:pPr marL="742950" lvl="1" indent="-285750" algn="l">
              <a:buFont typeface="Arial" panose="020B0604020202020204" pitchFamily="34" charset="0"/>
              <a:buChar char="•"/>
            </a:pPr>
            <a:r>
              <a:rPr lang="en-US" b="1" i="0" dirty="0" err="1">
                <a:solidFill>
                  <a:srgbClr val="374151"/>
                </a:solidFill>
                <a:effectLst/>
                <a:latin typeface="Söhne"/>
              </a:rPr>
              <a:t>Si,j</a:t>
            </a:r>
            <a:r>
              <a:rPr lang="en-US" b="1" i="0" dirty="0">
                <a:solidFill>
                  <a:srgbClr val="374151"/>
                </a:solidFill>
                <a:effectLst/>
                <a:latin typeface="Söhne"/>
              </a:rPr>
              <a:t>:</a:t>
            </a:r>
            <a:r>
              <a:rPr lang="en-US" b="0" i="0" dirty="0">
                <a:solidFill>
                  <a:srgbClr val="374151"/>
                </a:solidFill>
                <a:effectLst/>
                <a:latin typeface="Söhne"/>
              </a:rPr>
              <a:t> Strength of the association between items </a:t>
            </a:r>
            <a:r>
              <a:rPr lang="en-US" b="0" i="0" dirty="0" err="1">
                <a:solidFill>
                  <a:srgbClr val="374151"/>
                </a:solidFill>
                <a:effectLst/>
                <a:latin typeface="Söhne"/>
              </a:rPr>
              <a:t>i</a:t>
            </a:r>
            <a:r>
              <a:rPr lang="en-US" b="0" i="0" dirty="0">
                <a:solidFill>
                  <a:srgbClr val="374151"/>
                </a:solidFill>
                <a:effectLst/>
                <a:latin typeface="Söhne"/>
              </a:rPr>
              <a:t> and j.</a:t>
            </a:r>
          </a:p>
          <a:p>
            <a:pPr marL="742950" lvl="1" indent="-285750" algn="l">
              <a:buFont typeface="Arial" panose="020B0604020202020204" pitchFamily="34" charset="0"/>
              <a:buChar char="•"/>
            </a:pPr>
            <a:r>
              <a:rPr lang="en-US" b="1" i="0" dirty="0" err="1">
                <a:solidFill>
                  <a:srgbClr val="374151"/>
                </a:solidFill>
                <a:effectLst/>
                <a:latin typeface="Söhne"/>
              </a:rPr>
              <a:t>Aj</a:t>
            </a:r>
            <a:r>
              <a:rPr lang="en-US" b="1" i="0" dirty="0">
                <a:solidFill>
                  <a:srgbClr val="374151"/>
                </a:solidFill>
                <a:effectLst/>
                <a:latin typeface="Söhne"/>
              </a:rPr>
              <a:t>:</a:t>
            </a:r>
            <a:r>
              <a:rPr lang="en-US" b="0" i="0" dirty="0">
                <a:solidFill>
                  <a:srgbClr val="374151"/>
                </a:solidFill>
                <a:effectLst/>
                <a:latin typeface="Söhne"/>
              </a:rPr>
              <a:t> Activation of an associate of item j.</a:t>
            </a:r>
          </a:p>
          <a:p>
            <a:pPr algn="l">
              <a:buFont typeface="Arial" panose="020B0604020202020204" pitchFamily="34" charset="0"/>
              <a:buChar char="•"/>
            </a:pPr>
            <a:r>
              <a:rPr lang="en-US" b="1" i="0" dirty="0">
                <a:solidFill>
                  <a:srgbClr val="374151"/>
                </a:solidFill>
                <a:effectLst/>
                <a:latin typeface="Söhne"/>
              </a:rPr>
              <a:t>Role:</a:t>
            </a:r>
            <a:r>
              <a:rPr lang="en-US" b="0" i="0" dirty="0">
                <a:solidFill>
                  <a:srgbClr val="374151"/>
                </a:solidFill>
                <a:effectLst/>
                <a:latin typeface="Söhne"/>
              </a:rPr>
              <a:t> This equation calculates the change in activation for item </a:t>
            </a:r>
            <a:r>
              <a:rPr lang="en-US" b="0" i="0" dirty="0" err="1">
                <a:solidFill>
                  <a:srgbClr val="374151"/>
                </a:solidFill>
                <a:effectLst/>
                <a:latin typeface="Söhne"/>
              </a:rPr>
              <a:t>i</a:t>
            </a:r>
            <a:r>
              <a:rPr lang="en-US" b="0" i="0" dirty="0">
                <a:solidFill>
                  <a:srgbClr val="374151"/>
                </a:solidFill>
                <a:effectLst/>
                <a:latin typeface="Söhne"/>
              </a:rPr>
              <a:t> based on its association with another item j and the current activation of item j.</a:t>
            </a:r>
          </a:p>
          <a:p>
            <a:pPr algn="l">
              <a:buFont typeface="Arial" panose="020B0604020202020204" pitchFamily="34" charset="0"/>
              <a:buChar char="•"/>
            </a:pPr>
            <a:r>
              <a:rPr lang="en-US" b="1" i="0" dirty="0">
                <a:solidFill>
                  <a:srgbClr val="374151"/>
                </a:solidFill>
                <a:effectLst/>
                <a:latin typeface="Söhne"/>
              </a:rPr>
              <a:t>Implementation:</a:t>
            </a:r>
            <a:r>
              <a:rPr lang="en-US" b="0" i="0" dirty="0">
                <a:solidFill>
                  <a:srgbClr val="374151"/>
                </a:solidFill>
                <a:effectLst/>
                <a:latin typeface="Söhne"/>
              </a:rPr>
              <a:t> When an agent retrieves an item (item j), the activations of its semantic associates (like item </a:t>
            </a:r>
            <a:r>
              <a:rPr lang="en-US" b="0" i="0" dirty="0" err="1">
                <a:solidFill>
                  <a:srgbClr val="374151"/>
                </a:solidFill>
                <a:effectLst/>
                <a:latin typeface="Söhne"/>
              </a:rPr>
              <a:t>i</a:t>
            </a:r>
            <a:r>
              <a:rPr lang="en-US" b="0" i="0" dirty="0">
                <a:solidFill>
                  <a:srgbClr val="374151"/>
                </a:solidFill>
                <a:effectLst/>
                <a:latin typeface="Söhne"/>
              </a:rPr>
              <a:t>) are modified using this formula. The stronger the association between the two items, and the higher the activation of item j, the greater the change in activation for item </a:t>
            </a:r>
            <a:r>
              <a:rPr lang="en-US" b="0" i="0" dirty="0" err="1">
                <a:solidFill>
                  <a:srgbClr val="374151"/>
                </a:solidFill>
                <a:effectLst/>
                <a:latin typeface="Söhne"/>
              </a:rPr>
              <a:t>i</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Influence on Results:</a:t>
            </a:r>
            <a:r>
              <a:rPr lang="en-US" b="0" i="0" dirty="0">
                <a:solidFill>
                  <a:srgbClr val="374151"/>
                </a:solidFill>
                <a:effectLst/>
                <a:latin typeface="Söhne"/>
              </a:rPr>
              <a:t> This formula ensures that when an item is retrieved or activated, other items that are semantically related or associated with it also get their activations adjusted. This can lead to a chain reaction where recalling one memory can influence the recall of several related memories.</a:t>
            </a:r>
          </a:p>
          <a:p>
            <a:pPr algn="l">
              <a:buFont typeface="Arial" panose="020B0604020202020204" pitchFamily="34" charset="0"/>
              <a:buChar char="•"/>
            </a:pPr>
            <a:r>
              <a:rPr lang="en-US" b="1" i="0" dirty="0">
                <a:solidFill>
                  <a:srgbClr val="374151"/>
                </a:solidFill>
                <a:effectLst/>
                <a:latin typeface="Söhne"/>
              </a:rPr>
              <a:t>Meaning:</a:t>
            </a:r>
            <a:r>
              <a:rPr lang="en-US" b="0" i="0" dirty="0">
                <a:solidFill>
                  <a:srgbClr val="374151"/>
                </a:solidFill>
                <a:effectLst/>
                <a:latin typeface="Söhne"/>
              </a:rPr>
              <a:t> In human memory, when we think of one thing, it often reminds us of something related. This formula captures that phenomenon in the agent's memory model. It reflects the interconnectedness of memories and how the activation or recall of one memory can influence the activations of related memories.</a:t>
            </a:r>
          </a:p>
          <a:p>
            <a:pPr algn="l"/>
            <a:r>
              <a:rPr lang="en-US" b="0" i="0" dirty="0">
                <a:solidFill>
                  <a:srgbClr val="374151"/>
                </a:solidFill>
                <a:effectLst/>
                <a:latin typeface="Söhne"/>
              </a:rPr>
              <a:t>In essence, this formula is a representation of how memories are interconnected and influence each other within the agent's memory model. When one memory item is activated, it can boost or modify the activations of other related memory items, simulating the associative nature of human memory.</a:t>
            </a:r>
          </a:p>
        </p:txBody>
      </p:sp>
      <p:sp>
        <p:nvSpPr>
          <p:cNvPr id="4" name="Slide Number Placeholder 3"/>
          <p:cNvSpPr>
            <a:spLocks noGrp="1"/>
          </p:cNvSpPr>
          <p:nvPr>
            <p:ph type="sldNum" sz="quarter" idx="5"/>
          </p:nvPr>
        </p:nvSpPr>
        <p:spPr/>
        <p:txBody>
          <a:bodyPr/>
          <a:lstStyle/>
          <a:p>
            <a:fld id="{6FD3CC77-71B5-AA46-A72C-5971760D3F8E}" type="slidenum">
              <a:rPr lang="en-US" smtClean="0"/>
              <a:t>18</a:t>
            </a:fld>
            <a:endParaRPr lang="en-US"/>
          </a:p>
        </p:txBody>
      </p:sp>
    </p:spTree>
    <p:extLst>
      <p:ext uri="{BB962C8B-B14F-4D97-AF65-F5344CB8AC3E}">
        <p14:creationId xmlns:p14="http://schemas.microsoft.com/office/powerpoint/2010/main" val="4257852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Formula: ∆Ai = </a:t>
            </a:r>
            <a:r>
              <a:rPr lang="el-GR" b="1" i="0" dirty="0">
                <a:effectLst/>
                <a:latin typeface="Söhne"/>
              </a:rPr>
              <a:t>α[ 1 - </a:t>
            </a:r>
            <a:r>
              <a:rPr lang="en-US" b="1" i="0" dirty="0">
                <a:effectLst/>
                <a:latin typeface="Söhne"/>
              </a:rPr>
              <a:t>Ai]</a:t>
            </a:r>
          </a:p>
          <a:p>
            <a:pPr algn="l"/>
            <a:r>
              <a:rPr lang="en-US" b="1" i="0" dirty="0">
                <a:effectLst/>
                <a:latin typeface="Söhne"/>
              </a:rPr>
              <a:t>Components:</a:t>
            </a:r>
            <a:endParaRPr lang="en-US" b="0" i="0" dirty="0">
              <a:effectLst/>
              <a:latin typeface="Söhne"/>
            </a:endParaRPr>
          </a:p>
          <a:p>
            <a:pPr algn="l">
              <a:buFont typeface="Arial" panose="020B0604020202020204" pitchFamily="34" charset="0"/>
              <a:buChar char="•"/>
            </a:pPr>
            <a:r>
              <a:rPr lang="en-US" b="1" i="0" dirty="0">
                <a:solidFill>
                  <a:srgbClr val="374151"/>
                </a:solidFill>
                <a:effectLst/>
                <a:latin typeface="Söhne"/>
              </a:rPr>
              <a:t>∆Ai:</a:t>
            </a:r>
            <a:r>
              <a:rPr lang="en-US" b="0" i="0" dirty="0">
                <a:solidFill>
                  <a:srgbClr val="374151"/>
                </a:solidFill>
                <a:effectLst/>
                <a:latin typeface="Söhne"/>
              </a:rPr>
              <a:t> Represents the change in activation of the item "</a:t>
            </a:r>
            <a:r>
              <a:rPr lang="en-US" b="0" i="0" dirty="0" err="1">
                <a:solidFill>
                  <a:srgbClr val="374151"/>
                </a:solidFill>
                <a:effectLst/>
                <a:latin typeface="Söhne"/>
              </a:rPr>
              <a:t>i</a:t>
            </a:r>
            <a:r>
              <a:rPr lang="en-US" b="0" i="0" dirty="0">
                <a:solidFill>
                  <a:srgbClr val="374151"/>
                </a:solidFill>
                <a:effectLst/>
                <a:latin typeface="Söhne"/>
              </a:rPr>
              <a:t>".</a:t>
            </a:r>
          </a:p>
          <a:p>
            <a:pPr algn="l">
              <a:buFont typeface="Arial" panose="020B0604020202020204" pitchFamily="34" charset="0"/>
              <a:buChar char="•"/>
            </a:pPr>
            <a:r>
              <a:rPr lang="el-GR" b="1" i="0" dirty="0">
                <a:solidFill>
                  <a:srgbClr val="374151"/>
                </a:solidFill>
                <a:effectLst/>
                <a:latin typeface="Söhne"/>
              </a:rPr>
              <a:t>α:</a:t>
            </a:r>
            <a:r>
              <a:rPr lang="el-GR" b="0" i="0" dirty="0">
                <a:solidFill>
                  <a:srgbClr val="374151"/>
                </a:solidFill>
                <a:effectLst/>
                <a:latin typeface="Söhne"/>
              </a:rPr>
              <a:t> </a:t>
            </a:r>
            <a:r>
              <a:rPr lang="en-US" b="0" i="0" dirty="0">
                <a:solidFill>
                  <a:srgbClr val="374151"/>
                </a:solidFill>
                <a:effectLst/>
                <a:latin typeface="Söhne"/>
              </a:rPr>
              <a:t>Learning rate for encoding. It determines the rate or speed at which the agent's memory adapts to new information.</a:t>
            </a:r>
          </a:p>
          <a:p>
            <a:pPr algn="l">
              <a:buFont typeface="Arial" panose="020B0604020202020204" pitchFamily="34" charset="0"/>
              <a:buChar char="•"/>
            </a:pPr>
            <a:r>
              <a:rPr lang="en-US" b="1" i="0" dirty="0">
                <a:solidFill>
                  <a:srgbClr val="374151"/>
                </a:solidFill>
                <a:effectLst/>
                <a:latin typeface="Söhne"/>
              </a:rPr>
              <a:t>Ai:</a:t>
            </a:r>
            <a:r>
              <a:rPr lang="en-US" b="0" i="0" dirty="0">
                <a:solidFill>
                  <a:srgbClr val="374151"/>
                </a:solidFill>
                <a:effectLst/>
                <a:latin typeface="Söhne"/>
              </a:rPr>
              <a:t> Current activation of the item "</a:t>
            </a:r>
            <a:r>
              <a:rPr lang="en-US" b="0" i="0" dirty="0" err="1">
                <a:solidFill>
                  <a:srgbClr val="374151"/>
                </a:solidFill>
                <a:effectLst/>
                <a:latin typeface="Söhne"/>
              </a:rPr>
              <a:t>i</a:t>
            </a:r>
            <a:r>
              <a:rPr lang="en-US" b="0" i="0" dirty="0">
                <a:solidFill>
                  <a:srgbClr val="374151"/>
                </a:solidFill>
                <a:effectLst/>
                <a:latin typeface="Söhne"/>
              </a:rPr>
              <a:t>" in the agent's memory.</a:t>
            </a:r>
          </a:p>
          <a:p>
            <a:pPr algn="l"/>
            <a:r>
              <a:rPr lang="en-US" b="1" i="0" dirty="0">
                <a:effectLst/>
                <a:latin typeface="Söhne"/>
              </a:rPr>
              <a:t>Role:</a:t>
            </a:r>
            <a:endParaRPr lang="en-US" b="0" i="0" dirty="0">
              <a:effectLst/>
              <a:latin typeface="Söhne"/>
            </a:endParaRPr>
          </a:p>
          <a:p>
            <a:pPr algn="l"/>
            <a:r>
              <a:rPr lang="en-US" b="0" i="0" dirty="0">
                <a:solidFill>
                  <a:srgbClr val="374151"/>
                </a:solidFill>
                <a:effectLst/>
                <a:latin typeface="Söhne"/>
              </a:rPr>
              <a:t>This equation determines how much the activation of a particular item "</a:t>
            </a:r>
            <a:r>
              <a:rPr lang="en-US" b="0" i="0" dirty="0" err="1">
                <a:solidFill>
                  <a:srgbClr val="374151"/>
                </a:solidFill>
                <a:effectLst/>
                <a:latin typeface="Söhne"/>
              </a:rPr>
              <a:t>i</a:t>
            </a:r>
            <a:r>
              <a:rPr lang="en-US" b="0" i="0" dirty="0">
                <a:solidFill>
                  <a:srgbClr val="374151"/>
                </a:solidFill>
                <a:effectLst/>
                <a:latin typeface="Söhne"/>
              </a:rPr>
              <a:t>" should be increased when it is being encoded or remembered.</a:t>
            </a:r>
          </a:p>
          <a:p>
            <a:pPr algn="l"/>
            <a:r>
              <a:rPr lang="en-US" b="1" i="0" dirty="0">
                <a:effectLst/>
                <a:latin typeface="Söhne"/>
              </a:rPr>
              <a:t>Implementation:</a:t>
            </a:r>
            <a:endParaRPr lang="en-US" b="0" i="0" dirty="0">
              <a:effectLst/>
              <a:latin typeface="Söhne"/>
            </a:endParaRPr>
          </a:p>
          <a:p>
            <a:pPr algn="l"/>
            <a:r>
              <a:rPr lang="en-US" b="0" i="0" dirty="0">
                <a:solidFill>
                  <a:srgbClr val="374151"/>
                </a:solidFill>
                <a:effectLst/>
                <a:latin typeface="Söhne"/>
              </a:rPr>
              <a:t>When an agent encounters a new item or is trying to encode an item, the activation of that item in the agent's memory is increased using this formula. The formula calculates the change in activation based on the current activation and the learning rate.</a:t>
            </a:r>
          </a:p>
          <a:p>
            <a:pPr algn="l"/>
            <a:r>
              <a:rPr lang="en-US" b="1" i="0" dirty="0">
                <a:effectLst/>
                <a:latin typeface="Söhne"/>
              </a:rPr>
              <a:t>Influence on Results:</a:t>
            </a:r>
            <a:endParaRPr lang="en-US" b="0" i="0" dirty="0">
              <a:effectLst/>
              <a:latin typeface="Söhne"/>
            </a:endParaRPr>
          </a:p>
          <a:p>
            <a:pPr algn="l">
              <a:buFont typeface="Arial" panose="020B0604020202020204" pitchFamily="34" charset="0"/>
              <a:buChar char="•"/>
            </a:pPr>
            <a:r>
              <a:rPr lang="en-US" b="0" i="0" dirty="0">
                <a:solidFill>
                  <a:srgbClr val="374151"/>
                </a:solidFill>
                <a:effectLst/>
                <a:latin typeface="Söhne"/>
              </a:rPr>
              <a:t>The formula ensures that items with lower initial activation (less remembered or less familiar items) get a larger increase in activation compared to items that are already highly activated (well-remembered or familiar items).</a:t>
            </a:r>
          </a:p>
          <a:p>
            <a:pPr algn="l">
              <a:buFont typeface="Arial" panose="020B0604020202020204" pitchFamily="34" charset="0"/>
              <a:buChar char="•"/>
            </a:pPr>
            <a:r>
              <a:rPr lang="en-US" b="0" i="0" dirty="0">
                <a:solidFill>
                  <a:srgbClr val="374151"/>
                </a:solidFill>
                <a:effectLst/>
                <a:latin typeface="Söhne"/>
              </a:rPr>
              <a:t>It ensures that the activation of an item doesn't exceed a certain limit. As Ai approaches 1, the change in activation ∆Ai approaches 0.</a:t>
            </a:r>
          </a:p>
          <a:p>
            <a:pPr algn="l"/>
            <a:r>
              <a:rPr lang="en-US" b="1" i="0" dirty="0">
                <a:effectLst/>
                <a:latin typeface="Söhne"/>
              </a:rPr>
              <a:t>Meaning:</a:t>
            </a:r>
            <a:endParaRPr lang="en-US" b="0" i="0" dirty="0">
              <a:effectLst/>
              <a:latin typeface="Söhne"/>
            </a:endParaRPr>
          </a:p>
          <a:p>
            <a:pPr algn="l"/>
            <a:r>
              <a:rPr lang="en-US" b="0" i="0" dirty="0">
                <a:solidFill>
                  <a:srgbClr val="374151"/>
                </a:solidFill>
                <a:effectLst/>
                <a:latin typeface="Söhne"/>
              </a:rPr>
              <a:t>This formula captures a fundamental aspect of memory encoding:</a:t>
            </a:r>
          </a:p>
          <a:p>
            <a:pPr algn="l">
              <a:buFont typeface="Arial" panose="020B0604020202020204" pitchFamily="34" charset="0"/>
              <a:buChar char="•"/>
            </a:pPr>
            <a:r>
              <a:rPr lang="en-US" b="1" i="0" dirty="0">
                <a:solidFill>
                  <a:srgbClr val="374151"/>
                </a:solidFill>
                <a:effectLst/>
                <a:latin typeface="Söhne"/>
              </a:rPr>
              <a:t>Adaptability:</a:t>
            </a:r>
            <a:r>
              <a:rPr lang="en-US" b="0" i="0" dirty="0">
                <a:solidFill>
                  <a:srgbClr val="374151"/>
                </a:solidFill>
                <a:effectLst/>
                <a:latin typeface="Söhne"/>
              </a:rPr>
              <a:t> The agent's memory is dynamic and can adapt to new information, with the rate of adaptation determined by </a:t>
            </a:r>
            <a:r>
              <a:rPr lang="el-GR" b="0" i="0" dirty="0">
                <a:solidFill>
                  <a:srgbClr val="374151"/>
                </a:solidFill>
                <a:effectLst/>
                <a:latin typeface="Söhne"/>
              </a:rPr>
              <a:t>α.</a:t>
            </a:r>
          </a:p>
          <a:p>
            <a:pPr algn="l">
              <a:buFont typeface="Arial" panose="020B0604020202020204" pitchFamily="34" charset="0"/>
              <a:buChar char="•"/>
            </a:pPr>
            <a:r>
              <a:rPr lang="en-US" b="1" i="0" dirty="0">
                <a:solidFill>
                  <a:srgbClr val="374151"/>
                </a:solidFill>
                <a:effectLst/>
                <a:latin typeface="Söhne"/>
              </a:rPr>
              <a:t>Diminishing Returns:</a:t>
            </a:r>
            <a:r>
              <a:rPr lang="en-US" b="0" i="0" dirty="0">
                <a:solidFill>
                  <a:srgbClr val="374151"/>
                </a:solidFill>
                <a:effectLst/>
                <a:latin typeface="Söhne"/>
              </a:rPr>
              <a:t> As an item becomes more and more activated (or remembered), the benefits of additional encoding decrease. In other words, if you already know something very well, going over it again doesn't help as much as if you were less familiar with it.</a:t>
            </a:r>
          </a:p>
          <a:p>
            <a:pPr algn="l"/>
            <a:r>
              <a:rPr lang="en-US" b="0" i="0" dirty="0">
                <a:solidFill>
                  <a:srgbClr val="374151"/>
                </a:solidFill>
                <a:effectLst/>
                <a:latin typeface="Söhne"/>
              </a:rPr>
              <a:t>In essence, the formula ∆Ai = </a:t>
            </a:r>
            <a:r>
              <a:rPr lang="el-GR" b="0" i="0" dirty="0">
                <a:solidFill>
                  <a:srgbClr val="374151"/>
                </a:solidFill>
                <a:effectLst/>
                <a:latin typeface="Söhne"/>
              </a:rPr>
              <a:t>α[ 1 - </a:t>
            </a:r>
            <a:r>
              <a:rPr lang="en-US" b="0" i="0" dirty="0">
                <a:solidFill>
                  <a:srgbClr val="374151"/>
                </a:solidFill>
                <a:effectLst/>
                <a:latin typeface="Söhne"/>
              </a:rPr>
              <a:t>Ai] ensures that the agent's memory remains balanced and adaptive, reflecting the way humans tend to remember or encode information. It ensures that new or less familiar information gets prioritized in memory encoding, while already well-known information gets lesser emphasis.</a:t>
            </a:r>
          </a:p>
          <a:p>
            <a:endParaRPr lang="en-US" dirty="0"/>
          </a:p>
        </p:txBody>
      </p:sp>
      <p:sp>
        <p:nvSpPr>
          <p:cNvPr id="4" name="Slide Number Placeholder 3"/>
          <p:cNvSpPr>
            <a:spLocks noGrp="1"/>
          </p:cNvSpPr>
          <p:nvPr>
            <p:ph type="sldNum" sz="quarter" idx="5"/>
          </p:nvPr>
        </p:nvSpPr>
        <p:spPr/>
        <p:txBody>
          <a:bodyPr/>
          <a:lstStyle/>
          <a:p>
            <a:fld id="{6FD3CC77-71B5-AA46-A72C-5971760D3F8E}" type="slidenum">
              <a:rPr lang="en-US" smtClean="0"/>
              <a:t>19</a:t>
            </a:fld>
            <a:endParaRPr lang="en-US"/>
          </a:p>
        </p:txBody>
      </p:sp>
    </p:spTree>
    <p:extLst>
      <p:ext uri="{BB962C8B-B14F-4D97-AF65-F5344CB8AC3E}">
        <p14:creationId xmlns:p14="http://schemas.microsoft.com/office/powerpoint/2010/main" val="369104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3CC77-71B5-AA46-A72C-5971760D3F8E}" type="slidenum">
              <a:rPr lang="en-US" smtClean="0"/>
              <a:t>20</a:t>
            </a:fld>
            <a:endParaRPr lang="en-US"/>
          </a:p>
        </p:txBody>
      </p:sp>
    </p:spTree>
    <p:extLst>
      <p:ext uri="{BB962C8B-B14F-4D97-AF65-F5344CB8AC3E}">
        <p14:creationId xmlns:p14="http://schemas.microsoft.com/office/powerpoint/2010/main" val="110400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Study 1: Validating the Agent Model</a:t>
            </a:r>
          </a:p>
          <a:p>
            <a:pPr algn="l"/>
            <a:r>
              <a:rPr lang="en-US" b="1" i="0" dirty="0">
                <a:effectLst/>
                <a:latin typeface="Söhne"/>
              </a:rPr>
              <a:t>Task Design:</a:t>
            </a:r>
            <a:endParaRPr lang="en-US" b="0" i="0" dirty="0">
              <a:effectLst/>
              <a:latin typeface="Söhne"/>
            </a:endParaRPr>
          </a:p>
          <a:p>
            <a:pPr algn="l">
              <a:buFont typeface="Arial" panose="020B0604020202020204" pitchFamily="34" charset="0"/>
              <a:buChar char="•"/>
            </a:pPr>
            <a:r>
              <a:rPr lang="en-US" b="0" i="0" dirty="0">
                <a:solidFill>
                  <a:srgbClr val="374151"/>
                </a:solidFill>
                <a:effectLst/>
                <a:latin typeface="Söhne"/>
              </a:rPr>
              <a:t>The study was designed to mirror the standard laboratory paradigm of collaborative memory as closely as possible.</a:t>
            </a:r>
          </a:p>
          <a:p>
            <a:pPr algn="l">
              <a:buFont typeface="Arial" panose="020B0604020202020204" pitchFamily="34" charset="0"/>
              <a:buChar char="•"/>
            </a:pPr>
            <a:r>
              <a:rPr lang="en-US" b="0" i="0" dirty="0">
                <a:solidFill>
                  <a:srgbClr val="374151"/>
                </a:solidFill>
                <a:effectLst/>
                <a:latin typeface="Söhne"/>
              </a:rPr>
              <a:t>Each agent was first allowed to encode a study list of 40 items, presented in a random order.</a:t>
            </a:r>
          </a:p>
          <a:p>
            <a:pPr algn="l">
              <a:buFont typeface="Arial" panose="020B0604020202020204" pitchFamily="34" charset="0"/>
              <a:buChar char="•"/>
            </a:pPr>
            <a:r>
              <a:rPr lang="en-US" b="0" i="0" dirty="0">
                <a:solidFill>
                  <a:srgbClr val="374151"/>
                </a:solidFill>
                <a:effectLst/>
                <a:latin typeface="Söhne"/>
              </a:rPr>
              <a:t>Groups of three agents then interacted in a structured manner over 20 rounds. In each round, each agent had an opportunity to retrieve an item. The order of retrieval was randomized in each round.</a:t>
            </a:r>
          </a:p>
          <a:p>
            <a:pPr algn="l">
              <a:buFont typeface="Arial" panose="020B0604020202020204" pitchFamily="34" charset="0"/>
              <a:buChar char="•"/>
            </a:pPr>
            <a:r>
              <a:rPr lang="en-US" b="0" i="0" dirty="0">
                <a:solidFill>
                  <a:srgbClr val="374151"/>
                </a:solidFill>
                <a:effectLst/>
                <a:latin typeface="Söhne"/>
              </a:rPr>
              <a:t>If an agent successfully retrieved an item, it was encoded by the other two agents. If an agent tried to retrieve an already retrieved item, the retrieval failed, and the next agent got a chance.</a:t>
            </a:r>
          </a:p>
          <a:p>
            <a:pPr algn="l"/>
            <a:r>
              <a:rPr lang="en-US" b="1" i="0" dirty="0">
                <a:effectLst/>
                <a:latin typeface="Söhne"/>
              </a:rPr>
              <a:t>Variables Initialized:</a:t>
            </a:r>
            <a:endParaRPr lang="en-US" b="0" i="0" dirty="0">
              <a:effectLst/>
              <a:latin typeface="Söhne"/>
            </a:endParaRPr>
          </a:p>
          <a:p>
            <a:pPr algn="l">
              <a:buFont typeface="Arial" panose="020B0604020202020204" pitchFamily="34" charset="0"/>
              <a:buChar char="•"/>
            </a:pPr>
            <a:r>
              <a:rPr lang="en-US" b="1" i="0" dirty="0">
                <a:solidFill>
                  <a:srgbClr val="374151"/>
                </a:solidFill>
                <a:effectLst/>
                <a:latin typeface="Söhne"/>
              </a:rPr>
              <a:t>Study List:</a:t>
            </a:r>
            <a:r>
              <a:rPr lang="en-US" b="0" i="0" dirty="0">
                <a:solidFill>
                  <a:srgbClr val="374151"/>
                </a:solidFill>
                <a:effectLst/>
                <a:latin typeface="Söhne"/>
              </a:rPr>
              <a:t> A list of 40 items for encoding.</a:t>
            </a:r>
          </a:p>
          <a:p>
            <a:pPr algn="l">
              <a:buFont typeface="Arial" panose="020B0604020202020204" pitchFamily="34" charset="0"/>
              <a:buChar char="•"/>
            </a:pPr>
            <a:r>
              <a:rPr lang="en-US" b="1" i="0" dirty="0">
                <a:solidFill>
                  <a:srgbClr val="374151"/>
                </a:solidFill>
                <a:effectLst/>
                <a:latin typeface="Söhne"/>
              </a:rPr>
              <a:t>Rounds:</a:t>
            </a:r>
            <a:r>
              <a:rPr lang="en-US" b="0" i="0" dirty="0">
                <a:solidFill>
                  <a:srgbClr val="374151"/>
                </a:solidFill>
                <a:effectLst/>
                <a:latin typeface="Söhne"/>
              </a:rPr>
              <a:t> 20 rounds of interaction.</a:t>
            </a:r>
          </a:p>
          <a:p>
            <a:pPr algn="l">
              <a:buFont typeface="Arial" panose="020B0604020202020204" pitchFamily="34" charset="0"/>
              <a:buChar char="•"/>
            </a:pPr>
            <a:r>
              <a:rPr lang="en-US" b="1" i="0" dirty="0">
                <a:solidFill>
                  <a:srgbClr val="374151"/>
                </a:solidFill>
                <a:effectLst/>
                <a:latin typeface="Söhne"/>
              </a:rPr>
              <a:t>Agent Memory:</a:t>
            </a:r>
            <a:r>
              <a:rPr lang="en-US" b="0" i="0" dirty="0">
                <a:solidFill>
                  <a:srgbClr val="374151"/>
                </a:solidFill>
                <a:effectLst/>
                <a:latin typeface="Söhne"/>
              </a:rPr>
              <a:t> Each agent had an activation vector representing the memory of items.</a:t>
            </a:r>
          </a:p>
          <a:p>
            <a:pPr algn="l"/>
            <a:r>
              <a:rPr lang="en-US" b="1" i="0" dirty="0">
                <a:effectLst/>
                <a:latin typeface="Söhne"/>
              </a:rPr>
              <a:t>Environment:</a:t>
            </a:r>
            <a:endParaRPr lang="en-US" b="0" i="0" dirty="0">
              <a:effectLst/>
              <a:latin typeface="Söhne"/>
            </a:endParaRPr>
          </a:p>
          <a:p>
            <a:pPr algn="l">
              <a:buFont typeface="Arial" panose="020B0604020202020204" pitchFamily="34" charset="0"/>
              <a:buChar char="•"/>
            </a:pPr>
            <a:r>
              <a:rPr lang="en-US" b="0" i="0" dirty="0">
                <a:solidFill>
                  <a:srgbClr val="374151"/>
                </a:solidFill>
                <a:effectLst/>
                <a:latin typeface="Söhne"/>
              </a:rPr>
              <a:t>The environment was a simulated setting that allowed agents to interact in a structured manner, mimicking both laboratory settings and real-world environments.</a:t>
            </a:r>
          </a:p>
          <a:p>
            <a:pPr algn="l"/>
            <a:r>
              <a:rPr lang="en-US" b="1" i="0" dirty="0">
                <a:effectLst/>
                <a:latin typeface="Söhne"/>
              </a:rPr>
              <a:t>Number of Agents:</a:t>
            </a:r>
            <a:endParaRPr lang="en-US" b="0" i="0" dirty="0">
              <a:effectLst/>
              <a:latin typeface="Söhne"/>
            </a:endParaRPr>
          </a:p>
          <a:p>
            <a:pPr algn="l">
              <a:buFont typeface="Arial" panose="020B0604020202020204" pitchFamily="34" charset="0"/>
              <a:buChar char="•"/>
            </a:pPr>
            <a:r>
              <a:rPr lang="en-US" b="0" i="0" dirty="0">
                <a:solidFill>
                  <a:srgbClr val="374151"/>
                </a:solidFill>
                <a:effectLst/>
                <a:latin typeface="Söhne"/>
              </a:rPr>
              <a:t>Agents were grouped into triads (groups of three).</a:t>
            </a:r>
          </a:p>
          <a:p>
            <a:pPr algn="l">
              <a:buFont typeface="Arial" panose="020B0604020202020204" pitchFamily="34" charset="0"/>
              <a:buChar char="•"/>
            </a:pPr>
            <a:r>
              <a:rPr lang="en-US" b="0" i="0" dirty="0">
                <a:solidFill>
                  <a:srgbClr val="374151"/>
                </a:solidFill>
                <a:effectLst/>
                <a:latin typeface="Söhne"/>
              </a:rPr>
              <a:t>The study created pairs of groups, resulting in 1,000 collaborative groups and 1,000 nominal groups, making a total of 6,000 agents.</a:t>
            </a:r>
          </a:p>
          <a:p>
            <a:pPr algn="l"/>
            <a:r>
              <a:rPr lang="en-US" b="1" i="0" dirty="0">
                <a:effectLst/>
                <a:latin typeface="Söhne"/>
              </a:rPr>
              <a:t>Comparisons:</a:t>
            </a:r>
            <a:endParaRPr lang="en-US" b="0" i="0" dirty="0">
              <a:effectLst/>
              <a:latin typeface="Söhne"/>
            </a:endParaRPr>
          </a:p>
          <a:p>
            <a:pPr algn="l">
              <a:buFont typeface="Arial" panose="020B0604020202020204" pitchFamily="34" charset="0"/>
              <a:buChar char="•"/>
            </a:pPr>
            <a:r>
              <a:rPr lang="en-US" b="0" i="0" dirty="0">
                <a:solidFill>
                  <a:srgbClr val="374151"/>
                </a:solidFill>
                <a:effectLst/>
                <a:latin typeface="Söhne"/>
              </a:rPr>
              <a:t>The performance of collaborating agents was compared to the performance of individual agents (nominal groups).</a:t>
            </a:r>
          </a:p>
          <a:p>
            <a:pPr algn="l">
              <a:buFont typeface="Arial" panose="020B0604020202020204" pitchFamily="34" charset="0"/>
              <a:buChar char="•"/>
            </a:pPr>
            <a:r>
              <a:rPr lang="en-US" b="0" i="0" dirty="0">
                <a:solidFill>
                  <a:srgbClr val="374151"/>
                </a:solidFill>
                <a:effectLst/>
                <a:latin typeface="Söhne"/>
              </a:rPr>
              <a:t>In nominal groups, agents studied and recalled in isolation. The nonredundant output of this nominal group was taken as the expected output of individual agents, against which the collaborative group performance was compared.</a:t>
            </a:r>
          </a:p>
          <a:p>
            <a:pPr algn="l"/>
            <a:r>
              <a:rPr lang="en-US" b="1" i="0" dirty="0">
                <a:effectLst/>
                <a:latin typeface="Söhne"/>
              </a:rPr>
              <a:t>Performance:</a:t>
            </a:r>
            <a:endParaRPr lang="en-US" b="0" i="0" dirty="0">
              <a:effectLst/>
              <a:latin typeface="Söhne"/>
            </a:endParaRPr>
          </a:p>
          <a:p>
            <a:pPr algn="l">
              <a:buFont typeface="Arial" panose="020B0604020202020204" pitchFamily="34" charset="0"/>
              <a:buChar char="•"/>
            </a:pPr>
            <a:r>
              <a:rPr lang="en-US" b="0" i="0" dirty="0">
                <a:solidFill>
                  <a:srgbClr val="374151"/>
                </a:solidFill>
                <a:effectLst/>
                <a:latin typeface="Söhne"/>
              </a:rPr>
              <a:t>The simulated agents exhibited collaborative inhibition, a phenomenon where collaborative groups recall more than an individual but not to their full potential.</a:t>
            </a:r>
          </a:p>
          <a:p>
            <a:pPr algn="l">
              <a:buFont typeface="Arial" panose="020B0604020202020204" pitchFamily="34" charset="0"/>
              <a:buChar char="•"/>
            </a:pPr>
            <a:r>
              <a:rPr lang="en-US" b="0" i="0" dirty="0">
                <a:solidFill>
                  <a:srgbClr val="374151"/>
                </a:solidFill>
                <a:effectLst/>
                <a:latin typeface="Söhne"/>
              </a:rPr>
              <a:t>Collaborative groups retrieved significantly fewer items than their counterparts in nominal groups.</a:t>
            </a:r>
          </a:p>
          <a:p>
            <a:pPr algn="l">
              <a:buFont typeface="Arial" panose="020B0604020202020204" pitchFamily="34" charset="0"/>
              <a:buChar char="•"/>
            </a:pPr>
            <a:r>
              <a:rPr lang="en-US" b="0" i="0" dirty="0">
                <a:solidFill>
                  <a:srgbClr val="374151"/>
                </a:solidFill>
                <a:effectLst/>
                <a:latin typeface="Söhne"/>
              </a:rPr>
              <a:t>The study found that the greater the similarity between agents before collaborating, the lower the recall performance of the nominal groups.</a:t>
            </a:r>
          </a:p>
          <a:p>
            <a:pPr algn="l"/>
            <a:r>
              <a:rPr lang="en-US" b="1" i="0" dirty="0">
                <a:effectLst/>
                <a:latin typeface="Söhne"/>
              </a:rPr>
              <a:t>Size:</a:t>
            </a:r>
            <a:endParaRPr lang="en-US" b="0" i="0" dirty="0">
              <a:effectLst/>
              <a:latin typeface="Söhne"/>
            </a:endParaRPr>
          </a:p>
          <a:p>
            <a:pPr algn="l">
              <a:buFont typeface="Arial" panose="020B0604020202020204" pitchFamily="34" charset="0"/>
              <a:buChar char="•"/>
            </a:pPr>
            <a:r>
              <a:rPr lang="en-US" b="0" i="0" dirty="0">
                <a:solidFill>
                  <a:srgbClr val="374151"/>
                </a:solidFill>
                <a:effectLst/>
                <a:latin typeface="Söhne"/>
              </a:rPr>
              <a:t>The study used a large sample size, simulating 1,000 separate pairs of groups (1,000 collaborative groups and 1,000 nominal groups). This large sample size provided greater statistical power than typical behavioral studies.</a:t>
            </a:r>
          </a:p>
          <a:p>
            <a:endParaRPr lang="en-US" dirty="0"/>
          </a:p>
        </p:txBody>
      </p:sp>
      <p:sp>
        <p:nvSpPr>
          <p:cNvPr id="4" name="Slide Number Placeholder 3"/>
          <p:cNvSpPr>
            <a:spLocks noGrp="1"/>
          </p:cNvSpPr>
          <p:nvPr>
            <p:ph type="sldNum" sz="quarter" idx="5"/>
          </p:nvPr>
        </p:nvSpPr>
        <p:spPr/>
        <p:txBody>
          <a:bodyPr/>
          <a:lstStyle/>
          <a:p>
            <a:fld id="{6FD3CC77-71B5-AA46-A72C-5971760D3F8E}" type="slidenum">
              <a:rPr lang="en-US" smtClean="0"/>
              <a:t>26</a:t>
            </a:fld>
            <a:endParaRPr lang="en-US"/>
          </a:p>
        </p:txBody>
      </p:sp>
    </p:spTree>
    <p:extLst>
      <p:ext uri="{BB962C8B-B14F-4D97-AF65-F5344CB8AC3E}">
        <p14:creationId xmlns:p14="http://schemas.microsoft.com/office/powerpoint/2010/main" val="3416186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Comparisons &amp; Performance: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study compared the performance of collaborating agents (those that worked together) with the performance of individual agents (those that worked in isolation).</a:t>
            </a:r>
          </a:p>
          <a:p>
            <a:pPr marL="742950" lvl="1" indent="-285750" algn="l">
              <a:buFont typeface="+mj-lt"/>
              <a:buAutoNum type="arabicPeriod"/>
            </a:pPr>
            <a:r>
              <a:rPr lang="en-US" b="0" i="0" dirty="0">
                <a:solidFill>
                  <a:srgbClr val="374151"/>
                </a:solidFill>
                <a:effectLst/>
                <a:latin typeface="Söhne"/>
              </a:rPr>
              <a:t>The non-redundant output of individual agents was termed as the "nominal group" and was used as a benchmark to compare against the collaborative group's performance.</a:t>
            </a:r>
          </a:p>
          <a:p>
            <a:pPr algn="l">
              <a:buFont typeface="+mj-lt"/>
              <a:buAutoNum type="arabicPeriod"/>
            </a:pPr>
            <a:r>
              <a:rPr lang="en-US" b="1" i="0" dirty="0">
                <a:solidFill>
                  <a:srgbClr val="374151"/>
                </a:solidFill>
                <a:effectLst/>
                <a:latin typeface="Söhne"/>
              </a:rPr>
              <a:t>Pattern Observed by Simulated Agents: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simulated agents exhibited a pattern known as "collaborative inhibition". This means that while collaborative groups recalled more items than individual agents, they did not recall as many as the combined potential of the individual agents. In other words, three agents working together did not recall as much as three agents working separately and then combining their results.</a:t>
            </a:r>
          </a:p>
          <a:p>
            <a:pPr algn="l">
              <a:buFont typeface="+mj-lt"/>
              <a:buAutoNum type="arabicPeriod"/>
            </a:pPr>
            <a:r>
              <a:rPr lang="en-US" b="1" i="0" dirty="0">
                <a:solidFill>
                  <a:srgbClr val="374151"/>
                </a:solidFill>
                <a:effectLst/>
                <a:latin typeface="Söhne"/>
              </a:rPr>
              <a:t>Diversity: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Before collaboration, each agent had a unique pattern of activation over the set of items, leading to a diverse set of memories. This diversity should, in theory, allow for a richer recall when agents collaborate. However, during collaboration, agents' memories became more similar, leading to a reduction in this diversity.</a:t>
            </a:r>
          </a:p>
        </p:txBody>
      </p:sp>
      <p:sp>
        <p:nvSpPr>
          <p:cNvPr id="4" name="Slide Number Placeholder 3"/>
          <p:cNvSpPr>
            <a:spLocks noGrp="1"/>
          </p:cNvSpPr>
          <p:nvPr>
            <p:ph type="sldNum" sz="quarter" idx="5"/>
          </p:nvPr>
        </p:nvSpPr>
        <p:spPr/>
        <p:txBody>
          <a:bodyPr/>
          <a:lstStyle/>
          <a:p>
            <a:fld id="{6FD3CC77-71B5-AA46-A72C-5971760D3F8E}" type="slidenum">
              <a:rPr lang="en-US" smtClean="0"/>
              <a:t>27</a:t>
            </a:fld>
            <a:endParaRPr lang="en-US"/>
          </a:p>
        </p:txBody>
      </p:sp>
    </p:spTree>
    <p:extLst>
      <p:ext uri="{BB962C8B-B14F-4D97-AF65-F5344CB8AC3E}">
        <p14:creationId xmlns:p14="http://schemas.microsoft.com/office/powerpoint/2010/main" val="102220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Collaborative Inhibition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Collaborative groups retrieved significantly fewer items than their counterparts in nominal groups. This phenomenon, where the combined recall of a collaborative group is less than the sum of individual recalls, is termed "collaborative inhibition."</a:t>
            </a:r>
          </a:p>
          <a:p>
            <a:pPr algn="l">
              <a:buFont typeface="+mj-lt"/>
              <a:buAutoNum type="arabicPeriod"/>
            </a:pPr>
            <a:r>
              <a:rPr lang="en-US" b="1" i="0" dirty="0">
                <a:solidFill>
                  <a:srgbClr val="374151"/>
                </a:solidFill>
                <a:effectLst/>
                <a:latin typeface="Söhne"/>
              </a:rPr>
              <a:t>Impact of </a:t>
            </a:r>
            <a:r>
              <a:rPr lang="en-US" b="1" i="0" dirty="0" err="1">
                <a:solidFill>
                  <a:srgbClr val="374151"/>
                </a:solidFill>
                <a:effectLst/>
                <a:latin typeface="Söhne"/>
              </a:rPr>
              <a:t>Precollaboration</a:t>
            </a:r>
            <a:r>
              <a:rPr lang="en-US" b="1" i="0" dirty="0">
                <a:solidFill>
                  <a:srgbClr val="374151"/>
                </a:solidFill>
                <a:effectLst/>
                <a:latin typeface="Söhne"/>
              </a:rPr>
              <a:t> Similarity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The study introduced a metric called "</a:t>
            </a:r>
            <a:r>
              <a:rPr lang="en-US" b="0" i="0" dirty="0" err="1">
                <a:solidFill>
                  <a:srgbClr val="374151"/>
                </a:solidFill>
                <a:effectLst/>
                <a:latin typeface="Söhne"/>
              </a:rPr>
              <a:t>precollaboration</a:t>
            </a:r>
            <a:r>
              <a:rPr lang="en-US" b="0" i="0" dirty="0">
                <a:solidFill>
                  <a:srgbClr val="374151"/>
                </a:solidFill>
                <a:effectLst/>
                <a:latin typeface="Söhne"/>
              </a:rPr>
              <a:t> similarity," which measures how similar the agents' memories were before they started collaborating.</a:t>
            </a:r>
          </a:p>
          <a:p>
            <a:pPr marL="742950" lvl="1" indent="-285750" algn="l">
              <a:buFont typeface="+mj-lt"/>
              <a:buAutoNum type="arabicPeriod"/>
            </a:pPr>
            <a:r>
              <a:rPr lang="en-US" b="0" i="0" dirty="0">
                <a:solidFill>
                  <a:srgbClr val="374151"/>
                </a:solidFill>
                <a:effectLst/>
                <a:latin typeface="Söhne"/>
              </a:rPr>
              <a:t>For nominal groups, there was a negative relationship between </a:t>
            </a:r>
            <a:r>
              <a:rPr lang="en-US" b="0" i="0" dirty="0" err="1">
                <a:solidFill>
                  <a:srgbClr val="374151"/>
                </a:solidFill>
                <a:effectLst/>
                <a:latin typeface="Söhne"/>
              </a:rPr>
              <a:t>precollaboration</a:t>
            </a:r>
            <a:r>
              <a:rPr lang="en-US" b="0" i="0" dirty="0">
                <a:solidFill>
                  <a:srgbClr val="374151"/>
                </a:solidFill>
                <a:effectLst/>
                <a:latin typeface="Söhne"/>
              </a:rPr>
              <a:t> similarity and recall performance. In other words, the more similar the agents were before collaboration, the lower the recall performance of the nominal groups.</a:t>
            </a:r>
          </a:p>
          <a:p>
            <a:pPr marL="742950" lvl="1" indent="-285750" algn="l">
              <a:buFont typeface="+mj-lt"/>
              <a:buAutoNum type="arabicPeriod"/>
            </a:pPr>
            <a:r>
              <a:rPr lang="en-US" b="0" i="0" dirty="0">
                <a:solidFill>
                  <a:srgbClr val="374151"/>
                </a:solidFill>
                <a:effectLst/>
                <a:latin typeface="Söhne"/>
              </a:rPr>
              <a:t>For collaborative groups, the relationship between </a:t>
            </a:r>
            <a:r>
              <a:rPr lang="en-US" b="0" i="0" dirty="0" err="1">
                <a:solidFill>
                  <a:srgbClr val="374151"/>
                </a:solidFill>
                <a:effectLst/>
                <a:latin typeface="Söhne"/>
              </a:rPr>
              <a:t>precollaboration</a:t>
            </a:r>
            <a:r>
              <a:rPr lang="en-US" b="0" i="0" dirty="0">
                <a:solidFill>
                  <a:srgbClr val="374151"/>
                </a:solidFill>
                <a:effectLst/>
                <a:latin typeface="Söhne"/>
              </a:rPr>
              <a:t> similarity and recall performance was weaker. This suggests that collaboration affects the dynamics of recall, potentially due to the convergence of memories during collaboration.</a:t>
            </a:r>
          </a:p>
          <a:p>
            <a:pPr algn="l">
              <a:buFont typeface="+mj-lt"/>
              <a:buAutoNum type="arabicPeriod"/>
            </a:pPr>
            <a:r>
              <a:rPr lang="en-US" b="1" i="0" dirty="0">
                <a:solidFill>
                  <a:srgbClr val="374151"/>
                </a:solidFill>
                <a:effectLst/>
                <a:latin typeface="Söhne"/>
              </a:rPr>
              <a:t>Memory Convergence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Collaborative recall led to a convergence in memory among group members. After collaboration, group members' memories became more similar than before. This convergence is believed to be a significant factor behind the collaborative groups' lower recall performance.</a:t>
            </a:r>
          </a:p>
          <a:p>
            <a:pPr algn="l">
              <a:buFont typeface="+mj-lt"/>
              <a:buAutoNum type="arabicPeriod"/>
            </a:pPr>
            <a:r>
              <a:rPr lang="en-US" b="1" i="0" dirty="0">
                <a:solidFill>
                  <a:srgbClr val="374151"/>
                </a:solidFill>
                <a:effectLst/>
                <a:latin typeface="Söhne"/>
              </a:rPr>
              <a:t>Visualization Insights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The results were visualized using two plots, one for nominal groups and one for collaborative groups. These plots showed the relationship between </a:t>
            </a:r>
            <a:r>
              <a:rPr lang="en-US" b="0" i="0" dirty="0" err="1">
                <a:solidFill>
                  <a:srgbClr val="374151"/>
                </a:solidFill>
                <a:effectLst/>
                <a:latin typeface="Söhne"/>
              </a:rPr>
              <a:t>precollaboration</a:t>
            </a:r>
            <a:r>
              <a:rPr lang="en-US" b="0" i="0" dirty="0">
                <a:solidFill>
                  <a:srgbClr val="374151"/>
                </a:solidFill>
                <a:effectLst/>
                <a:latin typeface="Söhne"/>
              </a:rPr>
              <a:t> similarity and recall performance.</a:t>
            </a:r>
          </a:p>
          <a:p>
            <a:pPr marL="742950" lvl="1" indent="-285750" algn="l">
              <a:buFont typeface="+mj-lt"/>
              <a:buAutoNum type="arabicPeriod"/>
            </a:pPr>
            <a:r>
              <a:rPr lang="en-US" b="0" i="0" dirty="0">
                <a:solidFill>
                  <a:srgbClr val="374151"/>
                </a:solidFill>
                <a:effectLst/>
                <a:latin typeface="Söhne"/>
              </a:rPr>
              <a:t>It's important to note that the two plots did not use a common y-axis, which means the scales might differ, and direct comparisons should be made with caution.</a:t>
            </a:r>
          </a:p>
          <a:p>
            <a:pPr marL="742950" lvl="1" indent="-285750" algn="l">
              <a:buFont typeface="+mj-lt"/>
              <a:buAutoNum type="arabicPeriod"/>
            </a:pPr>
            <a:r>
              <a:rPr lang="en-US" b="0" i="0" dirty="0">
                <a:solidFill>
                  <a:srgbClr val="374151"/>
                </a:solidFill>
                <a:effectLst/>
                <a:latin typeface="Söhne"/>
              </a:rPr>
              <a:t>Data points were jittered vertically in the plots to improve clarity and comprehension.</a:t>
            </a:r>
          </a:p>
          <a:p>
            <a:pPr algn="l"/>
            <a:r>
              <a:rPr lang="en-US" b="1" i="0" dirty="0">
                <a:solidFill>
                  <a:srgbClr val="374151"/>
                </a:solidFill>
                <a:effectLst/>
                <a:latin typeface="Söhne"/>
              </a:rPr>
              <a:t>Conclusion</a:t>
            </a:r>
            <a:r>
              <a:rPr lang="en-US" b="0" i="0" dirty="0">
                <a:solidFill>
                  <a:srgbClr val="374151"/>
                </a:solidFill>
                <a:effectLst/>
                <a:latin typeface="Söhne"/>
              </a:rPr>
              <a:t>:</a:t>
            </a:r>
          </a:p>
          <a:p>
            <a:pPr algn="l"/>
            <a:r>
              <a:rPr lang="en-US" b="0" i="0" dirty="0">
                <a:solidFill>
                  <a:srgbClr val="374151"/>
                </a:solidFill>
                <a:effectLst/>
                <a:latin typeface="Söhne"/>
              </a:rPr>
              <a:t>The results of Study 1 validate the agent-based model by demonstrating collaborative inhibition, a well-documented phenomenon in human memory research. The findings also highlight the importance of </a:t>
            </a:r>
            <a:r>
              <a:rPr lang="en-US" b="0" i="0" dirty="0" err="1">
                <a:solidFill>
                  <a:srgbClr val="374151"/>
                </a:solidFill>
                <a:effectLst/>
                <a:latin typeface="Söhne"/>
              </a:rPr>
              <a:t>precollaboration</a:t>
            </a:r>
            <a:r>
              <a:rPr lang="en-US" b="0" i="0" dirty="0">
                <a:solidFill>
                  <a:srgbClr val="374151"/>
                </a:solidFill>
                <a:effectLst/>
                <a:latin typeface="Söhne"/>
              </a:rPr>
              <a:t> similarity in influencing recall performance, especially in the context of collaborative recall. The visualizations provide a clear representation of these relationships, emphasizing the distinct dynamics between nominal and collaborative groups.</a:t>
            </a:r>
          </a:p>
        </p:txBody>
      </p:sp>
      <p:sp>
        <p:nvSpPr>
          <p:cNvPr id="4" name="Slide Number Placeholder 3"/>
          <p:cNvSpPr>
            <a:spLocks noGrp="1"/>
          </p:cNvSpPr>
          <p:nvPr>
            <p:ph type="sldNum" sz="quarter" idx="5"/>
          </p:nvPr>
        </p:nvSpPr>
        <p:spPr/>
        <p:txBody>
          <a:bodyPr/>
          <a:lstStyle/>
          <a:p>
            <a:fld id="{6FD3CC77-71B5-AA46-A72C-5971760D3F8E}" type="slidenum">
              <a:rPr lang="en-US" smtClean="0"/>
              <a:t>28</a:t>
            </a:fld>
            <a:endParaRPr lang="en-US"/>
          </a:p>
        </p:txBody>
      </p:sp>
    </p:spTree>
    <p:extLst>
      <p:ext uri="{BB962C8B-B14F-4D97-AF65-F5344CB8AC3E}">
        <p14:creationId xmlns:p14="http://schemas.microsoft.com/office/powerpoint/2010/main" val="320630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AF9A22-7126-094B-8778-8E102A331418}"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158841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9A22-7126-094B-8778-8E102A331418}"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189630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9A22-7126-094B-8778-8E102A331418}"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129559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9A22-7126-094B-8778-8E102A331418}"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3862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9A22-7126-094B-8778-8E102A331418}"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23640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F9A22-7126-094B-8778-8E102A331418}"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312790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AF9A22-7126-094B-8778-8E102A331418}" type="datetimeFigureOut">
              <a:rPr lang="en-US" smtClean="0"/>
              <a:t>10/15/23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128554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AF9A22-7126-094B-8778-8E102A331418}" type="datetimeFigureOut">
              <a:rPr lang="en-US" smtClean="0"/>
              <a:t>10/15/23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9568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9A22-7126-094B-8778-8E102A331418}" type="datetimeFigureOut">
              <a:rPr lang="en-US" smtClean="0"/>
              <a:t>10/15/23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151314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AF9A22-7126-094B-8778-8E102A331418}"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326817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AF9A22-7126-094B-8778-8E102A331418}"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A9596-756C-224F-AD84-E8A25CF34A86}" type="slidenum">
              <a:rPr lang="en-US" smtClean="0"/>
              <a:t>‹#›</a:t>
            </a:fld>
            <a:endParaRPr lang="en-US"/>
          </a:p>
        </p:txBody>
      </p:sp>
    </p:spTree>
    <p:extLst>
      <p:ext uri="{BB962C8B-B14F-4D97-AF65-F5344CB8AC3E}">
        <p14:creationId xmlns:p14="http://schemas.microsoft.com/office/powerpoint/2010/main" val="399489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F9A22-7126-094B-8778-8E102A331418}" type="datetimeFigureOut">
              <a:rPr lang="en-US" smtClean="0"/>
              <a:t>10/15/23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A9596-756C-224F-AD84-E8A25CF34A86}" type="slidenum">
              <a:rPr lang="en-US" smtClean="0"/>
              <a:t>‹#›</a:t>
            </a:fld>
            <a:endParaRPr lang="en-US"/>
          </a:p>
        </p:txBody>
      </p:sp>
    </p:spTree>
    <p:extLst>
      <p:ext uri="{BB962C8B-B14F-4D97-AF65-F5344CB8AC3E}">
        <p14:creationId xmlns:p14="http://schemas.microsoft.com/office/powerpoint/2010/main" val="19497848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F251-D10B-2136-1995-24C346A70246}"/>
              </a:ext>
            </a:extLst>
          </p:cNvPr>
          <p:cNvSpPr>
            <a:spLocks noGrp="1"/>
          </p:cNvSpPr>
          <p:nvPr>
            <p:ph type="ctrTitle"/>
          </p:nvPr>
        </p:nvSpPr>
        <p:spPr/>
        <p:txBody>
          <a:bodyPr>
            <a:normAutofit fontScale="90000"/>
          </a:bodyPr>
          <a:lstStyle/>
          <a:p>
            <a:r>
              <a:rPr lang="en-US" dirty="0"/>
              <a:t>Memory Transmission in Small Groups and Large Networks</a:t>
            </a:r>
          </a:p>
        </p:txBody>
      </p:sp>
      <p:sp>
        <p:nvSpPr>
          <p:cNvPr id="3" name="Subtitle 2">
            <a:extLst>
              <a:ext uri="{FF2B5EF4-FFF2-40B4-BE49-F238E27FC236}">
                <a16:creationId xmlns:a16="http://schemas.microsoft.com/office/drawing/2014/main" id="{B7DACBCB-0347-3958-2CC2-422E9D7EDDB4}"/>
              </a:ext>
            </a:extLst>
          </p:cNvPr>
          <p:cNvSpPr>
            <a:spLocks noGrp="1"/>
          </p:cNvSpPr>
          <p:nvPr>
            <p:ph type="subTitle" idx="1"/>
          </p:nvPr>
        </p:nvSpPr>
        <p:spPr>
          <a:xfrm>
            <a:off x="1524000" y="4606590"/>
            <a:ext cx="9144000" cy="1655762"/>
          </a:xfrm>
        </p:spPr>
        <p:txBody>
          <a:bodyPr/>
          <a:lstStyle/>
          <a:p>
            <a:r>
              <a:rPr lang="en-US" dirty="0"/>
              <a:t>Chandhanu Mohan Kalamani – cm1573 </a:t>
            </a:r>
          </a:p>
          <a:p>
            <a:r>
              <a:rPr lang="en-US" dirty="0" err="1"/>
              <a:t>Shashwenth</a:t>
            </a:r>
            <a:r>
              <a:rPr lang="en-US" dirty="0"/>
              <a:t> </a:t>
            </a:r>
            <a:r>
              <a:rPr lang="en-US" dirty="0" err="1"/>
              <a:t>Muralidharan</a:t>
            </a:r>
            <a:r>
              <a:rPr lang="en-US" dirty="0"/>
              <a:t> – sm2785</a:t>
            </a:r>
          </a:p>
        </p:txBody>
      </p:sp>
    </p:spTree>
    <p:extLst>
      <p:ext uri="{BB962C8B-B14F-4D97-AF65-F5344CB8AC3E}">
        <p14:creationId xmlns:p14="http://schemas.microsoft.com/office/powerpoint/2010/main" val="401157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229B-DD80-14A0-D657-DB08FD5ED03F}"/>
              </a:ext>
            </a:extLst>
          </p:cNvPr>
          <p:cNvSpPr>
            <a:spLocks noGrp="1"/>
          </p:cNvSpPr>
          <p:nvPr>
            <p:ph type="title"/>
          </p:nvPr>
        </p:nvSpPr>
        <p:spPr/>
        <p:txBody>
          <a:bodyPr/>
          <a:lstStyle/>
          <a:p>
            <a:r>
              <a:rPr lang="en-US" dirty="0"/>
              <a:t>1. Effect of Collaboration on Group Memory</a:t>
            </a:r>
          </a:p>
        </p:txBody>
      </p:sp>
      <p:sp>
        <p:nvSpPr>
          <p:cNvPr id="3" name="Content Placeholder 2">
            <a:extLst>
              <a:ext uri="{FF2B5EF4-FFF2-40B4-BE49-F238E27FC236}">
                <a16:creationId xmlns:a16="http://schemas.microsoft.com/office/drawing/2014/main" id="{8C208671-F215-ADD7-7D7C-2D4B9B026400}"/>
              </a:ext>
            </a:extLst>
          </p:cNvPr>
          <p:cNvSpPr>
            <a:spLocks noGrp="1"/>
          </p:cNvSpPr>
          <p:nvPr>
            <p:ph idx="1"/>
          </p:nvPr>
        </p:nvSpPr>
        <p:spPr/>
        <p:txBody>
          <a:bodyPr>
            <a:normAutofit lnSpcReduction="10000"/>
          </a:bodyPr>
          <a:lstStyle/>
          <a:p>
            <a:pPr marL="457200" indent="-457200">
              <a:buAutoNum type="arabicPeriod"/>
            </a:pPr>
            <a:r>
              <a:rPr lang="en-US" sz="2400" dirty="0"/>
              <a:t>Collaborative Recall vs. Individual Recall: Collaborative groups recall more than any single individual within the group. However, their combined recall is less than the potential recall if all individual recalls were simply added together.</a:t>
            </a:r>
          </a:p>
          <a:p>
            <a:pPr marL="457200" indent="-457200">
              <a:buAutoNum type="arabicPeriod"/>
            </a:pPr>
            <a:r>
              <a:rPr lang="en-US" sz="2400" dirty="0"/>
              <a:t>Collaborative Inhibition: This is the observed phenomenon where the collaborative group's recall is less than its potential. The potential is measured by comparing the collaborative group's performance with a "nominal group". A nominal group is a hypothetical group where each member recalls individually, and their recalls are combined without any overlap.</a:t>
            </a:r>
          </a:p>
          <a:p>
            <a:pPr marL="457200" indent="-457200">
              <a:buAutoNum type="arabicPeriod"/>
            </a:pPr>
            <a:r>
              <a:rPr lang="en-US" sz="2400" dirty="0"/>
              <a:t>Cause of Collaborative Inhibition: The primary reason for this inhibition is "retrieval disruption". This happens when one participant's recall process disrupts the recall process of another participant. For instance, if one person starts recalling events in a certain order, it might disrupt another person who was recalling based on a different strategy.</a:t>
            </a:r>
          </a:p>
        </p:txBody>
      </p:sp>
    </p:spTree>
    <p:extLst>
      <p:ext uri="{BB962C8B-B14F-4D97-AF65-F5344CB8AC3E}">
        <p14:creationId xmlns:p14="http://schemas.microsoft.com/office/powerpoint/2010/main" val="189451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229B-DD80-14A0-D657-DB08FD5ED03F}"/>
              </a:ext>
            </a:extLst>
          </p:cNvPr>
          <p:cNvSpPr>
            <a:spLocks noGrp="1"/>
          </p:cNvSpPr>
          <p:nvPr>
            <p:ph type="title"/>
          </p:nvPr>
        </p:nvSpPr>
        <p:spPr/>
        <p:txBody>
          <a:bodyPr/>
          <a:lstStyle/>
          <a:p>
            <a:r>
              <a:rPr lang="en-US" dirty="0"/>
              <a:t>2. Group Size on Collaborative Inhibition</a:t>
            </a:r>
          </a:p>
        </p:txBody>
      </p:sp>
      <p:sp>
        <p:nvSpPr>
          <p:cNvPr id="3" name="Content Placeholder 2">
            <a:extLst>
              <a:ext uri="{FF2B5EF4-FFF2-40B4-BE49-F238E27FC236}">
                <a16:creationId xmlns:a16="http://schemas.microsoft.com/office/drawing/2014/main" id="{8C208671-F215-ADD7-7D7C-2D4B9B026400}"/>
              </a:ext>
            </a:extLst>
          </p:cNvPr>
          <p:cNvSpPr>
            <a:spLocks noGrp="1"/>
          </p:cNvSpPr>
          <p:nvPr>
            <p:ph idx="1"/>
          </p:nvPr>
        </p:nvSpPr>
        <p:spPr/>
        <p:txBody>
          <a:bodyPr>
            <a:normAutofit/>
          </a:bodyPr>
          <a:lstStyle/>
          <a:p>
            <a:pPr marL="457200" indent="-457200">
              <a:buAutoNum type="arabicPeriod"/>
            </a:pPr>
            <a:r>
              <a:rPr lang="en-US" sz="2400" dirty="0"/>
              <a:t>Increase in Collaborative Inhibition with Group Size: Research indicates that as the group size increases, collaborative inhibition also increases. For instance, groups of three or four members exhibit more collaborative inhibition than groups of two.</a:t>
            </a:r>
          </a:p>
          <a:p>
            <a:pPr marL="457200" indent="-457200">
              <a:buAutoNum type="arabicPeriod"/>
            </a:pPr>
            <a:r>
              <a:rPr lang="en-US" sz="2400" dirty="0"/>
              <a:t>Retrieval Disruption and Group Size: The increase in collaborative inhibition with group size is attributed to the fact that retrieval disruption should logically increase with more members in the group.</a:t>
            </a:r>
          </a:p>
          <a:p>
            <a:pPr marL="457200" indent="-457200">
              <a:buAutoNum type="arabicPeriod"/>
            </a:pPr>
            <a:r>
              <a:rPr lang="en-US" sz="2400" dirty="0" err="1"/>
              <a:t>Reexposure</a:t>
            </a:r>
            <a:r>
              <a:rPr lang="en-US" sz="2400" dirty="0"/>
              <a:t> Mechanism: Despite the negative effects of collaboration, there are also positive mechanisms at play. One such mechanism is "</a:t>
            </a:r>
            <a:r>
              <a:rPr lang="en-US" sz="2400" dirty="0" err="1"/>
              <a:t>reexposure</a:t>
            </a:r>
            <a:r>
              <a:rPr lang="en-US" sz="2400" dirty="0"/>
              <a:t>", where collaboration exposes participants to items they might have forgotten. This can enhance post-collaboration recall.</a:t>
            </a:r>
          </a:p>
        </p:txBody>
      </p:sp>
    </p:spTree>
    <p:extLst>
      <p:ext uri="{BB962C8B-B14F-4D97-AF65-F5344CB8AC3E}">
        <p14:creationId xmlns:p14="http://schemas.microsoft.com/office/powerpoint/2010/main" val="127243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6E16-E751-2A53-5990-53D3BB8D05C6}"/>
              </a:ext>
            </a:extLst>
          </p:cNvPr>
          <p:cNvSpPr>
            <a:spLocks noGrp="1"/>
          </p:cNvSpPr>
          <p:nvPr>
            <p:ph type="title"/>
          </p:nvPr>
        </p:nvSpPr>
        <p:spPr/>
        <p:txBody>
          <a:bodyPr/>
          <a:lstStyle/>
          <a:p>
            <a:r>
              <a:rPr lang="en-US" dirty="0"/>
              <a:t>3. Post-collaborative memory retrieval</a:t>
            </a:r>
          </a:p>
        </p:txBody>
      </p:sp>
      <p:sp>
        <p:nvSpPr>
          <p:cNvPr id="3" name="Content Placeholder 2">
            <a:extLst>
              <a:ext uri="{FF2B5EF4-FFF2-40B4-BE49-F238E27FC236}">
                <a16:creationId xmlns:a16="http://schemas.microsoft.com/office/drawing/2014/main" id="{F348505C-758D-C1DA-F3A8-214037028DA3}"/>
              </a:ext>
            </a:extLst>
          </p:cNvPr>
          <p:cNvSpPr>
            <a:spLocks noGrp="1"/>
          </p:cNvSpPr>
          <p:nvPr>
            <p:ph idx="1"/>
          </p:nvPr>
        </p:nvSpPr>
        <p:spPr/>
        <p:txBody>
          <a:bodyPr>
            <a:normAutofit fontScale="92500" lnSpcReduction="10000"/>
          </a:bodyPr>
          <a:lstStyle/>
          <a:p>
            <a:pPr marL="514350" indent="-514350" algn="l">
              <a:buFont typeface="+mj-lt"/>
              <a:buAutoNum type="arabicPeriod"/>
            </a:pPr>
            <a:r>
              <a:rPr lang="en-US" dirty="0"/>
              <a:t>Increased Memory Overlap: After collaborating, individuals show an increased overlap or similarity in the items they recall. This means that collaboration makes the memories of group members more alike.</a:t>
            </a:r>
          </a:p>
          <a:p>
            <a:pPr marL="514350" indent="-514350" algn="l">
              <a:buFont typeface="+mj-lt"/>
              <a:buAutoNum type="arabicPeriod"/>
            </a:pPr>
            <a:r>
              <a:rPr lang="en-US" dirty="0"/>
              <a:t>Memory Transmission through Partners: Recent studies have shown that an individual's recall can be influenced by not just their immediate collaborative partners but also by the partners' previous collaborators. This means that memory can be transmitted indirectly through partners, even if two individuals never collaborated directly.</a:t>
            </a:r>
          </a:p>
          <a:p>
            <a:pPr marL="514350" indent="-514350" algn="l">
              <a:buFont typeface="+mj-lt"/>
              <a:buAutoNum type="arabicPeriod"/>
            </a:pPr>
            <a:r>
              <a:rPr lang="en-US" dirty="0"/>
              <a:t>Computational Approach: The paper emphasizes the use of computational models to study memory transmission in larger social networks. This approach allows for the exploration of memory dynamics in large groups without the challenges of large-scale field studies.</a:t>
            </a:r>
          </a:p>
        </p:txBody>
      </p:sp>
    </p:spTree>
    <p:extLst>
      <p:ext uri="{BB962C8B-B14F-4D97-AF65-F5344CB8AC3E}">
        <p14:creationId xmlns:p14="http://schemas.microsoft.com/office/powerpoint/2010/main" val="97419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B8DB-DBBB-5FFE-F472-B49D5B0409C0}"/>
              </a:ext>
            </a:extLst>
          </p:cNvPr>
          <p:cNvSpPr>
            <a:spLocks noGrp="1"/>
          </p:cNvSpPr>
          <p:nvPr>
            <p:ph type="title"/>
          </p:nvPr>
        </p:nvSpPr>
        <p:spPr/>
        <p:txBody>
          <a:bodyPr/>
          <a:lstStyle/>
          <a:p>
            <a:r>
              <a:rPr lang="en-US" dirty="0"/>
              <a:t>Computational Model: Agent based Modeling</a:t>
            </a:r>
          </a:p>
        </p:txBody>
      </p:sp>
      <p:sp>
        <p:nvSpPr>
          <p:cNvPr id="3" name="Content Placeholder 2">
            <a:extLst>
              <a:ext uri="{FF2B5EF4-FFF2-40B4-BE49-F238E27FC236}">
                <a16:creationId xmlns:a16="http://schemas.microsoft.com/office/drawing/2014/main" id="{EB49185E-996B-B99E-49B2-354101FB9B21}"/>
              </a:ext>
            </a:extLst>
          </p:cNvPr>
          <p:cNvSpPr>
            <a:spLocks noGrp="1"/>
          </p:cNvSpPr>
          <p:nvPr>
            <p:ph idx="1"/>
          </p:nvPr>
        </p:nvSpPr>
        <p:spPr/>
        <p:txBody>
          <a:bodyPr>
            <a:normAutofit/>
          </a:bodyPr>
          <a:lstStyle/>
          <a:p>
            <a:pPr marL="514350" indent="-514350">
              <a:buFont typeface="+mj-lt"/>
              <a:buAutoNum type="arabicPeriod"/>
            </a:pPr>
            <a:r>
              <a:rPr lang="en-US" sz="2400" dirty="0"/>
              <a:t>Agents as simplified individuals: In the computational model, individuals are represented as agents. These agents have specific rules and behaviors that mimic human memory processes.</a:t>
            </a:r>
          </a:p>
          <a:p>
            <a:pPr marL="514350" indent="-514350">
              <a:buFont typeface="+mj-lt"/>
              <a:buAutoNum type="arabicPeriod"/>
            </a:pPr>
            <a:r>
              <a:rPr lang="en-US" sz="2400" dirty="0"/>
              <a:t>Transition from small groups to large networks: The model allows for studying memory transmission in settings ranging from small groups to vast networks.</a:t>
            </a:r>
          </a:p>
          <a:p>
            <a:pPr marL="514350" indent="-514350">
              <a:buFont typeface="+mj-lt"/>
              <a:buAutoNum type="arabicPeriod"/>
            </a:pPr>
            <a:r>
              <a:rPr lang="en-US" sz="2400" dirty="0"/>
              <a:t>Insights beyond experimental methods: Using this computational approach provides insights that would be challenging to obtain using traditional experimental methods due to scalability and flexibility.</a:t>
            </a:r>
          </a:p>
        </p:txBody>
      </p:sp>
    </p:spTree>
    <p:extLst>
      <p:ext uri="{BB962C8B-B14F-4D97-AF65-F5344CB8AC3E}">
        <p14:creationId xmlns:p14="http://schemas.microsoft.com/office/powerpoint/2010/main" val="145816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96A9-CD0F-413A-28F2-656E8F6870A2}"/>
              </a:ext>
            </a:extLst>
          </p:cNvPr>
          <p:cNvSpPr>
            <a:spLocks noGrp="1"/>
          </p:cNvSpPr>
          <p:nvPr>
            <p:ph type="title"/>
          </p:nvPr>
        </p:nvSpPr>
        <p:spPr/>
        <p:txBody>
          <a:bodyPr/>
          <a:lstStyle/>
          <a:p>
            <a:r>
              <a:rPr lang="en-US" dirty="0"/>
              <a:t>Agent based Modeling…</a:t>
            </a:r>
          </a:p>
        </p:txBody>
      </p:sp>
      <p:sp>
        <p:nvSpPr>
          <p:cNvPr id="3" name="Content Placeholder 2">
            <a:extLst>
              <a:ext uri="{FF2B5EF4-FFF2-40B4-BE49-F238E27FC236}">
                <a16:creationId xmlns:a16="http://schemas.microsoft.com/office/drawing/2014/main" id="{995C0B91-6F72-7ECB-14C5-26936CC32F83}"/>
              </a:ext>
            </a:extLst>
          </p:cNvPr>
          <p:cNvSpPr>
            <a:spLocks noGrp="1"/>
          </p:cNvSpPr>
          <p:nvPr>
            <p:ph idx="1"/>
          </p:nvPr>
        </p:nvSpPr>
        <p:spPr/>
        <p:txBody>
          <a:bodyPr>
            <a:normAutofit/>
          </a:bodyPr>
          <a:lstStyle/>
          <a:p>
            <a:pPr marL="514350" indent="-514350">
              <a:buFont typeface="+mj-lt"/>
              <a:buAutoNum type="arabicPeriod"/>
            </a:pPr>
            <a:r>
              <a:rPr lang="en-US" sz="2400" dirty="0"/>
              <a:t>Memory models and behaviors of agents: Each agent in the model has a memory structure that can store items and has behaviors like encoding (storing) and retrieving (recalling) information. </a:t>
            </a:r>
            <a:r>
              <a:rPr lang="en-US" sz="2400" b="0" i="0" dirty="0">
                <a:effectLst/>
                <a:latin typeface="Söhne"/>
              </a:rPr>
              <a:t>Simulating human-like memory processes in a controlled environment.</a:t>
            </a:r>
            <a:endParaRPr lang="en-US" sz="2400" dirty="0"/>
          </a:p>
          <a:p>
            <a:pPr marL="514350" indent="-514350">
              <a:buFont typeface="+mj-lt"/>
              <a:buAutoNum type="arabicPeriod"/>
            </a:pPr>
            <a:r>
              <a:rPr lang="en-US" sz="2400" dirty="0"/>
              <a:t>Encoding and retrieval processes: Agents can take in new information and store it (encode) and can also recall or bring up stored information (retrieve).</a:t>
            </a:r>
          </a:p>
          <a:p>
            <a:pPr marL="514350" indent="-514350">
              <a:buFont typeface="+mj-lt"/>
              <a:buAutoNum type="arabicPeriod"/>
            </a:pPr>
            <a:r>
              <a:rPr lang="en-US" sz="2400" dirty="0"/>
              <a:t>Activation modifications: The likelihood of an agent recalling a piece of information can change based on various factors, like recent recall or exposure to that information.</a:t>
            </a:r>
          </a:p>
        </p:txBody>
      </p:sp>
    </p:spTree>
    <p:extLst>
      <p:ext uri="{BB962C8B-B14F-4D97-AF65-F5344CB8AC3E}">
        <p14:creationId xmlns:p14="http://schemas.microsoft.com/office/powerpoint/2010/main" val="62893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46B58D-1938-D3BC-40AE-DA0DF643CDE7}"/>
              </a:ext>
            </a:extLst>
          </p:cNvPr>
          <p:cNvPicPr>
            <a:picLocks noGrp="1" noChangeAspect="1"/>
          </p:cNvPicPr>
          <p:nvPr>
            <p:ph idx="1"/>
          </p:nvPr>
        </p:nvPicPr>
        <p:blipFill>
          <a:blip r:embed="rId3"/>
          <a:stretch>
            <a:fillRect/>
          </a:stretch>
        </p:blipFill>
        <p:spPr>
          <a:xfrm>
            <a:off x="7681193" y="679810"/>
            <a:ext cx="3263900" cy="1041144"/>
          </a:xfrm>
          <a:prstGeom prst="rect">
            <a:avLst/>
          </a:prstGeom>
        </p:spPr>
      </p:pic>
      <p:pic>
        <p:nvPicPr>
          <p:cNvPr id="5" name="Picture 4">
            <a:extLst>
              <a:ext uri="{FF2B5EF4-FFF2-40B4-BE49-F238E27FC236}">
                <a16:creationId xmlns:a16="http://schemas.microsoft.com/office/drawing/2014/main" id="{06694B03-8D76-C479-53E9-B89137F7CFE9}"/>
              </a:ext>
            </a:extLst>
          </p:cNvPr>
          <p:cNvPicPr>
            <a:picLocks noChangeAspect="1"/>
          </p:cNvPicPr>
          <p:nvPr/>
        </p:nvPicPr>
        <p:blipFill>
          <a:blip r:embed="rId4"/>
          <a:stretch>
            <a:fillRect/>
          </a:stretch>
        </p:blipFill>
        <p:spPr>
          <a:xfrm>
            <a:off x="7772400" y="1821873"/>
            <a:ext cx="3263900" cy="1073150"/>
          </a:xfrm>
          <a:prstGeom prst="rect">
            <a:avLst/>
          </a:prstGeom>
        </p:spPr>
      </p:pic>
      <p:pic>
        <p:nvPicPr>
          <p:cNvPr id="6" name="Picture 5">
            <a:extLst>
              <a:ext uri="{FF2B5EF4-FFF2-40B4-BE49-F238E27FC236}">
                <a16:creationId xmlns:a16="http://schemas.microsoft.com/office/drawing/2014/main" id="{066A5696-08A8-3E7A-1DAB-2EA1220EF59D}"/>
              </a:ext>
            </a:extLst>
          </p:cNvPr>
          <p:cNvPicPr>
            <a:picLocks noChangeAspect="1"/>
          </p:cNvPicPr>
          <p:nvPr/>
        </p:nvPicPr>
        <p:blipFill>
          <a:blip r:embed="rId5"/>
          <a:stretch>
            <a:fillRect/>
          </a:stretch>
        </p:blipFill>
        <p:spPr>
          <a:xfrm>
            <a:off x="7584208" y="2860542"/>
            <a:ext cx="3521363" cy="1157803"/>
          </a:xfrm>
          <a:prstGeom prst="rect">
            <a:avLst/>
          </a:prstGeom>
        </p:spPr>
      </p:pic>
      <p:pic>
        <p:nvPicPr>
          <p:cNvPr id="7" name="Picture 6">
            <a:extLst>
              <a:ext uri="{FF2B5EF4-FFF2-40B4-BE49-F238E27FC236}">
                <a16:creationId xmlns:a16="http://schemas.microsoft.com/office/drawing/2014/main" id="{8B3B0A47-C369-AF6B-161C-7F2E23372FAA}"/>
              </a:ext>
            </a:extLst>
          </p:cNvPr>
          <p:cNvPicPr>
            <a:picLocks noChangeAspect="1"/>
          </p:cNvPicPr>
          <p:nvPr/>
        </p:nvPicPr>
        <p:blipFill>
          <a:blip r:embed="rId6"/>
          <a:stretch>
            <a:fillRect/>
          </a:stretch>
        </p:blipFill>
        <p:spPr>
          <a:xfrm>
            <a:off x="7880928" y="3914599"/>
            <a:ext cx="3064166" cy="100747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622060-908D-6561-D4DE-274BF049175D}"/>
                  </a:ext>
                </a:extLst>
              </p:cNvPr>
              <p:cNvSpPr txBox="1"/>
              <p:nvPr/>
            </p:nvSpPr>
            <p:spPr>
              <a:xfrm>
                <a:off x="903428" y="2040816"/>
                <a:ext cx="6586684" cy="3416320"/>
              </a:xfrm>
              <a:prstGeom prst="rect">
                <a:avLst/>
              </a:prstGeom>
              <a:noFill/>
            </p:spPr>
            <p:txBody>
              <a:bodyPr wrap="square" rtlCol="0">
                <a:spAutoFit/>
              </a:bodyPr>
              <a:lstStyle/>
              <a:p>
                <a:r>
                  <a:rPr lang="en-US" dirty="0">
                    <a:solidFill>
                      <a:schemeClr val="tx1"/>
                    </a:solidFill>
                  </a:rPr>
                  <a:t>Activation Vector (A): Represents the probability of retrieving each item in the agent's memory. </a:t>
                </a:r>
              </a:p>
              <a:p>
                <a:r>
                  <a:rPr lang="en-US" dirty="0">
                    <a:solidFill>
                      <a:schemeClr val="tx1"/>
                    </a:solidFill>
                  </a:rPr>
                  <a:t>A</a:t>
                </a:r>
                <a14:m>
                  <m:oMath xmlns:m="http://schemas.openxmlformats.org/officeDocument/2006/math">
                    <m:r>
                      <a:rPr lang="en-US" sz="1200" i="1" dirty="0" smtClean="0">
                        <a:solidFill>
                          <a:schemeClr val="tx1"/>
                        </a:solidFill>
                        <a:latin typeface="Cambria Math" panose="02040503050406030204" pitchFamily="18" charset="0"/>
                      </a:rPr>
                      <m:t>𝑚𝑎𝑥</m:t>
                    </m:r>
                    <m:r>
                      <a:rPr lang="en-US" sz="1200" i="1" dirty="0" smtClean="0">
                        <a:solidFill>
                          <a:schemeClr val="tx1"/>
                        </a:solidFill>
                        <a:latin typeface="Cambria Math" panose="02040503050406030204" pitchFamily="18" charset="0"/>
                      </a:rPr>
                      <m:t>⁡</m:t>
                    </m:r>
                  </m:oMath>
                </a14:m>
                <a:r>
                  <a:rPr lang="en-US" i="1" dirty="0">
                    <a:solidFill>
                      <a:schemeClr val="tx1"/>
                    </a:solidFill>
                  </a:rPr>
                  <a:t> - </a:t>
                </a:r>
                <a:r>
                  <a:rPr lang="en-US" dirty="0">
                    <a:solidFill>
                      <a:schemeClr val="tx1"/>
                    </a:solidFill>
                  </a:rPr>
                  <a:t>Activation of most active item</a:t>
                </a:r>
                <a:endParaRPr lang="en-US" i="1" dirty="0">
                  <a:solidFill>
                    <a:schemeClr val="tx1"/>
                  </a:solidFill>
                </a:endParaRPr>
              </a:p>
              <a:p>
                <a:r>
                  <a:rPr lang="en-US" dirty="0">
                    <a:solidFill>
                      <a:schemeClr val="tx1"/>
                    </a:solidFill>
                  </a:rPr>
                  <a:t>Interitem Associations (S): Represents pre-experimental knowledge, like semantic associations between words. Random values are assigned for this study.</a:t>
                </a:r>
              </a:p>
              <a:p>
                <a:r>
                  <a:rPr lang="en-US" dirty="0">
                    <a:solidFill>
                      <a:schemeClr val="tx1"/>
                    </a:solidFill>
                  </a:rPr>
                  <a:t>S</a:t>
                </a:r>
                <a:r>
                  <a:rPr lang="en-US" sz="1200" i="1" dirty="0">
                    <a:solidFill>
                      <a:schemeClr val="tx1"/>
                    </a:solidFill>
                  </a:rPr>
                  <a:t>max j -</a:t>
                </a:r>
                <a:r>
                  <a:rPr lang="en-US" dirty="0">
                    <a:solidFill>
                      <a:schemeClr val="tx1"/>
                    </a:solidFill>
                  </a:rPr>
                  <a:t> strength of the association between the maximally active item and item j</a:t>
                </a:r>
                <a:br>
                  <a:rPr lang="en-US" dirty="0">
                    <a:solidFill>
                      <a:schemeClr val="tx1"/>
                    </a:solidFill>
                  </a:rPr>
                </a:br>
                <a:br>
                  <a:rPr lang="en-US" dirty="0">
                    <a:solidFill>
                      <a:schemeClr val="tx1"/>
                    </a:solidFill>
                  </a:rPr>
                </a:br>
                <a:r>
                  <a:rPr lang="el-GR" b="0" i="0" dirty="0">
                    <a:solidFill>
                      <a:schemeClr val="tx1"/>
                    </a:solidFill>
                    <a:effectLst/>
                    <a:latin typeface="Söhne"/>
                  </a:rPr>
                  <a:t>α (</a:t>
                </a:r>
                <a:r>
                  <a:rPr lang="en-US" b="0" i="0" dirty="0">
                    <a:solidFill>
                      <a:schemeClr val="tx1"/>
                    </a:solidFill>
                    <a:effectLst/>
                    <a:latin typeface="Söhne"/>
                  </a:rPr>
                  <a:t>learning rate for encoding), </a:t>
                </a:r>
              </a:p>
              <a:p>
                <a:r>
                  <a:rPr lang="el-GR" b="0" i="0" dirty="0">
                    <a:solidFill>
                      <a:schemeClr val="tx1"/>
                    </a:solidFill>
                    <a:effectLst/>
                    <a:latin typeface="Söhne"/>
                  </a:rPr>
                  <a:t>β (</a:t>
                </a:r>
                <a:r>
                  <a:rPr lang="en-US" b="0" i="0" dirty="0">
                    <a:solidFill>
                      <a:schemeClr val="tx1"/>
                    </a:solidFill>
                    <a:effectLst/>
                    <a:latin typeface="Söhne"/>
                  </a:rPr>
                  <a:t>learning rate for retrieval), and </a:t>
                </a:r>
              </a:p>
              <a:p>
                <a:r>
                  <a:rPr lang="el-GR" b="0" i="0" dirty="0">
                    <a:solidFill>
                      <a:schemeClr val="tx1"/>
                    </a:solidFill>
                    <a:effectLst/>
                    <a:latin typeface="Söhne"/>
                  </a:rPr>
                  <a:t>γ (</a:t>
                </a:r>
                <a:r>
                  <a:rPr lang="en-US" b="0" i="0" dirty="0">
                    <a:solidFill>
                      <a:schemeClr val="tx1"/>
                    </a:solidFill>
                    <a:effectLst/>
                    <a:latin typeface="Söhne"/>
                  </a:rPr>
                  <a:t>probability of retrieval)</a:t>
                </a:r>
                <a:endParaRPr lang="en-US" dirty="0">
                  <a:solidFill>
                    <a:schemeClr val="tx1"/>
                  </a:solidFill>
                </a:endParaRPr>
              </a:p>
            </p:txBody>
          </p:sp>
        </mc:Choice>
        <mc:Fallback xmlns="">
          <p:sp>
            <p:nvSpPr>
              <p:cNvPr id="8" name="TextBox 7">
                <a:extLst>
                  <a:ext uri="{FF2B5EF4-FFF2-40B4-BE49-F238E27FC236}">
                    <a16:creationId xmlns:a16="http://schemas.microsoft.com/office/drawing/2014/main" id="{15622060-908D-6561-D4DE-274BF049175D}"/>
                  </a:ext>
                </a:extLst>
              </p:cNvPr>
              <p:cNvSpPr txBox="1">
                <a:spLocks noRot="1" noChangeAspect="1" noMove="1" noResize="1" noEditPoints="1" noAdjustHandles="1" noChangeArrowheads="1" noChangeShapeType="1" noTextEdit="1"/>
              </p:cNvSpPr>
              <p:nvPr/>
            </p:nvSpPr>
            <p:spPr>
              <a:xfrm>
                <a:off x="903428" y="2040816"/>
                <a:ext cx="6586684" cy="3416320"/>
              </a:xfrm>
              <a:prstGeom prst="rect">
                <a:avLst/>
              </a:prstGeom>
              <a:blipFill>
                <a:blip r:embed="rId7"/>
                <a:stretch>
                  <a:fillRect l="-771" t="-741" r="-771" b="-185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5A15CAA3-E86F-FF65-75C8-6CB06D5D06D4}"/>
              </a:ext>
            </a:extLst>
          </p:cNvPr>
          <p:cNvPicPr>
            <a:picLocks noChangeAspect="1"/>
          </p:cNvPicPr>
          <p:nvPr/>
        </p:nvPicPr>
        <p:blipFill>
          <a:blip r:embed="rId8"/>
          <a:stretch>
            <a:fillRect/>
          </a:stretch>
        </p:blipFill>
        <p:spPr>
          <a:xfrm>
            <a:off x="8118764" y="5100963"/>
            <a:ext cx="1676654" cy="646799"/>
          </a:xfrm>
          <a:prstGeom prst="rect">
            <a:avLst/>
          </a:prstGeom>
        </p:spPr>
      </p:pic>
      <p:sp>
        <p:nvSpPr>
          <p:cNvPr id="12" name="Title 1">
            <a:extLst>
              <a:ext uri="{FF2B5EF4-FFF2-40B4-BE49-F238E27FC236}">
                <a16:creationId xmlns:a16="http://schemas.microsoft.com/office/drawing/2014/main" id="{A5C91CEA-501A-E231-C9AF-967E06A49DC7}"/>
              </a:ext>
            </a:extLst>
          </p:cNvPr>
          <p:cNvSpPr>
            <a:spLocks noGrp="1"/>
          </p:cNvSpPr>
          <p:nvPr>
            <p:ph type="title"/>
          </p:nvPr>
        </p:nvSpPr>
        <p:spPr>
          <a:xfrm>
            <a:off x="838200" y="365125"/>
            <a:ext cx="10515600" cy="1325563"/>
          </a:xfrm>
        </p:spPr>
        <p:txBody>
          <a:bodyPr/>
          <a:lstStyle/>
          <a:p>
            <a:r>
              <a:rPr lang="en-US" dirty="0"/>
              <a:t>Agent based Modeling…</a:t>
            </a:r>
          </a:p>
        </p:txBody>
      </p:sp>
    </p:spTree>
    <p:extLst>
      <p:ext uri="{BB962C8B-B14F-4D97-AF65-F5344CB8AC3E}">
        <p14:creationId xmlns:p14="http://schemas.microsoft.com/office/powerpoint/2010/main" val="328843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19700-462A-05DB-8324-A920D8B399E3}"/>
              </a:ext>
            </a:extLst>
          </p:cNvPr>
          <p:cNvSpPr>
            <a:spLocks noGrp="1"/>
          </p:cNvSpPr>
          <p:nvPr>
            <p:ph idx="1"/>
          </p:nvPr>
        </p:nvSpPr>
        <p:spPr/>
        <p:txBody>
          <a:bodyPr>
            <a:normAutofit/>
          </a:bodyPr>
          <a:lstStyle/>
          <a:p>
            <a:pPr marL="0" indent="0" algn="l">
              <a:buNone/>
            </a:pPr>
            <a:r>
              <a:rPr lang="en-US" b="0" i="0" dirty="0">
                <a:effectLst/>
                <a:latin typeface="Söhne"/>
              </a:rPr>
              <a:t>This equation reduces the activation of the most active item in the agent's memory.</a:t>
            </a:r>
          </a:p>
          <a:p>
            <a:pPr algn="l">
              <a:buFont typeface="Arial" panose="020B0604020202020204" pitchFamily="34" charset="0"/>
              <a:buChar char="•"/>
            </a:pPr>
            <a:r>
              <a:rPr lang="en-US" b="0" i="0" dirty="0">
                <a:effectLst/>
                <a:latin typeface="Söhne"/>
              </a:rPr>
              <a:t>When a new item is to be encoded and it's not the most active item, the activation of the most active item is reduced using this formula.</a:t>
            </a:r>
          </a:p>
          <a:p>
            <a:pPr algn="l">
              <a:buFont typeface="Arial" panose="020B0604020202020204" pitchFamily="34" charset="0"/>
              <a:buChar char="•"/>
            </a:pPr>
            <a:r>
              <a:rPr lang="en-US" b="0" i="0" dirty="0">
                <a:effectLst/>
                <a:latin typeface="Söhne"/>
              </a:rPr>
              <a:t>By reducing the activation of the most active item, it ensures that no single item dominates the agent's memory, allowing for a more balanced recall.</a:t>
            </a:r>
          </a:p>
          <a:p>
            <a:pPr algn="l">
              <a:buFont typeface="Arial" panose="020B0604020202020204" pitchFamily="34" charset="0"/>
              <a:buChar char="•"/>
            </a:pPr>
            <a:r>
              <a:rPr lang="en-US" b="0" i="0" dirty="0">
                <a:effectLst/>
                <a:latin typeface="Söhne"/>
              </a:rPr>
              <a:t>This formula ensures that the agent's memory remains dynamic and adaptable, preventing over-reliance on a single dominant memory item.</a:t>
            </a:r>
          </a:p>
          <a:p>
            <a:endParaRPr lang="en-US" dirty="0"/>
          </a:p>
        </p:txBody>
      </p:sp>
      <p:pic>
        <p:nvPicPr>
          <p:cNvPr id="4" name="Content Placeholder 3">
            <a:extLst>
              <a:ext uri="{FF2B5EF4-FFF2-40B4-BE49-F238E27FC236}">
                <a16:creationId xmlns:a16="http://schemas.microsoft.com/office/drawing/2014/main" id="{0EB74B10-8451-C504-FD2C-581DAE8E840E}"/>
              </a:ext>
            </a:extLst>
          </p:cNvPr>
          <p:cNvPicPr>
            <a:picLocks noChangeAspect="1"/>
          </p:cNvPicPr>
          <p:nvPr/>
        </p:nvPicPr>
        <p:blipFill>
          <a:blip r:embed="rId3"/>
          <a:stretch>
            <a:fillRect/>
          </a:stretch>
        </p:blipFill>
        <p:spPr>
          <a:xfrm>
            <a:off x="3469410" y="550252"/>
            <a:ext cx="3998189" cy="1275373"/>
          </a:xfrm>
          <a:prstGeom prst="rect">
            <a:avLst/>
          </a:prstGeom>
        </p:spPr>
      </p:pic>
    </p:spTree>
    <p:extLst>
      <p:ext uri="{BB962C8B-B14F-4D97-AF65-F5344CB8AC3E}">
        <p14:creationId xmlns:p14="http://schemas.microsoft.com/office/powerpoint/2010/main" val="330143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19700-462A-05DB-8324-A920D8B399E3}"/>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Söhne"/>
              </a:rPr>
              <a:t>This equation modifies the activations of semantic associates of the maximally active item.</a:t>
            </a:r>
          </a:p>
          <a:p>
            <a:pPr algn="l">
              <a:buFont typeface="Arial" panose="020B0604020202020204" pitchFamily="34" charset="0"/>
              <a:buChar char="•"/>
            </a:pPr>
            <a:r>
              <a:rPr lang="en-US" b="0" i="0" dirty="0">
                <a:effectLst/>
                <a:latin typeface="Söhne"/>
              </a:rPr>
              <a:t>After reducing the activation of the most active item (using Equation 1), the activations of its semantic associates are modified using this formula.</a:t>
            </a:r>
          </a:p>
          <a:p>
            <a:pPr algn="l">
              <a:buFont typeface="Arial" panose="020B0604020202020204" pitchFamily="34" charset="0"/>
              <a:buChar char="•"/>
            </a:pPr>
            <a:r>
              <a:rPr lang="en-US" b="0" i="0" dirty="0">
                <a:effectLst/>
                <a:latin typeface="Söhne"/>
              </a:rPr>
              <a:t>By modifying the activations of related items, it ensures that items semantically related to a dominant memory item are also considered during recall.</a:t>
            </a:r>
          </a:p>
          <a:p>
            <a:pPr algn="l">
              <a:buFont typeface="Arial" panose="020B0604020202020204" pitchFamily="34" charset="0"/>
              <a:buChar char="•"/>
            </a:pPr>
            <a:r>
              <a:rPr lang="en-US" b="0" i="0" dirty="0">
                <a:effectLst/>
                <a:latin typeface="Söhne"/>
              </a:rPr>
              <a:t>This captures the interconnectedness of memories, reflecting how recalling one item can trigger related memories.</a:t>
            </a:r>
          </a:p>
          <a:p>
            <a:endParaRPr lang="en-US" dirty="0"/>
          </a:p>
        </p:txBody>
      </p:sp>
      <p:pic>
        <p:nvPicPr>
          <p:cNvPr id="4" name="Content Placeholder 3">
            <a:extLst>
              <a:ext uri="{FF2B5EF4-FFF2-40B4-BE49-F238E27FC236}">
                <a16:creationId xmlns:a16="http://schemas.microsoft.com/office/drawing/2014/main" id="{0EB74B10-8451-C504-FD2C-581DAE8E840E}"/>
              </a:ext>
            </a:extLst>
          </p:cNvPr>
          <p:cNvPicPr>
            <a:picLocks noChangeAspect="1"/>
          </p:cNvPicPr>
          <p:nvPr/>
        </p:nvPicPr>
        <p:blipFill>
          <a:blip r:embed="rId3"/>
          <a:stretch>
            <a:fillRect/>
          </a:stretch>
        </p:blipFill>
        <p:spPr>
          <a:xfrm>
            <a:off x="3469410" y="550252"/>
            <a:ext cx="3998189" cy="1275373"/>
          </a:xfrm>
          <a:prstGeom prst="rect">
            <a:avLst/>
          </a:prstGeom>
        </p:spPr>
      </p:pic>
      <p:pic>
        <p:nvPicPr>
          <p:cNvPr id="2" name="Picture 1">
            <a:extLst>
              <a:ext uri="{FF2B5EF4-FFF2-40B4-BE49-F238E27FC236}">
                <a16:creationId xmlns:a16="http://schemas.microsoft.com/office/drawing/2014/main" id="{6242EBEA-92CA-8AFA-CABC-3A56E4B05D39}"/>
              </a:ext>
            </a:extLst>
          </p:cNvPr>
          <p:cNvPicPr>
            <a:picLocks noChangeAspect="1"/>
          </p:cNvPicPr>
          <p:nvPr/>
        </p:nvPicPr>
        <p:blipFill>
          <a:blip r:embed="rId4"/>
          <a:stretch>
            <a:fillRect/>
          </a:stretch>
        </p:blipFill>
        <p:spPr>
          <a:xfrm>
            <a:off x="3713017" y="490030"/>
            <a:ext cx="3754581" cy="1234483"/>
          </a:xfrm>
          <a:prstGeom prst="rect">
            <a:avLst/>
          </a:prstGeom>
        </p:spPr>
      </p:pic>
    </p:spTree>
    <p:extLst>
      <p:ext uri="{BB962C8B-B14F-4D97-AF65-F5344CB8AC3E}">
        <p14:creationId xmlns:p14="http://schemas.microsoft.com/office/powerpoint/2010/main" val="114133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19700-462A-05DB-8324-A920D8B399E3}"/>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Söhne"/>
              </a:rPr>
              <a:t>This equation modifies the activation of item </a:t>
            </a:r>
            <a:r>
              <a:rPr lang="en-US" b="0" i="0" dirty="0" err="1">
                <a:effectLst/>
                <a:latin typeface="Söhne"/>
              </a:rPr>
              <a:t>i</a:t>
            </a:r>
            <a:r>
              <a:rPr lang="en-US" b="0" i="0" dirty="0">
                <a:effectLst/>
                <a:latin typeface="Söhne"/>
              </a:rPr>
              <a:t> based on its association with item j and the current activation of item j.</a:t>
            </a:r>
          </a:p>
          <a:p>
            <a:pPr algn="l">
              <a:buFont typeface="Arial" panose="020B0604020202020204" pitchFamily="34" charset="0"/>
              <a:buChar char="•"/>
            </a:pPr>
            <a:r>
              <a:rPr lang="en-US" b="0" i="0" dirty="0">
                <a:effectLst/>
                <a:latin typeface="Söhne"/>
              </a:rPr>
              <a:t>When item j is retrieved or activated, the activation of item </a:t>
            </a:r>
            <a:r>
              <a:rPr lang="en-US" b="0" i="0" dirty="0" err="1">
                <a:effectLst/>
                <a:latin typeface="Söhne"/>
              </a:rPr>
              <a:t>i</a:t>
            </a:r>
            <a:r>
              <a:rPr lang="en-US" b="0" i="0" dirty="0">
                <a:effectLst/>
                <a:latin typeface="Söhne"/>
              </a:rPr>
              <a:t> is adjusted based on their association strength and the learning rate.</a:t>
            </a:r>
          </a:p>
          <a:p>
            <a:pPr algn="l">
              <a:buFont typeface="Arial" panose="020B0604020202020204" pitchFamily="34" charset="0"/>
              <a:buChar char="•"/>
            </a:pPr>
            <a:r>
              <a:rPr lang="en-US" b="0" i="0" dirty="0">
                <a:effectLst/>
                <a:latin typeface="Söhne"/>
              </a:rPr>
              <a:t>By adjusting the activation of related items based on their association strength, it ensures that items related to a recently recalled item also get adjusted in their activation, making them more or less likely to be recalled next.</a:t>
            </a:r>
          </a:p>
        </p:txBody>
      </p:sp>
      <p:pic>
        <p:nvPicPr>
          <p:cNvPr id="4" name="Content Placeholder 3">
            <a:extLst>
              <a:ext uri="{FF2B5EF4-FFF2-40B4-BE49-F238E27FC236}">
                <a16:creationId xmlns:a16="http://schemas.microsoft.com/office/drawing/2014/main" id="{0EB74B10-8451-C504-FD2C-581DAE8E840E}"/>
              </a:ext>
            </a:extLst>
          </p:cNvPr>
          <p:cNvPicPr>
            <a:picLocks noChangeAspect="1"/>
          </p:cNvPicPr>
          <p:nvPr/>
        </p:nvPicPr>
        <p:blipFill>
          <a:blip r:embed="rId3"/>
          <a:stretch>
            <a:fillRect/>
          </a:stretch>
        </p:blipFill>
        <p:spPr>
          <a:xfrm>
            <a:off x="3469410" y="550252"/>
            <a:ext cx="3998189" cy="1275373"/>
          </a:xfrm>
          <a:prstGeom prst="rect">
            <a:avLst/>
          </a:prstGeom>
        </p:spPr>
      </p:pic>
      <p:pic>
        <p:nvPicPr>
          <p:cNvPr id="2" name="Picture 1">
            <a:extLst>
              <a:ext uri="{FF2B5EF4-FFF2-40B4-BE49-F238E27FC236}">
                <a16:creationId xmlns:a16="http://schemas.microsoft.com/office/drawing/2014/main" id="{6242EBEA-92CA-8AFA-CABC-3A56E4B05D39}"/>
              </a:ext>
            </a:extLst>
          </p:cNvPr>
          <p:cNvPicPr>
            <a:picLocks noChangeAspect="1"/>
          </p:cNvPicPr>
          <p:nvPr/>
        </p:nvPicPr>
        <p:blipFill>
          <a:blip r:embed="rId4"/>
          <a:stretch>
            <a:fillRect/>
          </a:stretch>
        </p:blipFill>
        <p:spPr>
          <a:xfrm>
            <a:off x="3713017" y="490030"/>
            <a:ext cx="3754581" cy="1234483"/>
          </a:xfrm>
          <a:prstGeom prst="rect">
            <a:avLst/>
          </a:prstGeom>
        </p:spPr>
      </p:pic>
      <p:pic>
        <p:nvPicPr>
          <p:cNvPr id="5" name="Picture 4">
            <a:extLst>
              <a:ext uri="{FF2B5EF4-FFF2-40B4-BE49-F238E27FC236}">
                <a16:creationId xmlns:a16="http://schemas.microsoft.com/office/drawing/2014/main" id="{A159F266-DE39-54FE-D9F1-9B136E47340B}"/>
              </a:ext>
            </a:extLst>
          </p:cNvPr>
          <p:cNvPicPr>
            <a:picLocks noChangeAspect="1"/>
          </p:cNvPicPr>
          <p:nvPr/>
        </p:nvPicPr>
        <p:blipFill>
          <a:blip r:embed="rId5"/>
          <a:stretch>
            <a:fillRect/>
          </a:stretch>
        </p:blipFill>
        <p:spPr>
          <a:xfrm>
            <a:off x="3936421" y="490030"/>
            <a:ext cx="3237326" cy="1064413"/>
          </a:xfrm>
          <a:prstGeom prst="rect">
            <a:avLst/>
          </a:prstGeom>
        </p:spPr>
      </p:pic>
    </p:spTree>
    <p:extLst>
      <p:ext uri="{BB962C8B-B14F-4D97-AF65-F5344CB8AC3E}">
        <p14:creationId xmlns:p14="http://schemas.microsoft.com/office/powerpoint/2010/main" val="138699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19700-462A-05DB-8324-A920D8B399E3}"/>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Söhne"/>
              </a:rPr>
              <a:t>This equation increases the activation of the item that is being encoded.</a:t>
            </a:r>
          </a:p>
          <a:p>
            <a:pPr algn="l">
              <a:buFont typeface="Arial" panose="020B0604020202020204" pitchFamily="34" charset="0"/>
              <a:buChar char="•"/>
            </a:pPr>
            <a:r>
              <a:rPr lang="en-US" b="0" i="0" dirty="0">
                <a:effectLst/>
                <a:latin typeface="Söhne"/>
              </a:rPr>
              <a:t>When an agent encodes a new item, its activation is increased using this formula.</a:t>
            </a:r>
          </a:p>
          <a:p>
            <a:pPr algn="l">
              <a:buFont typeface="Arial" panose="020B0604020202020204" pitchFamily="34" charset="0"/>
              <a:buChar char="•"/>
            </a:pPr>
            <a:r>
              <a:rPr lang="en-US" b="0" i="0" dirty="0">
                <a:effectLst/>
                <a:latin typeface="Söhne"/>
              </a:rPr>
              <a:t>By increasing the activation of newly encoded items, it ensures that recent memories are more readily accessible for recall.</a:t>
            </a:r>
          </a:p>
          <a:p>
            <a:pPr algn="l">
              <a:buFont typeface="Arial" panose="020B0604020202020204" pitchFamily="34" charset="0"/>
              <a:buChar char="•"/>
            </a:pPr>
            <a:r>
              <a:rPr lang="en-US" b="0" i="0" dirty="0">
                <a:effectLst/>
                <a:latin typeface="Söhne"/>
              </a:rPr>
              <a:t>This formula reflects the phenomenon where recent memories are often more vivid and easier to recall.</a:t>
            </a:r>
          </a:p>
        </p:txBody>
      </p:sp>
      <p:pic>
        <p:nvPicPr>
          <p:cNvPr id="5" name="Picture 4">
            <a:extLst>
              <a:ext uri="{FF2B5EF4-FFF2-40B4-BE49-F238E27FC236}">
                <a16:creationId xmlns:a16="http://schemas.microsoft.com/office/drawing/2014/main" id="{E09BD1EF-82A7-D4E1-5C99-46C52441BE9B}"/>
              </a:ext>
            </a:extLst>
          </p:cNvPr>
          <p:cNvPicPr>
            <a:picLocks noChangeAspect="1"/>
          </p:cNvPicPr>
          <p:nvPr/>
        </p:nvPicPr>
        <p:blipFill>
          <a:blip r:embed="rId3"/>
          <a:stretch>
            <a:fillRect/>
          </a:stretch>
        </p:blipFill>
        <p:spPr>
          <a:xfrm>
            <a:off x="3524827" y="564334"/>
            <a:ext cx="3836113" cy="1261291"/>
          </a:xfrm>
          <a:prstGeom prst="rect">
            <a:avLst/>
          </a:prstGeom>
        </p:spPr>
      </p:pic>
    </p:spTree>
    <p:extLst>
      <p:ext uri="{BB962C8B-B14F-4D97-AF65-F5344CB8AC3E}">
        <p14:creationId xmlns:p14="http://schemas.microsoft.com/office/powerpoint/2010/main" val="103232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47DD-7A4B-E6AC-2DDB-A105A693A86A}"/>
              </a:ext>
            </a:extLst>
          </p:cNvPr>
          <p:cNvSpPr>
            <a:spLocks noGrp="1"/>
          </p:cNvSpPr>
          <p:nvPr>
            <p:ph type="title"/>
          </p:nvPr>
        </p:nvSpPr>
        <p:spPr/>
        <p:txBody>
          <a:bodyPr/>
          <a:lstStyle/>
          <a:p>
            <a:r>
              <a:rPr lang="en-US" dirty="0"/>
              <a:t>About </a:t>
            </a:r>
          </a:p>
        </p:txBody>
      </p:sp>
      <p:sp>
        <p:nvSpPr>
          <p:cNvPr id="3" name="Content Placeholder 2">
            <a:extLst>
              <a:ext uri="{FF2B5EF4-FFF2-40B4-BE49-F238E27FC236}">
                <a16:creationId xmlns:a16="http://schemas.microsoft.com/office/drawing/2014/main" id="{AAB9E282-4D1D-9B45-F7D7-3CA7FBF4EF02}"/>
              </a:ext>
            </a:extLst>
          </p:cNvPr>
          <p:cNvSpPr>
            <a:spLocks noGrp="1"/>
          </p:cNvSpPr>
          <p:nvPr>
            <p:ph idx="1"/>
          </p:nvPr>
        </p:nvSpPr>
        <p:spPr/>
        <p:txBody>
          <a:bodyPr/>
          <a:lstStyle/>
          <a:p>
            <a:r>
              <a:rPr lang="en-US" b="0" i="0" dirty="0">
                <a:effectLst/>
                <a:latin typeface="-apple-system"/>
              </a:rPr>
              <a:t>How does the collaborative-memory paradigm help us understand the social influences on the transmission of learning and memory?</a:t>
            </a:r>
            <a:br>
              <a:rPr lang="en-US" b="0" i="0" dirty="0">
                <a:effectLst/>
                <a:latin typeface="-apple-system"/>
              </a:rPr>
            </a:br>
            <a:endParaRPr lang="en-US" b="0" i="0" dirty="0">
              <a:effectLst/>
              <a:latin typeface="-apple-system"/>
            </a:endParaRPr>
          </a:p>
          <a:p>
            <a:r>
              <a:rPr lang="en-US" b="0" i="0" dirty="0">
                <a:effectLst/>
                <a:latin typeface="-apple-system"/>
              </a:rPr>
              <a:t>What are the practical constraints of past behavioral paradigms, and how does the agent-based modeling approach overcome them?</a:t>
            </a:r>
            <a:br>
              <a:rPr lang="en-US" b="0" i="0" dirty="0">
                <a:effectLst/>
                <a:latin typeface="-apple-system"/>
              </a:rPr>
            </a:br>
            <a:endParaRPr lang="en-US" b="0" i="0" dirty="0">
              <a:effectLst/>
              <a:latin typeface="-apple-system"/>
            </a:endParaRPr>
          </a:p>
          <a:p>
            <a:r>
              <a:rPr lang="en-US" b="0" i="0" dirty="0">
                <a:effectLst/>
                <a:latin typeface="-apple-system"/>
              </a:rPr>
              <a:t>What insights can we gain from the agent model about the mechanisms behind counterintuitive phenomena such as collaborative inhibition and the results?</a:t>
            </a:r>
            <a:endParaRPr lang="en-US" dirty="0"/>
          </a:p>
        </p:txBody>
      </p:sp>
    </p:spTree>
    <p:extLst>
      <p:ext uri="{BB962C8B-B14F-4D97-AF65-F5344CB8AC3E}">
        <p14:creationId xmlns:p14="http://schemas.microsoft.com/office/powerpoint/2010/main" val="315769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19700-462A-05DB-8324-A920D8B399E3}"/>
              </a:ext>
            </a:extLst>
          </p:cNvPr>
          <p:cNvSpPr>
            <a:spLocks noGrp="1"/>
          </p:cNvSpPr>
          <p:nvPr>
            <p:ph idx="1"/>
          </p:nvPr>
        </p:nvSpPr>
        <p:spPr/>
        <p:txBody>
          <a:bodyPr>
            <a:normAutofit/>
          </a:bodyPr>
          <a:lstStyle/>
          <a:p>
            <a:r>
              <a:rPr lang="en-US" b="0" i="0" dirty="0">
                <a:effectLst/>
                <a:latin typeface="Söhne"/>
              </a:rPr>
              <a:t>After all encoding and retrieval operations, the activations are normalized using this formula.</a:t>
            </a:r>
          </a:p>
          <a:p>
            <a:r>
              <a:rPr lang="en-US" b="0" i="0" dirty="0">
                <a:effectLst/>
                <a:latin typeface="Söhne"/>
              </a:rPr>
              <a:t>By normalizing activations, it ensures that each entry in the activation vector can be interpreted as a proper probability, maintaining the balance and proportionality of memories.</a:t>
            </a:r>
          </a:p>
          <a:p>
            <a:r>
              <a:rPr lang="en-US" b="0" i="0" dirty="0">
                <a:effectLst/>
                <a:latin typeface="Söhne"/>
              </a:rPr>
              <a:t>This the consistency and integrity of the agent's memory model, making sure that the total activation remains constant.</a:t>
            </a:r>
          </a:p>
        </p:txBody>
      </p:sp>
      <p:pic>
        <p:nvPicPr>
          <p:cNvPr id="2" name="Picture 1">
            <a:extLst>
              <a:ext uri="{FF2B5EF4-FFF2-40B4-BE49-F238E27FC236}">
                <a16:creationId xmlns:a16="http://schemas.microsoft.com/office/drawing/2014/main" id="{C5C0B614-B3AE-EA4E-07DF-95DEB629B0B1}"/>
              </a:ext>
            </a:extLst>
          </p:cNvPr>
          <p:cNvPicPr>
            <a:picLocks noChangeAspect="1"/>
          </p:cNvPicPr>
          <p:nvPr/>
        </p:nvPicPr>
        <p:blipFill>
          <a:blip r:embed="rId3"/>
          <a:stretch>
            <a:fillRect/>
          </a:stretch>
        </p:blipFill>
        <p:spPr>
          <a:xfrm>
            <a:off x="4211782" y="681037"/>
            <a:ext cx="2078182" cy="801696"/>
          </a:xfrm>
          <a:prstGeom prst="rect">
            <a:avLst/>
          </a:prstGeom>
        </p:spPr>
      </p:pic>
    </p:spTree>
    <p:extLst>
      <p:ext uri="{BB962C8B-B14F-4D97-AF65-F5344CB8AC3E}">
        <p14:creationId xmlns:p14="http://schemas.microsoft.com/office/powerpoint/2010/main" val="3609035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5863-3AAF-6347-6BE1-4A74F99EE1E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7014FC8-84F6-0B6C-927F-7D2DBAA9C1B0}"/>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Arial" panose="020B0604020202020204" pitchFamily="34" charset="0"/>
              </a:rPr>
              <a:t>Step 1: Initialization:</a:t>
            </a:r>
            <a:endParaRPr lang="en-US" sz="3600" b="0" dirty="0">
              <a:effectLst/>
            </a:endParaRPr>
          </a:p>
          <a:p>
            <a:pPr marL="0" indent="0" rtl="0">
              <a:spcBef>
                <a:spcPts val="0"/>
              </a:spcBef>
              <a:spcAft>
                <a:spcPts val="0"/>
              </a:spcAft>
              <a:buNone/>
            </a:pPr>
            <a:r>
              <a:rPr lang="en-US" sz="2400" b="0" i="0" u="none" strike="noStrike" dirty="0">
                <a:solidFill>
                  <a:srgbClr val="000000"/>
                </a:solidFill>
                <a:effectLst/>
                <a:latin typeface="Arial" panose="020B0604020202020204" pitchFamily="34" charset="0"/>
              </a:rPr>
              <a:t>Each agent starts with an activation vector `A` and an association matrix `S`. For simplicity, we'll consider the activation vector for Alice:</a:t>
            </a:r>
            <a:endParaRPr lang="en-US" sz="3600" b="0" dirty="0">
              <a:effectLst/>
            </a:endParaRPr>
          </a:p>
          <a:p>
            <a:pPr marL="0" indent="0" rtl="0">
              <a:spcBef>
                <a:spcPts val="0"/>
              </a:spcBef>
              <a:spcAft>
                <a:spcPts val="0"/>
              </a:spcAft>
              <a:buNone/>
            </a:pPr>
            <a:br>
              <a:rPr lang="en-US" sz="3600" b="0" dirty="0">
                <a:effectLst/>
              </a:rPr>
            </a:br>
            <a:r>
              <a:rPr lang="en-US" sz="2400" b="0" i="0" u="none" strike="noStrike" dirty="0">
                <a:solidFill>
                  <a:srgbClr val="000000"/>
                </a:solidFill>
                <a:effectLst/>
                <a:latin typeface="Arial" panose="020B0604020202020204" pitchFamily="34" charset="0"/>
              </a:rPr>
              <a:t>Activation Vector `A` (represents the probability of retrieving each word):</a:t>
            </a:r>
            <a:endParaRPr lang="en-US" sz="3600" b="0" dirty="0">
              <a:effectLst/>
            </a:endParaRPr>
          </a:p>
          <a:p>
            <a:pPr marL="0" indent="0" rtl="0">
              <a:spcBef>
                <a:spcPts val="0"/>
              </a:spcBef>
              <a:spcAft>
                <a:spcPts val="0"/>
              </a:spcAft>
              <a:buNone/>
            </a:pPr>
            <a:r>
              <a:rPr lang="en-US" sz="2400" b="0" i="0" u="none" strike="noStrike" dirty="0">
                <a:solidFill>
                  <a:srgbClr val="000000"/>
                </a:solidFill>
                <a:effectLst/>
                <a:latin typeface="Arial" panose="020B0604020202020204" pitchFamily="34" charset="0"/>
              </a:rPr>
              <a:t>	Cat: 0.34</a:t>
            </a:r>
            <a:endParaRPr lang="en-US" sz="3600" b="0" dirty="0">
              <a:effectLst/>
            </a:endParaRPr>
          </a:p>
          <a:p>
            <a:pPr marL="0" indent="0" rtl="0">
              <a:spcBef>
                <a:spcPts val="0"/>
              </a:spcBef>
              <a:spcAft>
                <a:spcPts val="0"/>
              </a:spcAft>
              <a:buNone/>
            </a:pPr>
            <a:r>
              <a:rPr lang="en-US" sz="2400" b="0" i="0" u="none" strike="noStrike" dirty="0">
                <a:solidFill>
                  <a:srgbClr val="000000"/>
                </a:solidFill>
                <a:effectLst/>
                <a:latin typeface="Arial" panose="020B0604020202020204" pitchFamily="34" charset="0"/>
              </a:rPr>
              <a:t>	Dog: 0.33</a:t>
            </a:r>
            <a:endParaRPr lang="en-US" sz="3600" b="0" dirty="0">
              <a:effectLst/>
            </a:endParaRPr>
          </a:p>
          <a:p>
            <a:pPr marL="0" indent="0" rtl="0">
              <a:spcBef>
                <a:spcPts val="0"/>
              </a:spcBef>
              <a:spcAft>
                <a:spcPts val="0"/>
              </a:spcAft>
              <a:buNone/>
            </a:pPr>
            <a:r>
              <a:rPr lang="en-US" sz="2400" dirty="0">
                <a:solidFill>
                  <a:srgbClr val="000000"/>
                </a:solidFill>
                <a:latin typeface="Arial" panose="020B0604020202020204" pitchFamily="34" charset="0"/>
              </a:rPr>
              <a:t>	</a:t>
            </a:r>
            <a:r>
              <a:rPr lang="en-US" sz="2400" b="0" i="0" u="none" strike="noStrike" dirty="0">
                <a:solidFill>
                  <a:srgbClr val="000000"/>
                </a:solidFill>
                <a:effectLst/>
                <a:latin typeface="Arial" panose="020B0604020202020204" pitchFamily="34" charset="0"/>
              </a:rPr>
              <a:t>Bird: 0.33</a:t>
            </a:r>
            <a:endParaRPr lang="en-US" sz="3600" b="0" dirty="0">
              <a:effectLst/>
            </a:endParaRPr>
          </a:p>
          <a:p>
            <a:pPr marL="0" indent="0">
              <a:buNone/>
            </a:pPr>
            <a:r>
              <a:rPr lang="en-US" dirty="0"/>
              <a:t># of items = 3 </a:t>
            </a:r>
            <a:br>
              <a:rPr lang="en-US" dirty="0"/>
            </a:br>
            <a:endParaRPr lang="en-US" dirty="0"/>
          </a:p>
        </p:txBody>
      </p:sp>
    </p:spTree>
    <p:extLst>
      <p:ext uri="{BB962C8B-B14F-4D97-AF65-F5344CB8AC3E}">
        <p14:creationId xmlns:p14="http://schemas.microsoft.com/office/powerpoint/2010/main" val="402536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B34C-9FAC-A86A-6AE0-918FDB8A3D9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EB572FB-CE2B-9191-0650-6723E772465E}"/>
              </a:ext>
            </a:extLst>
          </p:cNvPr>
          <p:cNvSpPr>
            <a:spLocks noGrp="1"/>
          </p:cNvSpPr>
          <p:nvPr>
            <p:ph idx="1"/>
          </p:nvPr>
        </p:nvSpPr>
        <p:spPr/>
        <p:txBody>
          <a:bodyPr>
            <a:normAutofit fontScale="77500" lnSpcReduction="20000"/>
          </a:bodyPr>
          <a:lstStyle/>
          <a:p>
            <a:pPr marL="0" indent="0">
              <a:buNone/>
            </a:pPr>
            <a:r>
              <a:rPr lang="en-US" dirty="0"/>
              <a:t>Step 2: Encoding:</a:t>
            </a:r>
          </a:p>
          <a:p>
            <a:pPr marL="0" indent="0">
              <a:buNone/>
            </a:pPr>
            <a:r>
              <a:rPr lang="en-US" dirty="0"/>
              <a:t>Alice is presented with the word "Dog" to encode.</a:t>
            </a:r>
          </a:p>
          <a:p>
            <a:pPr marL="0" indent="0">
              <a:buNone/>
            </a:pPr>
            <a:endParaRPr lang="en-US" dirty="0"/>
          </a:p>
          <a:p>
            <a:pPr marL="0" indent="0">
              <a:buNone/>
            </a:pPr>
            <a:r>
              <a:rPr lang="en-US" dirty="0"/>
              <a:t>Using Equation 1, the activation of the most active item is reduced. Since all items are equally active initially, we'll consider "Cat" as the most active item for this example:</a:t>
            </a:r>
          </a:p>
          <a:p>
            <a:pPr marL="0" indent="0">
              <a:buNone/>
            </a:pPr>
            <a:endParaRPr lang="en-US" dirty="0"/>
          </a:p>
          <a:p>
            <a:pPr marL="0" indent="0">
              <a:buNone/>
            </a:pPr>
            <a:r>
              <a:rPr lang="en-US" dirty="0"/>
              <a:t>∆A</a:t>
            </a:r>
            <a:r>
              <a:rPr lang="en-US" sz="2100" i="1" dirty="0"/>
              <a:t>max</a:t>
            </a:r>
            <a:r>
              <a:rPr lang="en-US" dirty="0"/>
              <a:t> = −</a:t>
            </a:r>
            <a:r>
              <a:rPr lang="el-GR" dirty="0"/>
              <a:t>β * </a:t>
            </a:r>
            <a:r>
              <a:rPr lang="en-US" dirty="0"/>
              <a:t>A</a:t>
            </a:r>
            <a:r>
              <a:rPr lang="en-US" sz="1800" i="1" dirty="0"/>
              <a:t>max</a:t>
            </a:r>
            <a:endParaRPr lang="en-US" i="1" dirty="0"/>
          </a:p>
          <a:p>
            <a:pPr marL="0" indent="0">
              <a:buNone/>
            </a:pPr>
            <a:r>
              <a:rPr lang="en-US" dirty="0"/>
              <a:t>Given </a:t>
            </a:r>
            <a:r>
              <a:rPr lang="el-GR" dirty="0"/>
              <a:t>β = 0.05, </a:t>
            </a:r>
            <a:r>
              <a:rPr lang="en-US" dirty="0"/>
              <a:t>and A</a:t>
            </a:r>
            <a:r>
              <a:rPr lang="en-US" sz="2100" i="1" dirty="0"/>
              <a:t>max</a:t>
            </a:r>
            <a:r>
              <a:rPr lang="en-US" dirty="0"/>
              <a:t> (Cat) = 0.34,</a:t>
            </a:r>
          </a:p>
          <a:p>
            <a:pPr marL="0" indent="0">
              <a:buNone/>
            </a:pPr>
            <a:r>
              <a:rPr lang="en-US" dirty="0"/>
              <a:t>∆A</a:t>
            </a:r>
            <a:r>
              <a:rPr lang="en-US" sz="2300" i="1" dirty="0"/>
              <a:t>max</a:t>
            </a:r>
            <a:r>
              <a:rPr lang="en-US" dirty="0"/>
              <a:t> = -0.05 * 0.34 = -0.0165</a:t>
            </a:r>
          </a:p>
          <a:p>
            <a:pPr marL="0" indent="0">
              <a:buNone/>
            </a:pPr>
            <a:endParaRPr lang="en-US" dirty="0"/>
          </a:p>
          <a:p>
            <a:pPr marL="0" indent="0">
              <a:buNone/>
            </a:pPr>
            <a:r>
              <a:rPr lang="en-US" dirty="0"/>
              <a:t>The new activation for "Cat" becomes:</a:t>
            </a:r>
          </a:p>
          <a:p>
            <a:pPr marL="0" indent="0">
              <a:buNone/>
            </a:pPr>
            <a:r>
              <a:rPr lang="en-US" dirty="0"/>
              <a:t>0.34 - 0.0165 = 0.3235</a:t>
            </a:r>
          </a:p>
        </p:txBody>
      </p:sp>
    </p:spTree>
    <p:extLst>
      <p:ext uri="{BB962C8B-B14F-4D97-AF65-F5344CB8AC3E}">
        <p14:creationId xmlns:p14="http://schemas.microsoft.com/office/powerpoint/2010/main" val="381789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92B8-DD7C-3D76-0BCC-CB8EC603E7E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1DC4E1B-A7A6-ABDD-E4B1-57B5A9950509}"/>
              </a:ext>
            </a:extLst>
          </p:cNvPr>
          <p:cNvSpPr>
            <a:spLocks noGrp="1"/>
          </p:cNvSpPr>
          <p:nvPr>
            <p:ph idx="1"/>
          </p:nvPr>
        </p:nvSpPr>
        <p:spPr/>
        <p:txBody>
          <a:bodyPr>
            <a:normAutofit lnSpcReduction="10000"/>
          </a:bodyPr>
          <a:lstStyle/>
          <a:p>
            <a:pPr marL="0" indent="0" algn="l">
              <a:buNone/>
            </a:pPr>
            <a:r>
              <a:rPr lang="en-US" i="0" dirty="0">
                <a:effectLst/>
                <a:latin typeface="Söhne"/>
              </a:rPr>
              <a:t>Step 3: Adjust Semantic Associations: Using Equation 2, semantic associates of "Cat" have their activations modified. Since "Dog" is a positive associate of "Cat" with a strength of 0.1, its activation increases:</a:t>
            </a:r>
          </a:p>
          <a:p>
            <a:pPr marL="0" indent="0" algn="l">
              <a:buNone/>
            </a:pPr>
            <a:r>
              <a:rPr lang="en-US" b="1" i="0" dirty="0">
                <a:solidFill>
                  <a:srgbClr val="374151"/>
                </a:solidFill>
                <a:effectLst/>
                <a:latin typeface="Söhne"/>
              </a:rPr>
              <a:t>Increasing Activation for "Dog" (Using Equation 3):</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A_i</a:t>
            </a:r>
            <a:r>
              <a:rPr lang="en-US" b="0" i="0" dirty="0">
                <a:solidFill>
                  <a:srgbClr val="374151"/>
                </a:solidFill>
                <a:effectLst/>
                <a:latin typeface="Söhne"/>
              </a:rPr>
              <a:t> = </a:t>
            </a:r>
            <a:r>
              <a:rPr lang="el-GR" b="0" i="0" dirty="0">
                <a:solidFill>
                  <a:srgbClr val="374151"/>
                </a:solidFill>
                <a:effectLst/>
                <a:latin typeface="Söhne"/>
              </a:rPr>
              <a:t>α[1 - </a:t>
            </a:r>
            <a:r>
              <a:rPr lang="en-US" b="0" i="0" dirty="0" err="1">
                <a:solidFill>
                  <a:srgbClr val="374151"/>
                </a:solidFill>
                <a:effectLst/>
                <a:latin typeface="Söhne"/>
              </a:rPr>
              <a:t>A_i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Given </a:t>
            </a:r>
            <a:r>
              <a:rPr lang="el-GR" b="0" i="0" dirty="0">
                <a:solidFill>
                  <a:srgbClr val="374151"/>
                </a:solidFill>
                <a:effectLst/>
                <a:latin typeface="Söhne"/>
              </a:rPr>
              <a:t>α = 0.05 (</a:t>
            </a:r>
            <a:r>
              <a:rPr lang="en-US" b="0" i="0" dirty="0">
                <a:solidFill>
                  <a:srgbClr val="374151"/>
                </a:solidFill>
                <a:effectLst/>
                <a:latin typeface="Söhne"/>
              </a:rPr>
              <a:t>as an example) and </a:t>
            </a:r>
            <a:r>
              <a:rPr lang="en-US" b="0" i="0" dirty="0" err="1">
                <a:solidFill>
                  <a:srgbClr val="374151"/>
                </a:solidFill>
                <a:effectLst/>
                <a:latin typeface="Söhne"/>
              </a:rPr>
              <a:t>A_i</a:t>
            </a:r>
            <a:r>
              <a:rPr lang="en-US" b="0" i="0" dirty="0">
                <a:solidFill>
                  <a:srgbClr val="374151"/>
                </a:solidFill>
                <a:effectLst/>
                <a:latin typeface="Söhne"/>
              </a:rPr>
              <a:t> (Dog) = 0.33:</a:t>
            </a:r>
          </a:p>
          <a:p>
            <a:pPr marL="742950" lvl="1" indent="-285750"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A_i</a:t>
            </a:r>
            <a:r>
              <a:rPr lang="en-US" b="0" i="0" dirty="0">
                <a:solidFill>
                  <a:srgbClr val="374151"/>
                </a:solidFill>
                <a:effectLst/>
                <a:latin typeface="Söhne"/>
              </a:rPr>
              <a:t> = 0.05[1 - 0.33] = 0.05 * 0.67 = 0.0335</a:t>
            </a:r>
          </a:p>
          <a:p>
            <a:pPr marL="742950" lvl="1" indent="-285750" algn="l">
              <a:buFont typeface="+mj-lt"/>
              <a:buAutoNum type="arabicPeriod"/>
            </a:pPr>
            <a:r>
              <a:rPr lang="en-US" b="0" i="0" dirty="0">
                <a:solidFill>
                  <a:srgbClr val="374151"/>
                </a:solidFill>
                <a:effectLst/>
                <a:latin typeface="Söhne"/>
              </a:rPr>
              <a:t>New Activation for "Dog" = 0.33 + 0.0335 = 0.3635</a:t>
            </a:r>
          </a:p>
          <a:p>
            <a:pPr marL="0" indent="0">
              <a:buNone/>
            </a:pPr>
            <a:br>
              <a:rPr lang="en-US" dirty="0"/>
            </a:br>
            <a:endParaRPr lang="en-US" i="0" dirty="0">
              <a:solidFill>
                <a:srgbClr val="374151"/>
              </a:solidFill>
              <a:effectLst/>
              <a:latin typeface="Söhne"/>
            </a:endParaRPr>
          </a:p>
        </p:txBody>
      </p:sp>
    </p:spTree>
    <p:extLst>
      <p:ext uri="{BB962C8B-B14F-4D97-AF65-F5344CB8AC3E}">
        <p14:creationId xmlns:p14="http://schemas.microsoft.com/office/powerpoint/2010/main" val="15847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28C9-D691-9231-38A5-ECDE7CB061A6}"/>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6427ED87-C75A-538A-015D-256063E60E80}"/>
              </a:ext>
            </a:extLst>
          </p:cNvPr>
          <p:cNvSpPr>
            <a:spLocks noGrp="1"/>
          </p:cNvSpPr>
          <p:nvPr>
            <p:ph idx="1"/>
          </p:nvPr>
        </p:nvSpPr>
        <p:spPr/>
        <p:txBody>
          <a:bodyPr/>
          <a:lstStyle/>
          <a:p>
            <a:pPr marL="0" indent="0">
              <a:buNone/>
            </a:pPr>
            <a:r>
              <a:rPr lang="en-US" dirty="0"/>
              <a:t>Adjusting values of Bird, to normalize the sum of probabilities to 1 </a:t>
            </a:r>
          </a:p>
          <a:p>
            <a:pPr marL="0" indent="0">
              <a:buNone/>
            </a:pPr>
            <a:endParaRPr lang="en-US" dirty="0"/>
          </a:p>
          <a:p>
            <a:pPr marL="0" indent="0">
              <a:buNone/>
            </a:pPr>
            <a:r>
              <a:rPr lang="en-US" dirty="0"/>
              <a:t>Value adjusted for A(Dog) = 0.0335</a:t>
            </a:r>
            <a:br>
              <a:rPr lang="en-US" dirty="0"/>
            </a:br>
            <a:r>
              <a:rPr lang="en-US" dirty="0"/>
              <a:t>Value adjusted for A(Cat) = 0.0165 </a:t>
            </a:r>
            <a:br>
              <a:rPr lang="en-US" dirty="0"/>
            </a:br>
            <a:br>
              <a:rPr lang="en-US" dirty="0"/>
            </a:br>
            <a:r>
              <a:rPr lang="en-US" dirty="0"/>
              <a:t>Sum of differences = 0.017 </a:t>
            </a:r>
          </a:p>
          <a:p>
            <a:pPr marL="0" indent="0">
              <a:buNone/>
            </a:pPr>
            <a:endParaRPr lang="en-US" dirty="0"/>
          </a:p>
          <a:p>
            <a:pPr marL="0" indent="0">
              <a:buNone/>
            </a:pPr>
            <a:r>
              <a:rPr lang="en-US" dirty="0"/>
              <a:t>New Activation for Bird = A(Bird) = 0.33-0.017 = 0.313</a:t>
            </a:r>
          </a:p>
        </p:txBody>
      </p:sp>
    </p:spTree>
    <p:extLst>
      <p:ext uri="{BB962C8B-B14F-4D97-AF65-F5344CB8AC3E}">
        <p14:creationId xmlns:p14="http://schemas.microsoft.com/office/powerpoint/2010/main" val="197672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8E09-B6F7-4E9B-5B34-8B6043B730B2}"/>
              </a:ext>
            </a:extLst>
          </p:cNvPr>
          <p:cNvSpPr>
            <a:spLocks noGrp="1"/>
          </p:cNvSpPr>
          <p:nvPr>
            <p:ph type="title"/>
          </p:nvPr>
        </p:nvSpPr>
        <p:spPr/>
        <p:txBody>
          <a:bodyPr/>
          <a:lstStyle/>
          <a:p>
            <a:r>
              <a:rPr lang="en-US" dirty="0"/>
              <a:t>Example	</a:t>
            </a:r>
          </a:p>
        </p:txBody>
      </p:sp>
      <p:graphicFrame>
        <p:nvGraphicFramePr>
          <p:cNvPr id="4" name="Content Placeholder 3">
            <a:extLst>
              <a:ext uri="{FF2B5EF4-FFF2-40B4-BE49-F238E27FC236}">
                <a16:creationId xmlns:a16="http://schemas.microsoft.com/office/drawing/2014/main" id="{CB2A202D-5ECE-3977-A5D2-096745FD7DB8}"/>
              </a:ext>
            </a:extLst>
          </p:cNvPr>
          <p:cNvGraphicFramePr>
            <a:graphicFrameLocks noGrp="1"/>
          </p:cNvGraphicFramePr>
          <p:nvPr>
            <p:ph idx="1"/>
            <p:extLst>
              <p:ext uri="{D42A27DB-BD31-4B8C-83A1-F6EECF244321}">
                <p14:modId xmlns:p14="http://schemas.microsoft.com/office/powerpoint/2010/main" val="1916049855"/>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05340520"/>
                    </a:ext>
                  </a:extLst>
                </a:gridCol>
                <a:gridCol w="5257800">
                  <a:extLst>
                    <a:ext uri="{9D8B030D-6E8A-4147-A177-3AD203B41FA5}">
                      <a16:colId xmlns:a16="http://schemas.microsoft.com/office/drawing/2014/main" val="1680491246"/>
                    </a:ext>
                  </a:extLst>
                </a:gridCol>
              </a:tblGrid>
              <a:tr h="370840">
                <a:tc>
                  <a:txBody>
                    <a:bodyPr/>
                    <a:lstStyle/>
                    <a:p>
                      <a:r>
                        <a:rPr lang="en-US" dirty="0"/>
                        <a:t>Item</a:t>
                      </a:r>
                    </a:p>
                  </a:txBody>
                  <a:tcPr/>
                </a:tc>
                <a:tc>
                  <a:txBody>
                    <a:bodyPr/>
                    <a:lstStyle/>
                    <a:p>
                      <a:r>
                        <a:rPr lang="en-US" dirty="0"/>
                        <a:t>Activation </a:t>
                      </a:r>
                      <a:r>
                        <a:rPr lang="en-US" dirty="0" err="1"/>
                        <a:t>probablities</a:t>
                      </a:r>
                      <a:endParaRPr lang="en-US" dirty="0"/>
                    </a:p>
                  </a:txBody>
                  <a:tcPr/>
                </a:tc>
                <a:extLst>
                  <a:ext uri="{0D108BD9-81ED-4DB2-BD59-A6C34878D82A}">
                    <a16:rowId xmlns:a16="http://schemas.microsoft.com/office/drawing/2014/main" val="2499062001"/>
                  </a:ext>
                </a:extLst>
              </a:tr>
              <a:tr h="370840">
                <a:tc>
                  <a:txBody>
                    <a:bodyPr/>
                    <a:lstStyle/>
                    <a:p>
                      <a:r>
                        <a:rPr lang="en-US" dirty="0"/>
                        <a:t>Cat</a:t>
                      </a:r>
                    </a:p>
                  </a:txBody>
                  <a:tcPr/>
                </a:tc>
                <a:tc>
                  <a:txBody>
                    <a:bodyPr/>
                    <a:lstStyle/>
                    <a:p>
                      <a:r>
                        <a:rPr lang="en-US" dirty="0"/>
                        <a:t>0.3235</a:t>
                      </a:r>
                    </a:p>
                  </a:txBody>
                  <a:tcPr/>
                </a:tc>
                <a:extLst>
                  <a:ext uri="{0D108BD9-81ED-4DB2-BD59-A6C34878D82A}">
                    <a16:rowId xmlns:a16="http://schemas.microsoft.com/office/drawing/2014/main" val="2451219273"/>
                  </a:ext>
                </a:extLst>
              </a:tr>
              <a:tr h="370840">
                <a:tc>
                  <a:txBody>
                    <a:bodyPr/>
                    <a:lstStyle/>
                    <a:p>
                      <a:r>
                        <a:rPr lang="en-US" dirty="0"/>
                        <a:t>Dog</a:t>
                      </a:r>
                    </a:p>
                  </a:txBody>
                  <a:tcPr/>
                </a:tc>
                <a:tc>
                  <a:txBody>
                    <a:bodyPr/>
                    <a:lstStyle/>
                    <a:p>
                      <a:r>
                        <a:rPr lang="en-US" dirty="0"/>
                        <a:t>0.3635</a:t>
                      </a:r>
                    </a:p>
                  </a:txBody>
                  <a:tcPr/>
                </a:tc>
                <a:extLst>
                  <a:ext uri="{0D108BD9-81ED-4DB2-BD59-A6C34878D82A}">
                    <a16:rowId xmlns:a16="http://schemas.microsoft.com/office/drawing/2014/main" val="755634266"/>
                  </a:ext>
                </a:extLst>
              </a:tr>
              <a:tr h="370840">
                <a:tc>
                  <a:txBody>
                    <a:bodyPr/>
                    <a:lstStyle/>
                    <a:p>
                      <a:r>
                        <a:rPr lang="en-US" dirty="0"/>
                        <a:t>Bird </a:t>
                      </a:r>
                    </a:p>
                  </a:txBody>
                  <a:tcPr/>
                </a:tc>
                <a:tc>
                  <a:txBody>
                    <a:bodyPr/>
                    <a:lstStyle/>
                    <a:p>
                      <a:r>
                        <a:rPr lang="en-US" dirty="0"/>
                        <a:t>0.313</a:t>
                      </a:r>
                    </a:p>
                  </a:txBody>
                  <a:tcPr/>
                </a:tc>
                <a:extLst>
                  <a:ext uri="{0D108BD9-81ED-4DB2-BD59-A6C34878D82A}">
                    <a16:rowId xmlns:a16="http://schemas.microsoft.com/office/drawing/2014/main" val="2052465194"/>
                  </a:ext>
                </a:extLst>
              </a:tr>
            </a:tbl>
          </a:graphicData>
        </a:graphic>
      </p:graphicFrame>
    </p:spTree>
    <p:extLst>
      <p:ext uri="{BB962C8B-B14F-4D97-AF65-F5344CB8AC3E}">
        <p14:creationId xmlns:p14="http://schemas.microsoft.com/office/powerpoint/2010/main" val="3344884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11A7-DF3E-1D03-D0AA-613638C30BCF}"/>
              </a:ext>
            </a:extLst>
          </p:cNvPr>
          <p:cNvSpPr>
            <a:spLocks noGrp="1"/>
          </p:cNvSpPr>
          <p:nvPr>
            <p:ph type="title"/>
          </p:nvPr>
        </p:nvSpPr>
        <p:spPr/>
        <p:txBody>
          <a:bodyPr/>
          <a:lstStyle/>
          <a:p>
            <a:r>
              <a:rPr lang="en-US" dirty="0"/>
              <a:t>Study 1: Validating the Agent Model</a:t>
            </a:r>
          </a:p>
        </p:txBody>
      </p:sp>
      <p:sp>
        <p:nvSpPr>
          <p:cNvPr id="3" name="Content Placeholder 2">
            <a:extLst>
              <a:ext uri="{FF2B5EF4-FFF2-40B4-BE49-F238E27FC236}">
                <a16:creationId xmlns:a16="http://schemas.microsoft.com/office/drawing/2014/main" id="{40D8A7B3-AAFE-8B6F-9073-60593C1BD1B2}"/>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Task design and agent interactions:</a:t>
            </a:r>
            <a:r>
              <a:rPr lang="en-US" b="0" i="0" dirty="0">
                <a:effectLst/>
                <a:latin typeface="Söhne"/>
              </a:rPr>
              <a:t> The study designed tasks that closely mimic real-world memory tasks. Agents interacted in these tasks, simulating real-world group interactions.</a:t>
            </a:r>
          </a:p>
          <a:p>
            <a:pPr algn="l">
              <a:buFont typeface="Arial" panose="020B0604020202020204" pitchFamily="34" charset="0"/>
              <a:buChar char="•"/>
            </a:pPr>
            <a:r>
              <a:rPr lang="en-US" b="1" i="0" dirty="0">
                <a:effectLst/>
                <a:latin typeface="Söhne"/>
              </a:rPr>
              <a:t>Collaborative inhibition observed:</a:t>
            </a:r>
            <a:r>
              <a:rPr lang="en-US" b="0" i="0" dirty="0">
                <a:effectLst/>
                <a:latin typeface="Söhne"/>
              </a:rPr>
              <a:t> The study found that agents, when working together, exhibited collaborative inhibition, just like humans do.</a:t>
            </a:r>
          </a:p>
          <a:p>
            <a:pPr algn="l">
              <a:buFont typeface="Arial" panose="020B0604020202020204" pitchFamily="34" charset="0"/>
              <a:buChar char="•"/>
            </a:pPr>
            <a:r>
              <a:rPr lang="en-US" b="1" i="0" dirty="0">
                <a:effectLst/>
                <a:latin typeface="Söhne"/>
              </a:rPr>
              <a:t>Impact of </a:t>
            </a:r>
            <a:r>
              <a:rPr lang="en-US" b="1" i="0" dirty="0" err="1">
                <a:effectLst/>
                <a:latin typeface="Söhne"/>
              </a:rPr>
              <a:t>precollaboration</a:t>
            </a:r>
            <a:r>
              <a:rPr lang="en-US" b="1" i="0" dirty="0">
                <a:effectLst/>
                <a:latin typeface="Söhne"/>
              </a:rPr>
              <a:t> similarity on recall:</a:t>
            </a:r>
            <a:r>
              <a:rPr lang="en-US" b="0" i="0" dirty="0">
                <a:effectLst/>
                <a:latin typeface="Söhne"/>
              </a:rPr>
              <a:t> The more similar agents were in their memory structures before collaborating, the less effective their combined recall was.</a:t>
            </a:r>
          </a:p>
          <a:p>
            <a:endParaRPr lang="en-US" dirty="0"/>
          </a:p>
        </p:txBody>
      </p:sp>
    </p:spTree>
    <p:extLst>
      <p:ext uri="{BB962C8B-B14F-4D97-AF65-F5344CB8AC3E}">
        <p14:creationId xmlns:p14="http://schemas.microsoft.com/office/powerpoint/2010/main" val="266061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53FB-FC87-5D19-D26F-D6808A08A35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0E9AEDB-9BEC-2869-DBB2-70D8D4464BDB}"/>
              </a:ext>
            </a:extLst>
          </p:cNvPr>
          <p:cNvSpPr>
            <a:spLocks noGrp="1"/>
          </p:cNvSpPr>
          <p:nvPr>
            <p:ph idx="1"/>
          </p:nvPr>
        </p:nvSpPr>
        <p:spPr/>
        <p:txBody>
          <a:bodyPr/>
          <a:lstStyle/>
          <a:p>
            <a:pPr algn="l">
              <a:buFont typeface="+mj-lt"/>
              <a:buAutoNum type="arabicPeriod"/>
            </a:pPr>
            <a:r>
              <a:rPr lang="en-US" b="0" i="0" dirty="0">
                <a:effectLst/>
                <a:latin typeface="Söhne"/>
              </a:rPr>
              <a:t>Collaborative recall among agents leads to a phenomenon called collaborative inhibition, where group recall is less than individual recall.</a:t>
            </a:r>
          </a:p>
          <a:p>
            <a:pPr algn="l">
              <a:buFont typeface="+mj-lt"/>
              <a:buAutoNum type="arabicPeriod"/>
            </a:pPr>
            <a:r>
              <a:rPr lang="en-US" b="0" i="0" dirty="0">
                <a:effectLst/>
                <a:latin typeface="Söhne"/>
              </a:rPr>
              <a:t>The more similar agents are before collaboration, the fewer unique items they recall, leading to reduced group performance.</a:t>
            </a:r>
          </a:p>
          <a:p>
            <a:pPr algn="l">
              <a:buFont typeface="+mj-lt"/>
              <a:buAutoNum type="arabicPeriod"/>
            </a:pPr>
            <a:r>
              <a:rPr lang="en-US" b="0" i="0" dirty="0">
                <a:effectLst/>
                <a:latin typeface="Söhne"/>
              </a:rPr>
              <a:t>Collaboration tends to make agents' memories more similar, which can be both beneficial (for memory convergence) and detrimental (for diverse recall).</a:t>
            </a:r>
          </a:p>
        </p:txBody>
      </p:sp>
    </p:spTree>
    <p:extLst>
      <p:ext uri="{BB962C8B-B14F-4D97-AF65-F5344CB8AC3E}">
        <p14:creationId xmlns:p14="http://schemas.microsoft.com/office/powerpoint/2010/main" val="3568113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C3A5-AA9C-2F9D-6647-B38822E1703E}"/>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CCCBE886-48D0-D2AF-53BF-E796299CBEC9}"/>
              </a:ext>
            </a:extLst>
          </p:cNvPr>
          <p:cNvPicPr>
            <a:picLocks noChangeAspect="1"/>
          </p:cNvPicPr>
          <p:nvPr/>
        </p:nvPicPr>
        <p:blipFill>
          <a:blip r:embed="rId3"/>
          <a:stretch>
            <a:fillRect/>
          </a:stretch>
        </p:blipFill>
        <p:spPr>
          <a:xfrm>
            <a:off x="1101436" y="1926030"/>
            <a:ext cx="9053946" cy="4405352"/>
          </a:xfrm>
          <a:prstGeom prst="rect">
            <a:avLst/>
          </a:prstGeom>
        </p:spPr>
      </p:pic>
    </p:spTree>
    <p:extLst>
      <p:ext uri="{BB962C8B-B14F-4D97-AF65-F5344CB8AC3E}">
        <p14:creationId xmlns:p14="http://schemas.microsoft.com/office/powerpoint/2010/main" val="2514037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2087-3F16-8F11-B0AC-AE4C6E5ACA0C}"/>
              </a:ext>
            </a:extLst>
          </p:cNvPr>
          <p:cNvSpPr>
            <a:spLocks noGrp="1"/>
          </p:cNvSpPr>
          <p:nvPr>
            <p:ph type="title"/>
          </p:nvPr>
        </p:nvSpPr>
        <p:spPr/>
        <p:txBody>
          <a:bodyPr/>
          <a:lstStyle/>
          <a:p>
            <a:r>
              <a:rPr lang="en-IN" dirty="0"/>
              <a:t>Study -2: Group Size</a:t>
            </a:r>
          </a:p>
        </p:txBody>
      </p:sp>
      <p:sp>
        <p:nvSpPr>
          <p:cNvPr id="3" name="Content Placeholder 2">
            <a:extLst>
              <a:ext uri="{FF2B5EF4-FFF2-40B4-BE49-F238E27FC236}">
                <a16:creationId xmlns:a16="http://schemas.microsoft.com/office/drawing/2014/main" id="{42740210-8534-1EF0-B70D-52446BA31B4A}"/>
              </a:ext>
            </a:extLst>
          </p:cNvPr>
          <p:cNvSpPr>
            <a:spLocks noGrp="1"/>
          </p:cNvSpPr>
          <p:nvPr>
            <p:ph idx="1"/>
          </p:nvPr>
        </p:nvSpPr>
        <p:spPr/>
        <p:txBody>
          <a:bodyPr/>
          <a:lstStyle/>
          <a:p>
            <a:r>
              <a:rPr lang="en-IN" dirty="0"/>
              <a:t>Aim:  How collaborative inhibition is affected by the Group Size</a:t>
            </a:r>
          </a:p>
          <a:p>
            <a:r>
              <a:rPr lang="en-IN" dirty="0"/>
              <a:t>Prior Studies says “YES”.</a:t>
            </a:r>
          </a:p>
          <a:p>
            <a:r>
              <a:rPr lang="en-IN" dirty="0"/>
              <a:t>But were they concrete evidence?? The author feels not!</a:t>
            </a:r>
          </a:p>
          <a:p>
            <a:r>
              <a:rPr lang="en-IN" dirty="0"/>
              <a:t>Why? The earlier studies had no more than 4 participants.</a:t>
            </a:r>
          </a:p>
          <a:p>
            <a:r>
              <a:rPr lang="en-IN" dirty="0"/>
              <a:t>So, it makes it difficult to compare with a larger set of groups.</a:t>
            </a:r>
          </a:p>
        </p:txBody>
      </p:sp>
    </p:spTree>
    <p:extLst>
      <p:ext uri="{BB962C8B-B14F-4D97-AF65-F5344CB8AC3E}">
        <p14:creationId xmlns:p14="http://schemas.microsoft.com/office/powerpoint/2010/main" val="209841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26FA-434F-650A-C87A-E7E678762017}"/>
              </a:ext>
            </a:extLst>
          </p:cNvPr>
          <p:cNvSpPr>
            <a:spLocks noGrp="1"/>
          </p:cNvSpPr>
          <p:nvPr>
            <p:ph type="title"/>
          </p:nvPr>
        </p:nvSpPr>
        <p:spPr/>
        <p:txBody>
          <a:bodyPr/>
          <a:lstStyle/>
          <a:p>
            <a:r>
              <a:rPr lang="en-US" dirty="0"/>
              <a:t>Simply Put </a:t>
            </a:r>
          </a:p>
        </p:txBody>
      </p:sp>
      <p:sp>
        <p:nvSpPr>
          <p:cNvPr id="3" name="Content Placeholder 2">
            <a:extLst>
              <a:ext uri="{FF2B5EF4-FFF2-40B4-BE49-F238E27FC236}">
                <a16:creationId xmlns:a16="http://schemas.microsoft.com/office/drawing/2014/main" id="{F2730D6C-CBF7-8116-0F2A-95A1257C6C93}"/>
              </a:ext>
            </a:extLst>
          </p:cNvPr>
          <p:cNvSpPr>
            <a:spLocks noGrp="1"/>
          </p:cNvSpPr>
          <p:nvPr>
            <p:ph idx="1"/>
          </p:nvPr>
        </p:nvSpPr>
        <p:spPr/>
        <p:txBody>
          <a:bodyPr/>
          <a:lstStyle/>
          <a:p>
            <a:r>
              <a:rPr lang="en-US" b="0" i="0" dirty="0">
                <a:solidFill>
                  <a:srgbClr val="374151"/>
                </a:solidFill>
                <a:effectLst/>
                <a:latin typeface="Söhne"/>
              </a:rPr>
              <a:t>"Ever tried group studying?” FF15.. FF27 …</a:t>
            </a:r>
          </a:p>
          <a:p>
            <a:endParaRPr lang="en-US" dirty="0">
              <a:solidFill>
                <a:srgbClr val="374151"/>
              </a:solidFill>
              <a:latin typeface="Söhne"/>
            </a:endParaRPr>
          </a:p>
          <a:p>
            <a:r>
              <a:rPr lang="en-US" dirty="0">
                <a:solidFill>
                  <a:srgbClr val="374151"/>
                </a:solidFill>
                <a:latin typeface="Söhne"/>
              </a:rPr>
              <a:t>Too many cooks, spoil the broth. </a:t>
            </a:r>
          </a:p>
          <a:p>
            <a:pPr lvl="1"/>
            <a:r>
              <a:rPr lang="en-US" dirty="0">
                <a:solidFill>
                  <a:srgbClr val="374151"/>
                </a:solidFill>
                <a:latin typeface="Söhne"/>
              </a:rPr>
              <a:t>How good is the food?</a:t>
            </a:r>
          </a:p>
          <a:p>
            <a:pPr lvl="1"/>
            <a:r>
              <a:rPr lang="en-US" dirty="0">
                <a:solidFill>
                  <a:srgbClr val="374151"/>
                </a:solidFill>
                <a:latin typeface="Söhne"/>
              </a:rPr>
              <a:t>What’s the optimal level of chefs to make a delicious broth? </a:t>
            </a:r>
          </a:p>
          <a:p>
            <a:pPr lvl="1"/>
            <a:r>
              <a:rPr lang="en-US" dirty="0">
                <a:solidFill>
                  <a:srgbClr val="374151"/>
                </a:solidFill>
                <a:latin typeface="Söhne"/>
              </a:rPr>
              <a:t>What type of phenomena occurs when chefs are added to the group size?</a:t>
            </a:r>
          </a:p>
          <a:p>
            <a:pPr lvl="1"/>
            <a:r>
              <a:rPr lang="en-US" dirty="0">
                <a:solidFill>
                  <a:srgbClr val="374151"/>
                </a:solidFill>
                <a:latin typeface="Söhne"/>
              </a:rPr>
              <a:t>Let simulate this and study :p</a:t>
            </a:r>
            <a:endParaRPr lang="en-US" dirty="0"/>
          </a:p>
        </p:txBody>
      </p:sp>
    </p:spTree>
    <p:extLst>
      <p:ext uri="{BB962C8B-B14F-4D97-AF65-F5344CB8AC3E}">
        <p14:creationId xmlns:p14="http://schemas.microsoft.com/office/powerpoint/2010/main" val="127222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523E-2DB7-8868-C0F7-F60FB5FFBA9D}"/>
              </a:ext>
            </a:extLst>
          </p:cNvPr>
          <p:cNvSpPr>
            <a:spLocks noGrp="1"/>
          </p:cNvSpPr>
          <p:nvPr>
            <p:ph type="title"/>
          </p:nvPr>
        </p:nvSpPr>
        <p:spPr/>
        <p:txBody>
          <a:bodyPr/>
          <a:lstStyle/>
          <a:p>
            <a:r>
              <a:rPr lang="en-IN" dirty="0"/>
              <a:t>Current Approach		</a:t>
            </a:r>
          </a:p>
        </p:txBody>
      </p:sp>
      <p:sp>
        <p:nvSpPr>
          <p:cNvPr id="3" name="Content Placeholder 2">
            <a:extLst>
              <a:ext uri="{FF2B5EF4-FFF2-40B4-BE49-F238E27FC236}">
                <a16:creationId xmlns:a16="http://schemas.microsoft.com/office/drawing/2014/main" id="{B5E26168-0173-7EFE-3965-898CABF1E6FB}"/>
              </a:ext>
            </a:extLst>
          </p:cNvPr>
          <p:cNvSpPr>
            <a:spLocks noGrp="1"/>
          </p:cNvSpPr>
          <p:nvPr>
            <p:ph idx="1"/>
          </p:nvPr>
        </p:nvSpPr>
        <p:spPr/>
        <p:txBody>
          <a:bodyPr/>
          <a:lstStyle/>
          <a:p>
            <a:r>
              <a:rPr lang="en-IN" dirty="0"/>
              <a:t>Same agent model used in study 1</a:t>
            </a:r>
          </a:p>
          <a:p>
            <a:r>
              <a:rPr lang="en-IN" dirty="0"/>
              <a:t>The collaborative group size varied from 2-128 agents.</a:t>
            </a:r>
          </a:p>
          <a:p>
            <a:r>
              <a:rPr lang="en-IN" dirty="0"/>
              <a:t>The entire list of 40 items were presented to the agents.</a:t>
            </a:r>
          </a:p>
          <a:p>
            <a:r>
              <a:rPr lang="en-IN" dirty="0"/>
              <a:t>All the agents in the group were then allowed to interact</a:t>
            </a:r>
          </a:p>
          <a:p>
            <a:r>
              <a:rPr lang="en-IN" dirty="0"/>
              <a:t>1000 simulations were performed on each group size.</a:t>
            </a:r>
          </a:p>
        </p:txBody>
      </p:sp>
    </p:spTree>
    <p:extLst>
      <p:ext uri="{BB962C8B-B14F-4D97-AF65-F5344CB8AC3E}">
        <p14:creationId xmlns:p14="http://schemas.microsoft.com/office/powerpoint/2010/main" val="150167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4291-9271-6CA6-9C4C-CC0AA939F4C9}"/>
              </a:ext>
            </a:extLst>
          </p:cNvPr>
          <p:cNvSpPr>
            <a:spLocks noGrp="1"/>
          </p:cNvSpPr>
          <p:nvPr>
            <p:ph type="title"/>
          </p:nvPr>
        </p:nvSpPr>
        <p:spPr/>
        <p:txBody>
          <a:bodyPr/>
          <a:lstStyle/>
          <a:p>
            <a:r>
              <a:rPr lang="en-IN" dirty="0"/>
              <a:t>Result</a:t>
            </a:r>
          </a:p>
        </p:txBody>
      </p:sp>
      <p:pic>
        <p:nvPicPr>
          <p:cNvPr id="5" name="Content Placeholder 4" descr="A graph of a group size&#10;&#10;Description automatically generated">
            <a:extLst>
              <a:ext uri="{FF2B5EF4-FFF2-40B4-BE49-F238E27FC236}">
                <a16:creationId xmlns:a16="http://schemas.microsoft.com/office/drawing/2014/main" id="{7FCBBA59-6630-2133-7D15-A44FBBB1D4FC}"/>
              </a:ext>
            </a:extLst>
          </p:cNvPr>
          <p:cNvPicPr>
            <a:picLocks noGrp="1" noChangeAspect="1"/>
          </p:cNvPicPr>
          <p:nvPr>
            <p:ph idx="1"/>
          </p:nvPr>
        </p:nvPicPr>
        <p:blipFill>
          <a:blip r:embed="rId2"/>
          <a:stretch>
            <a:fillRect/>
          </a:stretch>
        </p:blipFill>
        <p:spPr>
          <a:xfrm>
            <a:off x="3449205" y="663142"/>
            <a:ext cx="6886286" cy="5440002"/>
          </a:xfrm>
        </p:spPr>
      </p:pic>
    </p:spTree>
    <p:extLst>
      <p:ext uri="{BB962C8B-B14F-4D97-AF65-F5344CB8AC3E}">
        <p14:creationId xmlns:p14="http://schemas.microsoft.com/office/powerpoint/2010/main" val="33639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4291-9271-6CA6-9C4C-CC0AA939F4C9}"/>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05B399C2-C7C4-0732-5ED2-D536AF37ADB7}"/>
              </a:ext>
            </a:extLst>
          </p:cNvPr>
          <p:cNvSpPr>
            <a:spLocks noGrp="1"/>
          </p:cNvSpPr>
          <p:nvPr>
            <p:ph idx="1"/>
          </p:nvPr>
        </p:nvSpPr>
        <p:spPr/>
        <p:txBody>
          <a:bodyPr/>
          <a:lstStyle/>
          <a:p>
            <a:pPr marL="0" indent="0">
              <a:buNone/>
            </a:pPr>
            <a:r>
              <a:rPr lang="en-US" dirty="0"/>
              <a:t>1. Collaborative Inhibition Observed Across All Group Sizes:</a:t>
            </a:r>
          </a:p>
          <a:p>
            <a:r>
              <a:rPr lang="en-US" dirty="0"/>
              <a:t>For all group sizes, collaborative inhibition was observed, meaning groups consistently recalled fewer items than individual agents.</a:t>
            </a:r>
            <a:endParaRPr lang="en-IN" dirty="0"/>
          </a:p>
        </p:txBody>
      </p:sp>
    </p:spTree>
    <p:extLst>
      <p:ext uri="{BB962C8B-B14F-4D97-AF65-F5344CB8AC3E}">
        <p14:creationId xmlns:p14="http://schemas.microsoft.com/office/powerpoint/2010/main" val="3716339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A957-ABCC-1058-9E14-F11101B634AD}"/>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18B3B384-E5EB-B72E-72AA-71548B206DEF}"/>
              </a:ext>
            </a:extLst>
          </p:cNvPr>
          <p:cNvSpPr>
            <a:spLocks noGrp="1"/>
          </p:cNvSpPr>
          <p:nvPr>
            <p:ph idx="1"/>
          </p:nvPr>
        </p:nvSpPr>
        <p:spPr/>
        <p:txBody>
          <a:bodyPr/>
          <a:lstStyle/>
          <a:p>
            <a:pPr marL="0" indent="0">
              <a:buNone/>
            </a:pPr>
            <a:r>
              <a:rPr lang="en-US" dirty="0"/>
              <a:t>2. Group Size Relationship with Collaborative Inhibition:</a:t>
            </a:r>
          </a:p>
          <a:p>
            <a:pPr marL="0" indent="0">
              <a:buNone/>
            </a:pPr>
            <a:r>
              <a:rPr lang="en-US" dirty="0"/>
              <a:t>For smaller group sizes, from 2 to 7 agents, the extent of collaborative inhibition increased with group size. This means that as these groups got larger, their relative inefficiency compared to individual agents also increased.</a:t>
            </a:r>
          </a:p>
          <a:p>
            <a:pPr marL="0" indent="0">
              <a:buNone/>
            </a:pPr>
            <a:r>
              <a:rPr lang="en-US" dirty="0"/>
              <a:t>Both collaborative groups (those working together) and nominal groups (individual agents) performed better as their size increased from 2 to 7. However, the gains in performance were more significant for nominal groups compared to collaborative ones.</a:t>
            </a:r>
            <a:endParaRPr lang="en-IN" dirty="0"/>
          </a:p>
        </p:txBody>
      </p:sp>
    </p:spTree>
    <p:extLst>
      <p:ext uri="{BB962C8B-B14F-4D97-AF65-F5344CB8AC3E}">
        <p14:creationId xmlns:p14="http://schemas.microsoft.com/office/powerpoint/2010/main" val="119481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A957-ABCC-1058-9E14-F11101B634AD}"/>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18B3B384-E5EB-B72E-72AA-71548B206DEF}"/>
              </a:ext>
            </a:extLst>
          </p:cNvPr>
          <p:cNvSpPr>
            <a:spLocks noGrp="1"/>
          </p:cNvSpPr>
          <p:nvPr>
            <p:ph idx="1"/>
          </p:nvPr>
        </p:nvSpPr>
        <p:spPr/>
        <p:txBody>
          <a:bodyPr/>
          <a:lstStyle/>
          <a:p>
            <a:pPr marL="0" indent="0">
              <a:buNone/>
            </a:pPr>
            <a:r>
              <a:rPr lang="en-US" dirty="0"/>
              <a:t>2. Group Size Relationship with Collaborative Inhibition:</a:t>
            </a:r>
          </a:p>
          <a:p>
            <a:pPr marL="0" indent="0">
              <a:buNone/>
            </a:pPr>
            <a:r>
              <a:rPr lang="en-US" dirty="0"/>
              <a:t>Beyond a group size of 7, the extent of collaborative inhibition started to decrease. This means that as groups grew even larger, they started becoming relatively more efficient compared to their smaller counterparts, though still less efficient than individual agents.</a:t>
            </a:r>
          </a:p>
          <a:p>
            <a:pPr marL="0" indent="0">
              <a:buNone/>
            </a:pPr>
            <a:r>
              <a:rPr lang="en-US" dirty="0"/>
              <a:t>The reduction in collaborative inhibition for larger groups (beyond 7 members) can be attributed to the nominal groups reaching a performance ceiling earlier than collaborative groups. Essentially, individual agents had maximized their potential recall, while larger groups still had room for improvement.</a:t>
            </a:r>
            <a:endParaRPr lang="en-IN" dirty="0"/>
          </a:p>
        </p:txBody>
      </p:sp>
    </p:spTree>
    <p:extLst>
      <p:ext uri="{BB962C8B-B14F-4D97-AF65-F5344CB8AC3E}">
        <p14:creationId xmlns:p14="http://schemas.microsoft.com/office/powerpoint/2010/main" val="799171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06DA-B1CE-2203-A970-55674AF2549C}"/>
              </a:ext>
            </a:extLst>
          </p:cNvPr>
          <p:cNvSpPr>
            <a:spLocks noGrp="1"/>
          </p:cNvSpPr>
          <p:nvPr>
            <p:ph type="title"/>
          </p:nvPr>
        </p:nvSpPr>
        <p:spPr/>
        <p:txBody>
          <a:bodyPr/>
          <a:lstStyle/>
          <a:p>
            <a:r>
              <a:rPr lang="en-IN" b="1" i="0" dirty="0">
                <a:effectLst/>
                <a:latin typeface="Söhne"/>
              </a:rPr>
              <a:t> Interpretation:</a:t>
            </a:r>
            <a:endParaRPr lang="en-IN" dirty="0"/>
          </a:p>
        </p:txBody>
      </p:sp>
      <p:sp>
        <p:nvSpPr>
          <p:cNvPr id="3" name="Content Placeholder 2">
            <a:extLst>
              <a:ext uri="{FF2B5EF4-FFF2-40B4-BE49-F238E27FC236}">
                <a16:creationId xmlns:a16="http://schemas.microsoft.com/office/drawing/2014/main" id="{BD7A95B5-B9A8-7C6D-000D-53BE06735A73}"/>
              </a:ext>
            </a:extLst>
          </p:cNvPr>
          <p:cNvSpPr>
            <a:spLocks noGrp="1"/>
          </p:cNvSpPr>
          <p:nvPr>
            <p:ph idx="1"/>
          </p:nvPr>
        </p:nvSpPr>
        <p:spPr/>
        <p:txBody>
          <a:bodyPr/>
          <a:lstStyle/>
          <a:p>
            <a:pPr marL="0" indent="0">
              <a:buNone/>
            </a:pPr>
            <a:r>
              <a:rPr lang="en-US" dirty="0"/>
              <a:t>The relationship between group size and collaborative inhibition seemed to be influenced by two factors:</a:t>
            </a:r>
          </a:p>
          <a:p>
            <a:r>
              <a:rPr lang="en-US" dirty="0"/>
              <a:t>Facilitative Effects of Collaboration: As groups got bigger, the chances of the group recalling a specific item increased. This is because having more members increases the likelihood that at least one member remembers a given item.</a:t>
            </a:r>
          </a:p>
          <a:p>
            <a:r>
              <a:rPr lang="en-US" dirty="0"/>
              <a:t>Detrimental Effects of Retrieval Disruption: Larger groups also meant more chances of members disrupting each other's recall processes.</a:t>
            </a:r>
          </a:p>
          <a:p>
            <a:pPr marL="0" indent="0">
              <a:buNone/>
            </a:pPr>
            <a:endParaRPr lang="en-IN" dirty="0"/>
          </a:p>
        </p:txBody>
      </p:sp>
    </p:spTree>
    <p:extLst>
      <p:ext uri="{BB962C8B-B14F-4D97-AF65-F5344CB8AC3E}">
        <p14:creationId xmlns:p14="http://schemas.microsoft.com/office/powerpoint/2010/main" val="2829350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0C9A-F82A-1B94-87D9-0FF1AB1BD6A3}"/>
              </a:ext>
            </a:extLst>
          </p:cNvPr>
          <p:cNvSpPr>
            <a:spLocks noGrp="1"/>
          </p:cNvSpPr>
          <p:nvPr>
            <p:ph type="title"/>
          </p:nvPr>
        </p:nvSpPr>
        <p:spPr/>
        <p:txBody>
          <a:bodyPr/>
          <a:lstStyle/>
          <a:p>
            <a:r>
              <a:rPr lang="en-IN" dirty="0"/>
              <a:t>Study-3: </a:t>
            </a:r>
            <a:r>
              <a:rPr lang="en-US" dirty="0"/>
              <a:t>Transmission of Memory in Social Networks</a:t>
            </a:r>
            <a:endParaRPr lang="en-IN" dirty="0"/>
          </a:p>
        </p:txBody>
      </p:sp>
      <p:sp>
        <p:nvSpPr>
          <p:cNvPr id="3" name="Content Placeholder 2">
            <a:extLst>
              <a:ext uri="{FF2B5EF4-FFF2-40B4-BE49-F238E27FC236}">
                <a16:creationId xmlns:a16="http://schemas.microsoft.com/office/drawing/2014/main" id="{3638C204-33C1-3F90-05CB-3AD2316653AB}"/>
              </a:ext>
            </a:extLst>
          </p:cNvPr>
          <p:cNvSpPr>
            <a:spLocks noGrp="1"/>
          </p:cNvSpPr>
          <p:nvPr>
            <p:ph idx="1"/>
          </p:nvPr>
        </p:nvSpPr>
        <p:spPr/>
        <p:txBody>
          <a:bodyPr/>
          <a:lstStyle/>
          <a:p>
            <a:pPr marL="0" indent="0">
              <a:buNone/>
            </a:pPr>
            <a:r>
              <a:rPr lang="en-US" dirty="0"/>
              <a:t>Objective:</a:t>
            </a:r>
          </a:p>
          <a:p>
            <a:r>
              <a:rPr lang="en-US" dirty="0"/>
              <a:t>The main aim of Study 3 is to understand how memory gets transmitted through large, intricate social networks, something that is hard to achieve with traditional behavioral studies.</a:t>
            </a:r>
            <a:endParaRPr lang="en-IN" dirty="0"/>
          </a:p>
        </p:txBody>
      </p:sp>
    </p:spTree>
    <p:extLst>
      <p:ext uri="{BB962C8B-B14F-4D97-AF65-F5344CB8AC3E}">
        <p14:creationId xmlns:p14="http://schemas.microsoft.com/office/powerpoint/2010/main" val="1374019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0C9A-F82A-1B94-87D9-0FF1AB1BD6A3}"/>
              </a:ext>
            </a:extLst>
          </p:cNvPr>
          <p:cNvSpPr>
            <a:spLocks noGrp="1"/>
          </p:cNvSpPr>
          <p:nvPr>
            <p:ph type="title"/>
          </p:nvPr>
        </p:nvSpPr>
        <p:spPr/>
        <p:txBody>
          <a:bodyPr/>
          <a:lstStyle/>
          <a:p>
            <a:pPr marL="0" indent="0">
              <a:buNone/>
            </a:pPr>
            <a:r>
              <a:rPr lang="en-US" dirty="0"/>
              <a:t>Agent-based Model &amp; Its Benefits:</a:t>
            </a:r>
          </a:p>
        </p:txBody>
      </p:sp>
      <p:sp>
        <p:nvSpPr>
          <p:cNvPr id="3" name="Content Placeholder 2">
            <a:extLst>
              <a:ext uri="{FF2B5EF4-FFF2-40B4-BE49-F238E27FC236}">
                <a16:creationId xmlns:a16="http://schemas.microsoft.com/office/drawing/2014/main" id="{3638C204-33C1-3F90-05CB-3AD2316653AB}"/>
              </a:ext>
            </a:extLst>
          </p:cNvPr>
          <p:cNvSpPr>
            <a:spLocks noGrp="1"/>
          </p:cNvSpPr>
          <p:nvPr>
            <p:ph idx="1"/>
          </p:nvPr>
        </p:nvSpPr>
        <p:spPr/>
        <p:txBody>
          <a:bodyPr/>
          <a:lstStyle/>
          <a:p>
            <a:pPr marL="0" indent="0">
              <a:buNone/>
            </a:pPr>
            <a:r>
              <a:rPr lang="en-US" dirty="0"/>
              <a:t>Agent-based Model &amp; Its Benefits:</a:t>
            </a:r>
          </a:p>
          <a:p>
            <a:pPr marL="0" indent="0">
              <a:buNone/>
            </a:pPr>
            <a:r>
              <a:rPr lang="en-US" dirty="0"/>
              <a:t>The researchers used an agent-based model to simulate how memories are transmitted. This model is beneficial for:</a:t>
            </a:r>
          </a:p>
          <a:p>
            <a:pPr marL="0" indent="0">
              <a:buNone/>
            </a:pPr>
            <a:r>
              <a:rPr lang="en-US" dirty="0"/>
              <a:t>1. Studying complex social structures.</a:t>
            </a:r>
          </a:p>
          <a:p>
            <a:pPr marL="0" indent="0">
              <a:buNone/>
            </a:pPr>
            <a:r>
              <a:rPr lang="en-US" dirty="0"/>
              <a:t>2. Investigating the convergence of memories among agents and the effect of </a:t>
            </a:r>
            <a:r>
              <a:rPr lang="en-US" dirty="0" err="1"/>
              <a:t>hyperdyadic</a:t>
            </a:r>
            <a:r>
              <a:rPr lang="en-US" dirty="0"/>
              <a:t> spread. This spread refers to the similarity in memories between two individuals who haven’t directly communicated but have a common friend or connection.</a:t>
            </a:r>
            <a:endParaRPr lang="en-IN" dirty="0"/>
          </a:p>
        </p:txBody>
      </p:sp>
    </p:spTree>
    <p:extLst>
      <p:ext uri="{BB962C8B-B14F-4D97-AF65-F5344CB8AC3E}">
        <p14:creationId xmlns:p14="http://schemas.microsoft.com/office/powerpoint/2010/main" val="1549280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3404-7C61-60E7-9F0E-EFC552B49CB5}"/>
              </a:ext>
            </a:extLst>
          </p:cNvPr>
          <p:cNvSpPr>
            <a:spLocks noGrp="1"/>
          </p:cNvSpPr>
          <p:nvPr>
            <p:ph type="title"/>
          </p:nvPr>
        </p:nvSpPr>
        <p:spPr/>
        <p:txBody>
          <a:bodyPr/>
          <a:lstStyle/>
          <a:p>
            <a:r>
              <a:rPr lang="en-US" b="1" i="0" dirty="0">
                <a:effectLst/>
                <a:latin typeface="Söhne"/>
              </a:rPr>
              <a:t>Three Types of Social Networks Used:</a:t>
            </a:r>
            <a:endParaRPr lang="en-IN" dirty="0"/>
          </a:p>
        </p:txBody>
      </p:sp>
      <p:sp>
        <p:nvSpPr>
          <p:cNvPr id="3" name="Content Placeholder 2">
            <a:extLst>
              <a:ext uri="{FF2B5EF4-FFF2-40B4-BE49-F238E27FC236}">
                <a16:creationId xmlns:a16="http://schemas.microsoft.com/office/drawing/2014/main" id="{14A91A26-B54C-E274-EAAF-90D2B0316FEE}"/>
              </a:ext>
            </a:extLst>
          </p:cNvPr>
          <p:cNvSpPr>
            <a:spLocks noGrp="1"/>
          </p:cNvSpPr>
          <p:nvPr>
            <p:ph idx="1"/>
          </p:nvPr>
        </p:nvSpPr>
        <p:spPr/>
        <p:txBody>
          <a:bodyPr/>
          <a:lstStyle/>
          <a:p>
            <a:pPr marL="0" indent="0">
              <a:buNone/>
            </a:pPr>
            <a:r>
              <a:rPr lang="en-US" dirty="0"/>
              <a:t>1. Small-world Network: Created using an algorithm by Watts &amp; </a:t>
            </a:r>
            <a:r>
              <a:rPr lang="en-US" dirty="0" err="1"/>
              <a:t>Strogatz</a:t>
            </a:r>
            <a:r>
              <a:rPr lang="en-US" dirty="0"/>
              <a:t> (1998), this network mirrors real social networks, where most nodes aren't directly connected, but the distance between any two nodes is relatively short (hence, the six-degrees-of-separation phenomenon). The researchers created a network with 100 nodes where each node (or agent) was connected to 4 other agents on average.</a:t>
            </a:r>
            <a:endParaRPr lang="en-IN" dirty="0"/>
          </a:p>
        </p:txBody>
      </p:sp>
    </p:spTree>
    <p:extLst>
      <p:ext uri="{BB962C8B-B14F-4D97-AF65-F5344CB8AC3E}">
        <p14:creationId xmlns:p14="http://schemas.microsoft.com/office/powerpoint/2010/main" val="1129355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3404-7C61-60E7-9F0E-EFC552B49CB5}"/>
              </a:ext>
            </a:extLst>
          </p:cNvPr>
          <p:cNvSpPr>
            <a:spLocks noGrp="1"/>
          </p:cNvSpPr>
          <p:nvPr>
            <p:ph type="title"/>
          </p:nvPr>
        </p:nvSpPr>
        <p:spPr/>
        <p:txBody>
          <a:bodyPr/>
          <a:lstStyle/>
          <a:p>
            <a:r>
              <a:rPr lang="en-US" b="1" i="0" dirty="0">
                <a:effectLst/>
                <a:latin typeface="Söhne"/>
              </a:rPr>
              <a:t>Three Types of Social Networks Used:</a:t>
            </a:r>
            <a:endParaRPr lang="en-IN" dirty="0"/>
          </a:p>
        </p:txBody>
      </p:sp>
      <p:sp>
        <p:nvSpPr>
          <p:cNvPr id="3" name="Content Placeholder 2">
            <a:extLst>
              <a:ext uri="{FF2B5EF4-FFF2-40B4-BE49-F238E27FC236}">
                <a16:creationId xmlns:a16="http://schemas.microsoft.com/office/drawing/2014/main" id="{14A91A26-B54C-E274-EAAF-90D2B0316FEE}"/>
              </a:ext>
            </a:extLst>
          </p:cNvPr>
          <p:cNvSpPr>
            <a:spLocks noGrp="1"/>
          </p:cNvSpPr>
          <p:nvPr>
            <p:ph idx="1"/>
          </p:nvPr>
        </p:nvSpPr>
        <p:spPr/>
        <p:txBody>
          <a:bodyPr/>
          <a:lstStyle/>
          <a:p>
            <a:pPr marL="0" indent="0">
              <a:buNone/>
            </a:pPr>
            <a:r>
              <a:rPr lang="en-US" dirty="0"/>
              <a:t>2. Karate Club Network: This network is based on real-life data, showing friendships between members of a karate club at a U.S. university. It consists of 34 individuals with 78 connections among them.</a:t>
            </a:r>
            <a:endParaRPr lang="en-IN" dirty="0"/>
          </a:p>
        </p:txBody>
      </p:sp>
    </p:spTree>
    <p:extLst>
      <p:ext uri="{BB962C8B-B14F-4D97-AF65-F5344CB8AC3E}">
        <p14:creationId xmlns:p14="http://schemas.microsoft.com/office/powerpoint/2010/main" val="423336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26FA-434F-650A-C87A-E7E678762017}"/>
              </a:ext>
            </a:extLst>
          </p:cNvPr>
          <p:cNvSpPr>
            <a:spLocks noGrp="1"/>
          </p:cNvSpPr>
          <p:nvPr>
            <p:ph type="title"/>
          </p:nvPr>
        </p:nvSpPr>
        <p:spPr/>
        <p:txBody>
          <a:bodyPr/>
          <a:lstStyle/>
          <a:p>
            <a:r>
              <a:rPr lang="en-US" dirty="0"/>
              <a:t>Simply Put </a:t>
            </a:r>
          </a:p>
        </p:txBody>
      </p:sp>
      <p:sp>
        <p:nvSpPr>
          <p:cNvPr id="3" name="Content Placeholder 2">
            <a:extLst>
              <a:ext uri="{FF2B5EF4-FFF2-40B4-BE49-F238E27FC236}">
                <a16:creationId xmlns:a16="http://schemas.microsoft.com/office/drawing/2014/main" id="{F2730D6C-CBF7-8116-0F2A-95A1257C6C93}"/>
              </a:ext>
            </a:extLst>
          </p:cNvPr>
          <p:cNvSpPr>
            <a:spLocks noGrp="1"/>
          </p:cNvSpPr>
          <p:nvPr>
            <p:ph idx="1"/>
          </p:nvPr>
        </p:nvSpPr>
        <p:spPr/>
        <p:txBody>
          <a:bodyPr/>
          <a:lstStyle/>
          <a:p>
            <a:r>
              <a:rPr lang="en-US" b="0" i="0" dirty="0">
                <a:solidFill>
                  <a:srgbClr val="374151"/>
                </a:solidFill>
                <a:effectLst/>
                <a:latin typeface="Söhne"/>
              </a:rPr>
              <a:t>"Ever tried group studying?” FF15.. FF27 …</a:t>
            </a:r>
          </a:p>
          <a:p>
            <a:endParaRPr lang="en-US" dirty="0">
              <a:solidFill>
                <a:srgbClr val="374151"/>
              </a:solidFill>
              <a:latin typeface="Söhne"/>
            </a:endParaRPr>
          </a:p>
          <a:p>
            <a:r>
              <a:rPr lang="en-US" dirty="0">
                <a:solidFill>
                  <a:srgbClr val="374151"/>
                </a:solidFill>
                <a:latin typeface="Söhne"/>
              </a:rPr>
              <a:t>Too many cooks, spoil the broth. </a:t>
            </a:r>
          </a:p>
          <a:p>
            <a:pPr lvl="1"/>
            <a:r>
              <a:rPr lang="en-US" dirty="0">
                <a:solidFill>
                  <a:srgbClr val="374151"/>
                </a:solidFill>
                <a:latin typeface="Söhne"/>
              </a:rPr>
              <a:t>How good is the food?</a:t>
            </a:r>
          </a:p>
          <a:p>
            <a:pPr lvl="1"/>
            <a:r>
              <a:rPr lang="en-US" dirty="0">
                <a:solidFill>
                  <a:srgbClr val="374151"/>
                </a:solidFill>
                <a:latin typeface="Söhne"/>
              </a:rPr>
              <a:t>What’s the optimal level of chefs to make a delicious broth? </a:t>
            </a:r>
          </a:p>
          <a:p>
            <a:pPr lvl="1"/>
            <a:r>
              <a:rPr lang="en-US" dirty="0">
                <a:solidFill>
                  <a:srgbClr val="374151"/>
                </a:solidFill>
                <a:latin typeface="Söhne"/>
              </a:rPr>
              <a:t>What type of phenomena occurs when chefs are added to the group size?</a:t>
            </a:r>
          </a:p>
          <a:p>
            <a:pPr lvl="1"/>
            <a:r>
              <a:rPr lang="en-US" dirty="0">
                <a:solidFill>
                  <a:srgbClr val="374151"/>
                </a:solidFill>
                <a:latin typeface="Söhne"/>
              </a:rPr>
              <a:t>Let simulate this and study :p</a:t>
            </a:r>
            <a:endParaRPr lang="en-US" dirty="0"/>
          </a:p>
        </p:txBody>
      </p:sp>
      <p:pic>
        <p:nvPicPr>
          <p:cNvPr id="1028" name="Picture 4" descr="My university library has an Instagram account and posts for ...">
            <a:extLst>
              <a:ext uri="{FF2B5EF4-FFF2-40B4-BE49-F238E27FC236}">
                <a16:creationId xmlns:a16="http://schemas.microsoft.com/office/drawing/2014/main" id="{0550923C-0A1C-7A81-8E3A-573F4E88E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990" y="1298169"/>
            <a:ext cx="8446568" cy="555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9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3404-7C61-60E7-9F0E-EFC552B49CB5}"/>
              </a:ext>
            </a:extLst>
          </p:cNvPr>
          <p:cNvSpPr>
            <a:spLocks noGrp="1"/>
          </p:cNvSpPr>
          <p:nvPr>
            <p:ph type="title"/>
          </p:nvPr>
        </p:nvSpPr>
        <p:spPr/>
        <p:txBody>
          <a:bodyPr/>
          <a:lstStyle/>
          <a:p>
            <a:r>
              <a:rPr lang="en-US" b="1" i="0" dirty="0">
                <a:effectLst/>
                <a:latin typeface="Söhne"/>
              </a:rPr>
              <a:t>Three Types of Social Networks Used:</a:t>
            </a:r>
            <a:endParaRPr lang="en-IN" dirty="0"/>
          </a:p>
        </p:txBody>
      </p:sp>
      <p:sp>
        <p:nvSpPr>
          <p:cNvPr id="3" name="Content Placeholder 2">
            <a:extLst>
              <a:ext uri="{FF2B5EF4-FFF2-40B4-BE49-F238E27FC236}">
                <a16:creationId xmlns:a16="http://schemas.microsoft.com/office/drawing/2014/main" id="{14A91A26-B54C-E274-EAAF-90D2B0316FEE}"/>
              </a:ext>
            </a:extLst>
          </p:cNvPr>
          <p:cNvSpPr>
            <a:spLocks noGrp="1"/>
          </p:cNvSpPr>
          <p:nvPr>
            <p:ph idx="1"/>
          </p:nvPr>
        </p:nvSpPr>
        <p:spPr/>
        <p:txBody>
          <a:bodyPr/>
          <a:lstStyle/>
          <a:p>
            <a:pPr marL="0" indent="0">
              <a:buNone/>
            </a:pPr>
            <a:r>
              <a:rPr lang="en-US" dirty="0"/>
              <a:t>3. Authorship Network: Another real-life network, this one represents </a:t>
            </a:r>
            <a:r>
              <a:rPr lang="en-US" dirty="0" err="1"/>
              <a:t>coauthorship</a:t>
            </a:r>
            <a:r>
              <a:rPr lang="en-US" dirty="0"/>
              <a:t> relationships among scientists studying networks. It includes 376 nodes with 914 connections.</a:t>
            </a:r>
            <a:endParaRPr lang="en-IN" dirty="0"/>
          </a:p>
        </p:txBody>
      </p:sp>
    </p:spTree>
    <p:extLst>
      <p:ext uri="{BB962C8B-B14F-4D97-AF65-F5344CB8AC3E}">
        <p14:creationId xmlns:p14="http://schemas.microsoft.com/office/powerpoint/2010/main" val="31374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5956-254B-6B21-797A-5F081E89BE11}"/>
              </a:ext>
            </a:extLst>
          </p:cNvPr>
          <p:cNvSpPr>
            <a:spLocks noGrp="1"/>
          </p:cNvSpPr>
          <p:nvPr>
            <p:ph type="title"/>
          </p:nvPr>
        </p:nvSpPr>
        <p:spPr/>
        <p:txBody>
          <a:bodyPr/>
          <a:lstStyle/>
          <a:p>
            <a:r>
              <a:rPr lang="en-IN" b="1" i="0" dirty="0">
                <a:effectLst/>
                <a:latin typeface="Söhne"/>
              </a:rPr>
              <a:t>Simulation Process:</a:t>
            </a:r>
            <a:endParaRPr lang="en-IN" dirty="0"/>
          </a:p>
        </p:txBody>
      </p:sp>
      <p:sp>
        <p:nvSpPr>
          <p:cNvPr id="3" name="Content Placeholder 2">
            <a:extLst>
              <a:ext uri="{FF2B5EF4-FFF2-40B4-BE49-F238E27FC236}">
                <a16:creationId xmlns:a16="http://schemas.microsoft.com/office/drawing/2014/main" id="{6189D7BB-6944-C6A8-80B8-7461CFD828DE}"/>
              </a:ext>
            </a:extLst>
          </p:cNvPr>
          <p:cNvSpPr>
            <a:spLocks noGrp="1"/>
          </p:cNvSpPr>
          <p:nvPr>
            <p:ph idx="1"/>
          </p:nvPr>
        </p:nvSpPr>
        <p:spPr/>
        <p:txBody>
          <a:bodyPr>
            <a:normAutofit fontScale="92500" lnSpcReduction="10000"/>
          </a:bodyPr>
          <a:lstStyle/>
          <a:p>
            <a:r>
              <a:rPr lang="en-US" dirty="0"/>
              <a:t>Each agent was exposed to a list of 40 items.</a:t>
            </a:r>
          </a:p>
          <a:p>
            <a:r>
              <a:rPr lang="en-US" dirty="0"/>
              <a:t>The simulation spanned 800 time steps. In each step, every agent interacted with one of its neighbors, recalling an item, similar to the interactions in Studies 1 and 2. However, unlike previous studies, each agent only interacted with one other agent, not with the entire network. This mimics real-world interactions (like two scientists sharing information).</a:t>
            </a:r>
          </a:p>
          <a:p>
            <a:r>
              <a:rPr lang="en-US" dirty="0"/>
              <a:t>The researchers were particularly interested in the diffusion of memory across these networks. To measure this, they calculated the similarity of memories based on the agents’ proximity in the network, which is gauged by the minimum number of connections (hops) required to link two agents.</a:t>
            </a:r>
          </a:p>
          <a:p>
            <a:r>
              <a:rPr lang="en-US" dirty="0"/>
              <a:t>1,000 simulations were conducted for each of the three networks.</a:t>
            </a:r>
            <a:endParaRPr lang="en-IN" dirty="0"/>
          </a:p>
        </p:txBody>
      </p:sp>
    </p:spTree>
    <p:extLst>
      <p:ext uri="{BB962C8B-B14F-4D97-AF65-F5344CB8AC3E}">
        <p14:creationId xmlns:p14="http://schemas.microsoft.com/office/powerpoint/2010/main" val="3459667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21AB-BF31-808C-309F-67634FD4F869}"/>
              </a:ext>
            </a:extLst>
          </p:cNvPr>
          <p:cNvSpPr>
            <a:spLocks noGrp="1"/>
          </p:cNvSpPr>
          <p:nvPr>
            <p:ph type="title"/>
          </p:nvPr>
        </p:nvSpPr>
        <p:spPr/>
        <p:txBody>
          <a:bodyPr/>
          <a:lstStyle/>
          <a:p>
            <a:r>
              <a:rPr lang="en-IN" dirty="0"/>
              <a:t>Result</a:t>
            </a:r>
          </a:p>
        </p:txBody>
      </p:sp>
      <p:pic>
        <p:nvPicPr>
          <p:cNvPr id="5" name="Content Placeholder 4" descr="A diagram of a graph and a diagram of a graph&#10;&#10;Description automatically generated with medium confidence">
            <a:extLst>
              <a:ext uri="{FF2B5EF4-FFF2-40B4-BE49-F238E27FC236}">
                <a16:creationId xmlns:a16="http://schemas.microsoft.com/office/drawing/2014/main" id="{4F29B9F8-8080-57A9-0197-B9034A78DC80}"/>
              </a:ext>
            </a:extLst>
          </p:cNvPr>
          <p:cNvPicPr>
            <a:picLocks noGrp="1" noChangeAspect="1"/>
          </p:cNvPicPr>
          <p:nvPr>
            <p:ph idx="1"/>
          </p:nvPr>
        </p:nvPicPr>
        <p:blipFill>
          <a:blip r:embed="rId2"/>
          <a:stretch>
            <a:fillRect/>
          </a:stretch>
        </p:blipFill>
        <p:spPr>
          <a:xfrm>
            <a:off x="3574473" y="365125"/>
            <a:ext cx="6206836" cy="6130209"/>
          </a:xfrm>
        </p:spPr>
      </p:pic>
    </p:spTree>
    <p:extLst>
      <p:ext uri="{BB962C8B-B14F-4D97-AF65-F5344CB8AC3E}">
        <p14:creationId xmlns:p14="http://schemas.microsoft.com/office/powerpoint/2010/main" val="4264129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C3D3-AB1B-30F0-20DD-DB62E0F9AB7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8F773F4D-3BDF-C1A5-7BBD-503415FFF133}"/>
              </a:ext>
            </a:extLst>
          </p:cNvPr>
          <p:cNvSpPr>
            <a:spLocks noGrp="1"/>
          </p:cNvSpPr>
          <p:nvPr>
            <p:ph idx="1"/>
          </p:nvPr>
        </p:nvSpPr>
        <p:spPr/>
        <p:txBody>
          <a:bodyPr/>
          <a:lstStyle/>
          <a:p>
            <a:r>
              <a:rPr lang="en-US" dirty="0"/>
              <a:t>Directly Connected Agents (1 Hop Apart): As expected, agents directly connected in the network had more similar memory representations, primarily because they interacted directly.</a:t>
            </a:r>
          </a:p>
          <a:p>
            <a:endParaRPr lang="en-US" dirty="0"/>
          </a:p>
          <a:p>
            <a:r>
              <a:rPr lang="en-US" dirty="0"/>
              <a:t>Agents 2 Hops Apart: Interestingly, agents two hops apart (not directly connected but having a mutual connection) also had somewhat similar memory representations. The shared mutual connection likely acted as a medium, transferring memory from one agent to the other.</a:t>
            </a:r>
            <a:endParaRPr lang="en-IN" dirty="0"/>
          </a:p>
        </p:txBody>
      </p:sp>
    </p:spTree>
    <p:extLst>
      <p:ext uri="{BB962C8B-B14F-4D97-AF65-F5344CB8AC3E}">
        <p14:creationId xmlns:p14="http://schemas.microsoft.com/office/powerpoint/2010/main" val="168279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C3D3-AB1B-30F0-20DD-DB62E0F9AB7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8F773F4D-3BDF-C1A5-7BBD-503415FFF133}"/>
              </a:ext>
            </a:extLst>
          </p:cNvPr>
          <p:cNvSpPr>
            <a:spLocks noGrp="1"/>
          </p:cNvSpPr>
          <p:nvPr>
            <p:ph idx="1"/>
          </p:nvPr>
        </p:nvSpPr>
        <p:spPr/>
        <p:txBody>
          <a:bodyPr/>
          <a:lstStyle/>
          <a:p>
            <a:r>
              <a:rPr lang="en-US" dirty="0"/>
              <a:t>Decreasing Similarity with Distance: As the distance between agents in terms of hops increased, the similarity in their memories decreased. For instance, agents three hops apart were less similar than those two hops apart. This trend continued until agents were either seven hops (in the authorship network) or six hops (in the small-world network) apart. Beyond this distance, there wasn’t any significant difference in memory similarity regardless of the actual distance between agents</a:t>
            </a:r>
            <a:endParaRPr lang="en-IN" dirty="0"/>
          </a:p>
        </p:txBody>
      </p:sp>
    </p:spTree>
    <p:extLst>
      <p:ext uri="{BB962C8B-B14F-4D97-AF65-F5344CB8AC3E}">
        <p14:creationId xmlns:p14="http://schemas.microsoft.com/office/powerpoint/2010/main" val="4238221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3BCC-BE70-C5B2-448F-E30645508E66}"/>
              </a:ext>
            </a:extLst>
          </p:cNvPr>
          <p:cNvSpPr>
            <a:spLocks noGrp="1"/>
          </p:cNvSpPr>
          <p:nvPr>
            <p:ph type="title"/>
          </p:nvPr>
        </p:nvSpPr>
        <p:spPr/>
        <p:txBody>
          <a:bodyPr/>
          <a:lstStyle/>
          <a:p>
            <a:r>
              <a:rPr lang="en-IN" b="1" i="0" dirty="0">
                <a:effectLst/>
                <a:latin typeface="Söhne"/>
              </a:rPr>
              <a:t>Inference</a:t>
            </a:r>
            <a:endParaRPr lang="en-IN" dirty="0"/>
          </a:p>
        </p:txBody>
      </p:sp>
      <p:sp>
        <p:nvSpPr>
          <p:cNvPr id="3" name="Content Placeholder 2">
            <a:extLst>
              <a:ext uri="{FF2B5EF4-FFF2-40B4-BE49-F238E27FC236}">
                <a16:creationId xmlns:a16="http://schemas.microsoft.com/office/drawing/2014/main" id="{13DAC4D4-EDCA-04C7-368C-32C8430B1715}"/>
              </a:ext>
            </a:extLst>
          </p:cNvPr>
          <p:cNvSpPr>
            <a:spLocks noGrp="1"/>
          </p:cNvSpPr>
          <p:nvPr>
            <p:ph idx="1"/>
          </p:nvPr>
        </p:nvSpPr>
        <p:spPr/>
        <p:txBody>
          <a:bodyPr/>
          <a:lstStyle/>
          <a:p>
            <a:r>
              <a:rPr lang="en-US" dirty="0"/>
              <a:t>The study concludes that memory transmission in social networks isn't just a result of direct interactions. It is influenced by the structure of the network and indirect interactions through common connections. This pattern of memory spread resembles how behaviors, trends, or information spread through social networks in what is termed as "contagion." Such patterns in memory spread underscore the importance of understanding the structure and dynamics of social networks when considering the transmission of memories or information in society.</a:t>
            </a:r>
            <a:endParaRPr lang="en-IN" dirty="0"/>
          </a:p>
        </p:txBody>
      </p:sp>
    </p:spTree>
    <p:extLst>
      <p:ext uri="{BB962C8B-B14F-4D97-AF65-F5344CB8AC3E}">
        <p14:creationId xmlns:p14="http://schemas.microsoft.com/office/powerpoint/2010/main" val="3616149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254D-666A-2F4F-4BA4-224C79D36700}"/>
              </a:ext>
            </a:extLst>
          </p:cNvPr>
          <p:cNvSpPr>
            <a:spLocks noGrp="1"/>
          </p:cNvSpPr>
          <p:nvPr>
            <p:ph type="title"/>
          </p:nvPr>
        </p:nvSpPr>
        <p:spPr/>
        <p:txBody>
          <a:bodyPr/>
          <a:lstStyle/>
          <a:p>
            <a:r>
              <a:rPr lang="en-IN" dirty="0"/>
              <a:t>General Discussion</a:t>
            </a:r>
          </a:p>
        </p:txBody>
      </p:sp>
      <p:sp>
        <p:nvSpPr>
          <p:cNvPr id="3" name="Content Placeholder 2">
            <a:extLst>
              <a:ext uri="{FF2B5EF4-FFF2-40B4-BE49-F238E27FC236}">
                <a16:creationId xmlns:a16="http://schemas.microsoft.com/office/drawing/2014/main" id="{C41ADAA4-B835-5488-5FE3-B352B0C8DF05}"/>
              </a:ext>
            </a:extLst>
          </p:cNvPr>
          <p:cNvSpPr>
            <a:spLocks noGrp="1"/>
          </p:cNvSpPr>
          <p:nvPr>
            <p:ph idx="1"/>
          </p:nvPr>
        </p:nvSpPr>
        <p:spPr/>
        <p:txBody>
          <a:bodyPr/>
          <a:lstStyle/>
          <a:p>
            <a:r>
              <a:rPr lang="en-US" b="0" i="0" dirty="0">
                <a:solidFill>
                  <a:srgbClr val="343541"/>
                </a:solidFill>
                <a:effectLst/>
                <a:latin typeface="Söhne"/>
              </a:rPr>
              <a:t>How do the findings from </a:t>
            </a:r>
            <a:r>
              <a:rPr lang="en-US" b="0" i="0" dirty="0" err="1">
                <a:solidFill>
                  <a:srgbClr val="343541"/>
                </a:solidFill>
                <a:effectLst/>
                <a:latin typeface="Söhne"/>
              </a:rPr>
              <a:t>Luhmann</a:t>
            </a:r>
            <a:r>
              <a:rPr lang="en-US" b="0" i="0" dirty="0">
                <a:solidFill>
                  <a:srgbClr val="343541"/>
                </a:solidFill>
                <a:effectLst/>
                <a:latin typeface="Söhne"/>
              </a:rPr>
              <a:t> and Rajaram's model reshape our strategies for managing information in large online social networks? What implications could these have in efforts to combat misinformation on digital platforms?"</a:t>
            </a:r>
            <a:endParaRPr lang="en-IN" dirty="0"/>
          </a:p>
        </p:txBody>
      </p:sp>
    </p:spTree>
    <p:extLst>
      <p:ext uri="{BB962C8B-B14F-4D97-AF65-F5344CB8AC3E}">
        <p14:creationId xmlns:p14="http://schemas.microsoft.com/office/powerpoint/2010/main" val="3951491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254D-666A-2F4F-4BA4-224C79D36700}"/>
              </a:ext>
            </a:extLst>
          </p:cNvPr>
          <p:cNvSpPr>
            <a:spLocks noGrp="1"/>
          </p:cNvSpPr>
          <p:nvPr>
            <p:ph type="title"/>
          </p:nvPr>
        </p:nvSpPr>
        <p:spPr/>
        <p:txBody>
          <a:bodyPr/>
          <a:lstStyle/>
          <a:p>
            <a:r>
              <a:rPr lang="en-IN" dirty="0"/>
              <a:t>General Discussion</a:t>
            </a:r>
          </a:p>
        </p:txBody>
      </p:sp>
      <p:sp>
        <p:nvSpPr>
          <p:cNvPr id="3" name="Content Placeholder 2">
            <a:extLst>
              <a:ext uri="{FF2B5EF4-FFF2-40B4-BE49-F238E27FC236}">
                <a16:creationId xmlns:a16="http://schemas.microsoft.com/office/drawing/2014/main" id="{C41ADAA4-B835-5488-5FE3-B352B0C8DF05}"/>
              </a:ext>
            </a:extLst>
          </p:cNvPr>
          <p:cNvSpPr>
            <a:spLocks noGrp="1"/>
          </p:cNvSpPr>
          <p:nvPr>
            <p:ph idx="1"/>
          </p:nvPr>
        </p:nvSpPr>
        <p:spPr/>
        <p:txBody>
          <a:bodyPr/>
          <a:lstStyle/>
          <a:p>
            <a:r>
              <a:rPr lang="en-US" b="0" i="0" dirty="0">
                <a:solidFill>
                  <a:srgbClr val="343541"/>
                </a:solidFill>
                <a:effectLst/>
                <a:latin typeface="Söhne"/>
              </a:rPr>
              <a:t>How do the findings from </a:t>
            </a:r>
            <a:r>
              <a:rPr lang="en-US" b="0" i="0" dirty="0" err="1">
                <a:solidFill>
                  <a:srgbClr val="343541"/>
                </a:solidFill>
                <a:effectLst/>
                <a:latin typeface="Söhne"/>
              </a:rPr>
              <a:t>Luhmann</a:t>
            </a:r>
            <a:r>
              <a:rPr lang="en-US" b="0" i="0" dirty="0">
                <a:solidFill>
                  <a:srgbClr val="343541"/>
                </a:solidFill>
                <a:effectLst/>
                <a:latin typeface="Söhne"/>
              </a:rPr>
              <a:t> and Rajaram's model reshape our strategies for managing information in large online social networks? What implications could these have in efforts to combat misinformation on digital platforms?”</a:t>
            </a:r>
          </a:p>
          <a:p>
            <a:endParaRPr lang="en-US" dirty="0">
              <a:solidFill>
                <a:srgbClr val="343541"/>
              </a:solidFill>
              <a:latin typeface="Söhne"/>
            </a:endParaRPr>
          </a:p>
        </p:txBody>
      </p:sp>
    </p:spTree>
    <p:extLst>
      <p:ext uri="{BB962C8B-B14F-4D97-AF65-F5344CB8AC3E}">
        <p14:creationId xmlns:p14="http://schemas.microsoft.com/office/powerpoint/2010/main" val="249159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254D-666A-2F4F-4BA4-224C79D36700}"/>
              </a:ext>
            </a:extLst>
          </p:cNvPr>
          <p:cNvSpPr>
            <a:spLocks noGrp="1"/>
          </p:cNvSpPr>
          <p:nvPr>
            <p:ph type="title"/>
          </p:nvPr>
        </p:nvSpPr>
        <p:spPr/>
        <p:txBody>
          <a:bodyPr/>
          <a:lstStyle/>
          <a:p>
            <a:r>
              <a:rPr lang="en-IN" dirty="0"/>
              <a:t>General Discussion</a:t>
            </a:r>
          </a:p>
        </p:txBody>
      </p:sp>
      <p:sp>
        <p:nvSpPr>
          <p:cNvPr id="3" name="Content Placeholder 2">
            <a:extLst>
              <a:ext uri="{FF2B5EF4-FFF2-40B4-BE49-F238E27FC236}">
                <a16:creationId xmlns:a16="http://schemas.microsoft.com/office/drawing/2014/main" id="{C41ADAA4-B835-5488-5FE3-B352B0C8DF05}"/>
              </a:ext>
            </a:extLst>
          </p:cNvPr>
          <p:cNvSpPr>
            <a:spLocks noGrp="1"/>
          </p:cNvSpPr>
          <p:nvPr>
            <p:ph idx="1"/>
          </p:nvPr>
        </p:nvSpPr>
        <p:spPr/>
        <p:txBody>
          <a:bodyPr/>
          <a:lstStyle/>
          <a:p>
            <a:r>
              <a:rPr lang="en-US" b="1" i="0" dirty="0">
                <a:solidFill>
                  <a:srgbClr val="2D3B45"/>
                </a:solidFill>
                <a:effectLst/>
                <a:latin typeface="Lato Extended"/>
              </a:rPr>
              <a:t>Discussion Question:</a:t>
            </a:r>
            <a:r>
              <a:rPr lang="en-US" b="0" i="0" dirty="0">
                <a:solidFill>
                  <a:srgbClr val="2D3B45"/>
                </a:solidFill>
                <a:effectLst/>
                <a:latin typeface="Lato Extended"/>
              </a:rPr>
              <a:t> Can we repeat this experiment with LLM agents conversing in interactive dialogue and see if the results are similar, instead of building a computational module for memory? </a:t>
            </a:r>
            <a:endParaRPr lang="en-US" dirty="0">
              <a:solidFill>
                <a:srgbClr val="343541"/>
              </a:solidFill>
              <a:latin typeface="Söhne"/>
            </a:endParaRPr>
          </a:p>
        </p:txBody>
      </p:sp>
    </p:spTree>
    <p:extLst>
      <p:ext uri="{BB962C8B-B14F-4D97-AF65-F5344CB8AC3E}">
        <p14:creationId xmlns:p14="http://schemas.microsoft.com/office/powerpoint/2010/main" val="3491323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254D-666A-2F4F-4BA4-224C79D36700}"/>
              </a:ext>
            </a:extLst>
          </p:cNvPr>
          <p:cNvSpPr>
            <a:spLocks noGrp="1"/>
          </p:cNvSpPr>
          <p:nvPr>
            <p:ph type="title"/>
          </p:nvPr>
        </p:nvSpPr>
        <p:spPr/>
        <p:txBody>
          <a:bodyPr/>
          <a:lstStyle/>
          <a:p>
            <a:r>
              <a:rPr lang="en-IN" dirty="0"/>
              <a:t>General Discussion</a:t>
            </a:r>
          </a:p>
        </p:txBody>
      </p:sp>
      <p:sp>
        <p:nvSpPr>
          <p:cNvPr id="3" name="Content Placeholder 2">
            <a:extLst>
              <a:ext uri="{FF2B5EF4-FFF2-40B4-BE49-F238E27FC236}">
                <a16:creationId xmlns:a16="http://schemas.microsoft.com/office/drawing/2014/main" id="{C41ADAA4-B835-5488-5FE3-B352B0C8DF05}"/>
              </a:ext>
            </a:extLst>
          </p:cNvPr>
          <p:cNvSpPr>
            <a:spLocks noGrp="1"/>
          </p:cNvSpPr>
          <p:nvPr>
            <p:ph idx="1"/>
          </p:nvPr>
        </p:nvSpPr>
        <p:spPr/>
        <p:txBody>
          <a:bodyPr/>
          <a:lstStyle/>
          <a:p>
            <a:r>
              <a:rPr lang="en-US" b="1" i="0" dirty="0">
                <a:solidFill>
                  <a:srgbClr val="2D3B45"/>
                </a:solidFill>
                <a:effectLst/>
                <a:latin typeface="Lato Extended"/>
              </a:rPr>
              <a:t>Discussion Question:</a:t>
            </a:r>
            <a:r>
              <a:rPr lang="en-US" b="0" i="0" dirty="0">
                <a:solidFill>
                  <a:srgbClr val="2D3B45"/>
                </a:solidFill>
                <a:effectLst/>
                <a:latin typeface="Lato Extended"/>
              </a:rPr>
              <a:t> </a:t>
            </a:r>
            <a:r>
              <a:rPr lang="en-US" sz="3200" b="0" i="0" dirty="0">
                <a:solidFill>
                  <a:srgbClr val="343541"/>
                </a:solidFill>
                <a:effectLst/>
                <a:latin typeface="Söhne"/>
              </a:rPr>
              <a:t>How might external influences, such as media or influential figures, interact with the dynamics of memory transmission in large-scale networks as suggested by the model?"</a:t>
            </a:r>
            <a:endParaRPr lang="en-US" dirty="0">
              <a:solidFill>
                <a:srgbClr val="343541"/>
              </a:solidFill>
              <a:latin typeface="Söhne"/>
            </a:endParaRPr>
          </a:p>
        </p:txBody>
      </p:sp>
    </p:spTree>
    <p:extLst>
      <p:ext uri="{BB962C8B-B14F-4D97-AF65-F5344CB8AC3E}">
        <p14:creationId xmlns:p14="http://schemas.microsoft.com/office/powerpoint/2010/main" val="256950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B2A4-2338-7B02-D629-90C122B626E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EE37171-A911-0509-3983-C37BE9E995A8}"/>
              </a:ext>
            </a:extLst>
          </p:cNvPr>
          <p:cNvSpPr>
            <a:spLocks noGrp="1"/>
          </p:cNvSpPr>
          <p:nvPr>
            <p:ph idx="1"/>
          </p:nvPr>
        </p:nvSpPr>
        <p:spPr/>
        <p:txBody>
          <a:bodyPr>
            <a:normAutofit/>
          </a:bodyPr>
          <a:lstStyle/>
          <a:p>
            <a:pPr algn="l">
              <a:buFont typeface="+mj-lt"/>
              <a:buAutoNum type="arabicPeriod"/>
            </a:pPr>
            <a:r>
              <a:rPr lang="en-US" sz="2400" b="0" i="0" dirty="0">
                <a:effectLst/>
                <a:latin typeface="Söhne"/>
              </a:rPr>
              <a:t>Memory transmission in various group sizes: The study focuses on understanding how memory or information is transmitted or shared among different sizes of groups, from small teams to vast networks. </a:t>
            </a:r>
          </a:p>
          <a:p>
            <a:pPr algn="l">
              <a:buFont typeface="+mj-lt"/>
              <a:buAutoNum type="arabicPeriod"/>
            </a:pPr>
            <a:r>
              <a:rPr lang="en-US" sz="2400" b="0" i="0" dirty="0">
                <a:effectLst/>
                <a:latin typeface="Söhne"/>
              </a:rPr>
              <a:t>Experimental Limitations : Scalability to Large Networks. </a:t>
            </a:r>
          </a:p>
          <a:p>
            <a:pPr algn="l">
              <a:buFont typeface="+mj-lt"/>
              <a:buAutoNum type="arabicPeriod"/>
            </a:pPr>
            <a:r>
              <a:rPr lang="en-US" sz="2400" b="0" i="0" dirty="0">
                <a:effectLst/>
                <a:latin typeface="Söhne"/>
              </a:rPr>
              <a:t>Computational approach using agent-based models: Instead of traditional experimental methods, a computational model is used. This model simulates individuals as agents, allowing for a more scalable and flexible approach to studying memory transmission. </a:t>
            </a:r>
          </a:p>
          <a:p>
            <a:pPr algn="l">
              <a:buFont typeface="+mj-lt"/>
              <a:buAutoNum type="arabicPeriod"/>
            </a:pPr>
            <a:r>
              <a:rPr lang="en-US" sz="2400" b="0" i="0" dirty="0">
                <a:effectLst/>
                <a:latin typeface="Söhne"/>
              </a:rPr>
              <a:t>Goal to link behavior and information spread: The aim is to understand how individual behaviors relate to the broader spread of information within groups and networks.</a:t>
            </a:r>
            <a:endParaRPr lang="en-US" sz="2400" dirty="0"/>
          </a:p>
        </p:txBody>
      </p:sp>
    </p:spTree>
    <p:extLst>
      <p:ext uri="{BB962C8B-B14F-4D97-AF65-F5344CB8AC3E}">
        <p14:creationId xmlns:p14="http://schemas.microsoft.com/office/powerpoint/2010/main" val="3486443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254D-666A-2F4F-4BA4-224C79D36700}"/>
              </a:ext>
            </a:extLst>
          </p:cNvPr>
          <p:cNvSpPr>
            <a:spLocks noGrp="1"/>
          </p:cNvSpPr>
          <p:nvPr>
            <p:ph type="title"/>
          </p:nvPr>
        </p:nvSpPr>
        <p:spPr/>
        <p:txBody>
          <a:bodyPr/>
          <a:lstStyle/>
          <a:p>
            <a:r>
              <a:rPr lang="en-IN" dirty="0"/>
              <a:t>General Discussion</a:t>
            </a:r>
          </a:p>
        </p:txBody>
      </p:sp>
      <p:sp>
        <p:nvSpPr>
          <p:cNvPr id="3" name="Content Placeholder 2">
            <a:extLst>
              <a:ext uri="{FF2B5EF4-FFF2-40B4-BE49-F238E27FC236}">
                <a16:creationId xmlns:a16="http://schemas.microsoft.com/office/drawing/2014/main" id="{C41ADAA4-B835-5488-5FE3-B352B0C8DF05}"/>
              </a:ext>
            </a:extLst>
          </p:cNvPr>
          <p:cNvSpPr>
            <a:spLocks noGrp="1"/>
          </p:cNvSpPr>
          <p:nvPr>
            <p:ph idx="1"/>
          </p:nvPr>
        </p:nvSpPr>
        <p:spPr/>
        <p:txBody>
          <a:bodyPr/>
          <a:lstStyle/>
          <a:p>
            <a:r>
              <a:rPr lang="en-US" b="1" i="0" dirty="0">
                <a:solidFill>
                  <a:srgbClr val="2D3B45"/>
                </a:solidFill>
                <a:effectLst/>
                <a:latin typeface="Lato Extended"/>
              </a:rPr>
              <a:t>Discussion Question:</a:t>
            </a:r>
            <a:r>
              <a:rPr lang="en-US" b="0" i="0" dirty="0">
                <a:solidFill>
                  <a:srgbClr val="2D3B45"/>
                </a:solidFill>
                <a:effectLst/>
                <a:latin typeface="Lato Extended"/>
              </a:rPr>
              <a:t> </a:t>
            </a:r>
            <a:r>
              <a:rPr lang="en-US" b="0" i="0" dirty="0">
                <a:solidFill>
                  <a:srgbClr val="343541"/>
                </a:solidFill>
                <a:effectLst/>
                <a:latin typeface="Söhne"/>
              </a:rPr>
              <a:t>how can the agent based methods of this research be used to study “social media bubbles”, and can the results of this research be used by social media platforms, and those who use them, to help combat the spread of misinformation and the effects of these “social media bubbles”?</a:t>
            </a:r>
            <a:endParaRPr lang="en-US" dirty="0">
              <a:solidFill>
                <a:srgbClr val="343541"/>
              </a:solidFill>
              <a:latin typeface="Söhne"/>
            </a:endParaRPr>
          </a:p>
        </p:txBody>
      </p:sp>
    </p:spTree>
    <p:extLst>
      <p:ext uri="{BB962C8B-B14F-4D97-AF65-F5344CB8AC3E}">
        <p14:creationId xmlns:p14="http://schemas.microsoft.com/office/powerpoint/2010/main" val="274798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5D9-536B-BF7F-145C-BBF6DB206E46}"/>
              </a:ext>
            </a:extLst>
          </p:cNvPr>
          <p:cNvSpPr>
            <a:spLocks noGrp="1"/>
          </p:cNvSpPr>
          <p:nvPr>
            <p:ph type="title"/>
          </p:nvPr>
        </p:nvSpPr>
        <p:spPr/>
        <p:txBody>
          <a:bodyPr/>
          <a:lstStyle/>
          <a:p>
            <a:r>
              <a:rPr lang="en-US" dirty="0"/>
              <a:t>Previous Studies and Limitations</a:t>
            </a:r>
          </a:p>
        </p:txBody>
      </p:sp>
      <p:sp>
        <p:nvSpPr>
          <p:cNvPr id="3" name="Content Placeholder 2">
            <a:extLst>
              <a:ext uri="{FF2B5EF4-FFF2-40B4-BE49-F238E27FC236}">
                <a16:creationId xmlns:a16="http://schemas.microsoft.com/office/drawing/2014/main" id="{5C4A75D4-4F5D-D212-E114-DEF80F9EB7BB}"/>
              </a:ext>
            </a:extLst>
          </p:cNvPr>
          <p:cNvSpPr>
            <a:spLocks noGrp="1"/>
          </p:cNvSpPr>
          <p:nvPr>
            <p:ph idx="1"/>
          </p:nvPr>
        </p:nvSpPr>
        <p:spPr/>
        <p:txBody>
          <a:bodyPr/>
          <a:lstStyle/>
          <a:p>
            <a:r>
              <a:rPr lang="en-US" b="0" i="0" dirty="0">
                <a:effectLst/>
                <a:latin typeface="-apple-system"/>
              </a:rPr>
              <a:t>They introduced collaborative-memory paradigm, providing valuable insights into the mechanisms of retrieval disruption and </a:t>
            </a:r>
            <a:r>
              <a:rPr lang="en-US" b="0" i="0" dirty="0" err="1">
                <a:effectLst/>
                <a:latin typeface="-apple-system"/>
              </a:rPr>
              <a:t>reexposure</a:t>
            </a:r>
            <a:endParaRPr lang="en-US" b="0" i="0" dirty="0">
              <a:effectLst/>
              <a:latin typeface="-apple-system"/>
            </a:endParaRPr>
          </a:p>
          <a:p>
            <a:r>
              <a:rPr lang="en-US" dirty="0">
                <a:latin typeface="-apple-system"/>
              </a:rPr>
              <a:t>P</a:t>
            </a:r>
            <a:r>
              <a:rPr lang="en-US" b="0" i="0" dirty="0">
                <a:effectLst/>
                <a:latin typeface="-apple-system"/>
              </a:rPr>
              <a:t>henomena : collaborative inhibition and collective memory.</a:t>
            </a:r>
          </a:p>
          <a:p>
            <a:r>
              <a:rPr lang="en-US" dirty="0">
                <a:latin typeface="-apple-system"/>
              </a:rPr>
              <a:t>Limitations:</a:t>
            </a:r>
            <a:r>
              <a:rPr lang="en-US" b="0" i="0" dirty="0">
                <a:effectLst/>
                <a:latin typeface="-apple-system"/>
              </a:rPr>
              <a:t> However, the practical constraints of behavioral paradigms have limited past work to the study of small-scale social contexts, such as groups of two or three. The authors aim to overcome these limitations by taking an agent-based modeling approach, which allows for the investigation of the transmission of information within large groups.</a:t>
            </a:r>
            <a:endParaRPr lang="en-US" dirty="0"/>
          </a:p>
        </p:txBody>
      </p:sp>
    </p:spTree>
    <p:extLst>
      <p:ext uri="{BB962C8B-B14F-4D97-AF65-F5344CB8AC3E}">
        <p14:creationId xmlns:p14="http://schemas.microsoft.com/office/powerpoint/2010/main" val="214700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734-F080-CBBF-1155-8E9BB279E68E}"/>
              </a:ext>
            </a:extLst>
          </p:cNvPr>
          <p:cNvSpPr>
            <a:spLocks noGrp="1"/>
          </p:cNvSpPr>
          <p:nvPr>
            <p:ph type="title"/>
          </p:nvPr>
        </p:nvSpPr>
        <p:spPr/>
        <p:txBody>
          <a:bodyPr/>
          <a:lstStyle/>
          <a:p>
            <a:r>
              <a:rPr lang="en-US" dirty="0"/>
              <a:t>Collaborative Memory</a:t>
            </a:r>
          </a:p>
        </p:txBody>
      </p:sp>
      <p:sp>
        <p:nvSpPr>
          <p:cNvPr id="3" name="Content Placeholder 2">
            <a:extLst>
              <a:ext uri="{FF2B5EF4-FFF2-40B4-BE49-F238E27FC236}">
                <a16:creationId xmlns:a16="http://schemas.microsoft.com/office/drawing/2014/main" id="{5A0EDFBA-2B8E-0571-F02D-A0C87E7654E0}"/>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Cueing</a:t>
            </a:r>
            <a:r>
              <a:rPr lang="en-US" b="0" i="0" dirty="0">
                <a:solidFill>
                  <a:srgbClr val="374151"/>
                </a:solidFill>
                <a:effectLst/>
                <a:latin typeface="Söhne"/>
              </a:rPr>
              <a:t>: One member's recall can serve as a cue for another member, triggering memories that might have remained inaccessible otherwise.</a:t>
            </a:r>
          </a:p>
          <a:p>
            <a:pPr algn="l">
              <a:buFont typeface="Arial" panose="020B0604020202020204" pitchFamily="34" charset="0"/>
              <a:buChar char="•"/>
            </a:pPr>
            <a:r>
              <a:rPr lang="en-US" b="1" i="0" dirty="0">
                <a:solidFill>
                  <a:srgbClr val="374151"/>
                </a:solidFill>
                <a:effectLst/>
                <a:latin typeface="Söhne"/>
              </a:rPr>
              <a:t>Pooling of Information</a:t>
            </a:r>
            <a:r>
              <a:rPr lang="en-US" b="0" i="0" dirty="0">
                <a:solidFill>
                  <a:srgbClr val="374151"/>
                </a:solidFill>
                <a:effectLst/>
                <a:latin typeface="Söhne"/>
              </a:rPr>
              <a:t>: Different members might remember different parts of an event or information. When they come together, they can pool their memories, leading to a more comprehensive recall.</a:t>
            </a:r>
          </a:p>
          <a:p>
            <a:pPr algn="l">
              <a:buFont typeface="Arial" panose="020B0604020202020204" pitchFamily="34" charset="0"/>
              <a:buChar char="•"/>
            </a:pPr>
            <a:r>
              <a:rPr lang="en-US" b="1" i="0" dirty="0">
                <a:solidFill>
                  <a:srgbClr val="374151"/>
                </a:solidFill>
                <a:effectLst/>
                <a:latin typeface="Söhne"/>
              </a:rPr>
              <a:t>Error Correction</a:t>
            </a:r>
            <a:r>
              <a:rPr lang="en-US" b="0" i="0" dirty="0">
                <a:solidFill>
                  <a:srgbClr val="374151"/>
                </a:solidFill>
                <a:effectLst/>
                <a:latin typeface="Söhne"/>
              </a:rPr>
              <a:t>: Group members can correct each other's mistakes, leading to a more accurate collective recall.</a:t>
            </a:r>
          </a:p>
          <a:p>
            <a:endParaRPr lang="en-US" dirty="0"/>
          </a:p>
        </p:txBody>
      </p:sp>
    </p:spTree>
    <p:extLst>
      <p:ext uri="{BB962C8B-B14F-4D97-AF65-F5344CB8AC3E}">
        <p14:creationId xmlns:p14="http://schemas.microsoft.com/office/powerpoint/2010/main" val="43271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9745-5B0E-29F2-97AE-EC8B7A891E28}"/>
              </a:ext>
            </a:extLst>
          </p:cNvPr>
          <p:cNvSpPr>
            <a:spLocks noGrp="1"/>
          </p:cNvSpPr>
          <p:nvPr>
            <p:ph type="title"/>
          </p:nvPr>
        </p:nvSpPr>
        <p:spPr/>
        <p:txBody>
          <a:bodyPr/>
          <a:lstStyle/>
          <a:p>
            <a:r>
              <a:rPr lang="en-US" dirty="0"/>
              <a:t>Collaborative inhibition</a:t>
            </a:r>
          </a:p>
        </p:txBody>
      </p:sp>
      <p:sp>
        <p:nvSpPr>
          <p:cNvPr id="3" name="Content Placeholder 2">
            <a:extLst>
              <a:ext uri="{FF2B5EF4-FFF2-40B4-BE49-F238E27FC236}">
                <a16:creationId xmlns:a16="http://schemas.microsoft.com/office/drawing/2014/main" id="{BE47E049-5EB1-F593-DFCA-7797DDF142FB}"/>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Retrieval Disruption</a:t>
            </a:r>
            <a:r>
              <a:rPr lang="en-US" b="0" i="0" dirty="0">
                <a:solidFill>
                  <a:srgbClr val="374151"/>
                </a:solidFill>
                <a:effectLst/>
                <a:latin typeface="Söhne"/>
              </a:rPr>
              <a:t>: Group recall can disrupt individual retrieval strategies. For instance, if one person recalls events based on their emotional impact, it might disrupt another person who was recalling chronologically.</a:t>
            </a:r>
          </a:p>
          <a:p>
            <a:pPr algn="l">
              <a:buFont typeface="Arial" panose="020B0604020202020204" pitchFamily="34" charset="0"/>
              <a:buChar char="•"/>
            </a:pPr>
            <a:r>
              <a:rPr lang="en-US" b="1" i="0" dirty="0">
                <a:solidFill>
                  <a:srgbClr val="374151"/>
                </a:solidFill>
                <a:effectLst/>
                <a:latin typeface="Söhne"/>
              </a:rPr>
              <a:t>Social Dynamics</a:t>
            </a:r>
            <a:r>
              <a:rPr lang="en-US" b="0" i="0" dirty="0">
                <a:solidFill>
                  <a:srgbClr val="374151"/>
                </a:solidFill>
                <a:effectLst/>
                <a:latin typeface="Söhne"/>
              </a:rPr>
              <a:t>: Dominant members might overshadow quieter ones, leading to reduced contributions from some group members.</a:t>
            </a:r>
          </a:p>
          <a:p>
            <a:pPr algn="l">
              <a:buFont typeface="Arial" panose="020B0604020202020204" pitchFamily="34" charset="0"/>
              <a:buChar char="•"/>
            </a:pPr>
            <a:r>
              <a:rPr lang="en-US" b="1" i="0" dirty="0">
                <a:solidFill>
                  <a:srgbClr val="374151"/>
                </a:solidFill>
                <a:effectLst/>
                <a:latin typeface="Söhne"/>
              </a:rPr>
              <a:t>Conformity Pressures</a:t>
            </a:r>
            <a:r>
              <a:rPr lang="en-US" b="0" i="0" dirty="0">
                <a:solidFill>
                  <a:srgbClr val="374151"/>
                </a:solidFill>
                <a:effectLst/>
                <a:latin typeface="Söhne"/>
              </a:rPr>
              <a:t>: Individuals might suppress memories they believe diverge from the group's consensus.</a:t>
            </a:r>
          </a:p>
        </p:txBody>
      </p:sp>
    </p:spTree>
    <p:extLst>
      <p:ext uri="{BB962C8B-B14F-4D97-AF65-F5344CB8AC3E}">
        <p14:creationId xmlns:p14="http://schemas.microsoft.com/office/powerpoint/2010/main" val="128917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229B-DD80-14A0-D657-DB08FD5ED03F}"/>
              </a:ext>
            </a:extLst>
          </p:cNvPr>
          <p:cNvSpPr>
            <a:spLocks noGrp="1"/>
          </p:cNvSpPr>
          <p:nvPr>
            <p:ph type="title"/>
          </p:nvPr>
        </p:nvSpPr>
        <p:spPr/>
        <p:txBody>
          <a:bodyPr/>
          <a:lstStyle/>
          <a:p>
            <a:r>
              <a:rPr lang="en-US" dirty="0"/>
              <a:t>Collaborative Memory in Small Groups	</a:t>
            </a:r>
          </a:p>
        </p:txBody>
      </p:sp>
      <p:sp>
        <p:nvSpPr>
          <p:cNvPr id="3" name="Content Placeholder 2">
            <a:extLst>
              <a:ext uri="{FF2B5EF4-FFF2-40B4-BE49-F238E27FC236}">
                <a16:creationId xmlns:a16="http://schemas.microsoft.com/office/drawing/2014/main" id="{8C208671-F215-ADD7-7D7C-2D4B9B026400}"/>
              </a:ext>
            </a:extLst>
          </p:cNvPr>
          <p:cNvSpPr>
            <a:spLocks noGrp="1"/>
          </p:cNvSpPr>
          <p:nvPr>
            <p:ph idx="1"/>
          </p:nvPr>
        </p:nvSpPr>
        <p:spPr/>
        <p:txBody>
          <a:bodyPr>
            <a:normAutofit/>
          </a:bodyPr>
          <a:lstStyle/>
          <a:p>
            <a:pPr marL="457200" indent="-457200">
              <a:buAutoNum type="arabicPeriod"/>
            </a:pPr>
            <a:r>
              <a:rPr lang="en-US" sz="2400" dirty="0"/>
              <a:t>Paradigm measures info transmission: The collaborative memory paradigm is a method used to measure how information is shared within small groups.</a:t>
            </a:r>
          </a:p>
          <a:p>
            <a:pPr marL="457200" indent="-457200">
              <a:buAutoNum type="arabicPeriod"/>
            </a:pPr>
            <a:r>
              <a:rPr lang="en-US" sz="2400" dirty="0"/>
              <a:t>Collaborative groups recall more but not to their full potential: When people work together to recall information, they remember more than they would individually. However, their combined recall is still less than the sum of what each person could recall separately.</a:t>
            </a:r>
          </a:p>
          <a:p>
            <a:pPr marL="457200" indent="-457200">
              <a:buAutoNum type="arabicPeriod"/>
            </a:pPr>
            <a:r>
              <a:rPr lang="en-US" sz="2400" dirty="0"/>
              <a:t>Collaborative inhibition: the group's combined recall is less than its potential, attributed by the “Recall disruption”</a:t>
            </a:r>
          </a:p>
          <a:p>
            <a:pPr marL="457200" indent="-457200">
              <a:buAutoNum type="arabicPeriod"/>
            </a:pPr>
            <a:r>
              <a:rPr lang="en-US" sz="2400" dirty="0"/>
              <a:t>Group size Vs Collaborative inhibition</a:t>
            </a:r>
          </a:p>
          <a:p>
            <a:pPr marL="457200" indent="-457200">
              <a:buAutoNum type="arabicPeriod"/>
            </a:pPr>
            <a:r>
              <a:rPr lang="en-US" sz="2400" dirty="0"/>
              <a:t>Post-Collaboration Vs Collaborative Recall </a:t>
            </a:r>
          </a:p>
          <a:p>
            <a:pPr marL="457200" indent="-457200">
              <a:buAutoNum type="arabicPeriod"/>
            </a:pPr>
            <a:endParaRPr lang="en-US" sz="2400" dirty="0"/>
          </a:p>
        </p:txBody>
      </p:sp>
    </p:spTree>
    <p:extLst>
      <p:ext uri="{BB962C8B-B14F-4D97-AF65-F5344CB8AC3E}">
        <p14:creationId xmlns:p14="http://schemas.microsoft.com/office/powerpoint/2010/main" val="1730784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4846</TotalTime>
  <Words>6044</Words>
  <Application>Microsoft Macintosh PowerPoint</Application>
  <PresentationFormat>Widescreen</PresentationFormat>
  <Paragraphs>326</Paragraphs>
  <Slides>50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-apple-system</vt:lpstr>
      <vt:lpstr>Arial</vt:lpstr>
      <vt:lpstr>Calibri</vt:lpstr>
      <vt:lpstr>Calibri Light</vt:lpstr>
      <vt:lpstr>Cambria Math</vt:lpstr>
      <vt:lpstr>Lato Extended</vt:lpstr>
      <vt:lpstr>Söhne</vt:lpstr>
      <vt:lpstr>Office Theme</vt:lpstr>
      <vt:lpstr>Memory Transmission in Small Groups and Large Networks</vt:lpstr>
      <vt:lpstr>About </vt:lpstr>
      <vt:lpstr>Simply Put </vt:lpstr>
      <vt:lpstr>Simply Put </vt:lpstr>
      <vt:lpstr>Introduction</vt:lpstr>
      <vt:lpstr>Previous Studies and Limitations</vt:lpstr>
      <vt:lpstr>Collaborative Memory</vt:lpstr>
      <vt:lpstr>Collaborative inhibition</vt:lpstr>
      <vt:lpstr>Collaborative Memory in Small Groups </vt:lpstr>
      <vt:lpstr>1. Effect of Collaboration on Group Memory</vt:lpstr>
      <vt:lpstr>2. Group Size on Collaborative Inhibition</vt:lpstr>
      <vt:lpstr>3. Post-collaborative memory retrieval</vt:lpstr>
      <vt:lpstr>Computational Model: Agent based Modeling</vt:lpstr>
      <vt:lpstr>Agent based Modeling…</vt:lpstr>
      <vt:lpstr>Agent based Modeling…</vt:lpstr>
      <vt:lpstr>PowerPoint Presentation</vt:lpstr>
      <vt:lpstr>PowerPoint Presentation</vt:lpstr>
      <vt:lpstr>PowerPoint Presentation</vt:lpstr>
      <vt:lpstr>PowerPoint Presentation</vt:lpstr>
      <vt:lpstr>PowerPoint Presentation</vt:lpstr>
      <vt:lpstr>Example</vt:lpstr>
      <vt:lpstr>Example</vt:lpstr>
      <vt:lpstr>Example</vt:lpstr>
      <vt:lpstr>Example </vt:lpstr>
      <vt:lpstr>Example </vt:lpstr>
      <vt:lpstr>Study 1: Validating the Agent Model</vt:lpstr>
      <vt:lpstr>Results</vt:lpstr>
      <vt:lpstr>Results</vt:lpstr>
      <vt:lpstr>Study -2: Group Size</vt:lpstr>
      <vt:lpstr>Current Approach  </vt:lpstr>
      <vt:lpstr>Result</vt:lpstr>
      <vt:lpstr>Result</vt:lpstr>
      <vt:lpstr>Result</vt:lpstr>
      <vt:lpstr>Result</vt:lpstr>
      <vt:lpstr> Interpretation:</vt:lpstr>
      <vt:lpstr>Study-3: Transmission of Memory in Social Networks</vt:lpstr>
      <vt:lpstr>Agent-based Model &amp; Its Benefits:</vt:lpstr>
      <vt:lpstr>Three Types of Social Networks Used:</vt:lpstr>
      <vt:lpstr>Three Types of Social Networks Used:</vt:lpstr>
      <vt:lpstr>Three Types of Social Networks Used:</vt:lpstr>
      <vt:lpstr>Simulation Process:</vt:lpstr>
      <vt:lpstr>Result</vt:lpstr>
      <vt:lpstr>Results</vt:lpstr>
      <vt:lpstr>Results</vt:lpstr>
      <vt:lpstr>Inference</vt:lpstr>
      <vt:lpstr>General Discussion</vt:lpstr>
      <vt:lpstr>General Discussion</vt:lpstr>
      <vt:lpstr>General Discussion</vt:lpstr>
      <vt:lpstr>General Discussion</vt:lpstr>
      <vt:lpstr>General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Chandhanu Mohan Kalamani</dc:creator>
  <cp:lastModifiedBy>Chandhanu Mohan Kalamani</cp:lastModifiedBy>
  <cp:revision>9</cp:revision>
  <dcterms:created xsi:type="dcterms:W3CDTF">2023-10-15T01:05:40Z</dcterms:created>
  <dcterms:modified xsi:type="dcterms:W3CDTF">2023-10-18T18:56:29Z</dcterms:modified>
</cp:coreProperties>
</file>