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80" r:id="rId3"/>
    <p:sldId id="283" r:id="rId4"/>
    <p:sldId id="294" r:id="rId5"/>
    <p:sldId id="300" r:id="rId6"/>
    <p:sldId id="306" r:id="rId7"/>
    <p:sldId id="307" r:id="rId8"/>
    <p:sldId id="304" r:id="rId9"/>
    <p:sldId id="305" r:id="rId10"/>
    <p:sldId id="301" r:id="rId11"/>
    <p:sldId id="309" r:id="rId12"/>
    <p:sldId id="308" r:id="rId13"/>
    <p:sldId id="303" r:id="rId14"/>
    <p:sldId id="290"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9"/>
    <p:restoredTop sz="79914" autoAdjust="0"/>
  </p:normalViewPr>
  <p:slideViewPr>
    <p:cSldViewPr snapToGrid="0" snapToObjects="1">
      <p:cViewPr varScale="1">
        <p:scale>
          <a:sx n="93" d="100"/>
          <a:sy n="93" d="100"/>
        </p:scale>
        <p:origin x="208" y="2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effectLst/>
                <a:latin typeface="Calibri" panose="020F0502020204030204" pitchFamily="34" charset="0"/>
                <a:ea typeface="PMingLiU" panose="02020500000000000000" pitchFamily="18" charset="-120"/>
                <a:cs typeface="Times New Roman" panose="02020603050405020304" pitchFamily="18" charset="0"/>
              </a:rPr>
              <a:t>The Scope of this project is to provide a simple interactive application for any new traders to easily understand the trends of Stock market and suggest which “Tech” stocks to buy or sell. This application collects the time-series historical data modify and clean the data and provide more extra features from tech companies value indicator data from Nasdaq and S&amp;P500. And provide analytical models on the trends of data, machine learning models to recommend good portfolio for stakeholders and individual stock buyers. This application mainly focusses on providing suggestions to the first-time stock buyers and recommendation through the Django framework and APIs.</a:t>
            </a:r>
          </a:p>
          <a:p>
            <a:endParaRPr lang="en-US" dirty="0"/>
          </a:p>
        </p:txBody>
      </p:sp>
    </p:spTree>
    <p:extLst>
      <p:ext uri="{BB962C8B-B14F-4D97-AF65-F5344CB8AC3E}">
        <p14:creationId xmlns:p14="http://schemas.microsoft.com/office/powerpoint/2010/main" val="380237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indent="0">
              <a:buNone/>
            </a:pPr>
            <a:r>
              <a:rPr lang="en-US" dirty="0">
                <a:latin typeface="Arial" panose="020B0604020202020204" pitchFamily="34" charset="0"/>
                <a:cs typeface="Arial" panose="020B0604020202020204" pitchFamily="34" charset="0"/>
              </a:rPr>
              <a:t>Since the stock price data is a time series, time series analysis techniques were used to extract meaningful insights from the data. This involved visualizing the data, identifying trends and seasonality, and decomposing the time series into its constituent components.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Visualizing the data is an important step in time series analysis as it allows us to identify patterns and trends. In this project, various visualization techniques such as line charts, scatter plots, and heatmaps were used to gain insights into the data. Identifying trends and seasonality is also important as it helps to understand the underlying patterns in the data and make more accurate predictions.</a:t>
            </a:r>
          </a:p>
          <a:p>
            <a:endParaRPr lang="en-US" dirty="0"/>
          </a:p>
        </p:txBody>
      </p:sp>
    </p:spTree>
    <p:extLst>
      <p:ext uri="{BB962C8B-B14F-4D97-AF65-F5344CB8AC3E}">
        <p14:creationId xmlns:p14="http://schemas.microsoft.com/office/powerpoint/2010/main" val="27704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dirty="0">
                <a:solidFill>
                  <a:srgbClr val="374151"/>
                </a:solidFill>
                <a:effectLst/>
                <a:latin typeface="Söhne"/>
              </a:rPr>
              <a:t>LSTM is a type of Recurrent Neural Network (RNN) that is designed to model sequential data by remembering past data points. It is particularly useful for time series forecasting because it can capture patterns and trends in the data over time.</a:t>
            </a:r>
            <a:endParaRPr lang="en-US" dirty="0"/>
          </a:p>
        </p:txBody>
      </p:sp>
    </p:spTree>
    <p:extLst>
      <p:ext uri="{BB962C8B-B14F-4D97-AF65-F5344CB8AC3E}">
        <p14:creationId xmlns:p14="http://schemas.microsoft.com/office/powerpoint/2010/main" val="180295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indent="0">
              <a:buNone/>
            </a:pPr>
            <a:r>
              <a:rPr lang="en-US" dirty="0">
                <a:latin typeface="Arial" panose="020B0604020202020204" pitchFamily="34" charset="0"/>
                <a:cs typeface="Arial" panose="020B0604020202020204" pitchFamily="34" charset="0"/>
              </a:rPr>
              <a:t>They are used to penalize large coefficient values in a regression model to prevent overfitting, which occurs when a model is too complex and fits the training data too well. </a:t>
            </a:r>
          </a:p>
          <a:p>
            <a:pPr marL="0" indent="0">
              <a:buNone/>
            </a:pPr>
            <a:r>
              <a:rPr lang="en-US" dirty="0">
                <a:latin typeface="Arial" panose="020B0604020202020204" pitchFamily="34" charset="0"/>
                <a:cs typeface="Arial" panose="020B0604020202020204" pitchFamily="34" charset="0"/>
              </a:rPr>
              <a:t>Ridge regression adds a penalty term that is proportional to the square of the coefficients, </a:t>
            </a:r>
          </a:p>
          <a:p>
            <a:pPr marL="0" indent="0">
              <a:buNone/>
            </a:pPr>
            <a:r>
              <a:rPr lang="en-US" dirty="0">
                <a:latin typeface="Arial" panose="020B0604020202020204" pitchFamily="34" charset="0"/>
                <a:cs typeface="Arial" panose="020B0604020202020204" pitchFamily="34" charset="0"/>
              </a:rPr>
              <a:t>while Lasso regression adds a penalty term that is proportional to the absolute value of the coefficients.</a:t>
            </a:r>
          </a:p>
          <a:p>
            <a:pPr marL="0" indent="0">
              <a:buNone/>
            </a:pPr>
            <a:r>
              <a:rPr lang="en-US" dirty="0">
                <a:latin typeface="Arial" panose="020B0604020202020204" pitchFamily="34" charset="0"/>
                <a:cs typeface="Arial" panose="020B0604020202020204" pitchFamily="34" charset="0"/>
              </a:rPr>
              <a:t>Elastic Net combines both methods, with a penalty term that is a combination of the L1 and L2 penalties.</a:t>
            </a:r>
          </a:p>
          <a:p>
            <a:pPr marL="0" indent="0">
              <a:buNone/>
            </a:pP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0989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3976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90869"/>
            <a:ext cx="5385816" cy="1225296"/>
          </a:xfrm>
        </p:spPr>
        <p:txBody>
          <a:bodyPr/>
          <a:lstStyle/>
          <a:p>
            <a:r>
              <a:rPr lang="en-US" dirty="0"/>
              <a:t>Tech Stock Price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Chandhanu</a:t>
            </a:r>
            <a:r>
              <a:rPr lang="en-US" dirty="0"/>
              <a:t> Mohan </a:t>
            </a:r>
            <a:r>
              <a:rPr lang="en-US" dirty="0" err="1"/>
              <a:t>Kalamani</a:t>
            </a:r>
            <a:r>
              <a:rPr lang="en-US" dirty="0"/>
              <a:t> – cm1573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LSTM</a:t>
            </a: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a:xfrm>
            <a:off x="539496" y="1992280"/>
            <a:ext cx="5633660" cy="4434840"/>
          </a:xfrm>
        </p:spPr>
        <p:txBody>
          <a:bodyPr/>
          <a:lstStyle/>
          <a:p>
            <a:pPr>
              <a:buFont typeface="+mj-lt"/>
              <a:buAutoNum type="arabicPeriod"/>
            </a:pPr>
            <a:r>
              <a:rPr lang="en-US" dirty="0"/>
              <a:t>model = Sequential(): Initializes an empty model object to which we can add layers individually.</a:t>
            </a:r>
          </a:p>
          <a:p>
            <a:pPr>
              <a:buFont typeface="+mj-lt"/>
              <a:buAutoNum type="arabicPeriod"/>
            </a:pPr>
            <a:r>
              <a:rPr lang="en-US" dirty="0" err="1"/>
              <a:t>model.add</a:t>
            </a:r>
            <a:r>
              <a:rPr lang="en-US" dirty="0"/>
              <a:t>(LSTM(units=50, </a:t>
            </a:r>
            <a:r>
              <a:rPr lang="en-US" dirty="0" err="1"/>
              <a:t>return_sequences</a:t>
            </a:r>
            <a:r>
              <a:rPr lang="en-US" dirty="0"/>
              <a:t>=True, </a:t>
            </a:r>
            <a:r>
              <a:rPr lang="en-US" dirty="0" err="1"/>
              <a:t>input_shape</a:t>
            </a:r>
            <a:r>
              <a:rPr lang="en-US" dirty="0"/>
              <a:t>=(</a:t>
            </a:r>
            <a:r>
              <a:rPr lang="en-US" dirty="0" err="1"/>
              <a:t>X_train.shape</a:t>
            </a:r>
            <a:r>
              <a:rPr lang="en-US" dirty="0"/>
              <a:t>[1], 1)))</a:t>
            </a:r>
          </a:p>
          <a:p>
            <a:pPr>
              <a:buFont typeface="+mj-lt"/>
              <a:buAutoNum type="arabicPeriod"/>
            </a:pPr>
            <a:r>
              <a:rPr lang="en-US" dirty="0" err="1"/>
              <a:t>model.add</a:t>
            </a:r>
            <a:r>
              <a:rPr lang="en-US" dirty="0"/>
              <a:t>(Dropout(0.2)): Adds a dropout layer with a rate of 0.2. </a:t>
            </a:r>
          </a:p>
          <a:p>
            <a:pPr>
              <a:buFont typeface="+mj-lt"/>
              <a:buAutoNum type="arabicPeriod"/>
            </a:pPr>
            <a:r>
              <a:rPr lang="en-US" dirty="0" err="1"/>
              <a:t>model.add</a:t>
            </a:r>
            <a:r>
              <a:rPr lang="en-US" dirty="0"/>
              <a:t>(LSTM(units=50, </a:t>
            </a:r>
            <a:r>
              <a:rPr lang="en-US" dirty="0" err="1"/>
              <a:t>return_sequences</a:t>
            </a:r>
            <a:r>
              <a:rPr lang="en-US" dirty="0"/>
              <a:t>=True)): Adds the second LSTM layer to the model with 50 units and </a:t>
            </a:r>
            <a:r>
              <a:rPr lang="en-US" dirty="0" err="1"/>
              <a:t>return_sequences</a:t>
            </a:r>
            <a:r>
              <a:rPr lang="en-US" dirty="0"/>
              <a:t>=True.</a:t>
            </a:r>
          </a:p>
          <a:p>
            <a:pPr>
              <a:buFont typeface="+mj-lt"/>
              <a:buAutoNum type="arabicPeriod"/>
            </a:pPr>
            <a:r>
              <a:rPr lang="en-US" dirty="0" err="1"/>
              <a:t>model.add</a:t>
            </a:r>
            <a:r>
              <a:rPr lang="en-US" dirty="0"/>
              <a:t>(Dropout(0.2)): Adds another dropout layer.</a:t>
            </a:r>
          </a:p>
          <a:p>
            <a:pPr>
              <a:buFont typeface="+mj-lt"/>
              <a:buAutoNum type="arabicPeriod"/>
            </a:pPr>
            <a:r>
              <a:rPr lang="en-US" dirty="0" err="1"/>
              <a:t>model.add</a:t>
            </a:r>
            <a:r>
              <a:rPr lang="en-US" dirty="0"/>
              <a:t>(Dense(units=1)): Adds a fully connected dense layer with 1 unit to output the predicted value.</a:t>
            </a:r>
          </a:p>
          <a:p>
            <a:endParaRPr lang="en-US" dirty="0">
              <a:latin typeface="Calibri" panose="020F0502020204030204" pitchFamily="34" charset="0"/>
              <a:ea typeface="PMingLiU" panose="02020500000000000000" pitchFamily="18" charset="-120"/>
              <a:cs typeface="Times New Roman" panose="02020603050405020304" pitchFamily="18" charset="0"/>
            </a:endParaRP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CBE0376B-1B45-FCCD-499B-F74846B1C697}"/>
              </a:ext>
            </a:extLst>
          </p:cNvPr>
          <p:cNvPicPr>
            <a:picLocks noChangeAspect="1"/>
          </p:cNvPicPr>
          <p:nvPr/>
        </p:nvPicPr>
        <p:blipFill>
          <a:blip r:embed="rId3"/>
          <a:stretch>
            <a:fillRect/>
          </a:stretch>
        </p:blipFill>
        <p:spPr>
          <a:xfrm>
            <a:off x="6173155" y="1984248"/>
            <a:ext cx="6018845" cy="4260773"/>
          </a:xfrm>
          <a:prstGeom prst="rect">
            <a:avLst/>
          </a:prstGeom>
        </p:spPr>
      </p:pic>
    </p:spTree>
    <p:extLst>
      <p:ext uri="{BB962C8B-B14F-4D97-AF65-F5344CB8AC3E}">
        <p14:creationId xmlns:p14="http://schemas.microsoft.com/office/powerpoint/2010/main" val="90590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Model 1 - Offline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b="1" dirty="0">
                <a:latin typeface="Arial" panose="020B0604020202020204" pitchFamily="34" charset="0"/>
                <a:cs typeface="Arial" panose="020B0604020202020204" pitchFamily="34" charset="0"/>
              </a:rPr>
              <a:t>Ensemble of  - </a:t>
            </a:r>
            <a:r>
              <a:rPr lang="en-US" b="1" dirty="0" err="1">
                <a:latin typeface="Arial" panose="020B0604020202020204" pitchFamily="34" charset="0"/>
                <a:cs typeface="Arial" panose="020B0604020202020204" pitchFamily="34" charset="0"/>
              </a:rPr>
              <a:t>LSTM+RandomForest+GradientBoosting+AdamOptimiser</a:t>
            </a:r>
            <a:r>
              <a:rPr lang="en-US" b="1"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Each of these models is a decision-tree-based machine learning algorithm that can learn complex patterns in the data and make accurate predictions. The number of estimators in each of these models is set to 100, which means each model has 100 trees. The </a:t>
            </a:r>
            <a:r>
              <a:rPr lang="en-US" dirty="0" err="1">
                <a:latin typeface="Arial" panose="020B0604020202020204" pitchFamily="34" charset="0"/>
                <a:cs typeface="Arial" panose="020B0604020202020204" pitchFamily="34" charset="0"/>
              </a:rPr>
              <a:t>random_state</a:t>
            </a:r>
            <a:r>
              <a:rPr lang="en-US" dirty="0">
                <a:latin typeface="Arial" panose="020B0604020202020204" pitchFamily="34" charset="0"/>
                <a:cs typeface="Arial" panose="020B0604020202020204" pitchFamily="34" charset="0"/>
              </a:rPr>
              <a:t> parameter is set to 42 to ensure that the random number generator used by each model produces the same sequence of random numbers, which helps to make the results reproducible.</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Gradient Boosting </a:t>
            </a:r>
            <a:r>
              <a:rPr lang="en-US" dirty="0">
                <a:latin typeface="Arial" panose="020B0604020202020204" pitchFamily="34" charset="0"/>
                <a:cs typeface="Arial" panose="020B0604020202020204" pitchFamily="34" charset="0"/>
              </a:rPr>
              <a:t>and </a:t>
            </a:r>
            <a:r>
              <a:rPr lang="en-US" b="1" dirty="0" err="1">
                <a:latin typeface="Arial" panose="020B0604020202020204" pitchFamily="34" charset="0"/>
                <a:cs typeface="Arial" panose="020B0604020202020204" pitchFamily="34" charset="0"/>
              </a:rPr>
              <a:t>RandomForest</a:t>
            </a:r>
            <a:r>
              <a:rPr lang="en-US" dirty="0">
                <a:latin typeface="Arial" panose="020B0604020202020204" pitchFamily="34" charset="0"/>
                <a:cs typeface="Arial" panose="020B0604020202020204" pitchFamily="34" charset="0"/>
              </a:rPr>
              <a:t> is another ensemble learning algorithm that is used to build a predictive model by iteratively adding decision trees and </a:t>
            </a:r>
            <a:r>
              <a:rPr lang="en-US" dirty="0" err="1">
                <a:latin typeface="Arial" panose="020B0604020202020204" pitchFamily="34" charset="0"/>
                <a:cs typeface="Arial" panose="020B0604020202020204" pitchFamily="34" charset="0"/>
              </a:rPr>
              <a:t>Mutltiple</a:t>
            </a:r>
            <a:r>
              <a:rPr lang="en-US" dirty="0">
                <a:latin typeface="Arial" panose="020B0604020202020204" pitchFamily="34" charset="0"/>
                <a:cs typeface="Arial" panose="020B0604020202020204" pitchFamily="34" charset="0"/>
              </a:rPr>
              <a:t> decision trees for Robust model. </a:t>
            </a:r>
          </a:p>
          <a:p>
            <a:pPr marL="0" indent="0">
              <a:buNone/>
            </a:pPr>
            <a:r>
              <a:rPr lang="en-US" b="1" dirty="0" err="1">
                <a:latin typeface="Arial" panose="020B0604020202020204" pitchFamily="34" charset="0"/>
                <a:cs typeface="Arial" panose="020B0604020202020204" pitchFamily="34" charset="0"/>
              </a:rPr>
              <a:t>AdaBoostRegressor</a:t>
            </a:r>
            <a:r>
              <a:rPr lang="en-US" dirty="0">
                <a:latin typeface="Arial" panose="020B0604020202020204" pitchFamily="34" charset="0"/>
                <a:cs typeface="Arial" panose="020B0604020202020204" pitchFamily="34" charset="0"/>
              </a:rPr>
              <a:t> : combines multiple weak learners to create a more accurate model. Each new weak learner is trained to correct the errors of the previous learners, with minimizing the overall error.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02827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Model 2 - Online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b="1" dirty="0">
                <a:latin typeface="Arial" panose="020B0604020202020204" pitchFamily="34" charset="0"/>
                <a:cs typeface="Arial" panose="020B0604020202020204" pitchFamily="34" charset="0"/>
              </a:rPr>
              <a:t>Ensemble of  - Lasso, Ridge, Elastic Net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Ridge, Lasso, and Elastic Net are all linear regression techniques used for feature selection and regularization.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Voting Regressor:  useful when multiple regression models are available and there is uncertainty about which model will perform the best on a particular task. By combining multiple models, it is possible to reduce the risk of overfitting and improve prediction accuracy. The voting mechanism also helps to reduce the impact of individual model errors on the final prediction.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22092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Predicted Output</a:t>
            </a: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endParaRPr lang="en-US" dirty="0">
              <a:latin typeface="Calibri" panose="020F0502020204030204" pitchFamily="34" charset="0"/>
              <a:ea typeface="PMingLiU" panose="02020500000000000000" pitchFamily="18" charset="-120"/>
              <a:cs typeface="Times New Roman" panose="02020603050405020304" pitchFamily="18" charset="0"/>
            </a:endParaRP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 name="Picture 2">
            <a:extLst>
              <a:ext uri="{FF2B5EF4-FFF2-40B4-BE49-F238E27FC236}">
                <a16:creationId xmlns:a16="http://schemas.microsoft.com/office/drawing/2014/main" id="{7590959A-C75E-F2D6-0A25-4F07058B86A9}"/>
              </a:ext>
            </a:extLst>
          </p:cNvPr>
          <p:cNvPicPr>
            <a:picLocks noChangeAspect="1"/>
          </p:cNvPicPr>
          <p:nvPr/>
        </p:nvPicPr>
        <p:blipFill>
          <a:blip r:embed="rId2"/>
          <a:stretch>
            <a:fillRect/>
          </a:stretch>
        </p:blipFill>
        <p:spPr>
          <a:xfrm>
            <a:off x="2208276" y="2017424"/>
            <a:ext cx="7772400" cy="4606231"/>
          </a:xfrm>
          <a:prstGeom prst="rect">
            <a:avLst/>
          </a:prstGeom>
        </p:spPr>
      </p:pic>
    </p:spTree>
    <p:extLst>
      <p:ext uri="{BB962C8B-B14F-4D97-AF65-F5344CB8AC3E}">
        <p14:creationId xmlns:p14="http://schemas.microsoft.com/office/powerpoint/2010/main" val="84988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Demo</a:t>
            </a:r>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Django</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Simple UI for the clients to easily navigate to pages </a:t>
            </a:r>
          </a:p>
          <a:p>
            <a:r>
              <a:rPr lang="en-US" dirty="0"/>
              <a:t>Navigation buttons and page redirects to learn more about stocks </a:t>
            </a:r>
          </a:p>
          <a:p>
            <a:r>
              <a:rPr lang="en-US" dirty="0"/>
              <a:t>Options to view a particular stock and predict its prices </a:t>
            </a:r>
          </a:p>
          <a:p>
            <a:r>
              <a:rPr lang="en-US" dirty="0"/>
              <a:t>Dashboard and graph of stock predictions</a:t>
            </a:r>
          </a:p>
          <a:p>
            <a:r>
              <a:rPr lang="en-US" dirty="0"/>
              <a:t>Link models to the Django backend and </a:t>
            </a:r>
            <a:r>
              <a:rPr lang="en-US" dirty="0" err="1"/>
              <a:t>api</a:t>
            </a:r>
            <a:r>
              <a:rPr lang="en-US" dirty="0"/>
              <a:t> to send and request data from the model as input and collect data as output </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Stock prediction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Data Cleaning and feature addons </a:t>
            </a:r>
          </a:p>
          <a:p>
            <a:r>
              <a:rPr lang="en-US" dirty="0"/>
              <a:t>Normalizing the data </a:t>
            </a:r>
          </a:p>
          <a:p>
            <a:r>
              <a:rPr lang="en-US" dirty="0"/>
              <a:t>Experiment with the features for best outcome prediction </a:t>
            </a:r>
          </a:p>
          <a:p>
            <a:r>
              <a:rPr lang="en-US" dirty="0"/>
              <a:t>Experiment on different models and layer modifications </a:t>
            </a:r>
          </a:p>
          <a:p>
            <a:r>
              <a:rPr lang="en-US" dirty="0"/>
              <a:t>Experiment on LSTM and compare with other RNN algorithm </a:t>
            </a:r>
          </a:p>
          <a:p>
            <a:pPr marL="0" indent="0">
              <a:buNone/>
            </a:pPr>
            <a:endParaRPr lang="en-US" dirty="0"/>
          </a:p>
          <a:p>
            <a:endParaRPr lang="en-US" dirty="0"/>
          </a:p>
          <a:p>
            <a:endParaRPr lang="en-US" dirty="0"/>
          </a:p>
          <a:p>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Chandhanu</a:t>
            </a:r>
            <a:r>
              <a:rPr lang="en-US" dirty="0"/>
              <a:t>, Mohan </a:t>
            </a:r>
            <a:r>
              <a:rPr lang="en-US" dirty="0" err="1"/>
              <a:t>Kalamani</a:t>
            </a:r>
            <a:endParaRPr lang="en-US" dirty="0"/>
          </a:p>
          <a:p>
            <a:r>
              <a:rPr lang="en-US" dirty="0"/>
              <a:t>cm1573 </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209040"/>
            <a:ext cx="6766560" cy="768096"/>
          </a:xfrm>
        </p:spPr>
        <p:txBody>
          <a:bodyPr/>
          <a:lstStyle/>
          <a:p>
            <a:r>
              <a:rPr lang="en-US" dirty="0"/>
              <a:t>Goal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180337"/>
            <a:ext cx="6766560" cy="2700528"/>
          </a:xfrm>
        </p:spPr>
        <p:txBody>
          <a:bodyPr/>
          <a:lstStyle/>
          <a:p>
            <a:pPr marL="0" marR="0">
              <a:lnSpc>
                <a:spcPct val="115000"/>
              </a:lnSpc>
              <a:spcBef>
                <a:spcPts val="1000"/>
              </a:spcBef>
              <a:spcAft>
                <a:spcPts val="100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Scope of this project is to provide a simple interactive application for any new traders to easily understand the trends of Stock market and suggest which “Tech” stocks to buy or sell. </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Service</a:t>
            </a: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dirty="0">
                <a:latin typeface="Arial" panose="020B0604020202020204" pitchFamily="34" charset="0"/>
                <a:cs typeface="Arial" panose="020B0604020202020204" pitchFamily="34" charset="0"/>
              </a:rPr>
              <a:t>Tech Stock Price Django application provides an interactive web application to visualize the data points of stocks, understand the trend and also provides 2 machine learning model to predict the stock price for a given stock.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Model 1 – LSTM, </a:t>
            </a:r>
            <a:r>
              <a:rPr lang="en-US" dirty="0" err="1">
                <a:latin typeface="Arial" panose="020B0604020202020204" pitchFamily="34" charset="0"/>
                <a:cs typeface="Arial" panose="020B0604020202020204" pitchFamily="34" charset="0"/>
              </a:rPr>
              <a:t>Ensembling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LSTM+RandomForest+GradientBoosting+AdamOptimiser</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Accuracy – 80.8 %</a:t>
            </a:r>
          </a:p>
          <a:p>
            <a:pPr marL="0" indent="0">
              <a:buNone/>
            </a:pPr>
            <a:r>
              <a:rPr lang="en-US" dirty="0">
                <a:latin typeface="Arial" panose="020B0604020202020204" pitchFamily="34" charset="0"/>
                <a:cs typeface="Arial" panose="020B0604020202020204" pitchFamily="34" charset="0"/>
              </a:rPr>
              <a:t>&gt;Offline Model training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Model 2 – LSTM, </a:t>
            </a:r>
            <a:r>
              <a:rPr lang="en-US" dirty="0" err="1">
                <a:latin typeface="Arial" panose="020B0604020202020204" pitchFamily="34" charset="0"/>
                <a:cs typeface="Arial" panose="020B0604020202020204" pitchFamily="34" charset="0"/>
              </a:rPr>
              <a:t>Ensembling</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LSTM+Ridge</a:t>
            </a:r>
            <a:r>
              <a:rPr lang="en-US" dirty="0">
                <a:latin typeface="Arial" panose="020B0604020202020204" pitchFamily="34" charset="0"/>
                <a:cs typeface="Arial" panose="020B0604020202020204" pitchFamily="34" charset="0"/>
              </a:rPr>
              <a:t>, Lasso, </a:t>
            </a:r>
            <a:r>
              <a:rPr lang="en-US" dirty="0" err="1">
                <a:latin typeface="Arial" panose="020B0604020202020204" pitchFamily="34" charset="0"/>
                <a:cs typeface="Arial" panose="020B0604020202020204" pitchFamily="34" charset="0"/>
              </a:rPr>
              <a:t>Elastice</a:t>
            </a:r>
            <a:r>
              <a:rPr lang="en-US" dirty="0">
                <a:latin typeface="Arial" panose="020B0604020202020204" pitchFamily="34" charset="0"/>
                <a:cs typeface="Arial" panose="020B0604020202020204" pitchFamily="34" charset="0"/>
              </a:rPr>
              <a:t> Net, SVR)</a:t>
            </a:r>
          </a:p>
          <a:p>
            <a:pPr marL="0" indent="0">
              <a:buNone/>
            </a:pPr>
            <a:r>
              <a:rPr lang="en-US" dirty="0">
                <a:latin typeface="Arial" panose="020B0604020202020204" pitchFamily="34" charset="0"/>
                <a:cs typeface="Arial" panose="020B0604020202020204" pitchFamily="34" charset="0"/>
              </a:rPr>
              <a:t>Accuracy – 76% </a:t>
            </a:r>
          </a:p>
          <a:p>
            <a:pPr marL="0" indent="0">
              <a:buNone/>
            </a:pPr>
            <a:r>
              <a:rPr lang="en-US" dirty="0">
                <a:latin typeface="Arial" panose="020B0604020202020204" pitchFamily="34" charset="0"/>
                <a:cs typeface="Arial" panose="020B0604020202020204" pitchFamily="34" charset="0"/>
              </a:rPr>
              <a:t>&gt;Online Model training </a:t>
            </a:r>
            <a:endParaRPr lang="en-US" b="0" dirty="0">
              <a:solidFill>
                <a:srgbClr val="D4D4D4"/>
              </a:solidFill>
              <a:effectLst/>
              <a:latin typeface="Menlo" panose="020B0609030804020204" pitchFamily="49" charset="0"/>
            </a:endParaRPr>
          </a:p>
          <a:p>
            <a:pPr marL="0" indent="0">
              <a:buNone/>
            </a:pPr>
            <a:endParaRPr lang="en-US"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Data Cleaning</a:t>
            </a: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sz="1800" dirty="0">
                <a:effectLst/>
                <a:latin typeface="Calibri" panose="020F0502020204030204" pitchFamily="34" charset="0"/>
                <a:ea typeface="PMingLiU" panose="02020500000000000000" pitchFamily="18" charset="-120"/>
                <a:cs typeface="Times New Roman" panose="02020603050405020304" pitchFamily="18" charset="0"/>
              </a:rPr>
              <a:t>Historical time-series data of last 10 years of popular tech companies such as </a:t>
            </a:r>
          </a:p>
          <a:p>
            <a:pPr marL="0" indent="0">
              <a:buNone/>
            </a:pPr>
            <a:r>
              <a:rPr lang="en-US" dirty="0">
                <a:latin typeface="Calibri" panose="020F0502020204030204" pitchFamily="34" charset="0"/>
                <a:ea typeface="PMingLiU" panose="02020500000000000000" pitchFamily="18" charset="-120"/>
                <a:cs typeface="Times New Roman" panose="02020603050405020304" pitchFamily="18" charset="0"/>
              </a:rPr>
              <a:t>&gt;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Apple Inc, Amazon, Google, Microsoft and Tesla + S&amp;P and </a:t>
            </a:r>
            <a:r>
              <a:rPr lang="en-US" sz="1800" dirty="0" err="1">
                <a:effectLst/>
                <a:latin typeface="Calibri" panose="020F0502020204030204" pitchFamily="34" charset="0"/>
                <a:ea typeface="PMingLiU" panose="02020500000000000000" pitchFamily="18" charset="-120"/>
                <a:cs typeface="Times New Roman" panose="02020603050405020304" pitchFamily="18" charset="0"/>
              </a:rPr>
              <a:t>NasDaq</a:t>
            </a:r>
            <a:endParaRPr lang="en-US" dirty="0">
              <a:effectLst/>
            </a:endParaRPr>
          </a:p>
          <a:p>
            <a:pPr marL="0" indent="0">
              <a:buNone/>
            </a:pPr>
            <a:endParaRPr lang="en-US" dirty="0">
              <a:latin typeface="Calibri" panose="020F0502020204030204" pitchFamily="34" charset="0"/>
              <a:ea typeface="PMingLiU" panose="02020500000000000000" pitchFamily="18" charset="-120"/>
              <a:cs typeface="Times New Roman" panose="02020603050405020304" pitchFamily="18" charset="0"/>
            </a:endParaRPr>
          </a:p>
          <a:p>
            <a:r>
              <a:rPr lang="en-US" dirty="0">
                <a:latin typeface="Calibri" panose="020F0502020204030204" pitchFamily="34" charset="0"/>
                <a:ea typeface="PMingLiU" panose="02020500000000000000" pitchFamily="18" charset="-120"/>
                <a:cs typeface="Times New Roman" panose="02020603050405020304" pitchFamily="18" charset="0"/>
              </a:rPr>
              <a:t>Once the data is collected, it is necessary to clean it to remove any missing or invalid values. This is done using the </a:t>
            </a:r>
            <a:r>
              <a:rPr lang="en-US" b="1" dirty="0" err="1">
                <a:latin typeface="Calibri" panose="020F0502020204030204" pitchFamily="34" charset="0"/>
                <a:ea typeface="PMingLiU" panose="02020500000000000000" pitchFamily="18" charset="-120"/>
                <a:cs typeface="Times New Roman" panose="02020603050405020304" pitchFamily="18" charset="0"/>
              </a:rPr>
              <a:t>dropna</a:t>
            </a:r>
            <a:r>
              <a:rPr lang="en-US" b="1" dirty="0">
                <a:latin typeface="Calibri" panose="020F0502020204030204" pitchFamily="34" charset="0"/>
                <a:ea typeface="PMingLiU" panose="02020500000000000000" pitchFamily="18" charset="-120"/>
                <a:cs typeface="Times New Roman" panose="02020603050405020304" pitchFamily="18" charset="0"/>
              </a:rPr>
              <a:t>()</a:t>
            </a:r>
            <a:r>
              <a:rPr lang="en-US" dirty="0">
                <a:latin typeface="Calibri" panose="020F0502020204030204" pitchFamily="34" charset="0"/>
                <a:ea typeface="PMingLiU" panose="02020500000000000000" pitchFamily="18" charset="-120"/>
                <a:cs typeface="Times New Roman" panose="02020603050405020304" pitchFamily="18" charset="0"/>
              </a:rPr>
              <a:t> function, which removes all the rows with missing values from the dataset. </a:t>
            </a:r>
          </a:p>
          <a:p>
            <a:r>
              <a:rPr lang="en-US" dirty="0">
                <a:latin typeface="Calibri" panose="020F0502020204030204" pitchFamily="34" charset="0"/>
                <a:ea typeface="PMingLiU" panose="02020500000000000000" pitchFamily="18" charset="-120"/>
                <a:cs typeface="Times New Roman" panose="02020603050405020304" pitchFamily="18" charset="0"/>
              </a:rPr>
              <a:t>The </a:t>
            </a:r>
            <a:r>
              <a:rPr lang="en-US" b="1" dirty="0" err="1">
                <a:latin typeface="Calibri" panose="020F0502020204030204" pitchFamily="34" charset="0"/>
                <a:ea typeface="PMingLiU" panose="02020500000000000000" pitchFamily="18" charset="-120"/>
                <a:cs typeface="Times New Roman" panose="02020603050405020304" pitchFamily="18" charset="0"/>
              </a:rPr>
              <a:t>MinMaxScaler</a:t>
            </a:r>
            <a:r>
              <a:rPr lang="en-US" b="1" dirty="0">
                <a:latin typeface="Calibri" panose="020F0502020204030204" pitchFamily="34" charset="0"/>
                <a:ea typeface="PMingLiU" panose="02020500000000000000" pitchFamily="18" charset="-120"/>
                <a:cs typeface="Times New Roman" panose="02020603050405020304" pitchFamily="18" charset="0"/>
              </a:rPr>
              <a:t>() </a:t>
            </a:r>
            <a:r>
              <a:rPr lang="en-US" dirty="0">
                <a:latin typeface="Calibri" panose="020F0502020204030204" pitchFamily="34" charset="0"/>
                <a:ea typeface="PMingLiU" panose="02020500000000000000" pitchFamily="18" charset="-120"/>
                <a:cs typeface="Times New Roman" panose="02020603050405020304" pitchFamily="18" charset="0"/>
              </a:rPr>
              <a:t>function from the </a:t>
            </a:r>
            <a:r>
              <a:rPr lang="en-US" dirty="0" err="1">
                <a:latin typeface="Calibri" panose="020F0502020204030204" pitchFamily="34" charset="0"/>
                <a:ea typeface="PMingLiU" panose="02020500000000000000" pitchFamily="18" charset="-120"/>
                <a:cs typeface="Times New Roman" panose="02020603050405020304" pitchFamily="18" charset="0"/>
              </a:rPr>
              <a:t>sklearn.preprocessing</a:t>
            </a:r>
            <a:r>
              <a:rPr lang="en-US" dirty="0">
                <a:latin typeface="Calibri" panose="020F0502020204030204" pitchFamily="34" charset="0"/>
                <a:ea typeface="PMingLiU" panose="02020500000000000000" pitchFamily="18" charset="-120"/>
                <a:cs typeface="Times New Roman" panose="02020603050405020304" pitchFamily="18" charset="0"/>
              </a:rPr>
              <a:t> module is used to normalize the 'Close' prices of the stocks.</a:t>
            </a:r>
          </a:p>
          <a:p>
            <a:r>
              <a:rPr lang="en-US" dirty="0">
                <a:latin typeface="Calibri" panose="020F0502020204030204" pitchFamily="34" charset="0"/>
                <a:ea typeface="PMingLiU" panose="02020500000000000000" pitchFamily="18" charset="-120"/>
                <a:cs typeface="Times New Roman" panose="02020603050405020304" pitchFamily="18" charset="0"/>
              </a:rPr>
              <a:t>The normalized data is then split into training and testing sets using a </a:t>
            </a:r>
            <a:r>
              <a:rPr lang="en-US" b="1" dirty="0">
                <a:latin typeface="Calibri" panose="020F0502020204030204" pitchFamily="34" charset="0"/>
                <a:ea typeface="PMingLiU" panose="02020500000000000000" pitchFamily="18" charset="-120"/>
                <a:cs typeface="Times New Roman" panose="02020603050405020304" pitchFamily="18" charset="0"/>
              </a:rPr>
              <a:t>70:30 split ratio</a:t>
            </a:r>
            <a:r>
              <a:rPr lang="en-US" dirty="0">
                <a:latin typeface="Calibri" panose="020F0502020204030204" pitchFamily="34" charset="0"/>
                <a:ea typeface="PMingLiU" panose="02020500000000000000" pitchFamily="18" charset="-120"/>
                <a:cs typeface="Times New Roman" panose="02020603050405020304" pitchFamily="18" charset="0"/>
              </a:rPr>
              <a:t>. The </a:t>
            </a:r>
            <a:r>
              <a:rPr lang="en-US" dirty="0" err="1">
                <a:latin typeface="Calibri" panose="020F0502020204030204" pitchFamily="34" charset="0"/>
                <a:ea typeface="PMingLiU" panose="02020500000000000000" pitchFamily="18" charset="-120"/>
                <a:cs typeface="Times New Roman" panose="02020603050405020304" pitchFamily="18" charset="0"/>
              </a:rPr>
              <a:t>train_data</a:t>
            </a:r>
            <a:r>
              <a:rPr lang="en-US" dirty="0">
                <a:latin typeface="Calibri" panose="020F0502020204030204" pitchFamily="34" charset="0"/>
                <a:ea typeface="PMingLiU" panose="02020500000000000000" pitchFamily="18" charset="-120"/>
                <a:cs typeface="Times New Roman" panose="02020603050405020304" pitchFamily="18" charset="0"/>
              </a:rPr>
              <a:t> variable holds the training data, and the </a:t>
            </a:r>
            <a:r>
              <a:rPr lang="en-US" dirty="0" err="1">
                <a:latin typeface="Calibri" panose="020F0502020204030204" pitchFamily="34" charset="0"/>
                <a:ea typeface="PMingLiU" panose="02020500000000000000" pitchFamily="18" charset="-120"/>
                <a:cs typeface="Times New Roman" panose="02020603050405020304" pitchFamily="18" charset="0"/>
              </a:rPr>
              <a:t>test_data</a:t>
            </a:r>
            <a:r>
              <a:rPr lang="en-US" dirty="0">
                <a:latin typeface="Calibri" panose="020F0502020204030204" pitchFamily="34" charset="0"/>
                <a:ea typeface="PMingLiU" panose="02020500000000000000" pitchFamily="18" charset="-120"/>
                <a:cs typeface="Times New Roman" panose="02020603050405020304" pitchFamily="18" charset="0"/>
              </a:rPr>
              <a:t> variable holds the testing data. </a:t>
            </a:r>
          </a:p>
          <a:p>
            <a:r>
              <a:rPr lang="en-US" b="1" dirty="0">
                <a:latin typeface="Calibri" panose="020F0502020204030204" pitchFamily="34" charset="0"/>
                <a:ea typeface="PMingLiU" panose="02020500000000000000" pitchFamily="18" charset="-120"/>
                <a:cs typeface="Times New Roman" panose="02020603050405020304" pitchFamily="18" charset="0"/>
              </a:rPr>
              <a:t>Look-back</a:t>
            </a:r>
            <a:r>
              <a:rPr lang="en-US" dirty="0">
                <a:latin typeface="Calibri" panose="020F0502020204030204" pitchFamily="34" charset="0"/>
                <a:ea typeface="PMingLiU" panose="02020500000000000000" pitchFamily="18" charset="-120"/>
                <a:cs typeface="Times New Roman" panose="02020603050405020304" pitchFamily="18" charset="0"/>
              </a:rPr>
              <a:t> set to 60. The look-back refers to the number of previous time steps that the model uses to make the prediction – especially for LSTM. </a:t>
            </a:r>
          </a:p>
          <a:p>
            <a:pPr marL="342900" indent="-342900">
              <a:buAutoNum type="arabicPeriod"/>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8091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Time Series Analysis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What I understood, </a:t>
            </a:r>
          </a:p>
          <a:p>
            <a:pPr marL="0" indent="0">
              <a:buNone/>
            </a:pPr>
            <a:r>
              <a:rPr lang="en-US" dirty="0">
                <a:latin typeface="Arial" panose="020B0604020202020204" pitchFamily="34" charset="0"/>
                <a:cs typeface="Arial" panose="020B0604020202020204" pitchFamily="34" charset="0"/>
              </a:rPr>
              <a:t>	By </a:t>
            </a:r>
            <a:r>
              <a:rPr lang="en-US" dirty="0" err="1">
                <a:latin typeface="Arial" panose="020B0604020202020204" pitchFamily="34" charset="0"/>
                <a:cs typeface="Arial" panose="020B0604020202020204" pitchFamily="34" charset="0"/>
              </a:rPr>
              <a:t>analysing</a:t>
            </a:r>
            <a:r>
              <a:rPr lang="en-US" dirty="0">
                <a:latin typeface="Arial" panose="020B0604020202020204" pitchFamily="34" charset="0"/>
                <a:cs typeface="Arial" panose="020B0604020202020204" pitchFamily="34" charset="0"/>
              </a:rPr>
              <a:t> the trend and correlation of all the top 5 tech companies, the curves are fairly similar and correlation variation is lesser with very little outliers. But the values also correlated with S&amp;P and </a:t>
            </a:r>
            <a:r>
              <a:rPr lang="en-US" dirty="0" err="1">
                <a:latin typeface="Arial" panose="020B0604020202020204" pitchFamily="34" charset="0"/>
                <a:cs typeface="Arial" panose="020B0604020202020204" pitchFamily="34" charset="0"/>
              </a:rPr>
              <a:t>NasDaq.This</a:t>
            </a:r>
            <a:r>
              <a:rPr lang="en-US" dirty="0">
                <a:latin typeface="Arial" panose="020B0604020202020204" pitchFamily="34" charset="0"/>
                <a:cs typeface="Arial" panose="020B0604020202020204" pitchFamily="34" charset="0"/>
              </a:rPr>
              <a:t> encouraged me to use S&amp;P and </a:t>
            </a:r>
            <a:r>
              <a:rPr lang="en-US" dirty="0" err="1">
                <a:latin typeface="Arial" panose="020B0604020202020204" pitchFamily="34" charset="0"/>
                <a:cs typeface="Arial" panose="020B0604020202020204" pitchFamily="34" charset="0"/>
              </a:rPr>
              <a:t>NasDaq</a:t>
            </a:r>
            <a:r>
              <a:rPr lang="en-US" dirty="0">
                <a:latin typeface="Arial" panose="020B0604020202020204" pitchFamily="34" charset="0"/>
                <a:cs typeface="Arial" panose="020B0604020202020204" pitchFamily="34" charset="0"/>
              </a:rPr>
              <a:t> indicators to enhance the prediction algorithm. </a:t>
            </a:r>
          </a:p>
          <a:p>
            <a:pPr marL="0" indent="0">
              <a:buNone/>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22970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id="{6C579D42-2188-97B5-A1FF-527B799A22E0}"/>
              </a:ext>
            </a:extLst>
          </p:cNvPr>
          <p:cNvPicPr>
            <a:picLocks noChangeAspect="1"/>
          </p:cNvPicPr>
          <p:nvPr/>
        </p:nvPicPr>
        <p:blipFill>
          <a:blip r:embed="rId2"/>
          <a:stretch>
            <a:fillRect/>
          </a:stretch>
        </p:blipFill>
        <p:spPr>
          <a:xfrm>
            <a:off x="459418" y="221674"/>
            <a:ext cx="10979726" cy="5814532"/>
          </a:xfrm>
          <a:prstGeom prst="rect">
            <a:avLst/>
          </a:prstGeom>
        </p:spPr>
      </p:pic>
      <p:pic>
        <p:nvPicPr>
          <p:cNvPr id="6" name="Picture 5">
            <a:extLst>
              <a:ext uri="{FF2B5EF4-FFF2-40B4-BE49-F238E27FC236}">
                <a16:creationId xmlns:a16="http://schemas.microsoft.com/office/drawing/2014/main" id="{271A9B48-57E5-A806-8799-A30266995D34}"/>
              </a:ext>
            </a:extLst>
          </p:cNvPr>
          <p:cNvPicPr>
            <a:picLocks noChangeAspect="1"/>
          </p:cNvPicPr>
          <p:nvPr/>
        </p:nvPicPr>
        <p:blipFill>
          <a:blip r:embed="rId3"/>
          <a:stretch>
            <a:fillRect/>
          </a:stretch>
        </p:blipFill>
        <p:spPr>
          <a:xfrm>
            <a:off x="459418" y="2130162"/>
            <a:ext cx="5484182" cy="4477320"/>
          </a:xfrm>
          <a:prstGeom prst="rect">
            <a:avLst/>
          </a:prstGeom>
        </p:spPr>
      </p:pic>
    </p:spTree>
    <p:extLst>
      <p:ext uri="{BB962C8B-B14F-4D97-AF65-F5344CB8AC3E}">
        <p14:creationId xmlns:p14="http://schemas.microsoft.com/office/powerpoint/2010/main" val="40652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2" name="Picture 1">
            <a:extLst>
              <a:ext uri="{FF2B5EF4-FFF2-40B4-BE49-F238E27FC236}">
                <a16:creationId xmlns:a16="http://schemas.microsoft.com/office/drawing/2014/main" id="{93C93D5F-BB7E-B1B8-FA3E-EFD527561367}"/>
              </a:ext>
            </a:extLst>
          </p:cNvPr>
          <p:cNvPicPr>
            <a:picLocks noChangeAspect="1"/>
          </p:cNvPicPr>
          <p:nvPr/>
        </p:nvPicPr>
        <p:blipFill>
          <a:blip r:embed="rId2"/>
          <a:stretch>
            <a:fillRect/>
          </a:stretch>
        </p:blipFill>
        <p:spPr>
          <a:xfrm>
            <a:off x="1191496" y="27710"/>
            <a:ext cx="9296400" cy="6858000"/>
          </a:xfrm>
          <a:prstGeom prst="rect">
            <a:avLst/>
          </a:prstGeom>
        </p:spPr>
      </p:pic>
    </p:spTree>
    <p:extLst>
      <p:ext uri="{BB962C8B-B14F-4D97-AF65-F5344CB8AC3E}">
        <p14:creationId xmlns:p14="http://schemas.microsoft.com/office/powerpoint/2010/main" val="393158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Bayes Proof - 1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dirty="0">
                <a:latin typeface="Arial" panose="020B0604020202020204" pitchFamily="34" charset="0"/>
                <a:cs typeface="Arial" panose="020B0604020202020204" pitchFamily="34" charset="0"/>
              </a:rPr>
              <a:t>Let, </a:t>
            </a:r>
          </a:p>
          <a:p>
            <a:pPr marL="0" indent="0">
              <a:buNone/>
            </a:pPr>
            <a:r>
              <a:rPr lang="en-US" dirty="0">
                <a:latin typeface="Arial" panose="020B0604020202020204" pitchFamily="34" charset="0"/>
                <a:cs typeface="Arial" panose="020B0604020202020204" pitchFamily="34" charset="0"/>
              </a:rPr>
              <a:t>A be the event that the stock price of a particular tech company increases </a:t>
            </a:r>
          </a:p>
          <a:p>
            <a:pPr marL="0" indent="0">
              <a:buNone/>
            </a:pPr>
            <a:r>
              <a:rPr lang="en-US" dirty="0">
                <a:latin typeface="Arial" panose="020B0604020202020204" pitchFamily="34" charset="0"/>
                <a:cs typeface="Arial" panose="020B0604020202020204" pitchFamily="34" charset="0"/>
              </a:rPr>
              <a:t>B be the event that both Nasdaq and S&amp;P 500 indices increase. </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Bayes theorem: </a:t>
            </a:r>
          </a:p>
          <a:p>
            <a:pPr marL="0" indent="0">
              <a:buNone/>
            </a:pPr>
            <a:r>
              <a:rPr lang="en-US" sz="2400" dirty="0">
                <a:latin typeface="Arial" panose="020B0604020202020204" pitchFamily="34" charset="0"/>
                <a:cs typeface="Arial" panose="020B0604020202020204" pitchFamily="34" charset="0"/>
              </a:rPr>
              <a:t>P(A|B) = P(B|A) * P(A) / P(B).</a:t>
            </a:r>
          </a:p>
          <a:p>
            <a:pPr marL="0" indent="0">
              <a:buNone/>
            </a:pPr>
            <a:endParaRPr lang="en-US" dirty="0">
              <a:latin typeface="Arial" panose="020B0604020202020204" pitchFamily="34" charset="0"/>
              <a:cs typeface="Arial" panose="020B0604020202020204" pitchFamily="34" charset="0"/>
            </a:endParaRPr>
          </a:p>
          <a:p>
            <a:pPr>
              <a:buFont typeface="Wingdings" pitchFamily="2" charset="2"/>
              <a:buChar char="Ø"/>
            </a:pPr>
            <a:r>
              <a:rPr lang="en-US" dirty="0">
                <a:latin typeface="Arial" panose="020B0604020202020204" pitchFamily="34" charset="0"/>
                <a:cs typeface="Arial" panose="020B0604020202020204" pitchFamily="34" charset="0"/>
              </a:rPr>
              <a:t>P(B|A) is the probability of both Nasdaq and S&amp;P 500 indices increasing given that the stock price of the tech company increases. This can be estimated from historical data by counting the number of times when A and B occurred together, and dividing by the total number of occurrences of A. </a:t>
            </a:r>
          </a:p>
          <a:p>
            <a:pPr>
              <a:buFont typeface="Wingdings" pitchFamily="2" charset="2"/>
              <a:buChar char="Ø"/>
            </a:pPr>
            <a:r>
              <a:rPr lang="en-US" dirty="0">
                <a:latin typeface="Arial" panose="020B0604020202020204" pitchFamily="34" charset="0"/>
                <a:cs typeface="Arial" panose="020B0604020202020204" pitchFamily="34" charset="0"/>
              </a:rPr>
              <a:t>P(A) is the prior probability of the tech company's stock price increasing, which can also be estimated from historical data. P(B) is the probability of both Nasdaq and S&amp;P 500 indices increasing, regardless of the tech company's stock price. This can also be estimated from historical data.</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12338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Bayes Proof - 2</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432612FD-78CD-395B-B01D-90212EF71ADB}"/>
              </a:ext>
            </a:extLst>
          </p:cNvPr>
          <p:cNvSpPr>
            <a:spLocks noGrp="1"/>
          </p:cNvSpPr>
          <p:nvPr>
            <p:ph sz="half" idx="1"/>
          </p:nvPr>
        </p:nvSpPr>
        <p:spPr/>
        <p:txBody>
          <a:bodyPr/>
          <a:lstStyle/>
          <a:p>
            <a:pPr marL="0" indent="0">
              <a:buNone/>
            </a:pPr>
            <a:r>
              <a:rPr lang="en-US" dirty="0">
                <a:latin typeface="Arial" panose="020B0604020202020204" pitchFamily="34" charset="0"/>
                <a:cs typeface="Arial" panose="020B0604020202020204" pitchFamily="34" charset="0"/>
              </a:rPr>
              <a:t>By computing P(A|B), we can determine whether the combined use of Nasdaq and S&amp;P 500 indices with the stock value of top tech companies increases the accuracy of stock price prediction.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example, </a:t>
            </a:r>
          </a:p>
          <a:p>
            <a:pPr marL="0" indent="0">
              <a:buNone/>
            </a:pPr>
            <a:r>
              <a:rPr lang="en-US" dirty="0">
                <a:latin typeface="Arial" panose="020B0604020202020204" pitchFamily="34" charset="0"/>
                <a:cs typeface="Arial" panose="020B0604020202020204" pitchFamily="34" charset="0"/>
              </a:rPr>
              <a:t>           P(A) = 0.6</a:t>
            </a:r>
          </a:p>
          <a:p>
            <a:pPr marL="0" indent="0">
              <a:buNone/>
            </a:pPr>
            <a:r>
              <a:rPr lang="en-US" dirty="0">
                <a:latin typeface="Arial" panose="020B0604020202020204" pitchFamily="34" charset="0"/>
                <a:cs typeface="Arial" panose="020B0604020202020204" pitchFamily="34" charset="0"/>
              </a:rPr>
              <a:t>           P(B) = 0.7</a:t>
            </a:r>
          </a:p>
          <a:p>
            <a:pPr marL="0" indent="0">
              <a:buNone/>
            </a:pPr>
            <a:r>
              <a:rPr lang="en-US" dirty="0">
                <a:latin typeface="Arial" panose="020B0604020202020204" pitchFamily="34" charset="0"/>
                <a:cs typeface="Arial" panose="020B0604020202020204" pitchFamily="34" charset="0"/>
              </a:rPr>
              <a:t>           P(B|A) = 0.8. </a:t>
            </a:r>
          </a:p>
          <a:p>
            <a:pPr marL="0" indent="0">
              <a:buNone/>
            </a:pPr>
            <a:r>
              <a:rPr lang="en-US" dirty="0">
                <a:latin typeface="Arial" panose="020B0604020202020204" pitchFamily="34" charset="0"/>
                <a:cs typeface="Arial" panose="020B0604020202020204" pitchFamily="34" charset="0"/>
              </a:rPr>
              <a:t>By  Bayes theorem, </a:t>
            </a:r>
          </a:p>
          <a:p>
            <a:pPr marL="0" indent="0">
              <a:buNone/>
            </a:pPr>
            <a:r>
              <a:rPr lang="en-US" dirty="0">
                <a:latin typeface="Arial" panose="020B0604020202020204" pitchFamily="34" charset="0"/>
                <a:cs typeface="Arial" panose="020B0604020202020204" pitchFamily="34" charset="0"/>
              </a:rPr>
              <a:t>           P(A|B) = 0.8 * 0.6 / 0.7 = 0.6857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This means that given that both Nasdaq and S&amp;P 500 indices increase, the confidentiality of the stock price output is 68.57% accurate.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5292503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{CDF0C56F-08ED-D24D-9EA2-C2FDC70BD130}tf10001076</Template>
  <TotalTime>6964</TotalTime>
  <Words>1527</Words>
  <Application>Microsoft Macintosh PowerPoint</Application>
  <PresentationFormat>Widescreen</PresentationFormat>
  <Paragraphs>110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Menlo</vt:lpstr>
      <vt:lpstr>Sabon Next LT</vt:lpstr>
      <vt:lpstr>Söhne</vt:lpstr>
      <vt:lpstr>Wingdings</vt:lpstr>
      <vt:lpstr>Office Theme</vt:lpstr>
      <vt:lpstr>Tech Stock Price Prediction</vt:lpstr>
      <vt:lpstr>Goal</vt:lpstr>
      <vt:lpstr>Service</vt:lpstr>
      <vt:lpstr>Data Cleaning</vt:lpstr>
      <vt:lpstr>Time Series Analysis</vt:lpstr>
      <vt:lpstr>PowerPoint Presentation</vt:lpstr>
      <vt:lpstr>PowerPoint Presentation</vt:lpstr>
      <vt:lpstr>Bayes Proof - 1 </vt:lpstr>
      <vt:lpstr>Bayes Proof - 2</vt:lpstr>
      <vt:lpstr>LSTM</vt:lpstr>
      <vt:lpstr>Model 1 - Offline</vt:lpstr>
      <vt:lpstr>Model 2 - Online</vt:lpstr>
      <vt:lpstr>Predicted Output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568 Project Proposal </dc:title>
  <dc:subject/>
  <dc:creator>Chandhanu Mohan Kalamani</dc:creator>
  <cp:lastModifiedBy>Chandhanu Mohan Kalamani</cp:lastModifiedBy>
  <cp:revision>4</cp:revision>
  <dcterms:created xsi:type="dcterms:W3CDTF">2023-03-03T00:18:22Z</dcterms:created>
  <dcterms:modified xsi:type="dcterms:W3CDTF">2023-05-07T20:47:40Z</dcterms:modified>
</cp:coreProperties>
</file>