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7" r:id="rId6"/>
    <p:sldId id="280" r:id="rId7"/>
    <p:sldId id="274" r:id="rId8"/>
    <p:sldId id="272" r:id="rId9"/>
    <p:sldId id="273" r:id="rId10"/>
    <p:sldId id="258" r:id="rId11"/>
    <p:sldId id="275" r:id="rId12"/>
    <p:sldId id="276" r:id="rId13"/>
    <p:sldId id="278" r:id="rId14"/>
    <p:sldId id="277" r:id="rId15"/>
    <p:sldId id="279" r:id="rId16"/>
    <p:sldId id="281" r:id="rId17"/>
    <p:sldId id="284" r:id="rId18"/>
    <p:sldId id="282" r:id="rId19"/>
    <p:sldId id="283" r:id="rId20"/>
    <p:sldId id="285" r:id="rId21"/>
    <p:sldId id="289" r:id="rId22"/>
    <p:sldId id="290" r:id="rId23"/>
    <p:sldId id="288" r:id="rId24"/>
    <p:sldId id="287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9" r:id="rId33"/>
    <p:sldId id="298" r:id="rId34"/>
    <p:sldId id="300" r:id="rId35"/>
    <p:sldId id="27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>
        <p:scale>
          <a:sx n="82" d="100"/>
          <a:sy n="82" d="100"/>
        </p:scale>
        <p:origin x="48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TAXI Out time Analysis at SAN DIEGO International Airport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 err="1"/>
              <a:t>Chandhnee</a:t>
            </a:r>
            <a:r>
              <a:rPr lang="en-US" dirty="0"/>
              <a:t> Karthikeyan </a:t>
            </a:r>
            <a:r>
              <a:rPr lang="en-US" dirty="0" err="1"/>
              <a:t>Iyer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1671639"/>
            <a:ext cx="6715125" cy="1204912"/>
          </a:xfrm>
        </p:spPr>
        <p:txBody>
          <a:bodyPr>
            <a:normAutofit/>
          </a:bodyPr>
          <a:lstStyle/>
          <a:p>
            <a:r>
              <a:rPr lang="en-US" sz="3600" b="1" dirty="0"/>
              <a:t>ASSUMPTIONS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F2F3FC-CF0B-4D8F-B294-96F19D836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2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01428B-2B89-4A2C-8132-54B3B9CB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TAXIOUT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59DB9D-E6EA-4201-86A4-490FE5ADE58B}"/>
              </a:ext>
            </a:extLst>
          </p:cNvPr>
          <p:cNvPicPr>
            <a:picLocks noGrp="1" noChangeAspect="1" noChangeArrowheads="1"/>
          </p:cNvPicPr>
          <p:nvPr>
            <p:ph type="dgm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0474" y="2016125"/>
            <a:ext cx="1840376" cy="374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20474-45B8-453B-AD45-2F3958EA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86-C978-4D72-ADA2-AA05564F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31106-E105-47F2-9455-77189D20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8A525-7F04-420A-9D9C-35FA4AB51D73}"/>
              </a:ext>
            </a:extLst>
          </p:cNvPr>
          <p:cNvSpPr txBox="1"/>
          <p:nvPr/>
        </p:nvSpPr>
        <p:spPr>
          <a:xfrm>
            <a:off x="3733800" y="2162175"/>
            <a:ext cx="7448550" cy="319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Most values are distributed between 12 and 19 minutes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several valid outliers. One invalid outlier above 1000 has been ignored</a:t>
            </a:r>
          </a:p>
          <a:p>
            <a:pPr>
              <a:lnSpc>
                <a:spcPct val="150000"/>
              </a:lnSpc>
            </a:pPr>
            <a:r>
              <a:rPr lang="en-US" dirty="0"/>
              <a:t>1112 null values which I attribute to: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Flight Cancellation (missing actual arrival and departure time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Data recording issue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Airline G4 does not record Taxiout time (58% of null taxi out come from gate 30 and G4 Airline)  </a:t>
            </a:r>
          </a:p>
        </p:txBody>
      </p:sp>
    </p:spTree>
    <p:extLst>
      <p:ext uri="{BB962C8B-B14F-4D97-AF65-F5344CB8AC3E}">
        <p14:creationId xmlns:p14="http://schemas.microsoft.com/office/powerpoint/2010/main" val="317704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01428B-2B89-4A2C-8132-54B3B9CB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Departure gate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20474-45B8-453B-AD45-2F3958EA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86-C978-4D72-ADA2-AA05564F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31106-E105-47F2-9455-77189D20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8A525-7F04-420A-9D9C-35FA4AB51D73}"/>
              </a:ext>
            </a:extLst>
          </p:cNvPr>
          <p:cNvSpPr txBox="1"/>
          <p:nvPr/>
        </p:nvSpPr>
        <p:spPr>
          <a:xfrm>
            <a:off x="5229224" y="2057400"/>
            <a:ext cx="5953125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Remove Suffix ‘GATE’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As per publicly available information SAN DIEGO airport only has gates 1-51 and gate 1A. Therefore all other gates listed in the graph are marked incorrect and ignored.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Terminal 1: Gates 1-18 and 1A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Terminal 2 : Gates 19-51</a:t>
            </a:r>
          </a:p>
          <a:p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481178-E047-4592-B53C-E519561B7929}"/>
              </a:ext>
            </a:extLst>
          </p:cNvPr>
          <p:cNvPicPr>
            <a:picLocks noGrp="1" noChangeAspect="1" noChangeArrowheads="1"/>
          </p:cNvPicPr>
          <p:nvPr>
            <p:ph type="dgm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3" y="2162175"/>
            <a:ext cx="4884843" cy="28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1671639"/>
            <a:ext cx="6715125" cy="1204912"/>
          </a:xfrm>
        </p:spPr>
        <p:txBody>
          <a:bodyPr>
            <a:normAutofit/>
          </a:bodyPr>
          <a:lstStyle/>
          <a:p>
            <a:r>
              <a:rPr lang="en-US" sz="3600" b="1" dirty="0"/>
              <a:t>Exploratory data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F2F3FC-CF0B-4D8F-B294-96F19D836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8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01428B-2B89-4A2C-8132-54B3B9CB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taxi out time vary by airline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20474-45B8-453B-AD45-2F3958EA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86-C978-4D72-ADA2-AA05564F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31106-E105-47F2-9455-77189D20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99A324-C77E-4B16-A32D-26CB0192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1133"/>
            <a:ext cx="5261952" cy="38398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76326C-B9C3-405F-83D5-B3E5AF876E37}"/>
              </a:ext>
            </a:extLst>
          </p:cNvPr>
          <p:cNvSpPr txBox="1"/>
          <p:nvPr/>
        </p:nvSpPr>
        <p:spPr>
          <a:xfrm>
            <a:off x="6419975" y="2324100"/>
            <a:ext cx="5261952" cy="2226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Southwest Airline (WN) has the lowest Taxiout time</a:t>
            </a:r>
          </a:p>
          <a:p>
            <a:pPr>
              <a:lnSpc>
                <a:spcPct val="200000"/>
              </a:lnSpc>
            </a:pPr>
            <a:r>
              <a:rPr lang="en-US" dirty="0"/>
              <a:t>Hawaiian Airlines has the highest</a:t>
            </a:r>
          </a:p>
          <a:p>
            <a:pPr>
              <a:lnSpc>
                <a:spcPct val="200000"/>
              </a:lnSpc>
            </a:pPr>
            <a:r>
              <a:rPr lang="en-US" dirty="0"/>
              <a:t>Alaska Airlines (AS) has a comparatively low Taxi out time</a:t>
            </a:r>
          </a:p>
        </p:txBody>
      </p:sp>
    </p:spTree>
    <p:extLst>
      <p:ext uri="{BB962C8B-B14F-4D97-AF65-F5344CB8AC3E}">
        <p14:creationId xmlns:p14="http://schemas.microsoft.com/office/powerpoint/2010/main" val="140404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01428B-2B89-4A2C-8132-54B3B9CB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taxi out time vary through the day?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20474-45B8-453B-AD45-2F3958EA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86-C978-4D72-ADA2-AA05564F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31106-E105-47F2-9455-77189D20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8A179A-75F2-4336-83F6-65866DC5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592746"/>
            <a:ext cx="7708037" cy="47636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B762C4-FAE1-40AA-B78F-85CA9D76E223}"/>
              </a:ext>
            </a:extLst>
          </p:cNvPr>
          <p:cNvSpPr txBox="1"/>
          <p:nvPr/>
        </p:nvSpPr>
        <p:spPr>
          <a:xfrm>
            <a:off x="9420225" y="1690688"/>
            <a:ext cx="2257425" cy="336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Influenced by hour of the day.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Also shows some correlation with number of flights departing at that time</a:t>
            </a:r>
          </a:p>
        </p:txBody>
      </p:sp>
    </p:spTree>
    <p:extLst>
      <p:ext uri="{BB962C8B-B14F-4D97-AF65-F5344CB8AC3E}">
        <p14:creationId xmlns:p14="http://schemas.microsoft.com/office/powerpoint/2010/main" val="400749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01428B-2B89-4A2C-8132-54B3B9CB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 aircraft type significant?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20474-45B8-453B-AD45-2F3958EA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86-C978-4D72-ADA2-AA05564F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31106-E105-47F2-9455-77189D20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4D8880-36A7-4860-BE50-05C4E5FBD749}"/>
              </a:ext>
            </a:extLst>
          </p:cNvPr>
          <p:cNvPicPr>
            <a:picLocks noGrp="1" noChangeAspect="1" noChangeArrowheads="1"/>
          </p:cNvPicPr>
          <p:nvPr>
            <p:ph type="chart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7399"/>
            <a:ext cx="5997750" cy="374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A2D17F-8C92-44E4-BF33-57E257665CA5}"/>
              </a:ext>
            </a:extLst>
          </p:cNvPr>
          <p:cNvSpPr txBox="1"/>
          <p:nvPr/>
        </p:nvSpPr>
        <p:spPr>
          <a:xfrm>
            <a:off x="7604449" y="2027399"/>
            <a:ext cx="3749351" cy="373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Certain </a:t>
            </a:r>
            <a:r>
              <a:rPr lang="en-US" sz="2000" dirty="0" err="1"/>
              <a:t>Aricrafts</a:t>
            </a:r>
            <a:r>
              <a:rPr lang="en-US" sz="2000" dirty="0"/>
              <a:t> have lower Taxiout time than others: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737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32s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DH8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More than 99% of Southwest Flights are 737.</a:t>
            </a:r>
          </a:p>
        </p:txBody>
      </p:sp>
    </p:spTree>
    <p:extLst>
      <p:ext uri="{BB962C8B-B14F-4D97-AF65-F5344CB8AC3E}">
        <p14:creationId xmlns:p14="http://schemas.microsoft.com/office/powerpoint/2010/main" val="2072310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8EDC-6D90-4109-9DCF-8F0C3722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Departure Variance AND TAXIOUT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88337-B2AA-40C2-BBD0-E6A5D0D9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E1046-B713-4168-B2C0-EC282F14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E36F9-DDF6-4122-80D5-A400A496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32A7DE8-E458-427D-9D87-059DCA0971A5}"/>
              </a:ext>
            </a:extLst>
          </p:cNvPr>
          <p:cNvPicPr>
            <a:picLocks noGrp="1" noChangeAspect="1" noChangeArrowheads="1"/>
          </p:cNvPicPr>
          <p:nvPr>
            <p:ph type="chart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75" y="2151062"/>
            <a:ext cx="7335078" cy="374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619AE2-E230-47A9-83E1-5A6CC5DF4935}"/>
              </a:ext>
            </a:extLst>
          </p:cNvPr>
          <p:cNvSpPr txBox="1"/>
          <p:nvPr/>
        </p:nvSpPr>
        <p:spPr>
          <a:xfrm>
            <a:off x="8304245" y="2239347"/>
            <a:ext cx="3433665" cy="184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Flights which leave very early and flights which leave very late have low Taxi out times</a:t>
            </a:r>
          </a:p>
        </p:txBody>
      </p:sp>
    </p:spTree>
    <p:extLst>
      <p:ext uri="{BB962C8B-B14F-4D97-AF65-F5344CB8AC3E}">
        <p14:creationId xmlns:p14="http://schemas.microsoft.com/office/powerpoint/2010/main" val="673408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8EDC-6D90-4109-9DCF-8F0C3722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Departure gate and </a:t>
            </a:r>
            <a:r>
              <a:rPr lang="en-US" dirty="0" err="1"/>
              <a:t>taxiout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88337-B2AA-40C2-BBD0-E6A5D0D9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E1046-B713-4168-B2C0-EC282F14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E36F9-DDF6-4122-80D5-A400A496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19AE2-E230-47A9-83E1-5A6CC5DF4935}"/>
              </a:ext>
            </a:extLst>
          </p:cNvPr>
          <p:cNvSpPr txBox="1"/>
          <p:nvPr/>
        </p:nvSpPr>
        <p:spPr>
          <a:xfrm>
            <a:off x="9423918" y="2239347"/>
            <a:ext cx="2313992" cy="369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In General Terminal 1(Blue) Gates have lower Taxi out than Terminal 2 (Orange) Gates.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B874F5-9359-4A28-9D69-0F336AC8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81" y="2026798"/>
            <a:ext cx="8518848" cy="415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8EDC-6D90-4109-9DCF-8F0C3722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Terminal Number Significant?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88337-B2AA-40C2-BBD0-E6A5D0D9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E1046-B713-4168-B2C0-EC282F14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E36F9-DDF6-4122-80D5-A400A496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2E2F8FF-BA72-4D7B-81F9-7B35489CE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1"/>
          <a:stretch/>
        </p:blipFill>
        <p:spPr bwMode="auto">
          <a:xfrm>
            <a:off x="775566" y="1559913"/>
            <a:ext cx="4861388" cy="410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716B349-1D48-497B-9A71-337841948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047" y="1691775"/>
            <a:ext cx="3933825" cy="164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41A5BF-792E-4D0B-8737-557AD227B52B}"/>
              </a:ext>
            </a:extLst>
          </p:cNvPr>
          <p:cNvSpPr txBox="1"/>
          <p:nvPr/>
        </p:nvSpPr>
        <p:spPr>
          <a:xfrm>
            <a:off x="6708710" y="3610947"/>
            <a:ext cx="3676261" cy="2226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Terminal 1 is closer to Runway 27 which is the commonly used Runway. The shorter distance helps reduce Taxi out</a:t>
            </a:r>
          </a:p>
        </p:txBody>
      </p:sp>
    </p:spTree>
    <p:extLst>
      <p:ext uri="{BB962C8B-B14F-4D97-AF65-F5344CB8AC3E}">
        <p14:creationId xmlns:p14="http://schemas.microsoft.com/office/powerpoint/2010/main" val="26757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Understanding the Data</a:t>
            </a:r>
          </a:p>
          <a:p>
            <a:r>
              <a:rPr lang="en-US" sz="2000" dirty="0">
                <a:solidFill>
                  <a:schemeClr val="tx1"/>
                </a:solidFill>
              </a:rPr>
              <a:t>Exploratory Data Analysis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Forecasting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Takeaways</a:t>
            </a:r>
          </a:p>
          <a:p>
            <a:endParaRPr lang="en-US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sz="2000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TAXIOUT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8EDC-6D90-4109-9DCF-8F0C3722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Why does southwest airline have low </a:t>
            </a:r>
            <a:r>
              <a:rPr lang="en-US" dirty="0" err="1"/>
              <a:t>taxiout</a:t>
            </a:r>
            <a:r>
              <a:rPr lang="en-US" dirty="0"/>
              <a:t>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88337-B2AA-40C2-BBD0-E6A5D0D9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E1046-B713-4168-B2C0-EC282F14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E36F9-DDF6-4122-80D5-A400A496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B12020-951E-4C7B-B612-630B1A37F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68759"/>
            <a:ext cx="7086599" cy="40897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5F6D36-B0C6-4FCE-8A82-419D07468D4B}"/>
              </a:ext>
            </a:extLst>
          </p:cNvPr>
          <p:cNvSpPr txBox="1"/>
          <p:nvPr/>
        </p:nvSpPr>
        <p:spPr>
          <a:xfrm>
            <a:off x="7924800" y="1968759"/>
            <a:ext cx="4114800" cy="146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Highest Number of Flights but lowest Taxi out</a:t>
            </a:r>
          </a:p>
        </p:txBody>
      </p:sp>
    </p:spTree>
    <p:extLst>
      <p:ext uri="{BB962C8B-B14F-4D97-AF65-F5344CB8AC3E}">
        <p14:creationId xmlns:p14="http://schemas.microsoft.com/office/powerpoint/2010/main" val="818443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8EDC-6D90-4109-9DCF-8F0C3722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REASONS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88337-B2AA-40C2-BBD0-E6A5D0D9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E1046-B713-4168-B2C0-EC282F14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E36F9-DDF6-4122-80D5-A400A496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358B62-E196-4049-90E6-7A229889A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60" y="1912301"/>
            <a:ext cx="4114800" cy="21746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444899-2330-4146-B01C-82A973342049}"/>
              </a:ext>
            </a:extLst>
          </p:cNvPr>
          <p:cNvSpPr txBox="1"/>
          <p:nvPr/>
        </p:nvSpPr>
        <p:spPr>
          <a:xfrm>
            <a:off x="5617029" y="1987420"/>
            <a:ext cx="588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Soutwest</a:t>
            </a:r>
            <a:r>
              <a:rPr lang="en-US" dirty="0"/>
              <a:t> Airlines departure gates lie within gates 1- 11 of terminal 1 which is closer to the Runway.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77F472F5-DE3F-45D4-AA48-0A655E46B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73"/>
          <a:stretch/>
        </p:blipFill>
        <p:spPr bwMode="auto">
          <a:xfrm>
            <a:off x="978160" y="4530753"/>
            <a:ext cx="5491356" cy="200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C42FE1-AAAD-4A7C-A3EF-DA408CCA563C}"/>
              </a:ext>
            </a:extLst>
          </p:cNvPr>
          <p:cNvSpPr txBox="1"/>
          <p:nvPr/>
        </p:nvSpPr>
        <p:spPr>
          <a:xfrm>
            <a:off x="6991447" y="4459348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99% of flights are 737s which typically have low taxi outs</a:t>
            </a:r>
          </a:p>
        </p:txBody>
      </p:sp>
    </p:spTree>
    <p:extLst>
      <p:ext uri="{BB962C8B-B14F-4D97-AF65-F5344CB8AC3E}">
        <p14:creationId xmlns:p14="http://schemas.microsoft.com/office/powerpoint/2010/main" val="1855778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8EDC-6D90-4109-9DCF-8F0C3722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ForeCASTing</a:t>
            </a:r>
            <a:r>
              <a:rPr lang="en-US" dirty="0"/>
              <a:t> Taxiout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88337-B2AA-40C2-BBD0-E6A5D0D9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E1046-B713-4168-B2C0-EC282F14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E36F9-DDF6-4122-80D5-A400A496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D8AB7-5D9E-4E7C-9EFE-AE687863A684}"/>
              </a:ext>
            </a:extLst>
          </p:cNvPr>
          <p:cNvSpPr txBox="1"/>
          <p:nvPr/>
        </p:nvSpPr>
        <p:spPr>
          <a:xfrm>
            <a:off x="1082351" y="1856792"/>
            <a:ext cx="1027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Taxiout is time series Data since we have the value for Distinct Points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Aggregate Taxiout to find monthly average between 2017 and 2018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EF08E5-AF0D-4578-86D9-82EFC4386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32" y="2784621"/>
            <a:ext cx="9419136" cy="311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75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8EDC-6D90-4109-9DCF-8F0C3722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 AND TREND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88337-B2AA-40C2-BBD0-E6A5D0D9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E1046-B713-4168-B2C0-EC282F14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E36F9-DDF6-4122-80D5-A400A496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D8AB7-5D9E-4E7C-9EFE-AE687863A684}"/>
              </a:ext>
            </a:extLst>
          </p:cNvPr>
          <p:cNvSpPr txBox="1"/>
          <p:nvPr/>
        </p:nvSpPr>
        <p:spPr>
          <a:xfrm>
            <a:off x="1386432" y="1579792"/>
            <a:ext cx="10271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Taxiout has an upward trend time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shows minimal seasonality over a period of 12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stationary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EEF1A-F43C-411F-8D96-59517EBC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32" y="2503122"/>
            <a:ext cx="9723217" cy="38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70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8EDC-6D90-4109-9DCF-8F0C3722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Considerations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88337-B2AA-40C2-BBD0-E6A5D0D9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E1046-B713-4168-B2C0-EC282F14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E36F9-DDF6-4122-80D5-A400A496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D8AB7-5D9E-4E7C-9EFE-AE687863A684}"/>
              </a:ext>
            </a:extLst>
          </p:cNvPr>
          <p:cNvSpPr txBox="1"/>
          <p:nvPr/>
        </p:nvSpPr>
        <p:spPr>
          <a:xfrm>
            <a:off x="1386432" y="1579792"/>
            <a:ext cx="102714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Method: Auto Regressive Integrated Moving Average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particular the SARIMAX model in the STATSMODELS Library is used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model requires the data to be stationary.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Trend and seasonality are accounted for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autoregressive parameter p and the moving average parameter q and the lag d are chosen by looking at the Akaike Information Criterion (AIC). A lower AIC is preferred and grid search is used to find possible values of </a:t>
            </a:r>
            <a:r>
              <a:rPr lang="en-US" dirty="0" err="1"/>
              <a:t>p,d</a:t>
            </a:r>
            <a:r>
              <a:rPr lang="en-US" dirty="0"/>
              <a:t> and q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optimal </a:t>
            </a:r>
            <a:r>
              <a:rPr lang="en-US" dirty="0" err="1"/>
              <a:t>p,d</a:t>
            </a:r>
            <a:r>
              <a:rPr lang="en-US" dirty="0"/>
              <a:t> and q values are chosen finally based on the model evaluation metric ‘Mean Squared Error’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Final Values of (</a:t>
            </a:r>
            <a:r>
              <a:rPr lang="en-US" dirty="0" err="1"/>
              <a:t>p,d,q</a:t>
            </a:r>
            <a:r>
              <a:rPr lang="en-US" dirty="0"/>
              <a:t>) chosen are (3,1,2) with a seasonality of 12 to represent yearly </a:t>
            </a:r>
            <a:r>
              <a:rPr lang="en-US" dirty="0" err="1"/>
              <a:t>seaonality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5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8EDC-6D90-4109-9DCF-8F0C3722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88337-B2AA-40C2-BBD0-E6A5D0D9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E1046-B713-4168-B2C0-EC282F14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E36F9-DDF6-4122-80D5-A400A496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BC715-4BF9-4EB6-AC0C-8D021501C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28" y="1800808"/>
            <a:ext cx="7679428" cy="39095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1287FE-2131-41D0-9CF4-052033EC1D13}"/>
              </a:ext>
            </a:extLst>
          </p:cNvPr>
          <p:cNvSpPr txBox="1"/>
          <p:nvPr/>
        </p:nvSpPr>
        <p:spPr>
          <a:xfrm>
            <a:off x="8610601" y="1504076"/>
            <a:ext cx="33045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INDICATORS OF A ROBUST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Standardized residual resembles white noise centered around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Smoothed Histogram of Residual closely resembles a normal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Points in the Normal Q-Q plot lie along the trend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95% of the correlations for lag greater than zero are insignificant (98% of values lie in the blue shaded region)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26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8EDC-6D90-4109-9DCF-8F0C3722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MODEL: predicting </a:t>
            </a:r>
            <a:r>
              <a:rPr lang="en-US" dirty="0" err="1"/>
              <a:t>taxiout</a:t>
            </a:r>
            <a:r>
              <a:rPr lang="en-US" dirty="0"/>
              <a:t> for 2018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88337-B2AA-40C2-BBD0-E6A5D0D9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E1046-B713-4168-B2C0-EC282F14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E36F9-DDF6-4122-80D5-A400A496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287FE-2131-41D0-9CF4-052033EC1D13}"/>
              </a:ext>
            </a:extLst>
          </p:cNvPr>
          <p:cNvSpPr txBox="1"/>
          <p:nvPr/>
        </p:nvSpPr>
        <p:spPr>
          <a:xfrm>
            <a:off x="8610601" y="1504076"/>
            <a:ext cx="3304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Taxiout values for 2018 are predicted using the model and compared with observed known values: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Mean squared Error (MSE) is 0.12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 Mean Squared Error (RMSE) is 0.34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7F77E-33CB-449D-BBA7-9F1C9A4A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92179" cy="376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6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8EDC-6D90-4109-9DCF-8F0C3722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for 2019 Jan-Mar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88337-B2AA-40C2-BBD0-E6A5D0D9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E1046-B713-4168-B2C0-EC282F14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E36F9-DDF6-4122-80D5-A400A496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287FE-2131-41D0-9CF4-052033EC1D13}"/>
              </a:ext>
            </a:extLst>
          </p:cNvPr>
          <p:cNvSpPr txBox="1"/>
          <p:nvPr/>
        </p:nvSpPr>
        <p:spPr>
          <a:xfrm>
            <a:off x="8419240" y="1690688"/>
            <a:ext cx="3304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forecasts the following values of Taxiout for 2019 (JAN-MAR)</a:t>
            </a:r>
          </a:p>
          <a:p>
            <a:r>
              <a:rPr lang="en-US" b="1" dirty="0"/>
              <a:t>January  : 16.712616  minutes</a:t>
            </a:r>
          </a:p>
          <a:p>
            <a:r>
              <a:rPr lang="en-US" b="1" dirty="0"/>
              <a:t>February : 16.623003 minutes</a:t>
            </a:r>
          </a:p>
          <a:p>
            <a:r>
              <a:rPr lang="en-US" b="1" dirty="0"/>
              <a:t>March 	: 16.683487 minutes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64F6B3-EF70-4850-848C-E775A6393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68" y="1690688"/>
            <a:ext cx="7685232" cy="38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71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8EDC-6D90-4109-9DCF-8F0C3722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</a:t>
            </a:r>
            <a:r>
              <a:rPr lang="en-US" dirty="0" err="1"/>
              <a:t>approches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88337-B2AA-40C2-BBD0-E6A5D0D9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E1046-B713-4168-B2C0-EC282F14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E36F9-DDF6-4122-80D5-A400A496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287FE-2131-41D0-9CF4-052033EC1D13}"/>
              </a:ext>
            </a:extLst>
          </p:cNvPr>
          <p:cNvSpPr txBox="1"/>
          <p:nvPr/>
        </p:nvSpPr>
        <p:spPr>
          <a:xfrm>
            <a:off x="8980630" y="1690687"/>
            <a:ext cx="27432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Moving average calculated over recent values(past 3 months) to calculate the Taxiout value.</a:t>
            </a:r>
          </a:p>
          <a:p>
            <a:br>
              <a:rPr lang="en-US" sz="2000" dirty="0"/>
            </a:br>
            <a:r>
              <a:rPr lang="en-US" sz="2000" dirty="0"/>
              <a:t>Comparing with ARIMA, both methods have the same MSE of 0.12 however Moving Average does not consider seasonality.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E9D510D-CFA8-4345-A58E-4A002629F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87" y="1655097"/>
            <a:ext cx="8285097" cy="416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248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1671639"/>
            <a:ext cx="6715125" cy="1204912"/>
          </a:xfrm>
        </p:spPr>
        <p:txBody>
          <a:bodyPr>
            <a:normAutofit/>
          </a:bodyPr>
          <a:lstStyle/>
          <a:p>
            <a:r>
              <a:rPr lang="en-US" sz="3600" b="1" dirty="0"/>
              <a:t>TAKEAWAYS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F2F3FC-CF0B-4D8F-B294-96F19D836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01428B-2B89-4A2C-8132-54B3B9CB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APproach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31106-E105-47F2-9455-77189D20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815E2D-9F12-4EDA-88A3-E650E540EA0C}"/>
              </a:ext>
            </a:extLst>
          </p:cNvPr>
          <p:cNvSpPr txBox="1"/>
          <p:nvPr/>
        </p:nvSpPr>
        <p:spPr>
          <a:xfrm>
            <a:off x="1333500" y="2371725"/>
            <a:ext cx="9258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Understanding data:</a:t>
            </a:r>
          </a:p>
          <a:p>
            <a:pPr>
              <a:lnSpc>
                <a:spcPct val="200000"/>
              </a:lnSpc>
            </a:pPr>
            <a:r>
              <a:rPr lang="en-US" dirty="0"/>
              <a:t>Python (Google </a:t>
            </a:r>
            <a:r>
              <a:rPr lang="en-US" dirty="0" err="1"/>
              <a:t>Colab</a:t>
            </a:r>
            <a:r>
              <a:rPr lang="en-US" dirty="0"/>
              <a:t>), MS Excel</a:t>
            </a:r>
          </a:p>
          <a:p>
            <a:pPr>
              <a:lnSpc>
                <a:spcPct val="200000"/>
              </a:lnSpc>
            </a:pPr>
            <a:r>
              <a:rPr lang="en-US" b="1" dirty="0"/>
              <a:t>Exploratory Data Analysis:</a:t>
            </a:r>
          </a:p>
          <a:p>
            <a:pPr>
              <a:lnSpc>
                <a:spcPct val="200000"/>
              </a:lnSpc>
            </a:pPr>
            <a:r>
              <a:rPr lang="en-US" dirty="0"/>
              <a:t>Tableau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Forecasting:</a:t>
            </a:r>
          </a:p>
          <a:p>
            <a:pPr>
              <a:lnSpc>
                <a:spcPct val="200000"/>
              </a:lnSpc>
            </a:pPr>
            <a:r>
              <a:rPr lang="en-US" dirty="0"/>
              <a:t>Python (Google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35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8EDC-6D90-4109-9DCF-8F0C3722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/>
              <a:t>Most Significant Parameters for Taxiout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88337-B2AA-40C2-BBD0-E6A5D0D9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E1046-B713-4168-B2C0-EC282F14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E36F9-DDF6-4122-80D5-A400A496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ADFD3-CC42-47C5-B828-000DEEB0691B}"/>
              </a:ext>
            </a:extLst>
          </p:cNvPr>
          <p:cNvSpPr txBox="1"/>
          <p:nvPr/>
        </p:nvSpPr>
        <p:spPr>
          <a:xfrm>
            <a:off x="2575251" y="2035920"/>
            <a:ext cx="6522098" cy="2199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Time of the Day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Number of Flights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Departure Gate</a:t>
            </a:r>
          </a:p>
        </p:txBody>
      </p:sp>
    </p:spTree>
    <p:extLst>
      <p:ext uri="{BB962C8B-B14F-4D97-AF65-F5344CB8AC3E}">
        <p14:creationId xmlns:p14="http://schemas.microsoft.com/office/powerpoint/2010/main" val="1995300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8EDC-6D90-4109-9DCF-8F0C3722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/>
              <a:t>How to improve forecast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88337-B2AA-40C2-BBD0-E6A5D0D9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E1046-B713-4168-B2C0-EC282F14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E36F9-DDF6-4122-80D5-A400A496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ADFD3-CC42-47C5-B828-000DEEB0691B}"/>
              </a:ext>
            </a:extLst>
          </p:cNvPr>
          <p:cNvSpPr txBox="1"/>
          <p:nvPr/>
        </p:nvSpPr>
        <p:spPr>
          <a:xfrm>
            <a:off x="1520890" y="2035920"/>
            <a:ext cx="9050693" cy="2199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More Data (5 to 10 years worth of Data)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Including other significant variables such as Number of Flights in SARIMAX model as an exogenous variable to increase accuracy</a:t>
            </a:r>
          </a:p>
        </p:txBody>
      </p:sp>
    </p:spTree>
    <p:extLst>
      <p:ext uri="{BB962C8B-B14F-4D97-AF65-F5344CB8AC3E}">
        <p14:creationId xmlns:p14="http://schemas.microsoft.com/office/powerpoint/2010/main" val="116158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Chandhnee</a:t>
            </a:r>
            <a:r>
              <a:rPr lang="en-US" dirty="0">
                <a:solidFill>
                  <a:schemeClr val="tx1"/>
                </a:solidFill>
              </a:rPr>
              <a:t> Karthikeyan </a:t>
            </a:r>
            <a:r>
              <a:rPr lang="en-US" dirty="0" err="1">
                <a:solidFill>
                  <a:schemeClr val="tx1"/>
                </a:solidFill>
              </a:rPr>
              <a:t>Iyer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ckiyer@uw.edu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1671639"/>
            <a:ext cx="6715125" cy="1204912"/>
          </a:xfrm>
        </p:spPr>
        <p:txBody>
          <a:bodyPr>
            <a:normAutofit/>
          </a:bodyPr>
          <a:lstStyle/>
          <a:p>
            <a:r>
              <a:rPr lang="en-US" sz="3600" b="1" dirty="0"/>
              <a:t>Understanding the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F2F3FC-CF0B-4D8F-B294-96F19D836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3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2A7434-210B-4131-9A97-66D45787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58F423-19CE-4695-AF1B-BEE644FC1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1F8309-AE80-4049-B8E1-C89B2CCD52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 </a:t>
            </a:r>
            <a:r>
              <a:rPr lang="en-US" sz="3600" b="1" dirty="0"/>
              <a:t>GRAIN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4E25C96-9AC9-425C-ADA8-411F14A52A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VOLUME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FEDF9C-C23C-4377-B0A3-E759931EE4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VARIETY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917044-43DE-4D65-902E-9DC0BAFA9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record of all Flights departing from San Diego International Airport in 2017 and 2018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D63F72-D6A5-4519-93C5-2DB95754A3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Record represents a departure from San Diego International Airport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6D37B9D-7485-4422-8BC3-1C5427E412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188525 records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A9E96C1-7CA0-43F5-B8E1-34B9CCF475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Across 14 different Airlines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30E23-5BF2-4875-BE6C-767984DE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84D7F-6446-470D-A6E5-62E9E02F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3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E2754E8-5693-4344-A72A-59ADCF70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990"/>
            <a:ext cx="3976396" cy="527989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DataSET</a:t>
            </a:r>
            <a:r>
              <a:rPr lang="en-US" dirty="0"/>
              <a:t>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3F6D356-EFAE-4705-AE15-7424BDA5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2B8AA2-79BB-4093-96EA-D7658617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014" y="848224"/>
            <a:ext cx="6719596" cy="527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7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1671639"/>
            <a:ext cx="6715125" cy="1204912"/>
          </a:xfrm>
        </p:spPr>
        <p:txBody>
          <a:bodyPr>
            <a:normAutofit/>
          </a:bodyPr>
          <a:lstStyle/>
          <a:p>
            <a:r>
              <a:rPr lang="en-US" sz="3600" b="1" dirty="0"/>
              <a:t>ANOMALIES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F2F3FC-CF0B-4D8F-B294-96F19D836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3C998C-E8ED-4FBF-83E5-5EC6CE33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VALUES in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82248-718D-4ADE-9D03-7B20352E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E9C0C9-C4D7-4C3A-B8B8-E562B40FD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93" y="2032979"/>
            <a:ext cx="2796782" cy="31778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936789-3560-4DEF-84B8-F85720ED642B}"/>
              </a:ext>
            </a:extLst>
          </p:cNvPr>
          <p:cNvSpPr txBox="1"/>
          <p:nvPr/>
        </p:nvSpPr>
        <p:spPr>
          <a:xfrm>
            <a:off x="4352925" y="1690688"/>
            <a:ext cx="6667500" cy="278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ANALYSING NULLS IN VARIABLES of INTEREST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TAXIOUT: 0.005% of records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Departure Gates: 0.018% of records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Actual Departure Time and Actual Arrival Times for &lt; 0.001% of records</a:t>
            </a:r>
          </a:p>
        </p:txBody>
      </p:sp>
    </p:spTree>
    <p:extLst>
      <p:ext uri="{BB962C8B-B14F-4D97-AF65-F5344CB8AC3E}">
        <p14:creationId xmlns:p14="http://schemas.microsoft.com/office/powerpoint/2010/main" val="346248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3C998C-E8ED-4FBF-83E5-5EC6CE33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POTENTIAL INCORRECT VALUES in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D84A3-55DD-458D-9666-EB53D581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4C7B3-AE69-49AC-BAA2-FFD764AA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82248-718D-4ADE-9D03-7B20352E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36789-3560-4DEF-84B8-F85720ED642B}"/>
              </a:ext>
            </a:extLst>
          </p:cNvPr>
          <p:cNvSpPr txBox="1"/>
          <p:nvPr/>
        </p:nvSpPr>
        <p:spPr>
          <a:xfrm>
            <a:off x="1257300" y="1631635"/>
            <a:ext cx="3114675" cy="376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/>
              <a:t>OUTLIERS</a:t>
            </a:r>
          </a:p>
          <a:p>
            <a:pPr>
              <a:lnSpc>
                <a:spcPct val="200000"/>
              </a:lnSpc>
            </a:pPr>
            <a:r>
              <a:rPr lang="en-US" dirty="0"/>
              <a:t>Values greater than 1.5* IQR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TAXI 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TAXI OUT</a:t>
            </a:r>
          </a:p>
          <a:p>
            <a:pPr algn="ctr">
              <a:lnSpc>
                <a:spcPct val="200000"/>
              </a:lnSpc>
            </a:pPr>
            <a:endParaRPr lang="en-US" dirty="0"/>
          </a:p>
          <a:p>
            <a:pPr algn="ctr">
              <a:lnSpc>
                <a:spcPct val="200000"/>
              </a:lnSpc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44DBD-3AAF-404E-A1A3-4584FF767F7A}"/>
              </a:ext>
            </a:extLst>
          </p:cNvPr>
          <p:cNvSpPr txBox="1"/>
          <p:nvPr/>
        </p:nvSpPr>
        <p:spPr>
          <a:xfrm>
            <a:off x="5938838" y="1631634"/>
            <a:ext cx="5343524" cy="376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/>
              <a:t>NON-CONFIRMING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AIRTIME has negative values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Actual Arrival Time has values in 1970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Departure Gate has gates that do not belong to San Diego Airport</a:t>
            </a:r>
          </a:p>
          <a:p>
            <a:pPr algn="ctr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5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purl.org/dc/elements/1.1/"/>
    <ds:schemaRef ds:uri="230e9df3-be65-4c73-a93b-d1236ebd677e"/>
    <ds:schemaRef ds:uri="http://schemas.microsoft.com/office/infopath/2007/PartnerControls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204</TotalTime>
  <Words>1015</Words>
  <Application>Microsoft Office PowerPoint</Application>
  <PresentationFormat>Widescreen</PresentationFormat>
  <Paragraphs>206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Studio-Feixen-Sans</vt:lpstr>
      <vt:lpstr>Tenorite</vt:lpstr>
      <vt:lpstr>Office Theme</vt:lpstr>
      <vt:lpstr>TAXI Out time Analysis at SAN DIEGO International Airport</vt:lpstr>
      <vt:lpstr>AGENDA</vt:lpstr>
      <vt:lpstr>APproach</vt:lpstr>
      <vt:lpstr>Understanding the data</vt:lpstr>
      <vt:lpstr>PowerPoint Presentation</vt:lpstr>
      <vt:lpstr>THE DataSET </vt:lpstr>
      <vt:lpstr>ANOMALIES</vt:lpstr>
      <vt:lpstr>NULL VALUES in DATA</vt:lpstr>
      <vt:lpstr>POTENTIAL INCORRECT VALUES in DATA</vt:lpstr>
      <vt:lpstr>ASSUMPTIONS</vt:lpstr>
      <vt:lpstr>TAXIOUT</vt:lpstr>
      <vt:lpstr>Departure gate</vt:lpstr>
      <vt:lpstr>Exploratory data analysis</vt:lpstr>
      <vt:lpstr>How Does taxi out time vary by airline</vt:lpstr>
      <vt:lpstr>How does taxi out time vary through the day?</vt:lpstr>
      <vt:lpstr>Is aircraft type significant?</vt:lpstr>
      <vt:lpstr>Departure Variance AND TAXIOUT</vt:lpstr>
      <vt:lpstr>Departure gate and taxiout</vt:lpstr>
      <vt:lpstr>Why is Terminal Number Significant?</vt:lpstr>
      <vt:lpstr>Why does southwest airline have low taxiout?</vt:lpstr>
      <vt:lpstr>POSSIBLE REASONS</vt:lpstr>
      <vt:lpstr>ForeCASTing Taxiout</vt:lpstr>
      <vt:lpstr>SEASONALITY AND TREND</vt:lpstr>
      <vt:lpstr>Limitations and Considerations</vt:lpstr>
      <vt:lpstr>Model Diagnostics</vt:lpstr>
      <vt:lpstr>TESTING the MODEL: predicting taxiout for 2018</vt:lpstr>
      <vt:lpstr>Forecasting for 2019 Jan-Mar</vt:lpstr>
      <vt:lpstr>Alternative approches</vt:lpstr>
      <vt:lpstr>TAKEAWAYS</vt:lpstr>
      <vt:lpstr>Most Significant Parameters for Taxiout</vt:lpstr>
      <vt:lpstr>How to improve forecast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Out time Analysis at SAN DIEGO International Airport</dc:title>
  <dc:creator>ch.k16395@outlook.com</dc:creator>
  <cp:lastModifiedBy>ch.k16395@outlook.com</cp:lastModifiedBy>
  <cp:revision>1</cp:revision>
  <dcterms:created xsi:type="dcterms:W3CDTF">2022-04-05T21:25:22Z</dcterms:created>
  <dcterms:modified xsi:type="dcterms:W3CDTF">2022-04-06T00:49:36Z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