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8" r:id="rId2"/>
    <p:sldId id="301" r:id="rId3"/>
    <p:sldId id="297" r:id="rId4"/>
    <p:sldId id="296" r:id="rId5"/>
    <p:sldId id="299" r:id="rId6"/>
    <p:sldId id="302" r:id="rId7"/>
    <p:sldId id="303" r:id="rId8"/>
    <p:sldId id="300" r:id="rId9"/>
    <p:sldId id="304" r:id="rId10"/>
    <p:sldId id="305" r:id="rId11"/>
    <p:sldId id="306" r:id="rId12"/>
    <p:sldId id="307" r:id="rId13"/>
    <p:sldId id="284" r:id="rId14"/>
    <p:sldId id="266" r:id="rId15"/>
    <p:sldId id="308" r:id="rId16"/>
    <p:sldId id="267" r:id="rId17"/>
    <p:sldId id="268" r:id="rId18"/>
    <p:sldId id="269" r:id="rId19"/>
    <p:sldId id="270" r:id="rId20"/>
    <p:sldId id="271" r:id="rId21"/>
    <p:sldId id="272" r:id="rId22"/>
    <p:sldId id="274" r:id="rId23"/>
    <p:sldId id="276" r:id="rId24"/>
    <p:sldId id="277" r:id="rId25"/>
    <p:sldId id="278" r:id="rId26"/>
    <p:sldId id="279" r:id="rId27"/>
    <p:sldId id="280" r:id="rId28"/>
    <p:sldId id="281" r:id="rId29"/>
    <p:sldId id="285" r:id="rId30"/>
    <p:sldId id="286" r:id="rId31"/>
    <p:sldId id="287" r:id="rId32"/>
    <p:sldId id="288" r:id="rId33"/>
    <p:sldId id="289" r:id="rId34"/>
    <p:sldId id="290" r:id="rId35"/>
    <p:sldId id="291" r:id="rId36"/>
    <p:sldId id="293" r:id="rId37"/>
    <p:sldId id="309" r:id="rId38"/>
    <p:sldId id="294" r:id="rId39"/>
    <p:sldId id="31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6A2B15-C8A6-4FDB-8712-513551169D23}">
          <p14:sldIdLst>
            <p14:sldId id="298"/>
            <p14:sldId id="301"/>
            <p14:sldId id="297"/>
            <p14:sldId id="296"/>
            <p14:sldId id="299"/>
            <p14:sldId id="302"/>
            <p14:sldId id="303"/>
            <p14:sldId id="300"/>
            <p14:sldId id="304"/>
            <p14:sldId id="305"/>
            <p14:sldId id="306"/>
            <p14:sldId id="307"/>
            <p14:sldId id="284"/>
            <p14:sldId id="266"/>
            <p14:sldId id="308"/>
            <p14:sldId id="267"/>
            <p14:sldId id="268"/>
            <p14:sldId id="269"/>
            <p14:sldId id="270"/>
            <p14:sldId id="271"/>
            <p14:sldId id="272"/>
            <p14:sldId id="274"/>
            <p14:sldId id="276"/>
            <p14:sldId id="277"/>
            <p14:sldId id="278"/>
            <p14:sldId id="279"/>
            <p14:sldId id="280"/>
          </p14:sldIdLst>
        </p14:section>
        <p14:section name="Untitled Section" id="{589429E5-7B5B-4B70-9769-6878CF617286}">
          <p14:sldIdLst>
            <p14:sldId id="281"/>
            <p14:sldId id="285"/>
            <p14:sldId id="286"/>
            <p14:sldId id="287"/>
            <p14:sldId id="288"/>
            <p14:sldId id="289"/>
            <p14:sldId id="290"/>
            <p14:sldId id="291"/>
            <p14:sldId id="293"/>
            <p14:sldId id="309"/>
            <p14:sldId id="294"/>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00C65-F843-4851-8520-A55BE24496B2}" type="datetimeFigureOut">
              <a:rPr lang="en-IN" smtClean="0"/>
              <a:t>06-10-2021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E2531-4492-4A08-97C7-49D4272C4849}" type="slidenum">
              <a:rPr lang="en-IN" smtClean="0"/>
              <a:t>‹#›</a:t>
            </a:fld>
            <a:endParaRPr lang="en-IN"/>
          </a:p>
        </p:txBody>
      </p:sp>
    </p:spTree>
    <p:extLst>
      <p:ext uri="{BB962C8B-B14F-4D97-AF65-F5344CB8AC3E}">
        <p14:creationId xmlns:p14="http://schemas.microsoft.com/office/powerpoint/2010/main" val="106601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43433-315A-40DD-861B-D3DA1D88E9CF}" type="slidenum">
              <a:rPr lang="en-US"/>
              <a:pPr/>
              <a:t>1</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87399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9E2531-4492-4A08-97C7-49D4272C4849}" type="slidenum">
              <a:rPr lang="en-IN" smtClean="0"/>
              <a:t>4</a:t>
            </a:fld>
            <a:endParaRPr lang="en-IN"/>
          </a:p>
        </p:txBody>
      </p:sp>
    </p:spTree>
    <p:extLst>
      <p:ext uri="{BB962C8B-B14F-4D97-AF65-F5344CB8AC3E}">
        <p14:creationId xmlns:p14="http://schemas.microsoft.com/office/powerpoint/2010/main" val="36327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46340-D9BC-4432-B161-C668D8278475}" type="slidenum">
              <a:rPr lang="en-US"/>
              <a:pPr/>
              <a:t>8</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443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4EA60A-757D-4516-940A-F475642EAAF5}"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10120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4EA60A-757D-4516-940A-F475642EAAF5}"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82390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4EA60A-757D-4516-940A-F475642EAAF5}"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301053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4EA60A-757D-4516-940A-F475642EAAF5}"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286095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EA60A-757D-4516-940A-F475642EAAF5}"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345895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4EA60A-757D-4516-940A-F475642EAAF5}"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30080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4EA60A-757D-4516-940A-F475642EAAF5}"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260114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4EA60A-757D-4516-940A-F475642EAAF5}" type="datetimeFigureOut">
              <a:rPr lang="en-IN" smtClean="0"/>
              <a:t>06-10-2021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3625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A60A-757D-4516-940A-F475642EAAF5}" type="datetimeFigureOut">
              <a:rPr lang="en-IN" smtClean="0"/>
              <a:t>06-10-2021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287370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EA60A-757D-4516-940A-F475642EAAF5}"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36638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EA60A-757D-4516-940A-F475642EAAF5}"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AB606-456F-4C8B-B0A7-CE2316BA0DCE}" type="slidenum">
              <a:rPr lang="en-IN" smtClean="0"/>
              <a:t>‹#›</a:t>
            </a:fld>
            <a:endParaRPr lang="en-IN"/>
          </a:p>
        </p:txBody>
      </p:sp>
    </p:spTree>
    <p:extLst>
      <p:ext uri="{BB962C8B-B14F-4D97-AF65-F5344CB8AC3E}">
        <p14:creationId xmlns:p14="http://schemas.microsoft.com/office/powerpoint/2010/main" val="113148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EA60A-757D-4516-940A-F475642EAAF5}" type="datetimeFigureOut">
              <a:rPr lang="en-IN" smtClean="0"/>
              <a:t>06-10-2021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AB606-456F-4C8B-B0A7-CE2316BA0DCE}" type="slidenum">
              <a:rPr lang="en-IN" smtClean="0"/>
              <a:t>‹#›</a:t>
            </a:fld>
            <a:endParaRPr lang="en-IN"/>
          </a:p>
        </p:txBody>
      </p:sp>
    </p:spTree>
    <p:extLst>
      <p:ext uri="{BB962C8B-B14F-4D97-AF65-F5344CB8AC3E}">
        <p14:creationId xmlns:p14="http://schemas.microsoft.com/office/powerpoint/2010/main" val="356028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1.png"/><Relationship Id="rId7" Type="http://schemas.openxmlformats.org/officeDocument/2006/relationships/image" Target="../media/image6.wmf"/><Relationship Id="rId12"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1000" y="-16076"/>
            <a:ext cx="8420100" cy="946150"/>
          </a:xfrm>
        </p:spPr>
        <p:txBody>
          <a:bodyPr>
            <a:normAutofit/>
          </a:bodyPr>
          <a:lstStyle/>
          <a:p>
            <a:r>
              <a:rPr lang="en-US" b="1" dirty="0"/>
              <a:t>Integer Programming Models</a:t>
            </a:r>
          </a:p>
        </p:txBody>
      </p:sp>
      <p:sp>
        <p:nvSpPr>
          <p:cNvPr id="279555" name="Rectangle 3"/>
          <p:cNvSpPr>
            <a:spLocks noGrp="1" noChangeArrowheads="1"/>
          </p:cNvSpPr>
          <p:nvPr>
            <p:ph type="body" idx="1"/>
          </p:nvPr>
        </p:nvSpPr>
        <p:spPr>
          <a:xfrm>
            <a:off x="476250" y="1268760"/>
            <a:ext cx="8229600" cy="5257800"/>
          </a:xfrm>
        </p:spPr>
        <p:txBody>
          <a:bodyPr>
            <a:noAutofit/>
          </a:bodyPr>
          <a:lstStyle/>
          <a:p>
            <a:pPr marL="0" indent="0">
              <a:buNone/>
            </a:pPr>
            <a:r>
              <a:rPr lang="en-US" sz="2400" dirty="0" smtClean="0">
                <a:cs typeface="Times New Roman" pitchFamily="18" charset="0"/>
              </a:rPr>
              <a:t>There are several frequently occurring circumstances in some </a:t>
            </a:r>
            <a:r>
              <a:rPr lang="en-US" sz="2400" dirty="0">
                <a:cs typeface="Times New Roman" pitchFamily="18" charset="0"/>
              </a:rPr>
              <a:t>business problems can be solved only if variables have</a:t>
            </a:r>
            <a:r>
              <a:rPr lang="en-US" sz="2400" b="1" dirty="0">
                <a:cs typeface="Times New Roman" pitchFamily="18" charset="0"/>
              </a:rPr>
              <a:t> </a:t>
            </a:r>
            <a:r>
              <a:rPr lang="en-US" sz="2400" b="1" i="1" dirty="0">
                <a:cs typeface="Times New Roman" pitchFamily="18" charset="0"/>
              </a:rPr>
              <a:t>integer</a:t>
            </a:r>
            <a:r>
              <a:rPr lang="en-US" sz="2400" dirty="0">
                <a:cs typeface="Times New Roman" pitchFamily="18" charset="0"/>
              </a:rPr>
              <a:t> values.  </a:t>
            </a:r>
            <a:endParaRPr lang="en-US" sz="2400" dirty="0" smtClean="0">
              <a:cs typeface="Times New Roman" pitchFamily="18" charset="0"/>
            </a:endParaRPr>
          </a:p>
          <a:p>
            <a:pPr marL="0" indent="0">
              <a:buNone/>
            </a:pPr>
            <a:endParaRPr lang="en-US" sz="2400" dirty="0">
              <a:cs typeface="Times New Roman" pitchFamily="18" charset="0"/>
            </a:endParaRPr>
          </a:p>
          <a:p>
            <a:pPr marL="457200" lvl="1" indent="0">
              <a:buNone/>
            </a:pPr>
            <a:r>
              <a:rPr lang="en-US" sz="2400" dirty="0" smtClean="0">
                <a:cs typeface="Times New Roman" pitchFamily="18" charset="0"/>
              </a:rPr>
              <a:t>Example : Airline </a:t>
            </a:r>
            <a:r>
              <a:rPr lang="en-US" sz="2400" dirty="0">
                <a:cs typeface="Times New Roman" pitchFamily="18" charset="0"/>
              </a:rPr>
              <a:t>decides </a:t>
            </a:r>
            <a:r>
              <a:rPr lang="tr-TR" sz="2400" dirty="0">
                <a:cs typeface="Times New Roman" pitchFamily="18" charset="0"/>
              </a:rPr>
              <a:t>on the </a:t>
            </a:r>
            <a:r>
              <a:rPr lang="en-US" sz="2400" dirty="0">
                <a:cs typeface="Times New Roman" pitchFamily="18" charset="0"/>
              </a:rPr>
              <a:t>number of flights to operate </a:t>
            </a:r>
            <a:r>
              <a:rPr lang="tr-TR" sz="2400" dirty="0">
                <a:cs typeface="Times New Roman" pitchFamily="18" charset="0"/>
              </a:rPr>
              <a:t>in a</a:t>
            </a:r>
            <a:r>
              <a:rPr lang="en-US" sz="2400" dirty="0">
                <a:cs typeface="Times New Roman" pitchFamily="18" charset="0"/>
              </a:rPr>
              <a:t> given sector must be an  integer or whole number </a:t>
            </a:r>
            <a:r>
              <a:rPr lang="en-US" sz="2400" dirty="0" smtClean="0">
                <a:cs typeface="Times New Roman" pitchFamily="18" charset="0"/>
              </a:rPr>
              <a:t>amount.</a:t>
            </a:r>
          </a:p>
          <a:p>
            <a:pPr marL="457200" lvl="1" indent="0">
              <a:buNone/>
            </a:pPr>
            <a:endParaRPr lang="en-US" sz="2400" dirty="0" smtClean="0">
              <a:cs typeface="Times New Roman" pitchFamily="18" charset="0"/>
            </a:endParaRPr>
          </a:p>
          <a:p>
            <a:pPr marL="457200" lvl="1" indent="0">
              <a:buNone/>
            </a:pPr>
            <a:r>
              <a:rPr lang="tr-TR" sz="2400" dirty="0" smtClean="0">
                <a:cs typeface="Times New Roman" pitchFamily="18" charset="0"/>
              </a:rPr>
              <a:t>Other </a:t>
            </a:r>
            <a:r>
              <a:rPr lang="tr-TR" sz="2400" dirty="0">
                <a:cs typeface="Times New Roman" pitchFamily="18" charset="0"/>
              </a:rPr>
              <a:t>examples:</a:t>
            </a:r>
          </a:p>
          <a:p>
            <a:pPr lvl="1">
              <a:buFont typeface="Arial" panose="020B0604020202020204" pitchFamily="34" charset="0"/>
              <a:buChar char="•"/>
            </a:pPr>
            <a:r>
              <a:rPr lang="tr-TR" sz="2400" dirty="0">
                <a:cs typeface="Times New Roman" pitchFamily="18" charset="0"/>
              </a:rPr>
              <a:t>The number of aircraft purchased this year</a:t>
            </a:r>
          </a:p>
          <a:p>
            <a:pPr lvl="1">
              <a:buFont typeface="Arial" panose="020B0604020202020204" pitchFamily="34" charset="0"/>
              <a:buChar char="•"/>
            </a:pPr>
            <a:r>
              <a:rPr lang="tr-TR" sz="2400" dirty="0">
                <a:cs typeface="Times New Roman" pitchFamily="18" charset="0"/>
              </a:rPr>
              <a:t>The number of machines needed for production</a:t>
            </a:r>
          </a:p>
          <a:p>
            <a:pPr lvl="1">
              <a:buFont typeface="Arial" panose="020B0604020202020204" pitchFamily="34" charset="0"/>
              <a:buChar char="•"/>
            </a:pPr>
            <a:r>
              <a:rPr lang="tr-TR" sz="2400" dirty="0">
                <a:cs typeface="Times New Roman" pitchFamily="18" charset="0"/>
              </a:rPr>
              <a:t>The number of trips made by a sales person</a:t>
            </a:r>
          </a:p>
          <a:p>
            <a:pPr lvl="1">
              <a:buFont typeface="Arial" panose="020B0604020202020204" pitchFamily="34" charset="0"/>
              <a:buChar char="•"/>
            </a:pPr>
            <a:r>
              <a:rPr lang="tr-TR" sz="2400" dirty="0">
                <a:cs typeface="Times New Roman" pitchFamily="18" charset="0"/>
              </a:rPr>
              <a:t>The number of police officers assigned to the night shift.</a:t>
            </a:r>
          </a:p>
          <a:p>
            <a:pPr lvl="1"/>
            <a:endParaRPr lang="tr-TR" sz="2400" dirty="0">
              <a:cs typeface="Times New Roman" pitchFamily="18" charset="0"/>
            </a:endParaRPr>
          </a:p>
          <a:p>
            <a:pPr lvl="1"/>
            <a:endParaRPr lang="en-US" sz="2400" dirty="0">
              <a:cs typeface="Times New Roman" pitchFamily="18" charset="0"/>
            </a:endParaRPr>
          </a:p>
        </p:txBody>
      </p:sp>
    </p:spTree>
    <p:extLst>
      <p:ext uri="{BB962C8B-B14F-4D97-AF65-F5344CB8AC3E}">
        <p14:creationId xmlns:p14="http://schemas.microsoft.com/office/powerpoint/2010/main" val="11511115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204864"/>
            <a:ext cx="8640960" cy="3970318"/>
          </a:xfrm>
          <a:prstGeom prst="rect">
            <a:avLst/>
          </a:prstGeom>
        </p:spPr>
        <p:txBody>
          <a:bodyPr wrap="square">
            <a:spAutoFit/>
          </a:bodyPr>
          <a:lstStyle/>
          <a:p>
            <a:pPr algn="just">
              <a:lnSpc>
                <a:spcPct val="150000"/>
              </a:lnSpc>
              <a:spcBef>
                <a:spcPct val="45000"/>
              </a:spcBef>
              <a:buClr>
                <a:srgbClr val="0000CC"/>
              </a:buClr>
            </a:pPr>
            <a:r>
              <a:rPr lang="en-US" sz="2400" dirty="0" smtClean="0"/>
              <a:t>The first Method for solving ILP Problems was the Cutting Plane Method.  It is developed by Ralph E. </a:t>
            </a:r>
            <a:r>
              <a:rPr lang="en-US" sz="2400" dirty="0" err="1" smtClean="0"/>
              <a:t>Gomory</a:t>
            </a:r>
            <a:r>
              <a:rPr lang="en-US" sz="2400" dirty="0" smtClean="0"/>
              <a:t> in the year 1958. In this method,  Original </a:t>
            </a:r>
            <a:r>
              <a:rPr lang="en-US" sz="2400" dirty="0"/>
              <a:t>feasible region is reduced to a new feasible region by  including additional constraints such that all vertices of the new feasible region are now integer </a:t>
            </a:r>
            <a:r>
              <a:rPr lang="en-US" sz="2400" dirty="0" smtClean="0"/>
              <a:t>points.  Thus</a:t>
            </a:r>
            <a:r>
              <a:rPr lang="en-US" sz="2400" dirty="0"/>
              <a:t>, an extreme point of the new feasible region becomes an optimal solution after accounting for the integer </a:t>
            </a:r>
            <a:r>
              <a:rPr lang="en-US" sz="2400" dirty="0" smtClean="0"/>
              <a:t>constraints.</a:t>
            </a:r>
            <a:endParaRPr lang="en-US" sz="2400" dirty="0"/>
          </a:p>
        </p:txBody>
      </p:sp>
      <p:sp>
        <p:nvSpPr>
          <p:cNvPr id="3" name="TextBox 2"/>
          <p:cNvSpPr txBox="1"/>
          <p:nvPr/>
        </p:nvSpPr>
        <p:spPr>
          <a:xfrm>
            <a:off x="-216532" y="260648"/>
            <a:ext cx="9577064" cy="1754326"/>
          </a:xfrm>
          <a:prstGeom prst="rect">
            <a:avLst/>
          </a:prstGeom>
          <a:noFill/>
        </p:spPr>
        <p:txBody>
          <a:bodyPr wrap="square" rtlCol="0">
            <a:spAutoFit/>
          </a:bodyPr>
          <a:lstStyle/>
          <a:p>
            <a:pPr algn="ctr"/>
            <a:r>
              <a:rPr lang="en-IN" sz="4000" b="1" dirty="0" smtClean="0"/>
              <a:t>Introduction of Cutting Plane Method (</a:t>
            </a:r>
            <a:r>
              <a:rPr lang="en-US" sz="4000" b="1" dirty="0" err="1" smtClean="0"/>
              <a:t>Gomory’s</a:t>
            </a:r>
            <a:r>
              <a:rPr lang="en-US" sz="4000" b="1" dirty="0" smtClean="0"/>
              <a:t> </a:t>
            </a:r>
            <a:r>
              <a:rPr lang="en-US" sz="4000" b="1" dirty="0"/>
              <a:t>Cutting Plane </a:t>
            </a:r>
            <a:r>
              <a:rPr lang="en-US" sz="4000" b="1" dirty="0" smtClean="0"/>
              <a:t>method)</a:t>
            </a:r>
            <a:endParaRPr lang="en-US" sz="4000" b="1" dirty="0"/>
          </a:p>
          <a:p>
            <a:endParaRPr lang="en-IN" sz="2800" dirty="0"/>
          </a:p>
        </p:txBody>
      </p:sp>
    </p:spTree>
    <p:extLst>
      <p:ext uri="{BB962C8B-B14F-4D97-AF65-F5344CB8AC3E}">
        <p14:creationId xmlns:p14="http://schemas.microsoft.com/office/powerpoint/2010/main" val="3536705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630" y="4149080"/>
            <a:ext cx="8484056" cy="1421928"/>
          </a:xfrm>
          <a:prstGeom prst="rect">
            <a:avLst/>
          </a:prstGeom>
        </p:spPr>
        <p:txBody>
          <a:bodyPr wrap="square">
            <a:spAutoFit/>
          </a:bodyPr>
          <a:lstStyle/>
          <a:p>
            <a:pPr algn="just">
              <a:lnSpc>
                <a:spcPct val="90000"/>
              </a:lnSpc>
              <a:defRPr/>
            </a:pPr>
            <a:r>
              <a:rPr lang="en-US" sz="2400" b="1" dirty="0" smtClean="0"/>
              <a:t>Step3</a:t>
            </a:r>
            <a:r>
              <a:rPr lang="en-US" sz="2400" dirty="0" smtClean="0"/>
              <a:t>:	Construct  </a:t>
            </a:r>
            <a:r>
              <a:rPr lang="en-US" sz="2400" dirty="0"/>
              <a:t>a “cut” derived from the </a:t>
            </a:r>
            <a:r>
              <a:rPr lang="en-US" sz="2400" dirty="0" smtClean="0"/>
              <a:t>Basic variable row 	(Source row) </a:t>
            </a:r>
            <a:r>
              <a:rPr lang="en-US" sz="2400" dirty="0"/>
              <a:t>that has a non integer variable with the </a:t>
            </a:r>
            <a:r>
              <a:rPr lang="en-US" sz="2400" dirty="0" smtClean="0"/>
              <a:t>	largest </a:t>
            </a:r>
            <a:r>
              <a:rPr lang="en-US" sz="2400" dirty="0"/>
              <a:t>fractional value and add to the </a:t>
            </a:r>
            <a:r>
              <a:rPr lang="en-US" sz="2400" dirty="0" smtClean="0"/>
              <a:t>current Optimal 	Simplex tableau</a:t>
            </a:r>
            <a:r>
              <a:rPr lang="en-US" sz="2400" dirty="0"/>
              <a:t>. If there is a tie select any row arbitrarily.</a:t>
            </a:r>
          </a:p>
        </p:txBody>
      </p:sp>
      <p:sp>
        <p:nvSpPr>
          <p:cNvPr id="5" name="Rectangle 4"/>
          <p:cNvSpPr/>
          <p:nvPr/>
        </p:nvSpPr>
        <p:spPr>
          <a:xfrm>
            <a:off x="267630" y="243432"/>
            <a:ext cx="8058452" cy="978729"/>
          </a:xfrm>
          <a:prstGeom prst="rect">
            <a:avLst/>
          </a:prstGeom>
        </p:spPr>
        <p:txBody>
          <a:bodyPr wrap="square">
            <a:spAutoFit/>
          </a:bodyPr>
          <a:lstStyle/>
          <a:p>
            <a:pPr>
              <a:lnSpc>
                <a:spcPct val="90000"/>
              </a:lnSpc>
              <a:defRPr/>
            </a:pPr>
            <a:r>
              <a:rPr lang="en-US" sz="3200" b="1" dirty="0"/>
              <a:t>The general procedure for </a:t>
            </a:r>
            <a:r>
              <a:rPr lang="en-US" sz="3200" b="1" dirty="0" err="1"/>
              <a:t>Gomory’s</a:t>
            </a:r>
            <a:r>
              <a:rPr lang="en-US" sz="3200" b="1" dirty="0"/>
              <a:t> cutting plane method is as follows:</a:t>
            </a:r>
          </a:p>
        </p:txBody>
      </p:sp>
      <p:sp>
        <p:nvSpPr>
          <p:cNvPr id="6" name="Rectangle 5"/>
          <p:cNvSpPr/>
          <p:nvPr/>
        </p:nvSpPr>
        <p:spPr>
          <a:xfrm>
            <a:off x="267630" y="1824023"/>
            <a:ext cx="8484056" cy="830997"/>
          </a:xfrm>
          <a:prstGeom prst="rect">
            <a:avLst/>
          </a:prstGeom>
        </p:spPr>
        <p:txBody>
          <a:bodyPr wrap="square">
            <a:spAutoFit/>
          </a:bodyPr>
          <a:lstStyle/>
          <a:p>
            <a:r>
              <a:rPr lang="en-US" sz="2400" b="1" dirty="0"/>
              <a:t>Step1</a:t>
            </a:r>
            <a:r>
              <a:rPr lang="en-US" sz="2400" dirty="0" smtClean="0"/>
              <a:t>:	Ignore </a:t>
            </a:r>
            <a:r>
              <a:rPr lang="en-US" sz="2400" dirty="0"/>
              <a:t>the integer restrictions and Solve the LPP using the </a:t>
            </a:r>
            <a:r>
              <a:rPr lang="en-US" sz="2400" dirty="0" smtClean="0"/>
              <a:t>	simplex </a:t>
            </a:r>
            <a:r>
              <a:rPr lang="en-US" sz="2400" dirty="0"/>
              <a:t>method</a:t>
            </a:r>
            <a:r>
              <a:rPr lang="en-US" sz="2400" dirty="0" smtClean="0"/>
              <a:t>.(Regular/Two Phase/Dual)</a:t>
            </a:r>
            <a:endParaRPr lang="en-IN" sz="2400" dirty="0"/>
          </a:p>
        </p:txBody>
      </p:sp>
      <p:sp>
        <p:nvSpPr>
          <p:cNvPr id="7" name="Rectangle 6"/>
          <p:cNvSpPr/>
          <p:nvPr/>
        </p:nvSpPr>
        <p:spPr>
          <a:xfrm>
            <a:off x="267630" y="2780928"/>
            <a:ext cx="9920994" cy="1089529"/>
          </a:xfrm>
          <a:prstGeom prst="rect">
            <a:avLst/>
          </a:prstGeom>
        </p:spPr>
        <p:txBody>
          <a:bodyPr wrap="square">
            <a:spAutoFit/>
          </a:bodyPr>
          <a:lstStyle/>
          <a:p>
            <a:pPr algn="just">
              <a:lnSpc>
                <a:spcPct val="90000"/>
              </a:lnSpc>
              <a:defRPr/>
            </a:pPr>
            <a:r>
              <a:rPr lang="en-US" sz="2400" b="1" dirty="0" smtClean="0"/>
              <a:t>Step2</a:t>
            </a:r>
            <a:r>
              <a:rPr lang="en-US" sz="2400" dirty="0" smtClean="0"/>
              <a:t>:	Check </a:t>
            </a:r>
            <a:r>
              <a:rPr lang="en-US" sz="2400" dirty="0"/>
              <a:t>whether the Optimal Solution of LPP is integer</a:t>
            </a:r>
            <a:r>
              <a:rPr lang="en-US" sz="2400" dirty="0" smtClean="0"/>
              <a:t>. </a:t>
            </a:r>
          </a:p>
          <a:p>
            <a:pPr algn="just">
              <a:lnSpc>
                <a:spcPct val="90000"/>
              </a:lnSpc>
              <a:defRPr/>
            </a:pPr>
            <a:r>
              <a:rPr lang="en-US" sz="2400" dirty="0" smtClean="0"/>
              <a:t>            	If </a:t>
            </a:r>
            <a:r>
              <a:rPr lang="en-US" sz="2400" dirty="0"/>
              <a:t>the </a:t>
            </a:r>
            <a:r>
              <a:rPr lang="en-US" sz="2400" dirty="0" smtClean="0"/>
              <a:t>Optimal solution </a:t>
            </a:r>
            <a:r>
              <a:rPr lang="en-US" sz="2400" dirty="0"/>
              <a:t>is </a:t>
            </a:r>
            <a:r>
              <a:rPr lang="en-US" sz="2400" dirty="0" smtClean="0"/>
              <a:t>satisfied the integer</a:t>
            </a:r>
            <a:r>
              <a:rPr lang="en-US" sz="2400" dirty="0"/>
              <a:t> </a:t>
            </a:r>
            <a:r>
              <a:rPr lang="en-US" sz="2400" dirty="0" smtClean="0"/>
              <a:t>restrictions, Stop.</a:t>
            </a:r>
          </a:p>
          <a:p>
            <a:pPr algn="just">
              <a:lnSpc>
                <a:spcPct val="90000"/>
              </a:lnSpc>
              <a:defRPr/>
            </a:pPr>
            <a:r>
              <a:rPr lang="en-US" sz="2400" dirty="0"/>
              <a:t> </a:t>
            </a:r>
            <a:r>
              <a:rPr lang="en-US" sz="2400" dirty="0" smtClean="0"/>
              <a:t>           	Otherwise </a:t>
            </a:r>
            <a:r>
              <a:rPr lang="en-US" sz="2400" dirty="0"/>
              <a:t>, GO to  </a:t>
            </a:r>
            <a:r>
              <a:rPr lang="en-US" sz="2400" dirty="0" smtClean="0"/>
              <a:t> Next step. </a:t>
            </a:r>
            <a:endParaRPr lang="en-US" sz="2400" dirty="0"/>
          </a:p>
        </p:txBody>
      </p:sp>
    </p:spTree>
    <p:extLst>
      <p:ext uri="{BB962C8B-B14F-4D97-AF65-F5344CB8AC3E}">
        <p14:creationId xmlns:p14="http://schemas.microsoft.com/office/powerpoint/2010/main" val="3107512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11560" y="404664"/>
                <a:ext cx="8136904" cy="5447004"/>
              </a:xfrm>
              <a:prstGeom prst="rect">
                <a:avLst/>
              </a:prstGeom>
            </p:spPr>
            <p:txBody>
              <a:bodyPr wrap="square">
                <a:spAutoFit/>
              </a:bodyPr>
              <a:lstStyle/>
              <a:p>
                <a:r>
                  <a:rPr lang="en-IN" sz="2800" dirty="0"/>
                  <a:t>Suppose the basic variable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𝑟</m:t>
                        </m:r>
                      </m:sub>
                    </m:sSub>
                  </m:oMath>
                </a14:m>
                <a:r>
                  <a:rPr lang="en-IN" sz="2800" dirty="0"/>
                  <a:t> has the largest fractional value among all basic variables required to assume integer value. </a:t>
                </a:r>
              </a:p>
              <a:p>
                <a:r>
                  <a:rPr lang="en-IN" sz="2800" b="1" dirty="0" smtClean="0"/>
                  <a:t> </a:t>
                </a:r>
                <a:r>
                  <a:rPr lang="en-IN" sz="2800" b="1" dirty="0" err="1" smtClean="0"/>
                  <a:t>i</a:t>
                </a:r>
                <a:r>
                  <a:rPr lang="en-IN" sz="2800" b="1" dirty="0" smtClean="0"/>
                  <a:t>). </a:t>
                </a:r>
                <a:r>
                  <a:rPr lang="en-IN" sz="2800" dirty="0"/>
                  <a:t>Let the equation corresponding to this variable in the Optimal simplex table represented as :</a:t>
                </a:r>
              </a:p>
              <a:p>
                <a:r>
                  <a:rPr lang="en-IN" sz="2800" dirty="0"/>
                  <a:t>	</a:t>
                </a:r>
                <a14:m>
                  <m:oMath xmlns:m="http://schemas.openxmlformats.org/officeDocument/2006/math">
                    <m:nary>
                      <m:naryPr>
                        <m:chr m:val="∑"/>
                        <m:supHide m:val="on"/>
                        <m:ctrlPr>
                          <a:rPr lang="en-IN" sz="2800" i="1">
                            <a:latin typeface="Cambria Math" panose="02040503050406030204" pitchFamily="18" charset="0"/>
                          </a:rPr>
                        </m:ctrlPr>
                      </m:naryPr>
                      <m:sub>
                        <m:r>
                          <m:rPr>
                            <m:brk m:alnAt="7"/>
                          </m:rPr>
                          <a:rPr lang="en-IN" sz="2800" i="1">
                            <a:latin typeface="Cambria Math"/>
                          </a:rPr>
                          <m:t>𝑗</m:t>
                        </m:r>
                      </m:sub>
                      <m:sup/>
                      <m:e>
                        <m:sSub>
                          <m:sSubPr>
                            <m:ctrlPr>
                              <a:rPr lang="en-IN" sz="2800" i="1">
                                <a:latin typeface="Cambria Math" panose="02040503050406030204" pitchFamily="18" charset="0"/>
                              </a:rPr>
                            </m:ctrlPr>
                          </m:sSubPr>
                          <m:e>
                            <m:r>
                              <a:rPr lang="en-IN" sz="2800" i="1">
                                <a:latin typeface="Cambria Math"/>
                              </a:rPr>
                              <m:t>𝐴</m:t>
                            </m:r>
                          </m:e>
                          <m:sub>
                            <m:r>
                              <a:rPr lang="en-IN" sz="2800" i="1">
                                <a:latin typeface="Cambria Math"/>
                              </a:rPr>
                              <m:t>𝑟𝑗</m:t>
                            </m:r>
                          </m:sub>
                        </m:sSub>
                      </m:e>
                    </m:nary>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𝑗</m:t>
                        </m:r>
                      </m:sub>
                    </m:sSub>
                  </m:oMath>
                </a14:m>
                <a:r>
                  <a:rPr lang="en-IN" sz="2800" dirty="0"/>
                  <a:t> =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𝑏</m:t>
                        </m:r>
                      </m:e>
                      <m:sub>
                        <m:r>
                          <a:rPr lang="en-IN" sz="2800" i="1">
                            <a:latin typeface="Cambria Math"/>
                          </a:rPr>
                          <m:t>𝑟</m:t>
                        </m:r>
                      </m:sub>
                    </m:sSub>
                  </m:oMath>
                </a14:m>
                <a:r>
                  <a:rPr lang="en-IN" sz="2800" dirty="0"/>
                  <a:t> where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𝐴</m:t>
                        </m:r>
                      </m:e>
                      <m:sub>
                        <m:r>
                          <a:rPr lang="en-IN" sz="2800" i="1">
                            <a:latin typeface="Cambria Math"/>
                          </a:rPr>
                          <m:t>𝑟𝑗</m:t>
                        </m:r>
                      </m:sub>
                    </m:sSub>
                  </m:oMath>
                </a14:m>
                <a:r>
                  <a:rPr lang="en-IN" sz="2800" dirty="0"/>
                  <a:t> are the constraints coefficients of the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𝑟</m:t>
                        </m:r>
                      </m:sub>
                    </m:sSub>
                  </m:oMath>
                </a14:m>
                <a:r>
                  <a:rPr lang="en-IN" sz="2800" dirty="0"/>
                  <a:t>-row,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𝑏</m:t>
                        </m:r>
                      </m:e>
                      <m:sub>
                        <m:r>
                          <a:rPr lang="en-IN" sz="2800" i="1">
                            <a:latin typeface="Cambria Math"/>
                          </a:rPr>
                          <m:t>𝑟</m:t>
                        </m:r>
                        <m:r>
                          <a:rPr lang="en-IN" sz="2800" i="1">
                            <a:latin typeface="Cambria Math"/>
                          </a:rPr>
                          <m:t> </m:t>
                        </m:r>
                      </m:sub>
                    </m:sSub>
                  </m:oMath>
                </a14:m>
                <a:r>
                  <a:rPr lang="en-IN" sz="2800" dirty="0"/>
                  <a:t> is the optimal value of the  basic variable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𝑟</m:t>
                        </m:r>
                      </m:sub>
                    </m:sSub>
                    <m:r>
                      <a:rPr lang="en-IN" sz="2800">
                        <a:latin typeface="Cambria Math"/>
                      </a:rPr>
                      <m:t>.</m:t>
                    </m:r>
                  </m:oMath>
                </a14:m>
                <a:r>
                  <a:rPr lang="en-IN" sz="2800" dirty="0"/>
                  <a:t> </a:t>
                </a:r>
              </a:p>
              <a:p>
                <a:r>
                  <a:rPr lang="en-IN" sz="2800" dirty="0"/>
                  <a:t>Let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𝐴</m:t>
                        </m:r>
                      </m:e>
                      <m:sub>
                        <m:r>
                          <a:rPr lang="en-IN" sz="2800" i="1">
                            <a:latin typeface="Cambria Math"/>
                          </a:rPr>
                          <m:t>𝑖𝑗</m:t>
                        </m:r>
                      </m:sub>
                    </m:sSub>
                  </m:oMath>
                </a14:m>
                <a:r>
                  <a:rPr lang="en-IN" sz="2800" dirty="0"/>
                  <a:t>=</a:t>
                </a:r>
                <a14:m>
                  <m:oMath xmlns:m="http://schemas.openxmlformats.org/officeDocument/2006/math">
                    <m:d>
                      <m:dPr>
                        <m:begChr m:val="["/>
                        <m:endChr m:val="]"/>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a:rPr>
                              <m:t>𝐴</m:t>
                            </m:r>
                          </m:e>
                          <m:sub>
                            <m:r>
                              <a:rPr lang="en-IN" sz="2800" i="1" dirty="0">
                                <a:latin typeface="Cambria Math"/>
                              </a:rPr>
                              <m:t>𝑖𝑗</m:t>
                            </m:r>
                          </m:sub>
                        </m:sSub>
                      </m:e>
                    </m:d>
                  </m:oMath>
                </a14:m>
                <a:r>
                  <a:rPr lang="en-IN" sz="2800" dirty="0"/>
                  <a:t>+</a:t>
                </a:r>
                <a14:m>
                  <m:oMath xmlns:m="http://schemas.openxmlformats.org/officeDocument/2006/math">
                    <m:sSub>
                      <m:sSubPr>
                        <m:ctrlPr>
                          <a:rPr lang="en-IN" sz="2800" i="1" dirty="0">
                            <a:latin typeface="Cambria Math" panose="02040503050406030204" pitchFamily="18" charset="0"/>
                          </a:rPr>
                        </m:ctrlPr>
                      </m:sSubPr>
                      <m:e>
                        <m:r>
                          <a:rPr lang="en-IN" sz="2800" i="1" dirty="0">
                            <a:latin typeface="Cambria Math"/>
                          </a:rPr>
                          <m:t>𝑓</m:t>
                        </m:r>
                      </m:e>
                      <m:sub>
                        <m:r>
                          <a:rPr lang="en-IN" sz="2800" i="1" dirty="0">
                            <a:latin typeface="Cambria Math"/>
                          </a:rPr>
                          <m:t>𝑖𝑗</m:t>
                        </m:r>
                      </m:sub>
                    </m:sSub>
                  </m:oMath>
                </a14:m>
                <a:r>
                  <a:rPr lang="en-IN" sz="2800" dirty="0"/>
                  <a:t>, where </a:t>
                </a:r>
                <a14:m>
                  <m:oMath xmlns:m="http://schemas.openxmlformats.org/officeDocument/2006/math">
                    <m:d>
                      <m:dPr>
                        <m:begChr m:val="["/>
                        <m:endChr m:val="]"/>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a:rPr>
                              <m:t>𝐴</m:t>
                            </m:r>
                          </m:e>
                          <m:sub>
                            <m:r>
                              <a:rPr lang="en-IN" sz="2800" i="1" dirty="0">
                                <a:latin typeface="Cambria Math"/>
                              </a:rPr>
                              <m:t>𝑖𝑗</m:t>
                            </m:r>
                          </m:sub>
                        </m:sSub>
                      </m:e>
                    </m:d>
                  </m:oMath>
                </a14:m>
                <a:r>
                  <a:rPr lang="en-IN" sz="2800" dirty="0"/>
                  <a:t> is the largest integer part of </a:t>
                </a:r>
                <a14:m>
                  <m:oMath xmlns:m="http://schemas.openxmlformats.org/officeDocument/2006/math">
                    <m:sSub>
                      <m:sSubPr>
                        <m:ctrlPr>
                          <a:rPr lang="en-IN" sz="2800" i="1" dirty="0">
                            <a:latin typeface="Cambria Math" panose="02040503050406030204" pitchFamily="18" charset="0"/>
                          </a:rPr>
                        </m:ctrlPr>
                      </m:sSubPr>
                      <m:e>
                        <m:r>
                          <a:rPr lang="en-IN" sz="2800" i="1" dirty="0">
                            <a:latin typeface="Cambria Math"/>
                          </a:rPr>
                          <m:t>𝐴</m:t>
                        </m:r>
                      </m:e>
                      <m:sub>
                        <m:r>
                          <a:rPr lang="en-IN" sz="2800" i="1" dirty="0">
                            <a:latin typeface="Cambria Math"/>
                          </a:rPr>
                          <m:t>𝑖𝑗</m:t>
                        </m:r>
                      </m:sub>
                    </m:sSub>
                  </m:oMath>
                </a14:m>
                <a:r>
                  <a:rPr lang="en-IN" sz="2800" dirty="0"/>
                  <a:t>and it less than </a:t>
                </a:r>
                <a14:m>
                  <m:oMath xmlns:m="http://schemas.openxmlformats.org/officeDocument/2006/math">
                    <m:sSub>
                      <m:sSubPr>
                        <m:ctrlPr>
                          <a:rPr lang="en-IN" sz="2800" i="1" dirty="0">
                            <a:latin typeface="Cambria Math" panose="02040503050406030204" pitchFamily="18" charset="0"/>
                          </a:rPr>
                        </m:ctrlPr>
                      </m:sSubPr>
                      <m:e>
                        <m:r>
                          <a:rPr lang="en-IN" sz="2800" i="1" dirty="0">
                            <a:latin typeface="Cambria Math"/>
                          </a:rPr>
                          <m:t>𝐴</m:t>
                        </m:r>
                      </m:e>
                      <m:sub>
                        <m:r>
                          <a:rPr lang="en-IN" sz="2800" i="1" dirty="0">
                            <a:latin typeface="Cambria Math"/>
                          </a:rPr>
                          <m:t>𝑖𝑗</m:t>
                        </m:r>
                      </m:sub>
                    </m:sSub>
                    <m:r>
                      <a:rPr lang="en-IN" sz="2800" dirty="0">
                        <a:latin typeface="Cambria Math"/>
                      </a:rPr>
                      <m:t>, </m:t>
                    </m:r>
                    <m:sSub>
                      <m:sSubPr>
                        <m:ctrlPr>
                          <a:rPr lang="en-IN" sz="2800" i="1" dirty="0">
                            <a:latin typeface="Cambria Math" panose="02040503050406030204" pitchFamily="18" charset="0"/>
                          </a:rPr>
                        </m:ctrlPr>
                      </m:sSubPr>
                      <m:e>
                        <m:r>
                          <a:rPr lang="en-IN" sz="2800" i="1" dirty="0">
                            <a:latin typeface="Cambria Math"/>
                          </a:rPr>
                          <m:t>𝑓</m:t>
                        </m:r>
                      </m:e>
                      <m:sub>
                        <m:r>
                          <a:rPr lang="en-IN" sz="2800" i="1" dirty="0">
                            <a:latin typeface="Cambria Math"/>
                          </a:rPr>
                          <m:t>𝑖𝑗</m:t>
                        </m:r>
                      </m:sub>
                    </m:sSub>
                  </m:oMath>
                </a14:m>
                <a:r>
                  <a:rPr lang="en-IN" sz="2800" dirty="0"/>
                  <a:t> is the positive fractional part of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𝐴</m:t>
                        </m:r>
                      </m:e>
                      <m:sub>
                        <m:r>
                          <a:rPr lang="en-IN" sz="2800" i="1">
                            <a:latin typeface="Cambria Math"/>
                          </a:rPr>
                          <m:t>𝑖𝑗</m:t>
                        </m:r>
                      </m:sub>
                    </m:sSub>
                  </m:oMath>
                </a14:m>
                <a:r>
                  <a:rPr lang="en-IN" sz="2800" dirty="0"/>
                  <a:t>.</a:t>
                </a:r>
              </a:p>
              <a:p>
                <a:r>
                  <a:rPr lang="en-IN" sz="2800" dirty="0"/>
                  <a:t>Let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a:rPr>
                          <m:t>𝑏</m:t>
                        </m:r>
                      </m:e>
                      <m:sub>
                        <m:r>
                          <a:rPr lang="en-IN" sz="2800" i="1">
                            <a:latin typeface="Cambria Math"/>
                          </a:rPr>
                          <m:t>𝑟</m:t>
                        </m:r>
                        <m:r>
                          <a:rPr lang="en-IN" sz="2800" i="1">
                            <a:latin typeface="Cambria Math"/>
                          </a:rPr>
                          <m:t> </m:t>
                        </m:r>
                      </m:sub>
                    </m:sSub>
                  </m:oMath>
                </a14:m>
                <a:r>
                  <a:rPr lang="en-IN" sz="2800" dirty="0"/>
                  <a:t>=</a:t>
                </a:r>
                <a14:m>
                  <m:oMath xmlns:m="http://schemas.openxmlformats.org/officeDocument/2006/math">
                    <m:d>
                      <m:dPr>
                        <m:begChr m:val="["/>
                        <m:endChr m:val="]"/>
                        <m:ctrlPr>
                          <a:rPr lang="en-IN" sz="2800" i="1" dirty="0">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a:rPr>
                              <m:t>𝑏</m:t>
                            </m:r>
                          </m:e>
                          <m:sub>
                            <m:r>
                              <a:rPr lang="en-IN" sz="2800" i="1">
                                <a:latin typeface="Cambria Math"/>
                              </a:rPr>
                              <m:t>𝑟</m:t>
                            </m:r>
                            <m:r>
                              <a:rPr lang="en-IN" sz="2800" i="1">
                                <a:latin typeface="Cambria Math"/>
                              </a:rPr>
                              <m:t> </m:t>
                            </m:r>
                          </m:sub>
                        </m:sSub>
                      </m:e>
                    </m:d>
                  </m:oMath>
                </a14:m>
                <a:r>
                  <a:rPr lang="en-IN" sz="2800" dirty="0"/>
                  <a:t>+</a:t>
                </a:r>
                <a14:m>
                  <m:oMath xmlns:m="http://schemas.openxmlformats.org/officeDocument/2006/math">
                    <m:sSub>
                      <m:sSubPr>
                        <m:ctrlPr>
                          <a:rPr lang="en-IN" sz="2800" i="1" dirty="0">
                            <a:latin typeface="Cambria Math" panose="02040503050406030204" pitchFamily="18" charset="0"/>
                          </a:rPr>
                        </m:ctrlPr>
                      </m:sSubPr>
                      <m:e>
                        <m:r>
                          <a:rPr lang="en-IN" sz="2800" i="1" dirty="0">
                            <a:latin typeface="Cambria Math"/>
                          </a:rPr>
                          <m:t>𝑓</m:t>
                        </m:r>
                      </m:e>
                      <m:sub>
                        <m:r>
                          <a:rPr lang="en-IN" sz="2800" i="1" dirty="0">
                            <a:latin typeface="Cambria Math"/>
                          </a:rPr>
                          <m:t>𝑟</m:t>
                        </m:r>
                      </m:sub>
                    </m:sSub>
                  </m:oMath>
                </a14:m>
                <a:r>
                  <a:rPr lang="en-IN" sz="2800" dirty="0"/>
                  <a:t>, </a:t>
                </a:r>
                <a14:m>
                  <m:oMath xmlns:m="http://schemas.openxmlformats.org/officeDocument/2006/math">
                    <m:r>
                      <a:rPr lang="en-IN" sz="2800" i="1" dirty="0">
                        <a:latin typeface="Cambria Math"/>
                      </a:rPr>
                      <m:t>0</m:t>
                    </m:r>
                    <m:r>
                      <a:rPr lang="en-IN" sz="2800" i="1" dirty="0">
                        <a:latin typeface="Cambria Math"/>
                        <a:ea typeface="Cambria Math"/>
                      </a:rPr>
                      <m:t>&lt;</m:t>
                    </m:r>
                    <m:sSub>
                      <m:sSubPr>
                        <m:ctrlPr>
                          <a:rPr lang="en-IN" sz="2800" i="1" dirty="0">
                            <a:latin typeface="Cambria Math" panose="02040503050406030204" pitchFamily="18" charset="0"/>
                            <a:ea typeface="Cambria Math"/>
                          </a:rPr>
                        </m:ctrlPr>
                      </m:sSubPr>
                      <m:e>
                        <m:r>
                          <a:rPr lang="en-IN" sz="2800" i="1" dirty="0">
                            <a:latin typeface="Cambria Math"/>
                            <a:ea typeface="Cambria Math"/>
                          </a:rPr>
                          <m:t>𝑓</m:t>
                        </m:r>
                      </m:e>
                      <m:sub>
                        <m:r>
                          <a:rPr lang="en-IN" sz="2800" i="1" dirty="0">
                            <a:latin typeface="Cambria Math"/>
                            <a:ea typeface="Cambria Math"/>
                          </a:rPr>
                          <m:t>𝑟</m:t>
                        </m:r>
                      </m:sub>
                    </m:sSub>
                    <m:r>
                      <a:rPr lang="en-IN" sz="2800" i="1" dirty="0">
                        <a:latin typeface="Cambria Math"/>
                        <a:ea typeface="Cambria Math"/>
                      </a:rPr>
                      <m:t>&lt;1</m:t>
                    </m:r>
                  </m:oMath>
                </a14:m>
                <a:endParaRPr lang="en-IN" sz="2800" dirty="0"/>
              </a:p>
            </p:txBody>
          </p:sp>
        </mc:Choice>
        <mc:Fallback xmlns="">
          <p:sp>
            <p:nvSpPr>
              <p:cNvPr id="2" name="Rectangle 1"/>
              <p:cNvSpPr>
                <a:spLocks noRot="1" noChangeAspect="1" noMove="1" noResize="1" noEditPoints="1" noAdjustHandles="1" noChangeArrowheads="1" noChangeShapeType="1" noTextEdit="1"/>
              </p:cNvSpPr>
              <p:nvPr/>
            </p:nvSpPr>
            <p:spPr>
              <a:xfrm>
                <a:off x="611560" y="404664"/>
                <a:ext cx="8136904" cy="5447004"/>
              </a:xfrm>
              <a:prstGeom prst="rect">
                <a:avLst/>
              </a:prstGeom>
              <a:blipFill rotWithShape="0">
                <a:blip r:embed="rId2"/>
                <a:stretch>
                  <a:fillRect l="-1498" t="-1007" r="-1798" b="-2237"/>
                </a:stretch>
              </a:blipFill>
            </p:spPr>
            <p:txBody>
              <a:bodyPr/>
              <a:lstStyle/>
              <a:p>
                <a:r>
                  <a:rPr lang="en-IN">
                    <a:noFill/>
                  </a:rPr>
                  <a:t> </a:t>
                </a:r>
              </a:p>
            </p:txBody>
          </p:sp>
        </mc:Fallback>
      </mc:AlternateContent>
    </p:spTree>
    <p:extLst>
      <p:ext uri="{BB962C8B-B14F-4D97-AF65-F5344CB8AC3E}">
        <p14:creationId xmlns:p14="http://schemas.microsoft.com/office/powerpoint/2010/main" val="28832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251520" y="404664"/>
                <a:ext cx="8784976" cy="4249561"/>
              </a:xfrm>
              <a:prstGeom prst="rect">
                <a:avLst/>
              </a:prstGeom>
            </p:spPr>
            <p:txBody>
              <a:bodyPr wrap="square">
                <a:spAutoFit/>
              </a:bodyPr>
              <a:lstStyle/>
              <a:p>
                <a:r>
                  <a:rPr lang="en-IN" sz="2400" b="1" dirty="0"/>
                  <a:t> </a:t>
                </a:r>
                <a:r>
                  <a:rPr lang="en-IN" sz="2400" b="1" dirty="0" smtClean="0"/>
                  <a:t>ii).  </a:t>
                </a:r>
                <a:r>
                  <a:rPr lang="en-IN" sz="2400" dirty="0" smtClean="0">
                    <a:solidFill>
                      <a:srgbClr val="FF0000"/>
                    </a:solidFill>
                  </a:rPr>
                  <a:t>If </a:t>
                </a:r>
                <a:r>
                  <a:rPr lang="en-IN" sz="2400" dirty="0">
                    <a:solidFill>
                      <a:srgbClr val="FF0000"/>
                    </a:solidFill>
                  </a:rPr>
                  <a:t>the given ILP is Pure ILP</a:t>
                </a:r>
                <a:r>
                  <a:rPr lang="en-IN" sz="2400" dirty="0"/>
                  <a:t>, then to generate the cut as follows:   </a:t>
                </a:r>
              </a:p>
              <a:p>
                <a:r>
                  <a:rPr lang="en-IN" sz="2400" b="1" dirty="0"/>
                  <a:t> </a:t>
                </a:r>
                <a:r>
                  <a:rPr lang="en-IN" sz="2400" b="1" dirty="0" smtClean="0"/>
                  <a:t>            </a:t>
                </a:r>
                <a:r>
                  <a:rPr lang="en-IN" sz="2400" dirty="0" smtClean="0"/>
                  <a:t> Factor </a:t>
                </a:r>
                <a:r>
                  <a:rPr lang="en-IN" sz="2400" dirty="0"/>
                  <a:t>the  above equation as follows</a:t>
                </a:r>
                <a:r>
                  <a:rPr lang="en-IN" sz="2400" dirty="0" smtClean="0"/>
                  <a:t>: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a:rPr>
                          <m:t>𝑗</m:t>
                        </m:r>
                      </m:sub>
                      <m:sup/>
                      <m:e>
                        <m:sSub>
                          <m:sSubPr>
                            <m:ctrlPr>
                              <a:rPr lang="en-IN" sz="2400" i="1">
                                <a:latin typeface="Cambria Math" panose="02040503050406030204" pitchFamily="18" charset="0"/>
                              </a:rPr>
                            </m:ctrlPr>
                          </m:sSubPr>
                          <m:e>
                            <m:r>
                              <a:rPr lang="en-IN" sz="2400" i="1">
                                <a:latin typeface="Cambria Math"/>
                              </a:rPr>
                              <m:t>[</m:t>
                            </m:r>
                            <m:r>
                              <a:rPr lang="en-IN" sz="2400" i="1">
                                <a:latin typeface="Cambria Math"/>
                              </a:rPr>
                              <m:t>𝐴</m:t>
                            </m:r>
                          </m:e>
                          <m:sub>
                            <m:r>
                              <a:rPr lang="en-IN" sz="2400" i="1">
                                <a:latin typeface="Cambria Math"/>
                              </a:rPr>
                              <m:t>𝑟𝑗</m:t>
                            </m:r>
                          </m:sub>
                        </m:sSub>
                      </m:e>
                    </m:nary>
                    <m:sSub>
                      <m:sSubPr>
                        <m:ctrlPr>
                          <a:rPr lang="en-IN" sz="2400" i="1">
                            <a:latin typeface="Cambria Math" panose="02040503050406030204" pitchFamily="18" charset="0"/>
                          </a:rPr>
                        </m:ctrlPr>
                      </m:sSubPr>
                      <m:e>
                        <m:r>
                          <a:rPr lang="en-IN" sz="2400" i="1">
                            <a:latin typeface="Cambria Math"/>
                          </a:rPr>
                          <m:t>]</m:t>
                        </m:r>
                        <m:r>
                          <a:rPr lang="en-IN" sz="2400" i="1">
                            <a:latin typeface="Cambria Math"/>
                          </a:rPr>
                          <m:t>𝑥</m:t>
                        </m:r>
                      </m:e>
                      <m:sub>
                        <m:r>
                          <a:rPr lang="en-IN" sz="2400" i="1">
                            <a:latin typeface="Cambria Math"/>
                          </a:rPr>
                          <m:t>𝑗</m:t>
                        </m:r>
                        <m:r>
                          <a:rPr lang="en-IN" sz="2400" i="1">
                            <a:latin typeface="Cambria Math"/>
                          </a:rPr>
                          <m:t>   </m:t>
                        </m:r>
                      </m:sub>
                    </m:sSub>
                    <m:r>
                      <a:rPr lang="en-IN" sz="2400" i="1">
                        <a:latin typeface="Cambria Math"/>
                      </a:rPr>
                      <m:t>+</m:t>
                    </m:r>
                    <m:nary>
                      <m:naryPr>
                        <m:chr m:val="∑"/>
                        <m:supHide m:val="on"/>
                        <m:ctrlPr>
                          <a:rPr lang="en-IN" sz="2400" i="1">
                            <a:latin typeface="Cambria Math" panose="02040503050406030204" pitchFamily="18" charset="0"/>
                          </a:rPr>
                        </m:ctrlPr>
                      </m:naryPr>
                      <m:sub>
                        <m:r>
                          <m:rPr>
                            <m:brk m:alnAt="7"/>
                          </m:rPr>
                          <a:rPr lang="en-IN" sz="2400" i="1">
                            <a:latin typeface="Cambria Math"/>
                          </a:rPr>
                          <m:t>𝑗</m:t>
                        </m:r>
                      </m:sub>
                      <m:sup/>
                      <m:e>
                        <m:sSub>
                          <m:sSubPr>
                            <m:ctrlPr>
                              <a:rPr lang="en-IN" sz="2400" i="1">
                                <a:latin typeface="Cambria Math" panose="02040503050406030204" pitchFamily="18" charset="0"/>
                              </a:rPr>
                            </m:ctrlPr>
                          </m:sSubPr>
                          <m:e>
                            <m:r>
                              <a:rPr lang="en-IN" sz="2400" i="1">
                                <a:latin typeface="Cambria Math"/>
                              </a:rPr>
                              <m:t>𝑓</m:t>
                            </m:r>
                          </m:e>
                          <m:sub>
                            <m:r>
                              <a:rPr lang="en-IN" sz="2400" i="1">
                                <a:latin typeface="Cambria Math"/>
                              </a:rPr>
                              <m:t>𝑟𝑗</m:t>
                            </m:r>
                          </m:sub>
                        </m:sSub>
                      </m:e>
                    </m:nary>
                    <m:sSub>
                      <m:sSubPr>
                        <m:ctrlPr>
                          <a:rPr lang="en-IN" sz="2400" i="1">
                            <a:latin typeface="Cambria Math" panose="02040503050406030204" pitchFamily="18" charset="0"/>
                          </a:rPr>
                        </m:ctrlPr>
                      </m:sSubPr>
                      <m:e>
                        <m:r>
                          <a:rPr lang="en-IN" sz="2400" i="1">
                            <a:latin typeface="Cambria Math"/>
                          </a:rPr>
                          <m:t>𝑥</m:t>
                        </m:r>
                      </m:e>
                      <m:sub>
                        <m:r>
                          <a:rPr lang="en-IN" sz="2400" i="1">
                            <a:latin typeface="Cambria Math"/>
                          </a:rPr>
                          <m:t>𝑗</m:t>
                        </m:r>
                      </m:sub>
                    </m:sSub>
                    <m:r>
                      <m:rPr>
                        <m:nor/>
                      </m:rPr>
                      <a:rPr lang="en-IN" sz="2400" dirty="0"/>
                      <m:t> = [</m:t>
                    </m:r>
                    <m:sSub>
                      <m:sSubPr>
                        <m:ctrlPr>
                          <a:rPr lang="en-IN" sz="2400" i="1">
                            <a:latin typeface="Cambria Math" panose="02040503050406030204" pitchFamily="18" charset="0"/>
                          </a:rPr>
                        </m:ctrlPr>
                      </m:sSubPr>
                      <m:e>
                        <m:r>
                          <a:rPr lang="en-IN" sz="2400" i="1">
                            <a:latin typeface="Cambria Math"/>
                          </a:rPr>
                          <m:t>𝑏</m:t>
                        </m:r>
                      </m:e>
                      <m:sub>
                        <m:r>
                          <a:rPr lang="en-IN" sz="2400" i="1">
                            <a:latin typeface="Cambria Math"/>
                          </a:rPr>
                          <m:t>𝑟</m:t>
                        </m:r>
                      </m:sub>
                    </m:sSub>
                  </m:oMath>
                </a14:m>
                <a:r>
                  <a:rPr lang="en-IN" sz="2400" dirty="0"/>
                  <a:t>]+</a:t>
                </a: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𝑓</m:t>
                        </m:r>
                      </m:e>
                      <m:sub>
                        <m:r>
                          <a:rPr lang="en-IN" sz="2400" i="1">
                            <a:latin typeface="Cambria Math"/>
                          </a:rPr>
                          <m:t>𝑟</m:t>
                        </m:r>
                      </m:sub>
                    </m:sSub>
                  </m:oMath>
                </a14:m>
                <a:endParaRPr lang="en-IN" sz="2400" dirty="0"/>
              </a:p>
              <a:p>
                <a:r>
                  <a:rPr lang="en-IN" sz="2400" dirty="0" smtClean="0"/>
                  <a:t>  </a:t>
                </a:r>
                <a:r>
                  <a:rPr lang="en-IN" sz="2400" dirty="0"/>
                  <a:t>Write the associated cut is as follows  : </a:t>
                </a:r>
                <a14:m>
                  <m:oMath xmlns:m="http://schemas.openxmlformats.org/officeDocument/2006/math">
                    <m:nary>
                      <m:naryPr>
                        <m:chr m:val="∑"/>
                        <m:supHide m:val="on"/>
                        <m:ctrlPr>
                          <a:rPr lang="en-IN" sz="2400" i="1" smtClean="0">
                            <a:solidFill>
                              <a:srgbClr val="FF0000"/>
                            </a:solidFill>
                            <a:latin typeface="Cambria Math" panose="02040503050406030204" pitchFamily="18" charset="0"/>
                          </a:rPr>
                        </m:ctrlPr>
                      </m:naryPr>
                      <m:sub>
                        <m:r>
                          <m:rPr>
                            <m:brk m:alnAt="7"/>
                          </m:rPr>
                          <a:rPr lang="en-IN" sz="2400" i="1">
                            <a:solidFill>
                              <a:srgbClr val="FF0000"/>
                            </a:solidFill>
                            <a:latin typeface="Cambria Math"/>
                          </a:rPr>
                          <m:t>𝑗</m:t>
                        </m:r>
                      </m:sub>
                      <m:sup/>
                      <m:e>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a:rPr>
                              <m:t>𝑓</m:t>
                            </m:r>
                          </m:e>
                          <m:sub>
                            <m:r>
                              <a:rPr lang="en-IN" sz="2400" i="1">
                                <a:solidFill>
                                  <a:srgbClr val="FF0000"/>
                                </a:solidFill>
                                <a:latin typeface="Cambria Math"/>
                              </a:rPr>
                              <m:t>𝑟𝑗</m:t>
                            </m:r>
                          </m:sub>
                        </m:sSub>
                      </m:e>
                    </m:nary>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a:rPr>
                          <m:t>𝑥</m:t>
                        </m:r>
                      </m:e>
                      <m:sub>
                        <m:r>
                          <a:rPr lang="en-IN" sz="2400" i="1">
                            <a:solidFill>
                              <a:srgbClr val="FF0000"/>
                            </a:solidFill>
                            <a:latin typeface="Cambria Math"/>
                          </a:rPr>
                          <m:t>𝑗</m:t>
                        </m:r>
                      </m:sub>
                    </m:sSub>
                    <m:r>
                      <m:rPr>
                        <m:nor/>
                      </m:rPr>
                      <a:rPr lang="en-IN" sz="2400" dirty="0">
                        <a:solidFill>
                          <a:srgbClr val="FF0000"/>
                        </a:solidFill>
                      </a:rPr>
                      <m:t>  </m:t>
                    </m:r>
                    <m:r>
                      <a:rPr lang="en-IN" sz="2400" i="1" dirty="0">
                        <a:solidFill>
                          <a:srgbClr val="FF0000"/>
                        </a:solidFill>
                        <a:latin typeface="Cambria Math"/>
                        <a:ea typeface="Cambria Math"/>
                      </a:rPr>
                      <m:t>≥</m:t>
                    </m:r>
                    <m:r>
                      <m:rPr>
                        <m:nor/>
                      </m:rPr>
                      <a:rPr lang="en-IN" sz="2400" dirty="0">
                        <a:solidFill>
                          <a:srgbClr val="FF0000"/>
                        </a:solidFill>
                      </a:rPr>
                      <m:t> </m:t>
                    </m:r>
                    <m:sSub>
                      <m:sSubPr>
                        <m:ctrlPr>
                          <a:rPr lang="en-IN" sz="2400" i="1">
                            <a:solidFill>
                              <a:srgbClr val="FF0000"/>
                            </a:solidFill>
                            <a:latin typeface="Cambria Math" panose="02040503050406030204" pitchFamily="18" charset="0"/>
                          </a:rPr>
                        </m:ctrlPr>
                      </m:sSubPr>
                      <m:e>
                        <m:r>
                          <a:rPr lang="en-IN" sz="2400" i="1">
                            <a:solidFill>
                              <a:srgbClr val="FF0000"/>
                            </a:solidFill>
                            <a:latin typeface="Cambria Math"/>
                          </a:rPr>
                          <m:t>𝑓</m:t>
                        </m:r>
                      </m:e>
                      <m:sub>
                        <m:r>
                          <a:rPr lang="en-IN" sz="2400" i="1">
                            <a:solidFill>
                              <a:srgbClr val="FF0000"/>
                            </a:solidFill>
                            <a:latin typeface="Cambria Math"/>
                          </a:rPr>
                          <m:t>𝑟</m:t>
                        </m:r>
                      </m:sub>
                    </m:sSub>
                  </m:oMath>
                </a14:m>
                <a:endParaRPr lang="en-IN" sz="2400" dirty="0">
                  <a:solidFill>
                    <a:srgbClr val="FF0000"/>
                  </a:solidFill>
                </a:endParaRPr>
              </a:p>
              <a:p>
                <a:r>
                  <a:rPr lang="en-IN" sz="2400" dirty="0"/>
                  <a:t> That is,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a:rPr>
                          <m:t>𝑗</m:t>
                        </m:r>
                      </m:sub>
                      <m:sup/>
                      <m:e>
                        <m:sSub>
                          <m:sSubPr>
                            <m:ctrlPr>
                              <a:rPr lang="en-IN" sz="2400" i="1">
                                <a:latin typeface="Cambria Math" panose="02040503050406030204" pitchFamily="18" charset="0"/>
                              </a:rPr>
                            </m:ctrlPr>
                          </m:sSubPr>
                          <m:e>
                            <m:r>
                              <a:rPr lang="en-IN" sz="2400" i="1">
                                <a:latin typeface="Cambria Math"/>
                              </a:rPr>
                              <m:t>𝑓</m:t>
                            </m:r>
                          </m:e>
                          <m:sub>
                            <m:r>
                              <a:rPr lang="en-IN" sz="2400" i="1">
                                <a:latin typeface="Cambria Math"/>
                              </a:rPr>
                              <m:t>𝑟𝑗</m:t>
                            </m:r>
                          </m:sub>
                        </m:sSub>
                      </m:e>
                    </m:nary>
                    <m:sSub>
                      <m:sSubPr>
                        <m:ctrlPr>
                          <a:rPr lang="en-IN" sz="2400" i="1">
                            <a:latin typeface="Cambria Math" panose="02040503050406030204" pitchFamily="18" charset="0"/>
                          </a:rPr>
                        </m:ctrlPr>
                      </m:sSubPr>
                      <m:e>
                        <m:r>
                          <a:rPr lang="en-IN" sz="2400" i="1">
                            <a:latin typeface="Cambria Math"/>
                          </a:rPr>
                          <m:t>𝑥</m:t>
                        </m:r>
                      </m:e>
                      <m:sub>
                        <m:r>
                          <a:rPr lang="en-IN" sz="2400" i="1">
                            <a:latin typeface="Cambria Math"/>
                          </a:rPr>
                          <m:t>𝑗</m:t>
                        </m:r>
                      </m:sub>
                    </m:sSub>
                    <m:r>
                      <m:rPr>
                        <m:nor/>
                      </m:rPr>
                      <a:rPr lang="en-IN" sz="2400" dirty="0"/>
                      <m:t> +</m:t>
                    </m:r>
                    <m:r>
                      <m:rPr>
                        <m:nor/>
                      </m:rPr>
                      <a:rPr lang="en-IN" sz="2400" b="0" i="0" dirty="0" smtClean="0"/>
                      <m:t> </m:t>
                    </m:r>
                  </m:oMath>
                </a14:m>
                <a:r>
                  <a:rPr lang="en-IN" sz="2400" dirty="0"/>
                  <a:t> </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𝑆</m:t>
                        </m:r>
                      </m:e>
                      <m:sub>
                        <m:r>
                          <a:rPr lang="en-IN" sz="2400" b="0" i="1" dirty="0" smtClean="0">
                            <a:latin typeface="Cambria Math"/>
                          </a:rPr>
                          <m:t>𝑔</m:t>
                        </m:r>
                      </m:sub>
                    </m:sSub>
                    <m:r>
                      <m:rPr>
                        <m:nor/>
                      </m:rPr>
                      <a:rPr lang="en-IN" sz="2400" dirty="0"/>
                      <m:t> = </m:t>
                    </m:r>
                    <m:r>
                      <m:rPr>
                        <m:nor/>
                      </m:rPr>
                      <a:rPr lang="en-IN" sz="2400" i="1" dirty="0"/>
                      <m:t>−</m:t>
                    </m:r>
                    <m:sSub>
                      <m:sSubPr>
                        <m:ctrlPr>
                          <a:rPr lang="en-IN" sz="2400" i="1">
                            <a:latin typeface="Cambria Math" panose="02040503050406030204" pitchFamily="18" charset="0"/>
                          </a:rPr>
                        </m:ctrlPr>
                      </m:sSubPr>
                      <m:e>
                        <m:r>
                          <a:rPr lang="en-IN" sz="2400" i="1">
                            <a:latin typeface="Cambria Math"/>
                          </a:rPr>
                          <m:t>𝑓</m:t>
                        </m:r>
                      </m:e>
                      <m:sub>
                        <m:r>
                          <a:rPr lang="en-IN" sz="2400" i="1">
                            <a:latin typeface="Cambria Math"/>
                          </a:rPr>
                          <m:t>𝑟</m:t>
                        </m:r>
                      </m:sub>
                    </m:sSub>
                  </m:oMath>
                </a14:m>
                <a:r>
                  <a:rPr lang="en-IN" sz="2400" dirty="0"/>
                  <a:t> where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a:rPr>
                          <m:t>𝑆</m:t>
                        </m:r>
                      </m:e>
                      <m:sub>
                        <m:r>
                          <a:rPr lang="en-IN" sz="2400" b="0" i="1" smtClean="0">
                            <a:latin typeface="Cambria Math"/>
                          </a:rPr>
                          <m:t>𝑔</m:t>
                        </m:r>
                      </m:sub>
                    </m:sSub>
                  </m:oMath>
                </a14:m>
                <a:r>
                  <a:rPr lang="en-IN" sz="2400" dirty="0" smtClean="0"/>
                  <a:t> </a:t>
                </a:r>
                <a14:m>
                  <m:oMath xmlns:m="http://schemas.openxmlformats.org/officeDocument/2006/math">
                    <m:r>
                      <a:rPr lang="en-IN" sz="2400" i="1">
                        <a:latin typeface="Cambria Math"/>
                        <a:ea typeface="Cambria Math"/>
                      </a:rPr>
                      <m:t>≥</m:t>
                    </m:r>
                  </m:oMath>
                </a14:m>
                <a:r>
                  <a:rPr lang="en-IN" sz="2400" dirty="0"/>
                  <a:t> 0 and integer </a:t>
                </a:r>
                <a:r>
                  <a:rPr lang="en-IN" sz="2400" dirty="0" smtClean="0"/>
                  <a:t>variable where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a:rPr>
                          <m:t>𝑆</m:t>
                        </m:r>
                      </m:e>
                      <m:sub>
                        <m:r>
                          <a:rPr lang="en-IN" sz="2400" b="0" i="1" smtClean="0">
                            <a:latin typeface="Cambria Math"/>
                          </a:rPr>
                          <m:t>𝑔</m:t>
                        </m:r>
                      </m:sub>
                    </m:sSub>
                  </m:oMath>
                </a14:m>
                <a:r>
                  <a:rPr lang="en-IN" sz="2400" dirty="0" smtClean="0"/>
                  <a:t> is the </a:t>
                </a:r>
                <a:r>
                  <a:rPr lang="en-IN" sz="2400" dirty="0" err="1" smtClean="0"/>
                  <a:t>Gomorian</a:t>
                </a:r>
                <a:r>
                  <a:rPr lang="en-IN" sz="2400" dirty="0" smtClean="0"/>
                  <a:t> slack variable.  </a:t>
                </a:r>
              </a:p>
              <a:p>
                <a:r>
                  <a:rPr lang="en-IN" sz="2400" dirty="0" smtClean="0"/>
                  <a:t>Otherwise,  (</a:t>
                </a:r>
                <a:r>
                  <a:rPr lang="en-IN" sz="2400" dirty="0" smtClean="0">
                    <a:solidFill>
                      <a:srgbClr val="0070C0"/>
                    </a:solidFill>
                  </a:rPr>
                  <a:t>If the given ILP is Mixed ILP</a:t>
                </a:r>
                <a:r>
                  <a:rPr lang="en-IN" sz="2400" dirty="0"/>
                  <a:t>)</a:t>
                </a:r>
                <a:r>
                  <a:rPr lang="en-IN" sz="2400" dirty="0" smtClean="0"/>
                  <a:t> the cut is in the form of </a:t>
                </a:r>
              </a:p>
              <a:p>
                <a14:m>
                  <m:oMath xmlns:m="http://schemas.openxmlformats.org/officeDocument/2006/math">
                    <m:nary>
                      <m:naryPr>
                        <m:chr m:val="∑"/>
                        <m:supHide m:val="on"/>
                        <m:ctrlPr>
                          <a:rPr lang="en-IN" sz="2400" i="1" smtClean="0">
                            <a:solidFill>
                              <a:srgbClr val="0070C0"/>
                            </a:solidFill>
                            <a:latin typeface="Cambria Math" panose="02040503050406030204" pitchFamily="18" charset="0"/>
                          </a:rPr>
                        </m:ctrlPr>
                      </m:naryPr>
                      <m:sub>
                        <m:r>
                          <m:rPr>
                            <m:brk m:alnAt="7"/>
                          </m:rPr>
                          <a:rPr lang="en-IN" sz="2400" b="0" i="1" smtClean="0">
                            <a:solidFill>
                              <a:srgbClr val="0070C0"/>
                            </a:solidFill>
                            <a:latin typeface="Cambria Math"/>
                          </a:rPr>
                          <m:t>𝑗</m:t>
                        </m:r>
                        <m:r>
                          <a:rPr lang="en-IN" sz="2400" b="0" i="1" smtClean="0">
                            <a:solidFill>
                              <a:srgbClr val="0070C0"/>
                            </a:solidFill>
                            <a:latin typeface="Cambria Math"/>
                            <a:ea typeface="Cambria Math"/>
                          </a:rPr>
                          <m:t>∈</m:t>
                        </m:r>
                        <m:r>
                          <a:rPr lang="en-IN" sz="2400" b="0" i="1" smtClean="0">
                            <a:solidFill>
                              <a:srgbClr val="0070C0"/>
                            </a:solidFill>
                            <a:latin typeface="Cambria Math"/>
                            <a:ea typeface="Cambria Math"/>
                          </a:rPr>
                          <m:t>𝑃</m:t>
                        </m:r>
                      </m:sub>
                      <m:sup/>
                      <m:e>
                        <m:sSub>
                          <m:sSubPr>
                            <m:ctrlPr>
                              <a:rPr lang="en-IN" sz="2400" i="1" smtClean="0">
                                <a:solidFill>
                                  <a:srgbClr val="0070C0"/>
                                </a:solidFill>
                                <a:latin typeface="Cambria Math" panose="02040503050406030204" pitchFamily="18" charset="0"/>
                              </a:rPr>
                            </m:ctrlPr>
                          </m:sSubPr>
                          <m:e>
                            <m:r>
                              <a:rPr lang="en-IN" sz="2400" b="0" i="1" smtClean="0">
                                <a:solidFill>
                                  <a:srgbClr val="0070C0"/>
                                </a:solidFill>
                                <a:latin typeface="Cambria Math"/>
                              </a:rPr>
                              <m:t>𝐴</m:t>
                            </m:r>
                          </m:e>
                          <m:sub>
                            <m:r>
                              <a:rPr lang="en-IN" sz="2400" b="0" i="1" smtClean="0">
                                <a:solidFill>
                                  <a:srgbClr val="0070C0"/>
                                </a:solidFill>
                                <a:latin typeface="Cambria Math"/>
                              </a:rPr>
                              <m:t>𝑟𝑗</m:t>
                            </m:r>
                          </m:sub>
                        </m:sSub>
                      </m:e>
                    </m:nary>
                    <m:sSub>
                      <m:sSubPr>
                        <m:ctrlPr>
                          <a:rPr lang="en-IN" sz="2400" i="1" smtClean="0">
                            <a:solidFill>
                              <a:srgbClr val="0070C0"/>
                            </a:solidFill>
                            <a:latin typeface="Cambria Math" panose="02040503050406030204" pitchFamily="18" charset="0"/>
                          </a:rPr>
                        </m:ctrlPr>
                      </m:sSubPr>
                      <m:e>
                        <m:r>
                          <a:rPr lang="en-IN" sz="2400" b="0" i="1" smtClean="0">
                            <a:solidFill>
                              <a:srgbClr val="0070C0"/>
                            </a:solidFill>
                            <a:latin typeface="Cambria Math"/>
                          </a:rPr>
                          <m:t>𝑥</m:t>
                        </m:r>
                      </m:e>
                      <m:sub>
                        <m:r>
                          <a:rPr lang="en-IN" sz="2400" b="0" i="1" smtClean="0">
                            <a:solidFill>
                              <a:srgbClr val="0070C0"/>
                            </a:solidFill>
                            <a:latin typeface="Cambria Math"/>
                          </a:rPr>
                          <m:t>𝑗</m:t>
                        </m:r>
                      </m:sub>
                    </m:sSub>
                  </m:oMath>
                </a14:m>
                <a:r>
                  <a:rPr lang="en-IN" sz="2400" dirty="0">
                    <a:solidFill>
                      <a:srgbClr val="0070C0"/>
                    </a:solidFill>
                  </a:rPr>
                  <a:t> </a:t>
                </a:r>
                <a:r>
                  <a:rPr lang="en-IN" sz="2400" dirty="0" smtClean="0">
                    <a:solidFill>
                      <a:srgbClr val="0070C0"/>
                    </a:solidFill>
                  </a:rPr>
                  <a:t>+</a:t>
                </a:r>
                <a14:m>
                  <m:oMath xmlns:m="http://schemas.openxmlformats.org/officeDocument/2006/math">
                    <m:f>
                      <m:fPr>
                        <m:ctrlPr>
                          <a:rPr lang="en-IN" sz="2400" i="1" dirty="0" smtClean="0">
                            <a:solidFill>
                              <a:srgbClr val="0070C0"/>
                            </a:solidFill>
                            <a:latin typeface="Cambria Math" panose="02040503050406030204" pitchFamily="18" charset="0"/>
                          </a:rPr>
                        </m:ctrlPr>
                      </m:fPr>
                      <m:num>
                        <m:sSub>
                          <m:sSubPr>
                            <m:ctrlPr>
                              <a:rPr lang="en-IN" sz="2400" i="1" dirty="0" smtClean="0">
                                <a:solidFill>
                                  <a:srgbClr val="0070C0"/>
                                </a:solidFill>
                                <a:latin typeface="Cambria Math" panose="02040503050406030204" pitchFamily="18" charset="0"/>
                              </a:rPr>
                            </m:ctrlPr>
                          </m:sSubPr>
                          <m:e>
                            <m:r>
                              <a:rPr lang="en-IN" sz="2400" b="0" i="1" dirty="0" smtClean="0">
                                <a:solidFill>
                                  <a:srgbClr val="0070C0"/>
                                </a:solidFill>
                                <a:latin typeface="Cambria Math"/>
                              </a:rPr>
                              <m:t>𝑓</m:t>
                            </m:r>
                          </m:e>
                          <m:sub>
                            <m:r>
                              <a:rPr lang="en-IN" sz="2400" b="0" i="1" dirty="0" smtClean="0">
                                <a:solidFill>
                                  <a:srgbClr val="0070C0"/>
                                </a:solidFill>
                                <a:latin typeface="Cambria Math"/>
                              </a:rPr>
                              <m:t>𝑟</m:t>
                            </m:r>
                          </m:sub>
                        </m:sSub>
                      </m:num>
                      <m:den>
                        <m:sSub>
                          <m:sSubPr>
                            <m:ctrlPr>
                              <a:rPr lang="en-IN" sz="2400" i="1" dirty="0" smtClean="0">
                                <a:solidFill>
                                  <a:srgbClr val="0070C0"/>
                                </a:solidFill>
                                <a:latin typeface="Cambria Math" panose="02040503050406030204" pitchFamily="18" charset="0"/>
                              </a:rPr>
                            </m:ctrlPr>
                          </m:sSubPr>
                          <m:e>
                            <m:r>
                              <a:rPr lang="en-IN" sz="2400" b="0" i="1" dirty="0" smtClean="0">
                                <a:solidFill>
                                  <a:srgbClr val="0070C0"/>
                                </a:solidFill>
                                <a:latin typeface="Cambria Math"/>
                              </a:rPr>
                              <m:t>𝑓</m:t>
                            </m:r>
                          </m:e>
                          <m:sub>
                            <m:r>
                              <a:rPr lang="en-IN" sz="2400" b="0" i="1" dirty="0" smtClean="0">
                                <a:solidFill>
                                  <a:srgbClr val="0070C0"/>
                                </a:solidFill>
                                <a:latin typeface="Cambria Math"/>
                              </a:rPr>
                              <m:t>𝑟</m:t>
                            </m:r>
                          </m:sub>
                        </m:sSub>
                        <m:r>
                          <a:rPr lang="en-IN" sz="2400" b="0" i="1" dirty="0" smtClean="0">
                            <a:solidFill>
                              <a:srgbClr val="0070C0"/>
                            </a:solidFill>
                            <a:latin typeface="Cambria Math"/>
                          </a:rPr>
                          <m:t>−1</m:t>
                        </m:r>
                      </m:den>
                    </m:f>
                  </m:oMath>
                </a14:m>
                <a:r>
                  <a:rPr lang="en-IN" sz="2400" dirty="0" smtClean="0">
                    <a:solidFill>
                      <a:srgbClr val="0070C0"/>
                    </a:solidFill>
                  </a:rPr>
                  <a:t> </a:t>
                </a:r>
                <a14:m>
                  <m:oMath xmlns:m="http://schemas.openxmlformats.org/officeDocument/2006/math">
                    <m:nary>
                      <m:naryPr>
                        <m:chr m:val="∑"/>
                        <m:supHide m:val="on"/>
                        <m:ctrlPr>
                          <a:rPr lang="en-IN" sz="2400" i="1">
                            <a:solidFill>
                              <a:srgbClr val="0070C0"/>
                            </a:solidFill>
                            <a:latin typeface="Cambria Math" panose="02040503050406030204" pitchFamily="18" charset="0"/>
                          </a:rPr>
                        </m:ctrlPr>
                      </m:naryPr>
                      <m:sub>
                        <m:r>
                          <m:rPr>
                            <m:brk m:alnAt="7"/>
                          </m:rPr>
                          <a:rPr lang="en-IN" sz="2400" i="1">
                            <a:solidFill>
                              <a:srgbClr val="0070C0"/>
                            </a:solidFill>
                            <a:latin typeface="Cambria Math"/>
                          </a:rPr>
                          <m:t>𝑗</m:t>
                        </m:r>
                        <m:r>
                          <a:rPr lang="en-IN" sz="2400" i="1">
                            <a:solidFill>
                              <a:srgbClr val="0070C0"/>
                            </a:solidFill>
                            <a:latin typeface="Cambria Math"/>
                            <a:ea typeface="Cambria Math"/>
                          </a:rPr>
                          <m:t>∈</m:t>
                        </m:r>
                        <m:r>
                          <a:rPr lang="en-IN" sz="2400" b="0" i="1" smtClean="0">
                            <a:solidFill>
                              <a:srgbClr val="0070C0"/>
                            </a:solidFill>
                            <a:latin typeface="Cambria Math"/>
                            <a:ea typeface="Cambria Math"/>
                          </a:rPr>
                          <m:t>𝑄</m:t>
                        </m:r>
                      </m:sub>
                      <m:sup/>
                      <m:e>
                        <m:sSub>
                          <m:sSubPr>
                            <m:ctrlPr>
                              <a:rPr lang="en-IN" sz="2400" i="1">
                                <a:solidFill>
                                  <a:srgbClr val="0070C0"/>
                                </a:solidFill>
                                <a:latin typeface="Cambria Math" panose="02040503050406030204" pitchFamily="18" charset="0"/>
                              </a:rPr>
                            </m:ctrlPr>
                          </m:sSubPr>
                          <m:e>
                            <m:r>
                              <a:rPr lang="en-IN" sz="2400" b="0" i="1" smtClean="0">
                                <a:solidFill>
                                  <a:srgbClr val="0070C0"/>
                                </a:solidFill>
                                <a:latin typeface="Cambria Math"/>
                              </a:rPr>
                              <m:t>𝐴</m:t>
                            </m:r>
                          </m:e>
                          <m:sub>
                            <m:r>
                              <a:rPr lang="en-IN" sz="2400" i="1">
                                <a:solidFill>
                                  <a:srgbClr val="0070C0"/>
                                </a:solidFill>
                                <a:latin typeface="Cambria Math"/>
                              </a:rPr>
                              <m:t>𝑟𝑗</m:t>
                            </m:r>
                          </m:sub>
                        </m:sSub>
                      </m:e>
                    </m:nary>
                    <m:sSub>
                      <m:sSubPr>
                        <m:ctrlPr>
                          <a:rPr lang="en-IN" sz="2400" i="1" smtClean="0">
                            <a:solidFill>
                              <a:srgbClr val="0070C0"/>
                            </a:solidFill>
                            <a:latin typeface="Cambria Math" panose="02040503050406030204" pitchFamily="18" charset="0"/>
                          </a:rPr>
                        </m:ctrlPr>
                      </m:sSubPr>
                      <m:e>
                        <m:r>
                          <a:rPr lang="en-IN" sz="2400" b="0" i="1" smtClean="0">
                            <a:solidFill>
                              <a:srgbClr val="0070C0"/>
                            </a:solidFill>
                            <a:latin typeface="Cambria Math"/>
                          </a:rPr>
                          <m:t>𝑥</m:t>
                        </m:r>
                      </m:e>
                      <m:sub>
                        <m:r>
                          <a:rPr lang="en-IN" sz="2400" b="0" i="1" smtClean="0">
                            <a:solidFill>
                              <a:srgbClr val="0070C0"/>
                            </a:solidFill>
                            <a:latin typeface="Cambria Math"/>
                          </a:rPr>
                          <m:t>𝑗</m:t>
                        </m:r>
                      </m:sub>
                    </m:sSub>
                  </m:oMath>
                </a14:m>
                <a:r>
                  <a:rPr lang="en-IN" sz="2400" dirty="0" smtClean="0">
                    <a:solidFill>
                      <a:srgbClr val="0070C0"/>
                    </a:solidFill>
                  </a:rPr>
                  <a:t>+</a:t>
                </a:r>
                <a:r>
                  <a:rPr lang="en-IN" sz="2400" dirty="0">
                    <a:solidFill>
                      <a:srgbClr val="FF0000"/>
                    </a:solidFill>
                  </a:rPr>
                  <a:t> </a:t>
                </a:r>
                <a14:m>
                  <m:oMath xmlns:m="http://schemas.openxmlformats.org/officeDocument/2006/math">
                    <m:r>
                      <a:rPr lang="en-IN" sz="2400" i="1" dirty="0" smtClean="0">
                        <a:solidFill>
                          <a:srgbClr val="0070C0"/>
                        </a:solidFill>
                        <a:latin typeface="Cambria Math"/>
                        <a:ea typeface="Cambria Math"/>
                      </a:rPr>
                      <m:t>≥</m:t>
                    </m:r>
                    <m:sSub>
                      <m:sSubPr>
                        <m:ctrlPr>
                          <a:rPr lang="en-IN" sz="2400" i="1" dirty="0" smtClean="0">
                            <a:solidFill>
                              <a:srgbClr val="0070C0"/>
                            </a:solidFill>
                            <a:latin typeface="Cambria Math" panose="02040503050406030204" pitchFamily="18" charset="0"/>
                            <a:ea typeface="Cambria Math"/>
                          </a:rPr>
                        </m:ctrlPr>
                      </m:sSubPr>
                      <m:e>
                        <m:r>
                          <a:rPr lang="en-IN" sz="2400" b="0" i="1" dirty="0" smtClean="0">
                            <a:solidFill>
                              <a:srgbClr val="0070C0"/>
                            </a:solidFill>
                            <a:latin typeface="Cambria Math"/>
                            <a:ea typeface="Cambria Math"/>
                          </a:rPr>
                          <m:t>𝑓</m:t>
                        </m:r>
                      </m:e>
                      <m:sub>
                        <m:r>
                          <a:rPr lang="en-IN" sz="2400" b="0" i="1" dirty="0" smtClean="0">
                            <a:solidFill>
                              <a:srgbClr val="0070C0"/>
                            </a:solidFill>
                            <a:latin typeface="Cambria Math"/>
                            <a:ea typeface="Cambria Math"/>
                          </a:rPr>
                          <m:t>𝑟</m:t>
                        </m:r>
                      </m:sub>
                    </m:sSub>
                  </m:oMath>
                </a14:m>
                <a:r>
                  <a:rPr lang="en-IN" sz="2400" dirty="0" smtClean="0"/>
                  <a:t> , Here,  P=</a:t>
                </a:r>
                <a14:m>
                  <m:oMath xmlns:m="http://schemas.openxmlformats.org/officeDocument/2006/math">
                    <m:d>
                      <m:dPr>
                        <m:begChr m:val="{"/>
                        <m:endChr m:val="}"/>
                        <m:ctrlPr>
                          <a:rPr lang="en-IN" sz="2400" i="1" smtClean="0">
                            <a:latin typeface="Cambria Math" panose="02040503050406030204" pitchFamily="18" charset="0"/>
                          </a:rPr>
                        </m:ctrlPr>
                      </m:dPr>
                      <m:e>
                        <m:r>
                          <m:rPr>
                            <m:nor/>
                          </m:rPr>
                          <a:rPr lang="en-IN" sz="2400" b="0" i="0" smtClean="0">
                            <a:latin typeface="Cambria Math"/>
                          </a:rPr>
                          <m:t>j</m:t>
                        </m:r>
                        <m:r>
                          <m:rPr>
                            <m:nor/>
                          </m:rPr>
                          <a:rPr lang="en-IN" sz="2400" b="0" i="0" smtClean="0">
                            <a:latin typeface="Cambria Math"/>
                          </a:rPr>
                          <m:t> :</m:t>
                        </m:r>
                        <m:sSub>
                          <m:sSubPr>
                            <m:ctrlPr>
                              <a:rPr lang="en-IN" sz="2400" b="0" i="1" smtClean="0">
                                <a:latin typeface="Cambria Math" panose="02040503050406030204" pitchFamily="18" charset="0"/>
                              </a:rPr>
                            </m:ctrlPr>
                          </m:sSubPr>
                          <m:e>
                            <m:r>
                              <a:rPr lang="en-IN" sz="2400" b="0" i="1" smtClean="0">
                                <a:latin typeface="Cambria Math"/>
                              </a:rPr>
                              <m:t>𝐴</m:t>
                            </m:r>
                          </m:e>
                          <m:sub>
                            <m:r>
                              <a:rPr lang="en-IN" sz="2400" b="0" i="1" smtClean="0">
                                <a:latin typeface="Cambria Math"/>
                              </a:rPr>
                              <m:t>𝑟𝑗</m:t>
                            </m:r>
                          </m:sub>
                        </m:sSub>
                        <m:r>
                          <m:rPr>
                            <m:nor/>
                          </m:rPr>
                          <a:rPr lang="en-IN" sz="2400" dirty="0"/>
                          <m:t> </m:t>
                        </m:r>
                        <m:r>
                          <a:rPr lang="en-IN" sz="2400" i="1" dirty="0" smtClean="0">
                            <a:latin typeface="Cambria Math"/>
                            <a:ea typeface="Cambria Math"/>
                          </a:rPr>
                          <m:t>≥</m:t>
                        </m:r>
                        <m:r>
                          <m:rPr>
                            <m:nor/>
                          </m:rPr>
                          <a:rPr lang="en-IN" sz="2400" dirty="0"/>
                          <m:t> 0</m:t>
                        </m:r>
                      </m:e>
                    </m:d>
                  </m:oMath>
                </a14:m>
                <a:r>
                  <a:rPr lang="en-IN" sz="2400" dirty="0" smtClean="0"/>
                  <a:t> ; Q=</a:t>
                </a:r>
                <a14:m>
                  <m:oMath xmlns:m="http://schemas.openxmlformats.org/officeDocument/2006/math">
                    <m:d>
                      <m:dPr>
                        <m:begChr m:val="{"/>
                        <m:endChr m:val="}"/>
                        <m:ctrlPr>
                          <a:rPr lang="en-IN" sz="2400" i="1" smtClean="0">
                            <a:latin typeface="Cambria Math" panose="02040503050406030204" pitchFamily="18" charset="0"/>
                          </a:rPr>
                        </m:ctrlPr>
                      </m:dPr>
                      <m:e>
                        <m:r>
                          <a:rPr lang="en-IN" sz="2400" b="0" i="1" smtClean="0">
                            <a:latin typeface="Cambria Math"/>
                          </a:rPr>
                          <m:t>𝑗</m:t>
                        </m:r>
                        <m:r>
                          <a:rPr lang="en-IN" sz="2400" b="0" i="1" smtClean="0">
                            <a:latin typeface="Cambria Math"/>
                          </a:rPr>
                          <m:t> :</m:t>
                        </m:r>
                        <m:sSub>
                          <m:sSubPr>
                            <m:ctrlPr>
                              <a:rPr lang="en-IN" sz="2400" b="0" i="1" smtClean="0">
                                <a:latin typeface="Cambria Math" panose="02040503050406030204" pitchFamily="18" charset="0"/>
                              </a:rPr>
                            </m:ctrlPr>
                          </m:sSubPr>
                          <m:e>
                            <m:r>
                              <a:rPr lang="en-IN" sz="2400" b="0" i="1" smtClean="0">
                                <a:latin typeface="Cambria Math"/>
                              </a:rPr>
                              <m:t>𝐴</m:t>
                            </m:r>
                          </m:e>
                          <m:sub>
                            <m:r>
                              <a:rPr lang="en-IN" sz="2400" b="0" i="1" smtClean="0">
                                <a:latin typeface="Cambria Math"/>
                              </a:rPr>
                              <m:t>𝑟𝑗</m:t>
                            </m:r>
                          </m:sub>
                        </m:sSub>
                        <m:r>
                          <a:rPr lang="en-IN" sz="2400" b="0" i="1" smtClean="0">
                            <a:latin typeface="Cambria Math"/>
                          </a:rPr>
                          <m:t> </m:t>
                        </m:r>
                        <m:r>
                          <a:rPr lang="en-IN" sz="2400" b="0" i="1" smtClean="0">
                            <a:latin typeface="Cambria Math"/>
                            <a:ea typeface="Cambria Math"/>
                          </a:rPr>
                          <m:t>&lt;0</m:t>
                        </m:r>
                      </m:e>
                    </m:d>
                  </m:oMath>
                </a14:m>
                <a:r>
                  <a:rPr lang="en-IN" sz="2400" dirty="0" smtClean="0"/>
                  <a:t>;j is the indices of  continuous Non basic variables, k is the indices of integer NBVs </a:t>
                </a:r>
                <a:endParaRPr lang="en-IN" sz="2400" dirty="0"/>
              </a:p>
            </p:txBody>
          </p:sp>
        </mc:Choice>
        <mc:Fallback>
          <p:sp>
            <p:nvSpPr>
              <p:cNvPr id="2" name="Rectangle 1"/>
              <p:cNvSpPr>
                <a:spLocks noRot="1" noChangeAspect="1" noMove="1" noResize="1" noEditPoints="1" noAdjustHandles="1" noChangeArrowheads="1" noChangeShapeType="1" noTextEdit="1"/>
              </p:cNvSpPr>
              <p:nvPr/>
            </p:nvSpPr>
            <p:spPr>
              <a:xfrm>
                <a:off x="251520" y="404664"/>
                <a:ext cx="8784976" cy="4249561"/>
              </a:xfrm>
              <a:prstGeom prst="rect">
                <a:avLst/>
              </a:prstGeom>
              <a:blipFill rotWithShape="0">
                <a:blip r:embed="rId2"/>
                <a:stretch>
                  <a:fillRect l="-5344" t="-5452" b="-229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763688" y="5373216"/>
                <a:ext cx="5976664" cy="575222"/>
              </a:xfrm>
              <a:prstGeom prst="rect">
                <a:avLst/>
              </a:prstGeom>
            </p:spPr>
            <p:txBody>
              <a:bodyPr wrap="square">
                <a:spAutoFit/>
              </a:bodyPr>
              <a:lstStyle/>
              <a:p>
                <a14:m>
                  <m:oMath xmlns:m="http://schemas.openxmlformats.org/officeDocument/2006/math">
                    <m:r>
                      <a:rPr lang="en-IN" sz="2000" smtClean="0">
                        <a:solidFill>
                          <a:schemeClr val="tx1"/>
                        </a:solidFill>
                        <a:latin typeface="Cambria Math"/>
                      </a:rPr>
                      <m:t>−</m:t>
                    </m:r>
                    <m:nary>
                      <m:naryPr>
                        <m:chr m:val="∑"/>
                        <m:supHide m:val="on"/>
                        <m:ctrlPr>
                          <a:rPr lang="en-IN" sz="2000" i="1">
                            <a:solidFill>
                              <a:schemeClr val="tx1"/>
                            </a:solidFill>
                            <a:latin typeface="Cambria Math" panose="02040503050406030204" pitchFamily="18" charset="0"/>
                          </a:rPr>
                        </m:ctrlPr>
                      </m:naryPr>
                      <m:sub>
                        <m:r>
                          <m:rPr>
                            <m:brk m:alnAt="7"/>
                          </m:rPr>
                          <a:rPr lang="en-IN" sz="2000" i="1">
                            <a:solidFill>
                              <a:schemeClr val="tx1"/>
                            </a:solidFill>
                            <a:latin typeface="Cambria Math"/>
                          </a:rPr>
                          <m:t>𝑗</m:t>
                        </m:r>
                        <m:r>
                          <a:rPr lang="en-IN" sz="2000" i="1">
                            <a:solidFill>
                              <a:schemeClr val="tx1"/>
                            </a:solidFill>
                            <a:latin typeface="Cambria Math"/>
                            <a:ea typeface="Cambria Math"/>
                          </a:rPr>
                          <m:t>∈</m:t>
                        </m:r>
                        <m:r>
                          <a:rPr lang="en-IN" sz="2000" i="1">
                            <a:solidFill>
                              <a:schemeClr val="tx1"/>
                            </a:solidFill>
                            <a:latin typeface="Cambria Math"/>
                            <a:ea typeface="Cambria Math"/>
                          </a:rPr>
                          <m:t>𝑃</m:t>
                        </m:r>
                      </m:sub>
                      <m:sup/>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a:rPr>
                              <m:t>𝐴</m:t>
                            </m:r>
                          </m:e>
                          <m:sub>
                            <m:r>
                              <a:rPr lang="en-IN" sz="2000" i="1">
                                <a:solidFill>
                                  <a:schemeClr val="tx1"/>
                                </a:solidFill>
                                <a:latin typeface="Cambria Math"/>
                              </a:rPr>
                              <m:t>𝑟𝑗</m:t>
                            </m:r>
                          </m:sub>
                        </m:sSub>
                      </m:e>
                    </m:nary>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a:rPr>
                          <m:t>𝑥</m:t>
                        </m:r>
                      </m:e>
                      <m:sub>
                        <m:r>
                          <a:rPr lang="en-IN" sz="2000" i="1">
                            <a:solidFill>
                              <a:schemeClr val="tx1"/>
                            </a:solidFill>
                            <a:latin typeface="Cambria Math"/>
                          </a:rPr>
                          <m:t>𝑗</m:t>
                        </m:r>
                      </m:sub>
                    </m:sSub>
                  </m:oMath>
                </a14:m>
                <a:r>
                  <a:rPr lang="en-IN" sz="2000" dirty="0">
                    <a:solidFill>
                      <a:schemeClr val="tx1"/>
                    </a:solidFill>
                  </a:rPr>
                  <a:t> - </a:t>
                </a:r>
                <a:r>
                  <a:rPr lang="en-IN" sz="2000" dirty="0" smtClean="0">
                    <a:solidFill>
                      <a:schemeClr val="tx1"/>
                    </a:solidFill>
                  </a:rPr>
                  <a:t>(</a:t>
                </a:r>
                <a14:m>
                  <m:oMath xmlns:m="http://schemas.openxmlformats.org/officeDocument/2006/math">
                    <m:f>
                      <m:fPr>
                        <m:ctrlPr>
                          <a:rPr lang="en-IN" sz="2000" i="1" dirty="0">
                            <a:solidFill>
                              <a:schemeClr val="tx1"/>
                            </a:solidFill>
                            <a:latin typeface="Cambria Math" panose="02040503050406030204" pitchFamily="18" charset="0"/>
                          </a:rPr>
                        </m:ctrlPr>
                      </m:fPr>
                      <m:num>
                        <m:sSub>
                          <m:sSubPr>
                            <m:ctrlPr>
                              <a:rPr lang="en-IN" sz="2000" i="1" dirty="0">
                                <a:solidFill>
                                  <a:schemeClr val="tx1"/>
                                </a:solidFill>
                                <a:latin typeface="Cambria Math" panose="02040503050406030204" pitchFamily="18" charset="0"/>
                              </a:rPr>
                            </m:ctrlPr>
                          </m:sSubPr>
                          <m:e>
                            <m:r>
                              <a:rPr lang="en-IN" sz="2000" i="1" dirty="0">
                                <a:solidFill>
                                  <a:schemeClr val="tx1"/>
                                </a:solidFill>
                                <a:latin typeface="Cambria Math"/>
                              </a:rPr>
                              <m:t>𝑓</m:t>
                            </m:r>
                          </m:e>
                          <m:sub>
                            <m:r>
                              <a:rPr lang="en-IN" sz="2000" i="1" dirty="0">
                                <a:solidFill>
                                  <a:schemeClr val="tx1"/>
                                </a:solidFill>
                                <a:latin typeface="Cambria Math"/>
                              </a:rPr>
                              <m:t>𝑟</m:t>
                            </m:r>
                          </m:sub>
                        </m:sSub>
                      </m:num>
                      <m:den>
                        <m:sSub>
                          <m:sSubPr>
                            <m:ctrlPr>
                              <a:rPr lang="en-IN" sz="2000" i="1" dirty="0">
                                <a:solidFill>
                                  <a:schemeClr val="tx1"/>
                                </a:solidFill>
                                <a:latin typeface="Cambria Math" panose="02040503050406030204" pitchFamily="18" charset="0"/>
                              </a:rPr>
                            </m:ctrlPr>
                          </m:sSubPr>
                          <m:e>
                            <m:r>
                              <a:rPr lang="en-IN" sz="2000" i="1" dirty="0">
                                <a:solidFill>
                                  <a:schemeClr val="tx1"/>
                                </a:solidFill>
                                <a:latin typeface="Cambria Math"/>
                              </a:rPr>
                              <m:t>𝑓</m:t>
                            </m:r>
                          </m:e>
                          <m:sub>
                            <m:r>
                              <a:rPr lang="en-IN" sz="2000" i="1" dirty="0">
                                <a:solidFill>
                                  <a:schemeClr val="tx1"/>
                                </a:solidFill>
                                <a:latin typeface="Cambria Math"/>
                              </a:rPr>
                              <m:t>𝑟</m:t>
                            </m:r>
                          </m:sub>
                        </m:sSub>
                        <m:r>
                          <a:rPr lang="en-IN" sz="2000" i="1" dirty="0">
                            <a:solidFill>
                              <a:schemeClr val="tx1"/>
                            </a:solidFill>
                            <a:latin typeface="Cambria Math"/>
                          </a:rPr>
                          <m:t>−1</m:t>
                        </m:r>
                      </m:den>
                    </m:f>
                  </m:oMath>
                </a14:m>
                <a:r>
                  <a:rPr lang="en-IN" sz="2000" dirty="0" smtClean="0">
                    <a:solidFill>
                      <a:schemeClr val="tx1"/>
                    </a:solidFill>
                  </a:rPr>
                  <a:t>)</a:t>
                </a:r>
                <a:r>
                  <a:rPr lang="en-IN" sz="2000" dirty="0">
                    <a:solidFill>
                      <a:schemeClr val="tx1"/>
                    </a:solidFill>
                  </a:rPr>
                  <a:t> </a:t>
                </a:r>
                <a14:m>
                  <m:oMath xmlns:m="http://schemas.openxmlformats.org/officeDocument/2006/math">
                    <m:nary>
                      <m:naryPr>
                        <m:chr m:val="∑"/>
                        <m:supHide m:val="on"/>
                        <m:ctrlPr>
                          <a:rPr lang="en-IN" sz="2000" i="1">
                            <a:solidFill>
                              <a:schemeClr val="tx1"/>
                            </a:solidFill>
                            <a:latin typeface="Cambria Math" panose="02040503050406030204" pitchFamily="18" charset="0"/>
                          </a:rPr>
                        </m:ctrlPr>
                      </m:naryPr>
                      <m:sub>
                        <m:r>
                          <m:rPr>
                            <m:brk m:alnAt="7"/>
                          </m:rPr>
                          <a:rPr lang="en-IN" sz="2000" i="1">
                            <a:solidFill>
                              <a:schemeClr val="tx1"/>
                            </a:solidFill>
                            <a:latin typeface="Cambria Math"/>
                          </a:rPr>
                          <m:t>𝑗</m:t>
                        </m:r>
                        <m:r>
                          <a:rPr lang="en-IN" sz="2000" i="1">
                            <a:solidFill>
                              <a:schemeClr val="tx1"/>
                            </a:solidFill>
                            <a:latin typeface="Cambria Math"/>
                            <a:ea typeface="Cambria Math"/>
                          </a:rPr>
                          <m:t>∈</m:t>
                        </m:r>
                        <m:r>
                          <a:rPr lang="en-IN" sz="2000" i="1">
                            <a:solidFill>
                              <a:schemeClr val="tx1"/>
                            </a:solidFill>
                            <a:latin typeface="Cambria Math"/>
                            <a:ea typeface="Cambria Math"/>
                          </a:rPr>
                          <m:t>𝑄</m:t>
                        </m:r>
                      </m:sub>
                      <m:sup/>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a:rPr>
                              <m:t>𝐴</m:t>
                            </m:r>
                          </m:e>
                          <m:sub>
                            <m:r>
                              <a:rPr lang="en-IN" sz="2000" i="1">
                                <a:solidFill>
                                  <a:schemeClr val="tx1"/>
                                </a:solidFill>
                                <a:latin typeface="Cambria Math"/>
                              </a:rPr>
                              <m:t>𝑟𝑗</m:t>
                            </m:r>
                          </m:sub>
                        </m:sSub>
                      </m:e>
                    </m:nary>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a:rPr>
                          <m:t>𝑥</m:t>
                        </m:r>
                      </m:e>
                      <m:sub>
                        <m:r>
                          <a:rPr lang="en-IN" sz="2000" i="1">
                            <a:solidFill>
                              <a:schemeClr val="tx1"/>
                            </a:solidFill>
                            <a:latin typeface="Cambria Math"/>
                          </a:rPr>
                          <m:t>𝑗</m:t>
                        </m:r>
                      </m:sub>
                    </m:sSub>
                    <m:r>
                      <a:rPr lang="en-IN" sz="2000" i="1" dirty="0">
                        <a:solidFill>
                          <a:schemeClr val="tx1"/>
                        </a:solidFill>
                        <a:latin typeface="Cambria Math"/>
                        <a:ea typeface="Cambria Math"/>
                      </a:rPr>
                      <m:t>+</m:t>
                    </m:r>
                    <m:sSub>
                      <m:sSubPr>
                        <m:ctrlPr>
                          <a:rPr lang="en-IN" sz="2000" i="1" dirty="0">
                            <a:solidFill>
                              <a:schemeClr val="tx1"/>
                            </a:solidFill>
                            <a:latin typeface="Cambria Math" panose="02040503050406030204" pitchFamily="18" charset="0"/>
                            <a:ea typeface="Cambria Math"/>
                          </a:rPr>
                        </m:ctrlPr>
                      </m:sSubPr>
                      <m:e>
                        <m:r>
                          <a:rPr lang="en-IN" sz="2000" i="1" dirty="0">
                            <a:solidFill>
                              <a:schemeClr val="tx1"/>
                            </a:solidFill>
                            <a:latin typeface="Cambria Math"/>
                            <a:ea typeface="Cambria Math"/>
                          </a:rPr>
                          <m:t>𝑆</m:t>
                        </m:r>
                      </m:e>
                      <m:sub>
                        <m:r>
                          <a:rPr lang="en-IN" sz="2000" i="1" dirty="0">
                            <a:solidFill>
                              <a:schemeClr val="tx1"/>
                            </a:solidFill>
                            <a:latin typeface="Cambria Math"/>
                            <a:ea typeface="Cambria Math"/>
                          </a:rPr>
                          <m:t>𝑔</m:t>
                        </m:r>
                      </m:sub>
                    </m:sSub>
                    <m:sSub>
                      <m:sSubPr>
                        <m:ctrlPr>
                          <a:rPr lang="en-IN" sz="2000" i="1" dirty="0">
                            <a:solidFill>
                              <a:schemeClr val="tx1"/>
                            </a:solidFill>
                            <a:latin typeface="Cambria Math" panose="02040503050406030204" pitchFamily="18" charset="0"/>
                            <a:ea typeface="Cambria Math"/>
                          </a:rPr>
                        </m:ctrlPr>
                      </m:sSubPr>
                      <m:e>
                        <m:r>
                          <a:rPr lang="en-IN" sz="2000" i="1" dirty="0">
                            <a:solidFill>
                              <a:schemeClr val="tx1"/>
                            </a:solidFill>
                            <a:latin typeface="Cambria Math"/>
                            <a:ea typeface="Cambria Math"/>
                          </a:rPr>
                          <m:t>=−</m:t>
                        </m:r>
                        <m:r>
                          <a:rPr lang="en-IN" sz="2000" i="1" dirty="0">
                            <a:solidFill>
                              <a:schemeClr val="tx1"/>
                            </a:solidFill>
                            <a:latin typeface="Cambria Math"/>
                            <a:ea typeface="Cambria Math"/>
                          </a:rPr>
                          <m:t>𝑓</m:t>
                        </m:r>
                      </m:e>
                      <m:sub>
                        <m:r>
                          <a:rPr lang="en-IN" sz="2000" i="1" dirty="0">
                            <a:solidFill>
                              <a:schemeClr val="tx1"/>
                            </a:solidFill>
                            <a:latin typeface="Cambria Math"/>
                            <a:ea typeface="Cambria Math"/>
                          </a:rPr>
                          <m:t>𝑟</m:t>
                        </m:r>
                      </m:sub>
                    </m:sSub>
                  </m:oMath>
                </a14:m>
                <a:endParaRPr lang="en-IN" sz="2000" dirty="0">
                  <a:solidFill>
                    <a:schemeClr val="tx1"/>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1763688" y="5373216"/>
                <a:ext cx="5976664" cy="575222"/>
              </a:xfrm>
              <a:prstGeom prst="rect">
                <a:avLst/>
              </a:prstGeom>
              <a:blipFill rotWithShape="0">
                <a:blip r:embed="rId3"/>
                <a:stretch>
                  <a:fillRect/>
                </a:stretch>
              </a:blipFill>
            </p:spPr>
            <p:txBody>
              <a:bodyPr/>
              <a:lstStyle/>
              <a:p>
                <a:r>
                  <a:rPr lang="en-IN">
                    <a:noFill/>
                  </a:rPr>
                  <a:t> </a:t>
                </a:r>
              </a:p>
            </p:txBody>
          </p:sp>
        </mc:Fallback>
      </mc:AlternateContent>
      <p:sp>
        <p:nvSpPr>
          <p:cNvPr id="4" name="TextBox 3"/>
          <p:cNvSpPr txBox="1"/>
          <p:nvPr/>
        </p:nvSpPr>
        <p:spPr>
          <a:xfrm>
            <a:off x="683568" y="5451955"/>
            <a:ext cx="910314" cy="369332"/>
          </a:xfrm>
          <a:prstGeom prst="rect">
            <a:avLst/>
          </a:prstGeom>
          <a:noFill/>
        </p:spPr>
        <p:txBody>
          <a:bodyPr wrap="none" rtlCol="0">
            <a:spAutoFit/>
          </a:bodyPr>
          <a:lstStyle/>
          <a:p>
            <a:r>
              <a:rPr lang="en-IN" dirty="0" smtClean="0"/>
              <a:t>That is ,</a:t>
            </a:r>
            <a:endParaRPr lang="en-IN" dirty="0"/>
          </a:p>
        </p:txBody>
      </p:sp>
    </p:spTree>
    <p:extLst>
      <p:ext uri="{BB962C8B-B14F-4D97-AF65-F5344CB8AC3E}">
        <p14:creationId xmlns:p14="http://schemas.microsoft.com/office/powerpoint/2010/main" val="2428208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55987" y="620688"/>
                <a:ext cx="8162783" cy="1173142"/>
              </a:xfrm>
              <a:prstGeom prst="rect">
                <a:avLst/>
              </a:prstGeom>
              <a:noFill/>
            </p:spPr>
            <p:txBody>
              <a:bodyPr wrap="square" rtlCol="0">
                <a:spAutoFit/>
              </a:bodyPr>
              <a:lstStyle/>
              <a:p>
                <a:r>
                  <a:rPr lang="en-IN" sz="2400" dirty="0" smtClean="0"/>
                  <a:t>Step 4 </a:t>
                </a:r>
                <a:r>
                  <a:rPr lang="en-IN" dirty="0" smtClean="0"/>
                  <a:t>:	 Add  generated cut (</a:t>
                </a:r>
                <a:r>
                  <a:rPr lang="en-IN" dirty="0" err="1" smtClean="0"/>
                  <a:t>Gomorian</a:t>
                </a:r>
                <a:r>
                  <a:rPr lang="en-IN" dirty="0" smtClean="0"/>
                  <a:t> constraint) </a:t>
                </a:r>
                <a:r>
                  <a:rPr lang="en-IN" dirty="0"/>
                  <a:t>-</a:t>
                </a:r>
                <a14:m>
                  <m:oMath xmlns:m="http://schemas.openxmlformats.org/officeDocument/2006/math">
                    <m:nary>
                      <m:naryPr>
                        <m:chr m:val="∑"/>
                        <m:supHide m:val="on"/>
                        <m:ctrlPr>
                          <a:rPr lang="en-IN" i="1">
                            <a:latin typeface="Cambria Math" panose="02040503050406030204" pitchFamily="18" charset="0"/>
                          </a:rPr>
                        </m:ctrlPr>
                      </m:naryPr>
                      <m:sub>
                        <m:r>
                          <m:rPr>
                            <m:brk m:alnAt="7"/>
                          </m:rPr>
                          <a:rPr lang="en-IN" i="1">
                            <a:latin typeface="Cambria Math"/>
                          </a:rPr>
                          <m:t>𝑗</m:t>
                        </m:r>
                      </m:sub>
                      <m:sup/>
                      <m:e>
                        <m:sSub>
                          <m:sSubPr>
                            <m:ctrlPr>
                              <a:rPr lang="en-IN" i="1">
                                <a:latin typeface="Cambria Math" panose="02040503050406030204" pitchFamily="18" charset="0"/>
                              </a:rPr>
                            </m:ctrlPr>
                          </m:sSubPr>
                          <m:e>
                            <m:r>
                              <a:rPr lang="en-IN" i="1">
                                <a:latin typeface="Cambria Math"/>
                              </a:rPr>
                              <m:t>𝑓</m:t>
                            </m:r>
                          </m:e>
                          <m:sub>
                            <m:r>
                              <a:rPr lang="en-IN" i="1">
                                <a:latin typeface="Cambria Math"/>
                              </a:rPr>
                              <m:t>𝑟𝑗</m:t>
                            </m:r>
                          </m:sub>
                        </m:sSub>
                      </m:e>
                    </m:nary>
                    <m:sSub>
                      <m:sSubPr>
                        <m:ctrlPr>
                          <a:rPr lang="en-IN" i="1">
                            <a:latin typeface="Cambria Math" panose="02040503050406030204" pitchFamily="18" charset="0"/>
                          </a:rPr>
                        </m:ctrlPr>
                      </m:sSubPr>
                      <m:e>
                        <m:r>
                          <a:rPr lang="en-IN" i="1">
                            <a:latin typeface="Cambria Math"/>
                          </a:rPr>
                          <m:t>𝑥</m:t>
                        </m:r>
                      </m:e>
                      <m:sub>
                        <m:r>
                          <a:rPr lang="en-IN" i="1">
                            <a:latin typeface="Cambria Math"/>
                          </a:rPr>
                          <m:t>𝑗</m:t>
                        </m:r>
                      </m:sub>
                    </m:sSub>
                    <m:r>
                      <m:rPr>
                        <m:nor/>
                      </m:rPr>
                      <a:rPr lang="en-IN" dirty="0"/>
                      <m:t> + </m:t>
                    </m:r>
                  </m:oMath>
                </a14:m>
                <a:r>
                  <a:rPr lang="en-IN" dirty="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𝑆</m:t>
                        </m:r>
                      </m:e>
                      <m:sub>
                        <m:r>
                          <a:rPr lang="en-IN" b="0" i="1" dirty="0" smtClean="0">
                            <a:latin typeface="Cambria Math"/>
                          </a:rPr>
                          <m:t>𝑔</m:t>
                        </m:r>
                      </m:sub>
                    </m:sSub>
                    <m:r>
                      <m:rPr>
                        <m:nor/>
                      </m:rPr>
                      <a:rPr lang="en-IN" dirty="0"/>
                      <m:t>= </m:t>
                    </m:r>
                    <m:r>
                      <m:rPr>
                        <m:nor/>
                      </m:rPr>
                      <a:rPr lang="en-IN" i="1" dirty="0"/>
                      <m:t>−</m:t>
                    </m:r>
                    <m:sSub>
                      <m:sSubPr>
                        <m:ctrlPr>
                          <a:rPr lang="en-IN" i="1">
                            <a:latin typeface="Cambria Math" panose="02040503050406030204" pitchFamily="18" charset="0"/>
                          </a:rPr>
                        </m:ctrlPr>
                      </m:sSubPr>
                      <m:e>
                        <m:r>
                          <a:rPr lang="en-IN" i="1">
                            <a:latin typeface="Cambria Math"/>
                          </a:rPr>
                          <m:t>𝑓</m:t>
                        </m:r>
                      </m:e>
                      <m:sub>
                        <m:r>
                          <a:rPr lang="en-IN" i="1">
                            <a:latin typeface="Cambria Math"/>
                          </a:rPr>
                          <m:t>𝑟</m:t>
                        </m:r>
                      </m:sub>
                    </m:sSub>
                  </m:oMath>
                </a14:m>
                <a:endParaRPr lang="en-IN" dirty="0" smtClean="0"/>
              </a:p>
              <a:p>
                <a:r>
                  <a:rPr lang="en-IN" dirty="0" smtClean="0"/>
                  <a:t>(</a:t>
                </a:r>
                <a14:m>
                  <m:oMath xmlns:m="http://schemas.openxmlformats.org/officeDocument/2006/math">
                    <m:r>
                      <a:rPr lang="en-IN" b="0" i="0" smtClean="0">
                        <a:solidFill>
                          <a:srgbClr val="0070C0"/>
                        </a:solidFill>
                        <a:latin typeface="Cambria Math"/>
                      </a:rPr>
                      <m:t>−</m:t>
                    </m:r>
                    <m:nary>
                      <m:naryPr>
                        <m:chr m:val="∑"/>
                        <m:supHide m:val="on"/>
                        <m:ctrlPr>
                          <a:rPr lang="en-IN" i="1">
                            <a:solidFill>
                              <a:srgbClr val="0070C0"/>
                            </a:solidFill>
                            <a:latin typeface="Cambria Math" panose="02040503050406030204" pitchFamily="18" charset="0"/>
                          </a:rPr>
                        </m:ctrlPr>
                      </m:naryPr>
                      <m:sub>
                        <m:r>
                          <m:rPr>
                            <m:brk m:alnAt="7"/>
                          </m:rPr>
                          <a:rPr lang="en-IN" i="1">
                            <a:solidFill>
                              <a:srgbClr val="0070C0"/>
                            </a:solidFill>
                            <a:latin typeface="Cambria Math"/>
                          </a:rPr>
                          <m:t>𝑗</m:t>
                        </m:r>
                        <m:r>
                          <a:rPr lang="en-IN" i="1">
                            <a:solidFill>
                              <a:srgbClr val="0070C0"/>
                            </a:solidFill>
                            <a:latin typeface="Cambria Math"/>
                            <a:ea typeface="Cambria Math"/>
                          </a:rPr>
                          <m:t>∈</m:t>
                        </m:r>
                        <m:r>
                          <a:rPr lang="en-IN" i="1">
                            <a:solidFill>
                              <a:srgbClr val="0070C0"/>
                            </a:solidFill>
                            <a:latin typeface="Cambria Math"/>
                            <a:ea typeface="Cambria Math"/>
                          </a:rPr>
                          <m:t>𝑃</m:t>
                        </m:r>
                      </m:sub>
                      <m:sup/>
                      <m:e>
                        <m:sSub>
                          <m:sSubPr>
                            <m:ctrlPr>
                              <a:rPr lang="en-IN" i="1">
                                <a:solidFill>
                                  <a:srgbClr val="0070C0"/>
                                </a:solidFill>
                                <a:latin typeface="Cambria Math" panose="02040503050406030204" pitchFamily="18" charset="0"/>
                              </a:rPr>
                            </m:ctrlPr>
                          </m:sSubPr>
                          <m:e>
                            <m:r>
                              <a:rPr lang="en-IN" b="0" i="1" smtClean="0">
                                <a:solidFill>
                                  <a:srgbClr val="0070C0"/>
                                </a:solidFill>
                                <a:latin typeface="Cambria Math"/>
                              </a:rPr>
                              <m:t>𝐴</m:t>
                            </m:r>
                          </m:e>
                          <m:sub>
                            <m:r>
                              <a:rPr lang="en-IN" i="1">
                                <a:solidFill>
                                  <a:srgbClr val="0070C0"/>
                                </a:solidFill>
                                <a:latin typeface="Cambria Math"/>
                              </a:rPr>
                              <m:t>𝑟𝑗</m:t>
                            </m:r>
                          </m:sub>
                        </m:sSub>
                      </m:e>
                    </m:nary>
                    <m:sSub>
                      <m:sSubPr>
                        <m:ctrlPr>
                          <a:rPr lang="en-IN" i="1">
                            <a:solidFill>
                              <a:srgbClr val="0070C0"/>
                            </a:solidFill>
                            <a:latin typeface="Cambria Math" panose="02040503050406030204" pitchFamily="18" charset="0"/>
                          </a:rPr>
                        </m:ctrlPr>
                      </m:sSubPr>
                      <m:e>
                        <m:r>
                          <a:rPr lang="en-IN" i="1">
                            <a:solidFill>
                              <a:srgbClr val="0070C0"/>
                            </a:solidFill>
                            <a:latin typeface="Cambria Math"/>
                          </a:rPr>
                          <m:t>𝑥</m:t>
                        </m:r>
                      </m:e>
                      <m:sub>
                        <m:r>
                          <a:rPr lang="en-IN" i="1">
                            <a:solidFill>
                              <a:srgbClr val="0070C0"/>
                            </a:solidFill>
                            <a:latin typeface="Cambria Math"/>
                          </a:rPr>
                          <m:t>𝑗</m:t>
                        </m:r>
                      </m:sub>
                    </m:sSub>
                  </m:oMath>
                </a14:m>
                <a:r>
                  <a:rPr lang="en-IN" dirty="0">
                    <a:solidFill>
                      <a:srgbClr val="0070C0"/>
                    </a:solidFill>
                  </a:rPr>
                  <a:t> </a:t>
                </a:r>
                <a:r>
                  <a:rPr lang="en-IN" dirty="0" smtClean="0">
                    <a:solidFill>
                      <a:srgbClr val="0070C0"/>
                    </a:solidFill>
                  </a:rPr>
                  <a:t>- </a:t>
                </a:r>
                <a14:m>
                  <m:oMath xmlns:m="http://schemas.openxmlformats.org/officeDocument/2006/math">
                    <m:f>
                      <m:fPr>
                        <m:ctrlPr>
                          <a:rPr lang="en-IN" i="1" dirty="0">
                            <a:solidFill>
                              <a:srgbClr val="0070C0"/>
                            </a:solidFill>
                            <a:latin typeface="Cambria Math" panose="02040503050406030204" pitchFamily="18" charset="0"/>
                          </a:rPr>
                        </m:ctrlPr>
                      </m:fPr>
                      <m:num>
                        <m:sSub>
                          <m:sSubPr>
                            <m:ctrlPr>
                              <a:rPr lang="en-IN" i="1" dirty="0">
                                <a:solidFill>
                                  <a:srgbClr val="0070C0"/>
                                </a:solidFill>
                                <a:latin typeface="Cambria Math" panose="02040503050406030204" pitchFamily="18" charset="0"/>
                              </a:rPr>
                            </m:ctrlPr>
                          </m:sSubPr>
                          <m:e>
                            <m:r>
                              <a:rPr lang="en-IN" i="1" dirty="0">
                                <a:solidFill>
                                  <a:srgbClr val="0070C0"/>
                                </a:solidFill>
                                <a:latin typeface="Cambria Math"/>
                              </a:rPr>
                              <m:t>𝑓</m:t>
                            </m:r>
                          </m:e>
                          <m:sub>
                            <m:r>
                              <a:rPr lang="en-IN" i="1" dirty="0">
                                <a:solidFill>
                                  <a:srgbClr val="0070C0"/>
                                </a:solidFill>
                                <a:latin typeface="Cambria Math"/>
                              </a:rPr>
                              <m:t>𝑟</m:t>
                            </m:r>
                          </m:sub>
                        </m:sSub>
                      </m:num>
                      <m:den>
                        <m:sSub>
                          <m:sSubPr>
                            <m:ctrlPr>
                              <a:rPr lang="en-IN" i="1" dirty="0">
                                <a:solidFill>
                                  <a:srgbClr val="0070C0"/>
                                </a:solidFill>
                                <a:latin typeface="Cambria Math" panose="02040503050406030204" pitchFamily="18" charset="0"/>
                              </a:rPr>
                            </m:ctrlPr>
                          </m:sSubPr>
                          <m:e>
                            <m:r>
                              <a:rPr lang="en-IN" i="1" dirty="0">
                                <a:solidFill>
                                  <a:srgbClr val="0070C0"/>
                                </a:solidFill>
                                <a:latin typeface="Cambria Math"/>
                              </a:rPr>
                              <m:t>𝑓</m:t>
                            </m:r>
                          </m:e>
                          <m:sub>
                            <m:r>
                              <a:rPr lang="en-IN" i="1" dirty="0">
                                <a:solidFill>
                                  <a:srgbClr val="0070C0"/>
                                </a:solidFill>
                                <a:latin typeface="Cambria Math"/>
                              </a:rPr>
                              <m:t>𝑟</m:t>
                            </m:r>
                          </m:sub>
                        </m:sSub>
                        <m:r>
                          <a:rPr lang="en-IN" i="1" dirty="0">
                            <a:solidFill>
                              <a:srgbClr val="0070C0"/>
                            </a:solidFill>
                            <a:latin typeface="Cambria Math"/>
                          </a:rPr>
                          <m:t>−1</m:t>
                        </m:r>
                      </m:den>
                    </m:f>
                  </m:oMath>
                </a14:m>
                <a:r>
                  <a:rPr lang="en-IN" dirty="0">
                    <a:solidFill>
                      <a:srgbClr val="0070C0"/>
                    </a:solidFill>
                  </a:rPr>
                  <a:t> </a:t>
                </a:r>
                <a14:m>
                  <m:oMath xmlns:m="http://schemas.openxmlformats.org/officeDocument/2006/math">
                    <m:nary>
                      <m:naryPr>
                        <m:chr m:val="∑"/>
                        <m:supHide m:val="on"/>
                        <m:ctrlPr>
                          <a:rPr lang="en-IN" i="1">
                            <a:solidFill>
                              <a:srgbClr val="0070C0"/>
                            </a:solidFill>
                            <a:latin typeface="Cambria Math" panose="02040503050406030204" pitchFamily="18" charset="0"/>
                          </a:rPr>
                        </m:ctrlPr>
                      </m:naryPr>
                      <m:sub>
                        <m:r>
                          <m:rPr>
                            <m:brk m:alnAt="7"/>
                          </m:rPr>
                          <a:rPr lang="en-IN" i="1">
                            <a:solidFill>
                              <a:srgbClr val="0070C0"/>
                            </a:solidFill>
                            <a:latin typeface="Cambria Math"/>
                          </a:rPr>
                          <m:t>𝑗</m:t>
                        </m:r>
                        <m:r>
                          <a:rPr lang="en-IN" i="1">
                            <a:solidFill>
                              <a:srgbClr val="0070C0"/>
                            </a:solidFill>
                            <a:latin typeface="Cambria Math"/>
                            <a:ea typeface="Cambria Math"/>
                          </a:rPr>
                          <m:t>∈</m:t>
                        </m:r>
                        <m:r>
                          <a:rPr lang="en-IN" i="1">
                            <a:solidFill>
                              <a:srgbClr val="0070C0"/>
                            </a:solidFill>
                            <a:latin typeface="Cambria Math"/>
                            <a:ea typeface="Cambria Math"/>
                          </a:rPr>
                          <m:t>𝑄</m:t>
                        </m:r>
                      </m:sub>
                      <m:sup/>
                      <m:e>
                        <m:sSub>
                          <m:sSubPr>
                            <m:ctrlPr>
                              <a:rPr lang="en-IN" i="1">
                                <a:solidFill>
                                  <a:srgbClr val="0070C0"/>
                                </a:solidFill>
                                <a:latin typeface="Cambria Math" panose="02040503050406030204" pitchFamily="18" charset="0"/>
                              </a:rPr>
                            </m:ctrlPr>
                          </m:sSubPr>
                          <m:e>
                            <m:r>
                              <a:rPr lang="en-IN" b="0" i="1" smtClean="0">
                                <a:solidFill>
                                  <a:srgbClr val="0070C0"/>
                                </a:solidFill>
                                <a:latin typeface="Cambria Math"/>
                              </a:rPr>
                              <m:t>𝐴</m:t>
                            </m:r>
                          </m:e>
                          <m:sub>
                            <m:r>
                              <a:rPr lang="en-IN" i="1">
                                <a:solidFill>
                                  <a:srgbClr val="0070C0"/>
                                </a:solidFill>
                                <a:latin typeface="Cambria Math"/>
                              </a:rPr>
                              <m:t>𝑟𝑗</m:t>
                            </m:r>
                          </m:sub>
                        </m:sSub>
                      </m:e>
                    </m:nary>
                    <m:sSub>
                      <m:sSubPr>
                        <m:ctrlPr>
                          <a:rPr lang="en-IN" i="1">
                            <a:solidFill>
                              <a:srgbClr val="0070C0"/>
                            </a:solidFill>
                            <a:latin typeface="Cambria Math" panose="02040503050406030204" pitchFamily="18" charset="0"/>
                          </a:rPr>
                        </m:ctrlPr>
                      </m:sSubPr>
                      <m:e>
                        <m:r>
                          <a:rPr lang="en-IN" i="1">
                            <a:solidFill>
                              <a:srgbClr val="0070C0"/>
                            </a:solidFill>
                            <a:latin typeface="Cambria Math"/>
                          </a:rPr>
                          <m:t>𝑥</m:t>
                        </m:r>
                      </m:e>
                      <m:sub>
                        <m:r>
                          <a:rPr lang="en-IN" i="1">
                            <a:solidFill>
                              <a:srgbClr val="0070C0"/>
                            </a:solidFill>
                            <a:latin typeface="Cambria Math"/>
                          </a:rPr>
                          <m:t>𝑗</m:t>
                        </m:r>
                      </m:sub>
                    </m:sSub>
                  </m:oMath>
                </a14:m>
                <a:r>
                  <a:rPr lang="en-IN" dirty="0">
                    <a:solidFill>
                      <a:srgbClr val="0070C0"/>
                    </a:solidFill>
                  </a:rPr>
                  <a:t> </a:t>
                </a:r>
                <a14:m>
                  <m:oMath xmlns:m="http://schemas.openxmlformats.org/officeDocument/2006/math">
                    <m:r>
                      <a:rPr lang="en-IN" i="1" dirty="0" smtClean="0">
                        <a:solidFill>
                          <a:srgbClr val="0070C0"/>
                        </a:solidFill>
                        <a:latin typeface="Cambria Math"/>
                        <a:ea typeface="Cambria Math"/>
                      </a:rPr>
                      <m:t>+</m:t>
                    </m:r>
                    <m:sSub>
                      <m:sSubPr>
                        <m:ctrlPr>
                          <a:rPr lang="en-IN" i="1" dirty="0" smtClean="0">
                            <a:solidFill>
                              <a:srgbClr val="0070C0"/>
                            </a:solidFill>
                            <a:latin typeface="Cambria Math" panose="02040503050406030204" pitchFamily="18" charset="0"/>
                            <a:ea typeface="Cambria Math"/>
                          </a:rPr>
                        </m:ctrlPr>
                      </m:sSubPr>
                      <m:e>
                        <m:r>
                          <a:rPr lang="en-IN" b="0" i="1" dirty="0" smtClean="0">
                            <a:solidFill>
                              <a:srgbClr val="0070C0"/>
                            </a:solidFill>
                            <a:latin typeface="Cambria Math"/>
                            <a:ea typeface="Cambria Math"/>
                          </a:rPr>
                          <m:t>𝑆</m:t>
                        </m:r>
                      </m:e>
                      <m:sub>
                        <m:r>
                          <a:rPr lang="en-IN" b="0" i="1" dirty="0" smtClean="0">
                            <a:solidFill>
                              <a:srgbClr val="0070C0"/>
                            </a:solidFill>
                            <a:latin typeface="Cambria Math"/>
                            <a:ea typeface="Cambria Math"/>
                          </a:rPr>
                          <m:t>𝑔</m:t>
                        </m:r>
                      </m:sub>
                    </m:sSub>
                    <m:sSub>
                      <m:sSubPr>
                        <m:ctrlPr>
                          <a:rPr lang="en-IN" i="1" dirty="0" smtClean="0">
                            <a:solidFill>
                              <a:srgbClr val="0070C0"/>
                            </a:solidFill>
                            <a:latin typeface="Cambria Math" panose="02040503050406030204" pitchFamily="18" charset="0"/>
                            <a:ea typeface="Cambria Math"/>
                          </a:rPr>
                        </m:ctrlPr>
                      </m:sSubPr>
                      <m:e>
                        <m:r>
                          <a:rPr lang="en-IN" b="0" i="1" dirty="0" smtClean="0">
                            <a:solidFill>
                              <a:srgbClr val="0070C0"/>
                            </a:solidFill>
                            <a:latin typeface="Cambria Math"/>
                            <a:ea typeface="Cambria Math"/>
                          </a:rPr>
                          <m:t>=−</m:t>
                        </m:r>
                        <m:r>
                          <a:rPr lang="en-IN" i="1" dirty="0">
                            <a:solidFill>
                              <a:srgbClr val="0070C0"/>
                            </a:solidFill>
                            <a:latin typeface="Cambria Math"/>
                            <a:ea typeface="Cambria Math"/>
                          </a:rPr>
                          <m:t>𝑓</m:t>
                        </m:r>
                      </m:e>
                      <m:sub>
                        <m:r>
                          <a:rPr lang="en-IN" i="1" dirty="0">
                            <a:solidFill>
                              <a:srgbClr val="0070C0"/>
                            </a:solidFill>
                            <a:latin typeface="Cambria Math"/>
                            <a:ea typeface="Cambria Math"/>
                          </a:rPr>
                          <m:t>𝑟</m:t>
                        </m:r>
                      </m:sub>
                    </m:sSub>
                  </m:oMath>
                </a14:m>
                <a:r>
                  <a:rPr lang="en-IN" dirty="0" smtClean="0"/>
                  <a:t>) to the LP Optimal simplex table.  This table is Optimal but infeasible </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455987" y="620688"/>
                <a:ext cx="8162783" cy="1173142"/>
              </a:xfrm>
              <a:prstGeom prst="rect">
                <a:avLst/>
              </a:prstGeom>
              <a:blipFill rotWithShape="0">
                <a:blip r:embed="rId2"/>
                <a:stretch>
                  <a:fillRect l="-1195" t="-32292" b="-27083"/>
                </a:stretch>
              </a:blipFill>
            </p:spPr>
            <p:txBody>
              <a:bodyPr/>
              <a:lstStyle/>
              <a:p>
                <a:r>
                  <a:rPr lang="en-IN">
                    <a:noFill/>
                  </a:rPr>
                  <a:t> </a:t>
                </a:r>
              </a:p>
            </p:txBody>
          </p:sp>
        </mc:Fallback>
      </mc:AlternateContent>
      <p:sp>
        <p:nvSpPr>
          <p:cNvPr id="3" name="TextBox 2"/>
          <p:cNvSpPr txBox="1"/>
          <p:nvPr/>
        </p:nvSpPr>
        <p:spPr>
          <a:xfrm>
            <a:off x="459881" y="2276872"/>
            <a:ext cx="6192688" cy="461665"/>
          </a:xfrm>
          <a:prstGeom prst="rect">
            <a:avLst/>
          </a:prstGeom>
          <a:noFill/>
        </p:spPr>
        <p:txBody>
          <a:bodyPr wrap="square" rtlCol="0">
            <a:spAutoFit/>
          </a:bodyPr>
          <a:lstStyle/>
          <a:p>
            <a:r>
              <a:rPr lang="en-IN" sz="2400" dirty="0" smtClean="0"/>
              <a:t>Step 5 : </a:t>
            </a:r>
            <a:r>
              <a:rPr lang="en-IN" dirty="0" smtClean="0"/>
              <a:t>Apply Dual Simplex Method to recover the feasibility</a:t>
            </a: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683568" y="2852936"/>
                <a:ext cx="6624736" cy="2192331"/>
              </a:xfrm>
              <a:prstGeom prst="rect">
                <a:avLst/>
              </a:prstGeom>
              <a:noFill/>
            </p:spPr>
            <p:txBody>
              <a:bodyPr wrap="square" rtlCol="0">
                <a:spAutoFit/>
              </a:bodyPr>
              <a:lstStyle/>
              <a:p>
                <a:r>
                  <a:rPr lang="en-IN" dirty="0" smtClean="0"/>
                  <a:t>i).  Identify the Pivot row with largest negative solution value</a:t>
                </a:r>
              </a:p>
              <a:p>
                <a:endParaRPr lang="en-IN" dirty="0"/>
              </a:p>
              <a:p>
                <a:r>
                  <a:rPr lang="en-IN" dirty="0" smtClean="0"/>
                  <a:t>ii).  Select the Pivot column with</a:t>
                </a:r>
              </a:p>
              <a:p>
                <a:endParaRPr lang="en-IN" dirty="0" smtClean="0"/>
              </a:p>
              <a:p>
                <a:r>
                  <a:rPr lang="en-IN" dirty="0" smtClean="0"/>
                  <a:t> Min </a:t>
                </a:r>
                <a14:m>
                  <m:oMath xmlns:m="http://schemas.openxmlformats.org/officeDocument/2006/math">
                    <m:d>
                      <m:dPr>
                        <m:begChr m:val="{"/>
                        <m:endChr m:val="}"/>
                        <m:ctrlPr>
                          <a:rPr lang="en-IN"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𝑂𝑏𝑗𝑒𝑐𝑡𝑖𝑣𝑒</m:t>
                            </m:r>
                            <m:r>
                              <a:rPr lang="en-IN" b="0" i="1" smtClean="0">
                                <a:latin typeface="Cambria Math" panose="02040503050406030204" pitchFamily="18" charset="0"/>
                              </a:rPr>
                              <m:t> </m:t>
                            </m:r>
                            <m:r>
                              <a:rPr lang="en-IN" b="0" i="1" smtClean="0">
                                <a:latin typeface="Cambria Math" panose="02040503050406030204" pitchFamily="18" charset="0"/>
                              </a:rPr>
                              <m:t>𝑟𝑜𝑤</m:t>
                            </m:r>
                            <m:r>
                              <a:rPr lang="en-IN" b="0" i="1" smtClean="0">
                                <a:latin typeface="Cambria Math" panose="02040503050406030204" pitchFamily="18" charset="0"/>
                              </a:rPr>
                              <m:t> </m:t>
                            </m:r>
                            <m:r>
                              <a:rPr lang="en-IN" b="0" i="1" smtClean="0">
                                <a:latin typeface="Cambria Math" panose="02040503050406030204" pitchFamily="18" charset="0"/>
                              </a:rPr>
                              <m:t>𝑐𝑜𝑒𝑓𝑓𝑖𝑐𝑖𝑒𝑛𝑡</m:t>
                            </m:r>
                          </m:num>
                          <m:den>
                            <m:r>
                              <a:rPr lang="en-IN" b="0" i="1" smtClean="0">
                                <a:latin typeface="Cambria Math" panose="02040503050406030204" pitchFamily="18" charset="0"/>
                              </a:rPr>
                              <m:t>𝑁𝑒𝑔𝑎𝑡𝑖𝑣𝑒</m:t>
                            </m:r>
                            <m:r>
                              <a:rPr lang="en-IN" b="0" i="1" smtClean="0">
                                <a:latin typeface="Cambria Math" panose="02040503050406030204" pitchFamily="18" charset="0"/>
                              </a:rPr>
                              <m:t> </m:t>
                            </m:r>
                            <m:r>
                              <a:rPr lang="en-IN" b="0" i="1" smtClean="0">
                                <a:latin typeface="Cambria Math" panose="02040503050406030204" pitchFamily="18" charset="0"/>
                              </a:rPr>
                              <m:t>𝑒𝑙𝑒𝑚𝑒𝑛𝑡𝑠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𝑝𝑖𝑣𝑜𝑡</m:t>
                            </m:r>
                            <m:r>
                              <a:rPr lang="en-IN" b="0" i="1" smtClean="0">
                                <a:latin typeface="Cambria Math" panose="02040503050406030204" pitchFamily="18" charset="0"/>
                              </a:rPr>
                              <m:t> </m:t>
                            </m:r>
                            <m:r>
                              <a:rPr lang="en-IN" b="0" i="1" smtClean="0">
                                <a:latin typeface="Cambria Math" panose="02040503050406030204" pitchFamily="18" charset="0"/>
                              </a:rPr>
                              <m:t>𝑟𝑜𝑤</m:t>
                            </m:r>
                          </m:den>
                        </m:f>
                      </m:e>
                    </m:d>
                  </m:oMath>
                </a14:m>
                <a:endParaRPr lang="en-IN" dirty="0" smtClean="0"/>
              </a:p>
              <a:p>
                <a:endParaRPr lang="en-IN" dirty="0" smtClean="0"/>
              </a:p>
              <a:p>
                <a:r>
                  <a:rPr lang="en-IN" dirty="0" smtClean="0"/>
                  <a:t>iii).  Develop the next improved solution with the usual procedure</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683568" y="2852936"/>
                <a:ext cx="6624736" cy="2192331"/>
              </a:xfrm>
              <a:prstGeom prst="rect">
                <a:avLst/>
              </a:prstGeom>
              <a:blipFill rotWithShape="0">
                <a:blip r:embed="rId3"/>
                <a:stretch>
                  <a:fillRect l="-736" t="-1389" b="-3333"/>
                </a:stretch>
              </a:blipFill>
            </p:spPr>
            <p:txBody>
              <a:bodyPr/>
              <a:lstStyle/>
              <a:p>
                <a:r>
                  <a:rPr lang="en-IN">
                    <a:noFill/>
                  </a:rPr>
                  <a:t> </a:t>
                </a:r>
              </a:p>
            </p:txBody>
          </p:sp>
        </mc:Fallback>
      </mc:AlternateContent>
    </p:spTree>
    <p:extLst>
      <p:ext uri="{BB962C8B-B14F-4D97-AF65-F5344CB8AC3E}">
        <p14:creationId xmlns:p14="http://schemas.microsoft.com/office/powerpoint/2010/main" val="4235550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412776"/>
            <a:ext cx="7632848" cy="4374724"/>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400" dirty="0"/>
              <a:t>Check whether the new solution is satisfied the integer restrictions or not. </a:t>
            </a:r>
          </a:p>
          <a:p>
            <a:pPr marL="342900" indent="-342900" algn="just">
              <a:lnSpc>
                <a:spcPct val="130000"/>
              </a:lnSpc>
              <a:buFont typeface="Arial" panose="020B0604020202020204" pitchFamily="34" charset="0"/>
              <a:buChar char="•"/>
            </a:pPr>
            <a:r>
              <a:rPr lang="en-US" sz="2400" dirty="0"/>
              <a:t>If not satisfied the integer restrictions, then a new </a:t>
            </a:r>
            <a:r>
              <a:rPr lang="en-US" sz="2400" dirty="0" err="1"/>
              <a:t>Gomorian</a:t>
            </a:r>
            <a:r>
              <a:rPr lang="en-US" sz="2400" dirty="0"/>
              <a:t> constraint is developed for the non-integer valued basic variable from the new  optimal simplex tableau and the dual simplex method is applied again. The process is continued until either an optimal integer solution is obtained or It shows that the problem has no feasible integer solution.</a:t>
            </a:r>
            <a:endParaRPr lang="en-IN" sz="2400" dirty="0"/>
          </a:p>
        </p:txBody>
      </p:sp>
      <p:sp>
        <p:nvSpPr>
          <p:cNvPr id="3" name="TextBox 2"/>
          <p:cNvSpPr txBox="1"/>
          <p:nvPr/>
        </p:nvSpPr>
        <p:spPr>
          <a:xfrm>
            <a:off x="709857" y="332656"/>
            <a:ext cx="1341863" cy="523220"/>
          </a:xfrm>
          <a:prstGeom prst="rect">
            <a:avLst/>
          </a:prstGeom>
          <a:noFill/>
        </p:spPr>
        <p:txBody>
          <a:bodyPr wrap="square" rtlCol="0">
            <a:spAutoFit/>
          </a:bodyPr>
          <a:lstStyle/>
          <a:p>
            <a:r>
              <a:rPr lang="en-IN" sz="2800" dirty="0" smtClean="0"/>
              <a:t>Step 6 :</a:t>
            </a:r>
            <a:endParaRPr lang="en-IN" sz="2800" dirty="0"/>
          </a:p>
        </p:txBody>
      </p:sp>
    </p:spTree>
    <p:extLst>
      <p:ext uri="{BB962C8B-B14F-4D97-AF65-F5344CB8AC3E}">
        <p14:creationId xmlns:p14="http://schemas.microsoft.com/office/powerpoint/2010/main" val="354403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1"/>
            <a:ext cx="8229600" cy="1143000"/>
          </a:xfrm>
        </p:spPr>
        <p:txBody>
          <a:bodyPr>
            <a:normAutofit/>
          </a:bodyPr>
          <a:lstStyle/>
          <a:p>
            <a:pPr algn="l"/>
            <a:r>
              <a:rPr lang="en-IN" sz="2400" b="1" dirty="0" smtClean="0"/>
              <a:t>Example 1 (Cutting Plane Method)</a:t>
            </a:r>
            <a:endParaRPr lang="en-IN" sz="2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2" y="1268760"/>
                <a:ext cx="8229600" cy="4525963"/>
              </a:xfrm>
            </p:spPr>
            <p:txBody>
              <a:bodyPr>
                <a:normAutofit/>
              </a:bodyPr>
              <a:lstStyle/>
              <a:p>
                <a:pPr marL="0" indent="0">
                  <a:buNone/>
                </a:pPr>
                <a:r>
                  <a:rPr lang="en-IN" sz="2400" dirty="0" smtClean="0"/>
                  <a:t>Consider the following  all Integer Linear Programming Problem</a:t>
                </a:r>
              </a:p>
              <a:p>
                <a:pPr marL="0" indent="0">
                  <a:buNone/>
                </a:pPr>
                <a:endParaRPr lang="en-IN" sz="2400" dirty="0" smtClean="0"/>
              </a:p>
              <a:p>
                <a:pPr marL="0" indent="0">
                  <a:buNone/>
                </a:pPr>
                <a:r>
                  <a:rPr lang="en-IN" sz="2400" b="1" dirty="0" smtClean="0"/>
                  <a:t>Maximize Z= 6</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𝒙</m:t>
                        </m:r>
                      </m:e>
                      <m:sub>
                        <m:r>
                          <a:rPr lang="en-IN" sz="2400" b="1" i="1" smtClean="0">
                            <a:latin typeface="Cambria Math"/>
                          </a:rPr>
                          <m:t>𝟏</m:t>
                        </m:r>
                      </m:sub>
                    </m:sSub>
                  </m:oMath>
                </a14:m>
                <a:r>
                  <a:rPr lang="en-IN" sz="2400" b="1" dirty="0" smtClean="0"/>
                  <a:t>+2</a:t>
                </a:r>
                <a14:m>
                  <m:oMath xmlns:m="http://schemas.openxmlformats.org/officeDocument/2006/math">
                    <m:sSub>
                      <m:sSubPr>
                        <m:ctrlPr>
                          <a:rPr lang="en-IN" sz="2400" b="1" i="1" dirty="0" smtClean="0">
                            <a:latin typeface="Cambria Math" panose="02040503050406030204" pitchFamily="18" charset="0"/>
                          </a:rPr>
                        </m:ctrlPr>
                      </m:sSubPr>
                      <m:e>
                        <m:r>
                          <a:rPr lang="en-IN" sz="2400" b="1" i="1" dirty="0" smtClean="0">
                            <a:latin typeface="Cambria Math"/>
                          </a:rPr>
                          <m:t>𝒙</m:t>
                        </m:r>
                      </m:e>
                      <m:sub>
                        <m:r>
                          <a:rPr lang="en-IN" sz="2400" b="1" i="1" dirty="0" smtClean="0">
                            <a:latin typeface="Cambria Math"/>
                          </a:rPr>
                          <m:t>𝟐</m:t>
                        </m:r>
                      </m:sub>
                    </m:sSub>
                  </m:oMath>
                </a14:m>
                <a:endParaRPr lang="en-IN" sz="2400" b="1" dirty="0" smtClean="0"/>
              </a:p>
              <a:p>
                <a:pPr marL="0" indent="0">
                  <a:buNone/>
                </a:pPr>
                <a:endParaRPr lang="en-IN" sz="2400" dirty="0" smtClean="0"/>
              </a:p>
              <a:p>
                <a:pPr marL="0" indent="0">
                  <a:buNone/>
                </a:pPr>
                <a:r>
                  <a:rPr lang="en-IN" sz="2400" dirty="0" smtClean="0"/>
                  <a:t>subject to </a:t>
                </a:r>
              </a:p>
              <a:p>
                <a:pPr marL="0" indent="0">
                  <a:buNone/>
                </a:pPr>
                <a:r>
                  <a:rPr lang="en-IN" sz="2400" dirty="0"/>
                  <a:t>	</a:t>
                </a:r>
                <a:r>
                  <a:rPr lang="en-IN" sz="2400" dirty="0" smtClean="0"/>
                  <a:t>	3</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1</m:t>
                        </m:r>
                      </m:sub>
                    </m:sSub>
                  </m:oMath>
                </a14:m>
                <a:r>
                  <a:rPr lang="en-IN" sz="2400" dirty="0" smtClean="0"/>
                  <a:t>+2</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2</m:t>
                        </m:r>
                      </m:sub>
                    </m:sSub>
                    <m:r>
                      <a:rPr lang="en-IN" sz="2400" i="1" dirty="0" smtClean="0">
                        <a:latin typeface="Cambria Math"/>
                        <a:ea typeface="Cambria Math"/>
                      </a:rPr>
                      <m:t>≤</m:t>
                    </m:r>
                    <m:r>
                      <a:rPr lang="en-IN" sz="2400" b="0" i="1" dirty="0" smtClean="0">
                        <a:latin typeface="Cambria Math"/>
                        <a:ea typeface="Cambria Math"/>
                      </a:rPr>
                      <m:t>5</m:t>
                    </m:r>
                  </m:oMath>
                </a14:m>
                <a:endParaRPr lang="en-IN" sz="2400" b="0" i="1" dirty="0" smtClean="0">
                  <a:ea typeface="Cambria Math"/>
                </a:endParaRPr>
              </a:p>
              <a:p>
                <a:pPr marL="0" indent="0">
                  <a:buNone/>
                </a:pPr>
                <a:r>
                  <a:rPr lang="en-IN" sz="2400" b="0" dirty="0" smtClean="0">
                    <a:ea typeface="Cambria Math"/>
                  </a:rPr>
                  <a:t>		</a:t>
                </a:r>
                <a14:m>
                  <m:oMath xmlns:m="http://schemas.openxmlformats.org/officeDocument/2006/math">
                    <m:r>
                      <a:rPr lang="en-IN" sz="2400" b="0" i="1" dirty="0" smtClean="0">
                        <a:latin typeface="Cambria Math"/>
                        <a:ea typeface="Cambria Math"/>
                      </a:rPr>
                      <m:t> </m:t>
                    </m:r>
                    <m:sSub>
                      <m:sSubPr>
                        <m:ctrlPr>
                          <a:rPr lang="en-IN" sz="2400" b="0" i="1" dirty="0" smtClean="0">
                            <a:latin typeface="Cambria Math" panose="02040503050406030204" pitchFamily="18" charset="0"/>
                            <a:ea typeface="Cambria Math"/>
                          </a:rPr>
                        </m:ctrlPr>
                      </m:sSubPr>
                      <m:e>
                        <m:r>
                          <a:rPr lang="en-IN" sz="2400" b="0" i="1" dirty="0" smtClean="0">
                            <a:latin typeface="Cambria Math"/>
                            <a:ea typeface="Cambria Math"/>
                          </a:rPr>
                          <m:t>𝑥</m:t>
                        </m:r>
                      </m:e>
                      <m:sub>
                        <m:r>
                          <a:rPr lang="en-IN" sz="2400" b="0" i="1" dirty="0" smtClean="0">
                            <a:latin typeface="Cambria Math"/>
                            <a:ea typeface="Cambria Math"/>
                          </a:rPr>
                          <m:t>1</m:t>
                        </m:r>
                      </m:sub>
                    </m:sSub>
                  </m:oMath>
                </a14:m>
                <a:r>
                  <a:rPr lang="en-IN" sz="2400" dirty="0" smtClean="0"/>
                  <a:t>, </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2</m:t>
                        </m:r>
                      </m:sub>
                    </m:sSub>
                    <m:r>
                      <a:rPr lang="en-IN" sz="2400" i="1" dirty="0" smtClean="0">
                        <a:latin typeface="Cambria Math"/>
                        <a:ea typeface="Cambria Math"/>
                      </a:rPr>
                      <m:t>≥</m:t>
                    </m:r>
                  </m:oMath>
                </a14:m>
                <a:r>
                  <a:rPr lang="en-IN" sz="2400" dirty="0" smtClean="0"/>
                  <a:t> 0 and integers</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2" y="1268760"/>
                <a:ext cx="8229600" cy="4525963"/>
              </a:xfrm>
              <a:blipFill rotWithShape="0">
                <a:blip r:embed="rId2"/>
                <a:stretch>
                  <a:fillRect l="-1111" t="-1077"/>
                </a:stretch>
              </a:blipFill>
            </p:spPr>
            <p:txBody>
              <a:bodyPr/>
              <a:lstStyle/>
              <a:p>
                <a:r>
                  <a:rPr lang="en-IN">
                    <a:noFill/>
                  </a:rPr>
                  <a:t> </a:t>
                </a:r>
              </a:p>
            </p:txBody>
          </p:sp>
        </mc:Fallback>
      </mc:AlternateContent>
    </p:spTree>
    <p:extLst>
      <p:ext uri="{BB962C8B-B14F-4D97-AF65-F5344CB8AC3E}">
        <p14:creationId xmlns:p14="http://schemas.microsoft.com/office/powerpoint/2010/main" val="1419198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99183617"/>
                  </p:ext>
                </p:extLst>
              </p:nvPr>
            </p:nvGraphicFramePr>
            <p:xfrm>
              <a:off x="1547665" y="1405468"/>
              <a:ext cx="6072335" cy="1373292"/>
            </p:xfrm>
            <a:graphic>
              <a:graphicData uri="http://schemas.openxmlformats.org/drawingml/2006/table">
                <a:tbl>
                  <a:tblPr firstRow="1" bandRow="1">
                    <a:tableStyleId>{5940675A-B579-460E-94D1-54222C63F5DA}</a:tableStyleId>
                  </a:tblPr>
                  <a:tblGrid>
                    <a:gridCol w="1214467"/>
                    <a:gridCol w="1214467"/>
                    <a:gridCol w="1214467"/>
                    <a:gridCol w="1214467"/>
                    <a:gridCol w="1214467"/>
                  </a:tblGrid>
                  <a:tr h="632772">
                    <a:tc>
                      <a:txBody>
                        <a:bodyPr/>
                        <a:lstStyle/>
                        <a:p>
                          <a:r>
                            <a:rPr lang="en-IN" dirty="0" smtClean="0"/>
                            <a:t>Basic variable</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s</a:t>
                          </a:r>
                          <a:endParaRPr lang="en-IN" dirty="0"/>
                        </a:p>
                      </a:txBody>
                      <a:tcPr/>
                    </a:tc>
                    <a:tc>
                      <a:txBody>
                        <a:bodyPr/>
                        <a:lstStyle/>
                        <a:p>
                          <a:r>
                            <a:rPr lang="en-IN" dirty="0" smtClean="0"/>
                            <a:t>RHS</a:t>
                          </a:r>
                          <a:endParaRPr lang="en-IN" dirty="0"/>
                        </a:p>
                      </a:txBody>
                      <a:tcPr/>
                    </a:tc>
                  </a:tr>
                  <a:tr h="366606">
                    <a:tc>
                      <a:txBody>
                        <a:bodyPr/>
                        <a:lstStyle/>
                        <a:p>
                          <a:r>
                            <a:rPr lang="en-IN" dirty="0" smtClean="0"/>
                            <a:t>s</a:t>
                          </a:r>
                          <a:endParaRPr lang="en-IN" dirty="0"/>
                        </a:p>
                      </a:txBody>
                      <a:tcPr/>
                    </a:tc>
                    <a:tc>
                      <a:txBody>
                        <a:bodyPr/>
                        <a:lstStyle/>
                        <a:p>
                          <a:r>
                            <a:rPr lang="en-IN" dirty="0" smtClean="0">
                              <a:solidFill>
                                <a:srgbClr val="00B050"/>
                              </a:solidFill>
                            </a:rPr>
                            <a:t>3</a:t>
                          </a:r>
                          <a:endParaRPr lang="en-IN" dirty="0">
                            <a:solidFill>
                              <a:srgbClr val="00B050"/>
                            </a:solidFill>
                          </a:endParaRP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r>
                  <a:tr h="366606">
                    <a:tc>
                      <a:txBody>
                        <a:bodyPr/>
                        <a:lstStyle/>
                        <a:p>
                          <a:r>
                            <a:rPr lang="en-IN" dirty="0" smtClean="0"/>
                            <a:t>Z</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99183617"/>
                  </p:ext>
                </p:extLst>
              </p:nvPr>
            </p:nvGraphicFramePr>
            <p:xfrm>
              <a:off x="1547665" y="1405468"/>
              <a:ext cx="6072335" cy="1373292"/>
            </p:xfrm>
            <a:graphic>
              <a:graphicData uri="http://schemas.openxmlformats.org/drawingml/2006/table">
                <a:tbl>
                  <a:tblPr firstRow="1" bandRow="1">
                    <a:tableStyleId>{5940675A-B579-460E-94D1-54222C63F5DA}</a:tableStyleId>
                  </a:tblPr>
                  <a:tblGrid>
                    <a:gridCol w="1214467"/>
                    <a:gridCol w="1214467"/>
                    <a:gridCol w="1214467"/>
                    <a:gridCol w="1214467"/>
                    <a:gridCol w="1214467"/>
                  </a:tblGrid>
                  <a:tr h="640080">
                    <a:tc>
                      <a:txBody>
                        <a:bodyPr/>
                        <a:lstStyle/>
                        <a:p>
                          <a:r>
                            <a:rPr lang="en-IN" dirty="0" smtClean="0"/>
                            <a:t>Basic variable</a:t>
                          </a:r>
                          <a:endParaRPr lang="en-IN" dirty="0"/>
                        </a:p>
                      </a:txBody>
                      <a:tcPr/>
                    </a:tc>
                    <a:tc>
                      <a:txBody>
                        <a:bodyPr/>
                        <a:lstStyle/>
                        <a:p>
                          <a:endParaRPr lang="en-US"/>
                        </a:p>
                      </a:txBody>
                      <a:tcPr>
                        <a:blipFill rotWithShape="1">
                          <a:blip r:embed="rId2"/>
                          <a:stretch>
                            <a:fillRect l="-100503" t="-4762" r="-300503" b="-129524"/>
                          </a:stretch>
                        </a:blipFill>
                      </a:tcPr>
                    </a:tc>
                    <a:tc>
                      <a:txBody>
                        <a:bodyPr/>
                        <a:lstStyle/>
                        <a:p>
                          <a:endParaRPr lang="en-US"/>
                        </a:p>
                      </a:txBody>
                      <a:tcPr>
                        <a:blipFill rotWithShape="1">
                          <a:blip r:embed="rId2"/>
                          <a:stretch>
                            <a:fillRect l="-199500" t="-4762" r="-199000" b="-129524"/>
                          </a:stretch>
                        </a:blipFill>
                      </a:tcPr>
                    </a:tc>
                    <a:tc>
                      <a:txBody>
                        <a:bodyPr/>
                        <a:lstStyle/>
                        <a:p>
                          <a:r>
                            <a:rPr lang="en-IN" dirty="0" smtClean="0"/>
                            <a:t>s</a:t>
                          </a:r>
                          <a:endParaRPr lang="en-IN" dirty="0"/>
                        </a:p>
                      </a:txBody>
                      <a:tcPr/>
                    </a:tc>
                    <a:tc>
                      <a:txBody>
                        <a:bodyPr/>
                        <a:lstStyle/>
                        <a:p>
                          <a:r>
                            <a:rPr lang="en-IN" dirty="0" smtClean="0"/>
                            <a:t>RHS</a:t>
                          </a:r>
                          <a:endParaRPr lang="en-IN" dirty="0"/>
                        </a:p>
                      </a:txBody>
                      <a:tcPr/>
                    </a:tc>
                  </a:tr>
                  <a:tr h="366606">
                    <a:tc>
                      <a:txBody>
                        <a:bodyPr/>
                        <a:lstStyle/>
                        <a:p>
                          <a:r>
                            <a:rPr lang="en-IN" dirty="0" smtClean="0"/>
                            <a:t>s</a:t>
                          </a:r>
                          <a:endParaRPr lang="en-IN" dirty="0"/>
                        </a:p>
                      </a:txBody>
                      <a:tcPr/>
                    </a:tc>
                    <a:tc>
                      <a:txBody>
                        <a:bodyPr/>
                        <a:lstStyle/>
                        <a:p>
                          <a:r>
                            <a:rPr lang="en-IN" dirty="0" smtClean="0">
                              <a:solidFill>
                                <a:srgbClr val="00B050"/>
                              </a:solidFill>
                            </a:rPr>
                            <a:t>3</a:t>
                          </a:r>
                          <a:endParaRPr lang="en-IN" dirty="0">
                            <a:solidFill>
                              <a:srgbClr val="00B050"/>
                            </a:solidFill>
                          </a:endParaRP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r>
                  <a:tr h="366606">
                    <a:tc>
                      <a:txBody>
                        <a:bodyPr/>
                        <a:lstStyle/>
                        <a:p>
                          <a:r>
                            <a:rPr lang="en-IN" dirty="0" smtClean="0"/>
                            <a:t>Z</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683568" y="3084699"/>
                <a:ext cx="6074612" cy="646331"/>
              </a:xfrm>
              <a:prstGeom prst="rect">
                <a:avLst/>
              </a:prstGeom>
              <a:noFill/>
            </p:spPr>
            <p:txBody>
              <a:bodyPr wrap="none" rtlCol="0">
                <a:spAutoFit/>
              </a:bodyPr>
              <a:lstStyle/>
              <a:p>
                <a:r>
                  <a:rPr lang="en-IN" dirty="0" smtClean="0"/>
                  <a:t>The above table is not Optimal</a:t>
                </a:r>
              </a:p>
              <a:p>
                <a:r>
                  <a:rPr lang="en-IN" dirty="0" smtClean="0"/>
                  <a:t>Entering Variable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Leaving Variable is s : Pivot element is 3</a:t>
                </a:r>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683568" y="3084699"/>
                <a:ext cx="6074612" cy="646331"/>
              </a:xfrm>
              <a:prstGeom prst="rect">
                <a:avLst/>
              </a:prstGeom>
              <a:blipFill rotWithShape="0">
                <a:blip r:embed="rId3"/>
                <a:stretch>
                  <a:fillRect l="-802" t="-4717" b="-141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299183617"/>
                  </p:ext>
                </p:extLst>
              </p:nvPr>
            </p:nvGraphicFramePr>
            <p:xfrm>
              <a:off x="1547664" y="1412776"/>
              <a:ext cx="6072335" cy="1373292"/>
            </p:xfrm>
            <a:graphic>
              <a:graphicData uri="http://schemas.openxmlformats.org/drawingml/2006/table">
                <a:tbl>
                  <a:tblPr firstRow="1" bandRow="1">
                    <a:tableStyleId>{5940675A-B579-460E-94D1-54222C63F5DA}</a:tableStyleId>
                  </a:tblPr>
                  <a:tblGrid>
                    <a:gridCol w="1214467"/>
                    <a:gridCol w="1214467"/>
                    <a:gridCol w="1214467"/>
                    <a:gridCol w="1214467"/>
                    <a:gridCol w="1214467"/>
                  </a:tblGrid>
                  <a:tr h="632772">
                    <a:tc>
                      <a:txBody>
                        <a:bodyPr/>
                        <a:lstStyle/>
                        <a:p>
                          <a:r>
                            <a:rPr lang="en-IN" dirty="0" smtClean="0"/>
                            <a:t>Basic variable</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s</a:t>
                          </a:r>
                          <a:endParaRPr lang="en-IN" dirty="0"/>
                        </a:p>
                      </a:txBody>
                      <a:tcPr/>
                    </a:tc>
                    <a:tc>
                      <a:txBody>
                        <a:bodyPr/>
                        <a:lstStyle/>
                        <a:p>
                          <a:r>
                            <a:rPr lang="en-IN" dirty="0" smtClean="0"/>
                            <a:t>RHS</a:t>
                          </a:r>
                          <a:endParaRPr lang="en-IN" dirty="0"/>
                        </a:p>
                      </a:txBody>
                      <a:tcPr/>
                    </a:tc>
                  </a:tr>
                  <a:tr h="366606">
                    <a:tc>
                      <a:txBody>
                        <a:bodyPr/>
                        <a:lstStyle/>
                        <a:p>
                          <a:r>
                            <a:rPr lang="en-IN" dirty="0" smtClean="0"/>
                            <a:t>s</a:t>
                          </a:r>
                          <a:endParaRPr lang="en-IN" dirty="0"/>
                        </a:p>
                      </a:txBody>
                      <a:tcPr/>
                    </a:tc>
                    <a:tc>
                      <a:txBody>
                        <a:bodyPr/>
                        <a:lstStyle/>
                        <a:p>
                          <a:r>
                            <a:rPr lang="en-IN" dirty="0" smtClean="0">
                              <a:solidFill>
                                <a:srgbClr val="00B050"/>
                              </a:solidFill>
                            </a:rPr>
                            <a:t>3</a:t>
                          </a:r>
                          <a:endParaRPr lang="en-IN" dirty="0">
                            <a:solidFill>
                              <a:srgbClr val="00B050"/>
                            </a:solidFill>
                          </a:endParaRP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r>
                  <a:tr h="366606">
                    <a:tc>
                      <a:txBody>
                        <a:bodyPr/>
                        <a:lstStyle/>
                        <a:p>
                          <a:r>
                            <a:rPr lang="en-IN" dirty="0" smtClean="0"/>
                            <a:t>Z</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299183617"/>
                  </p:ext>
                </p:extLst>
              </p:nvPr>
            </p:nvGraphicFramePr>
            <p:xfrm>
              <a:off x="1547664" y="1412776"/>
              <a:ext cx="6072335" cy="1373292"/>
            </p:xfrm>
            <a:graphic>
              <a:graphicData uri="http://schemas.openxmlformats.org/drawingml/2006/table">
                <a:tbl>
                  <a:tblPr firstRow="1" bandRow="1">
                    <a:tableStyleId>{5940675A-B579-460E-94D1-54222C63F5DA}</a:tableStyleId>
                  </a:tblPr>
                  <a:tblGrid>
                    <a:gridCol w="1214467"/>
                    <a:gridCol w="1214467"/>
                    <a:gridCol w="1214467"/>
                    <a:gridCol w="1214467"/>
                    <a:gridCol w="1214467"/>
                  </a:tblGrid>
                  <a:tr h="640080">
                    <a:tc>
                      <a:txBody>
                        <a:bodyPr/>
                        <a:lstStyle/>
                        <a:p>
                          <a:r>
                            <a:rPr lang="en-IN" dirty="0" smtClean="0"/>
                            <a:t>Basic variable</a:t>
                          </a:r>
                          <a:endParaRPr lang="en-IN" dirty="0"/>
                        </a:p>
                      </a:txBody>
                      <a:tcPr/>
                    </a:tc>
                    <a:tc>
                      <a:txBody>
                        <a:bodyPr/>
                        <a:lstStyle/>
                        <a:p>
                          <a:endParaRPr lang="en-US"/>
                        </a:p>
                      </a:txBody>
                      <a:tcPr>
                        <a:blipFill rotWithShape="1">
                          <a:blip r:embed="rId4"/>
                          <a:stretch>
                            <a:fillRect l="-100503" t="-4762" r="-300503" b="-129524"/>
                          </a:stretch>
                        </a:blipFill>
                      </a:tcPr>
                    </a:tc>
                    <a:tc>
                      <a:txBody>
                        <a:bodyPr/>
                        <a:lstStyle/>
                        <a:p>
                          <a:endParaRPr lang="en-US"/>
                        </a:p>
                      </a:txBody>
                      <a:tcPr>
                        <a:blipFill rotWithShape="1">
                          <a:blip r:embed="rId4"/>
                          <a:stretch>
                            <a:fillRect l="-199500" t="-4762" r="-199000" b="-129524"/>
                          </a:stretch>
                        </a:blipFill>
                      </a:tcPr>
                    </a:tc>
                    <a:tc>
                      <a:txBody>
                        <a:bodyPr/>
                        <a:lstStyle/>
                        <a:p>
                          <a:r>
                            <a:rPr lang="en-IN" dirty="0" smtClean="0"/>
                            <a:t>s</a:t>
                          </a:r>
                          <a:endParaRPr lang="en-IN" dirty="0"/>
                        </a:p>
                      </a:txBody>
                      <a:tcPr/>
                    </a:tc>
                    <a:tc>
                      <a:txBody>
                        <a:bodyPr/>
                        <a:lstStyle/>
                        <a:p>
                          <a:r>
                            <a:rPr lang="en-IN" dirty="0" smtClean="0"/>
                            <a:t>RHS</a:t>
                          </a:r>
                          <a:endParaRPr lang="en-IN" dirty="0"/>
                        </a:p>
                      </a:txBody>
                      <a:tcPr/>
                    </a:tc>
                  </a:tr>
                  <a:tr h="366606">
                    <a:tc>
                      <a:txBody>
                        <a:bodyPr/>
                        <a:lstStyle/>
                        <a:p>
                          <a:r>
                            <a:rPr lang="en-IN" dirty="0" smtClean="0"/>
                            <a:t>s</a:t>
                          </a:r>
                          <a:endParaRPr lang="en-IN" dirty="0"/>
                        </a:p>
                      </a:txBody>
                      <a:tcPr/>
                    </a:tc>
                    <a:tc>
                      <a:txBody>
                        <a:bodyPr/>
                        <a:lstStyle/>
                        <a:p>
                          <a:r>
                            <a:rPr lang="en-IN" dirty="0" smtClean="0">
                              <a:solidFill>
                                <a:srgbClr val="00B050"/>
                              </a:solidFill>
                            </a:rPr>
                            <a:t>3</a:t>
                          </a:r>
                          <a:endParaRPr lang="en-IN" dirty="0">
                            <a:solidFill>
                              <a:srgbClr val="00B050"/>
                            </a:solidFill>
                          </a:endParaRP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r>
                  <a:tr h="366606">
                    <a:tc>
                      <a:txBody>
                        <a:bodyPr/>
                        <a:lstStyle/>
                        <a:p>
                          <a:r>
                            <a:rPr lang="en-IN" dirty="0" smtClean="0"/>
                            <a:t>Z</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56214409"/>
                  </p:ext>
                </p:extLst>
              </p:nvPr>
            </p:nvGraphicFramePr>
            <p:xfrm>
              <a:off x="1555078" y="4036969"/>
              <a:ext cx="6096000" cy="1468184"/>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IN" dirty="0" smtClean="0"/>
                            <a:t>Basic Variable</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s</a:t>
                          </a:r>
                          <a:endParaRPr lang="en-IN" dirty="0"/>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5</m:t>
                                    </m:r>
                                  </m:num>
                                  <m:den>
                                    <m:r>
                                      <a:rPr lang="en-IN" b="0" i="1" smtClean="0">
                                        <a:latin typeface="Cambria Math"/>
                                      </a:rPr>
                                      <m:t>3</m:t>
                                    </m:r>
                                  </m:den>
                                </m:f>
                              </m:oMath>
                            </m:oMathPara>
                          </a14:m>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10</a:t>
                          </a:r>
                          <a:endParaRPr lang="en-IN" dirty="0"/>
                        </a:p>
                      </a:txBody>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56214409"/>
                  </p:ext>
                </p:extLst>
              </p:nvPr>
            </p:nvGraphicFramePr>
            <p:xfrm>
              <a:off x="1555078" y="4036969"/>
              <a:ext cx="6096000" cy="1468184"/>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640080">
                    <a:tc>
                      <a:txBody>
                        <a:bodyPr/>
                        <a:lstStyle/>
                        <a:p>
                          <a:r>
                            <a:rPr lang="en-IN" dirty="0" smtClean="0"/>
                            <a:t>Basic Variable</a:t>
                          </a:r>
                          <a:endParaRPr lang="en-IN" dirty="0"/>
                        </a:p>
                      </a:txBody>
                      <a:tcPr/>
                    </a:tc>
                    <a:tc>
                      <a:txBody>
                        <a:bodyPr/>
                        <a:lstStyle/>
                        <a:p>
                          <a:endParaRPr lang="en-US"/>
                        </a:p>
                      </a:txBody>
                      <a:tcPr>
                        <a:blipFill rotWithShape="0">
                          <a:blip r:embed="rId5"/>
                          <a:stretch>
                            <a:fillRect l="-100500" t="-4717" r="-301500" b="-200943"/>
                          </a:stretch>
                        </a:blipFill>
                      </a:tcPr>
                    </a:tc>
                    <a:tc>
                      <a:txBody>
                        <a:bodyPr/>
                        <a:lstStyle/>
                        <a:p>
                          <a:endParaRPr lang="en-US"/>
                        </a:p>
                      </a:txBody>
                      <a:tcPr>
                        <a:blipFill rotWithShape="0">
                          <a:blip r:embed="rId5"/>
                          <a:stretch>
                            <a:fillRect l="-199502" t="-4717" r="-200000" b="-200943"/>
                          </a:stretch>
                        </a:blipFill>
                      </a:tcPr>
                    </a:tc>
                    <a:tc>
                      <a:txBody>
                        <a:bodyPr/>
                        <a:lstStyle/>
                        <a:p>
                          <a:r>
                            <a:rPr lang="en-IN" dirty="0" smtClean="0"/>
                            <a:t>s</a:t>
                          </a:r>
                          <a:endParaRPr lang="en-IN" dirty="0"/>
                        </a:p>
                      </a:txBody>
                      <a:tcPr/>
                    </a:tc>
                    <a:tc>
                      <a:txBody>
                        <a:bodyPr/>
                        <a:lstStyle/>
                        <a:p>
                          <a:r>
                            <a:rPr lang="en-IN" dirty="0" smtClean="0"/>
                            <a:t>RHS</a:t>
                          </a:r>
                          <a:endParaRPr lang="en-IN" dirty="0"/>
                        </a:p>
                      </a:txBody>
                      <a:tcPr/>
                    </a:tc>
                  </a:tr>
                  <a:tr h="457264">
                    <a:tc>
                      <a:txBody>
                        <a:bodyPr/>
                        <a:lstStyle/>
                        <a:p>
                          <a:endParaRPr lang="en-US"/>
                        </a:p>
                      </a:txBody>
                      <a:tcPr>
                        <a:blipFill rotWithShape="0">
                          <a:blip r:embed="rId5"/>
                          <a:stretch>
                            <a:fillRect l="-500" t="-148000" r="-401500" b="-184000"/>
                          </a:stretch>
                        </a:blipFill>
                      </a:tcPr>
                    </a:tc>
                    <a:tc>
                      <a:txBody>
                        <a:bodyPr/>
                        <a:lstStyle/>
                        <a:p>
                          <a:r>
                            <a:rPr lang="en-IN" dirty="0" smtClean="0"/>
                            <a:t>1</a:t>
                          </a:r>
                          <a:endParaRPr lang="en-IN" dirty="0"/>
                        </a:p>
                      </a:txBody>
                      <a:tcPr/>
                    </a:tc>
                    <a:tc>
                      <a:txBody>
                        <a:bodyPr/>
                        <a:lstStyle/>
                        <a:p>
                          <a:endParaRPr lang="en-US"/>
                        </a:p>
                      </a:txBody>
                      <a:tcPr>
                        <a:blipFill rotWithShape="0">
                          <a:blip r:embed="rId5"/>
                          <a:stretch>
                            <a:fillRect l="-199502" t="-148000" r="-200000" b="-184000"/>
                          </a:stretch>
                        </a:blipFill>
                      </a:tcPr>
                    </a:tc>
                    <a:tc>
                      <a:txBody>
                        <a:bodyPr/>
                        <a:lstStyle/>
                        <a:p>
                          <a:endParaRPr lang="en-US"/>
                        </a:p>
                      </a:txBody>
                      <a:tcPr>
                        <a:blipFill rotWithShape="0">
                          <a:blip r:embed="rId5"/>
                          <a:stretch>
                            <a:fillRect l="-301000" t="-148000" r="-101000" b="-184000"/>
                          </a:stretch>
                        </a:blipFill>
                      </a:tcPr>
                    </a:tc>
                    <a:tc>
                      <a:txBody>
                        <a:bodyPr/>
                        <a:lstStyle/>
                        <a:p>
                          <a:endParaRPr lang="en-US"/>
                        </a:p>
                      </a:txBody>
                      <a:tcPr>
                        <a:blipFill rotWithShape="0">
                          <a:blip r:embed="rId5"/>
                          <a:stretch>
                            <a:fillRect l="-401000" t="-148000" r="-1000" b="-184000"/>
                          </a:stretch>
                        </a:blipFill>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10</a:t>
                          </a:r>
                          <a:endParaRPr lang="en-IN" dirty="0"/>
                        </a:p>
                      </a:txBody>
                      <a:tcPr/>
                    </a:tc>
                  </a:tr>
                </a:tbl>
              </a:graphicData>
            </a:graphic>
          </p:graphicFrame>
        </mc:Fallback>
      </mc:AlternateContent>
      <p:sp>
        <p:nvSpPr>
          <p:cNvPr id="10" name="TextBox 9"/>
          <p:cNvSpPr txBox="1"/>
          <p:nvPr/>
        </p:nvSpPr>
        <p:spPr>
          <a:xfrm>
            <a:off x="683568" y="606374"/>
            <a:ext cx="2229969" cy="369332"/>
          </a:xfrm>
          <a:prstGeom prst="rect">
            <a:avLst/>
          </a:prstGeom>
          <a:noFill/>
        </p:spPr>
        <p:txBody>
          <a:bodyPr wrap="none" rtlCol="0">
            <a:spAutoFit/>
          </a:bodyPr>
          <a:lstStyle/>
          <a:p>
            <a:r>
              <a:rPr lang="en-IN" b="1" dirty="0" smtClean="0"/>
              <a:t>Step 1 : Solve the LPP</a:t>
            </a:r>
            <a:endParaRPr lang="en-IN" b="1" dirty="0"/>
          </a:p>
        </p:txBody>
      </p:sp>
      <p:sp>
        <p:nvSpPr>
          <p:cNvPr id="11" name="TextBox 10"/>
          <p:cNvSpPr txBox="1"/>
          <p:nvPr/>
        </p:nvSpPr>
        <p:spPr>
          <a:xfrm>
            <a:off x="1547664" y="5840023"/>
            <a:ext cx="3945760" cy="400110"/>
          </a:xfrm>
          <a:prstGeom prst="rect">
            <a:avLst/>
          </a:prstGeom>
          <a:noFill/>
        </p:spPr>
        <p:txBody>
          <a:bodyPr wrap="none" rtlCol="0">
            <a:spAutoFit/>
          </a:bodyPr>
          <a:lstStyle/>
          <a:p>
            <a:r>
              <a:rPr lang="en-IN" sz="2000" b="1" dirty="0" smtClean="0"/>
              <a:t>This is Optimal simplex table of LPP</a:t>
            </a:r>
            <a:endParaRPr lang="en-IN" sz="2000" b="1" dirty="0"/>
          </a:p>
        </p:txBody>
      </p:sp>
    </p:spTree>
    <p:extLst>
      <p:ext uri="{BB962C8B-B14F-4D97-AF65-F5344CB8AC3E}">
        <p14:creationId xmlns:p14="http://schemas.microsoft.com/office/powerpoint/2010/main" val="340433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96784" cy="369332"/>
          </a:xfrm>
          <a:prstGeom prst="rect">
            <a:avLst/>
          </a:prstGeom>
          <a:noFill/>
        </p:spPr>
        <p:txBody>
          <a:bodyPr wrap="none" rtlCol="0">
            <a:spAutoFit/>
          </a:bodyPr>
          <a:lstStyle/>
          <a:p>
            <a:r>
              <a:rPr lang="en-IN" b="1" dirty="0" smtClean="0"/>
              <a:t>Step 2: </a:t>
            </a:r>
            <a:endParaRPr lang="en-IN" b="1" dirty="0"/>
          </a:p>
        </p:txBody>
      </p:sp>
      <mc:AlternateContent xmlns:mc="http://schemas.openxmlformats.org/markup-compatibility/2006" xmlns:a14="http://schemas.microsoft.com/office/drawing/2010/main">
        <mc:Choice Requires="a14">
          <p:sp>
            <p:nvSpPr>
              <p:cNvPr id="3" name="TextBox 2"/>
              <p:cNvSpPr txBox="1"/>
              <p:nvPr/>
            </p:nvSpPr>
            <p:spPr>
              <a:xfrm>
                <a:off x="1395300" y="643733"/>
                <a:ext cx="3988464" cy="369332"/>
              </a:xfrm>
              <a:prstGeom prst="rect">
                <a:avLst/>
              </a:prstGeom>
              <a:noFill/>
            </p:spPr>
            <p:txBody>
              <a:bodyPr wrap="none" rtlCol="0">
                <a:spAutoFit/>
              </a:bodyPr>
              <a:lstStyle/>
              <a:p>
                <a:r>
                  <a:rPr lang="en-IN" dirty="0" smtClean="0"/>
                  <a:t>The Basic variable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is non-integer value</a:t>
                </a: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395300" y="643733"/>
                <a:ext cx="3988464" cy="369332"/>
              </a:xfrm>
              <a:prstGeom prst="rect">
                <a:avLst/>
              </a:prstGeom>
              <a:blipFill rotWithShape="0">
                <a:blip r:embed="rId2"/>
                <a:stretch>
                  <a:fillRect l="-1376" t="-10000" r="-306" b="-26667"/>
                </a:stretch>
              </a:blipFill>
            </p:spPr>
            <p:txBody>
              <a:bodyPr/>
              <a:lstStyle/>
              <a:p>
                <a:r>
                  <a:rPr lang="en-IN">
                    <a:noFill/>
                  </a:rPr>
                  <a:t> </a:t>
                </a:r>
              </a:p>
            </p:txBody>
          </p:sp>
        </mc:Fallback>
      </mc:AlternateContent>
      <p:sp>
        <p:nvSpPr>
          <p:cNvPr id="4" name="TextBox 3"/>
          <p:cNvSpPr txBox="1"/>
          <p:nvPr/>
        </p:nvSpPr>
        <p:spPr>
          <a:xfrm>
            <a:off x="467544" y="1039485"/>
            <a:ext cx="896784" cy="646331"/>
          </a:xfrm>
          <a:prstGeom prst="rect">
            <a:avLst/>
          </a:prstGeom>
          <a:noFill/>
        </p:spPr>
        <p:txBody>
          <a:bodyPr wrap="none" rtlCol="0">
            <a:spAutoFit/>
          </a:bodyPr>
          <a:lstStyle/>
          <a:p>
            <a:endParaRPr lang="en-IN" dirty="0" smtClean="0"/>
          </a:p>
          <a:p>
            <a:r>
              <a:rPr lang="en-IN" b="1" dirty="0" smtClean="0"/>
              <a:t>Step 3 :</a:t>
            </a:r>
            <a:endParaRPr lang="en-IN" b="1" dirty="0"/>
          </a:p>
        </p:txBody>
      </p:sp>
      <mc:AlternateContent xmlns:mc="http://schemas.openxmlformats.org/markup-compatibility/2006" xmlns:a14="http://schemas.microsoft.com/office/drawing/2010/main">
        <mc:Choice Requires="a14">
          <p:sp>
            <p:nvSpPr>
              <p:cNvPr id="5" name="TextBox 4"/>
              <p:cNvSpPr txBox="1"/>
              <p:nvPr/>
            </p:nvSpPr>
            <p:spPr>
              <a:xfrm>
                <a:off x="1364328" y="1694193"/>
                <a:ext cx="4923656" cy="4569456"/>
              </a:xfrm>
              <a:prstGeom prst="rect">
                <a:avLst/>
              </a:prstGeom>
              <a:noFill/>
            </p:spPr>
            <p:txBody>
              <a:bodyPr wrap="none" rtlCol="0">
                <a:spAutoFit/>
              </a:bodyPr>
              <a:lstStyle/>
              <a:p>
                <a:pPr>
                  <a:lnSpc>
                    <a:spcPct val="200000"/>
                  </a:lnSpc>
                </a:pPr>
                <a:r>
                  <a:rPr lang="en-IN" dirty="0" smtClean="0"/>
                  <a:t>Take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equation from the Optimal table of LPP</a:t>
                </a:r>
              </a:p>
              <a:p>
                <a:pPr>
                  <a:lnSpc>
                    <a:spcPct val="200000"/>
                  </a:lnSpc>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a:t>
                </a:r>
                <a14:m>
                  <m:oMath xmlns:m="http://schemas.openxmlformats.org/officeDocument/2006/math">
                    <m:f>
                      <m:fPr>
                        <m:type m:val="skw"/>
                        <m:ctrlPr>
                          <a:rPr lang="en-IN" i="1" dirty="0" smtClean="0">
                            <a:latin typeface="Cambria Math" panose="02040503050406030204" pitchFamily="18" charset="0"/>
                          </a:rPr>
                        </m:ctrlPr>
                      </m:fPr>
                      <m:num>
                        <m:r>
                          <a:rPr lang="en-IN" b="0" i="1" dirty="0" smtClean="0">
                            <a:latin typeface="Cambria Math"/>
                          </a:rPr>
                          <m:t>2</m:t>
                        </m:r>
                      </m:num>
                      <m:den>
                        <m:r>
                          <a:rPr lang="en-IN" b="0" i="1" dirty="0" smtClean="0">
                            <a:latin typeface="Cambria Math"/>
                          </a:rPr>
                          <m:t>3</m:t>
                        </m:r>
                      </m:den>
                    </m:f>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+1/3s =</a:t>
                </a:r>
                <a14:m>
                  <m:oMath xmlns:m="http://schemas.openxmlformats.org/officeDocument/2006/math">
                    <m:f>
                      <m:fPr>
                        <m:type m:val="skw"/>
                        <m:ctrlPr>
                          <a:rPr lang="en-IN" i="1" dirty="0" smtClean="0">
                            <a:latin typeface="Cambria Math" panose="02040503050406030204" pitchFamily="18" charset="0"/>
                          </a:rPr>
                        </m:ctrlPr>
                      </m:fPr>
                      <m:num>
                        <m:r>
                          <a:rPr lang="en-IN" b="0" i="1" dirty="0" smtClean="0">
                            <a:latin typeface="Cambria Math"/>
                          </a:rPr>
                          <m:t>5</m:t>
                        </m:r>
                      </m:num>
                      <m:den>
                        <m:r>
                          <a:rPr lang="en-IN" b="0" i="1" dirty="0" smtClean="0">
                            <a:latin typeface="Cambria Math"/>
                          </a:rPr>
                          <m:t>3</m:t>
                        </m:r>
                      </m:den>
                    </m:f>
                  </m:oMath>
                </a14:m>
                <a:r>
                  <a:rPr lang="en-IN" dirty="0" smtClean="0"/>
                  <a:t>  </a:t>
                </a:r>
              </a:p>
              <a:p>
                <a:pPr>
                  <a:lnSpc>
                    <a:spcPct val="200000"/>
                  </a:lnSpc>
                </a:pPr>
                <a:r>
                  <a:rPr lang="en-IN" dirty="0" smtClean="0"/>
                  <a:t>Since it is PURE ILP, Factoring the equation yields</a:t>
                </a:r>
              </a:p>
              <a:p>
                <a:pPr>
                  <a:lnSpc>
                    <a:spcPct val="200000"/>
                  </a:lnSpc>
                </a:pPr>
                <a14:m>
                  <m:oMath xmlns:m="http://schemas.openxmlformats.org/officeDocument/2006/math">
                    <m:sSub>
                      <m:sSubPr>
                        <m:ctrlPr>
                          <a:rPr lang="en-IN" i="1">
                            <a:latin typeface="Cambria Math" panose="02040503050406030204" pitchFamily="18" charset="0"/>
                          </a:rPr>
                        </m:ctrlPr>
                      </m:sSubPr>
                      <m:e>
                        <m:r>
                          <a:rPr lang="en-IN" b="0" i="1" smtClean="0">
                            <a:latin typeface="Cambria Math"/>
                          </a:rPr>
                          <m:t>(1+0)</m:t>
                        </m:r>
                        <m:r>
                          <a:rPr lang="en-IN" i="1">
                            <a:latin typeface="Cambria Math"/>
                          </a:rPr>
                          <m:t>𝑥</m:t>
                        </m:r>
                      </m:e>
                      <m:sub>
                        <m:r>
                          <a:rPr lang="en-IN" i="1">
                            <a:latin typeface="Cambria Math"/>
                          </a:rPr>
                          <m:t>1</m:t>
                        </m:r>
                      </m:sub>
                    </m:sSub>
                  </m:oMath>
                </a14:m>
                <a:r>
                  <a:rPr lang="en-IN" dirty="0"/>
                  <a:t>+</a:t>
                </a:r>
                <a:r>
                  <a:rPr lang="en-IN" dirty="0" smtClean="0"/>
                  <a:t>(0+</a:t>
                </a:r>
                <a14:m>
                  <m:oMath xmlns:m="http://schemas.openxmlformats.org/officeDocument/2006/math">
                    <m:f>
                      <m:fPr>
                        <m:type m:val="skw"/>
                        <m:ctrlPr>
                          <a:rPr lang="en-IN" i="1" dirty="0">
                            <a:latin typeface="Cambria Math" panose="02040503050406030204" pitchFamily="18" charset="0"/>
                          </a:rPr>
                        </m:ctrlPr>
                      </m:fPr>
                      <m:num>
                        <m:r>
                          <a:rPr lang="en-IN" i="1" dirty="0">
                            <a:latin typeface="Cambria Math"/>
                          </a:rPr>
                          <m:t>2</m:t>
                        </m:r>
                      </m:num>
                      <m:den>
                        <m:r>
                          <a:rPr lang="en-IN" i="1" dirty="0">
                            <a:latin typeface="Cambria Math"/>
                          </a:rPr>
                          <m:t>3</m:t>
                        </m:r>
                      </m:den>
                    </m:f>
                    <m:r>
                      <a:rPr lang="en-IN" b="0" i="1" dirty="0" smtClean="0">
                        <a:latin typeface="Cambria Math"/>
                      </a:rPr>
                      <m:t>)</m:t>
                    </m:r>
                    <m:sSub>
                      <m:sSubPr>
                        <m:ctrlPr>
                          <a:rPr lang="en-IN" i="1" dirty="0">
                            <a:latin typeface="Cambria Math" panose="02040503050406030204" pitchFamily="18" charset="0"/>
                          </a:rPr>
                        </m:ctrlPr>
                      </m:sSubPr>
                      <m:e>
                        <m:r>
                          <a:rPr lang="en-IN" i="1" dirty="0">
                            <a:latin typeface="Cambria Math"/>
                          </a:rPr>
                          <m:t>𝑥</m:t>
                        </m:r>
                      </m:e>
                      <m:sub>
                        <m:r>
                          <a:rPr lang="en-IN" i="1" dirty="0">
                            <a:latin typeface="Cambria Math"/>
                          </a:rPr>
                          <m:t>2</m:t>
                        </m:r>
                      </m:sub>
                    </m:sSub>
                  </m:oMath>
                </a14:m>
                <a:r>
                  <a:rPr lang="en-IN" dirty="0" smtClean="0"/>
                  <a:t>+(0+1/3)s </a:t>
                </a:r>
                <a:r>
                  <a:rPr lang="en-IN" dirty="0"/>
                  <a:t>=</a:t>
                </a:r>
                <a:r>
                  <a:rPr lang="en-IN" dirty="0" smtClean="0"/>
                  <a:t>(1+</a:t>
                </a:r>
                <a14:m>
                  <m:oMath xmlns:m="http://schemas.openxmlformats.org/officeDocument/2006/math">
                    <m:f>
                      <m:fPr>
                        <m:type m:val="skw"/>
                        <m:ctrlPr>
                          <a:rPr lang="en-IN" i="1" dirty="0">
                            <a:latin typeface="Cambria Math" panose="02040503050406030204" pitchFamily="18" charset="0"/>
                          </a:rPr>
                        </m:ctrlPr>
                      </m:fPr>
                      <m:num>
                        <m:r>
                          <a:rPr lang="en-IN" b="0" i="1" dirty="0" smtClean="0">
                            <a:latin typeface="Cambria Math"/>
                          </a:rPr>
                          <m:t>2</m:t>
                        </m:r>
                      </m:num>
                      <m:den>
                        <m:r>
                          <a:rPr lang="en-IN" i="1" dirty="0">
                            <a:latin typeface="Cambria Math"/>
                          </a:rPr>
                          <m:t>3</m:t>
                        </m:r>
                      </m:den>
                    </m:f>
                  </m:oMath>
                </a14:m>
                <a:r>
                  <a:rPr lang="en-IN" dirty="0"/>
                  <a:t>  </a:t>
                </a:r>
                <a:r>
                  <a:rPr lang="en-IN" dirty="0" smtClean="0"/>
                  <a:t>)</a:t>
                </a:r>
              </a:p>
              <a:p>
                <a:pPr>
                  <a:lnSpc>
                    <a:spcPct val="200000"/>
                  </a:lnSpc>
                </a:pPr>
                <a:r>
                  <a:rPr lang="en-IN" dirty="0" smtClean="0"/>
                  <a:t>The associated cut is </a:t>
                </a:r>
                <a14:m>
                  <m:oMath xmlns:m="http://schemas.openxmlformats.org/officeDocument/2006/math">
                    <m:f>
                      <m:fPr>
                        <m:type m:val="skw"/>
                        <m:ctrlPr>
                          <a:rPr lang="en-IN" i="1" dirty="0">
                            <a:latin typeface="Cambria Math" panose="02040503050406030204" pitchFamily="18" charset="0"/>
                          </a:rPr>
                        </m:ctrlPr>
                      </m:fPr>
                      <m:num>
                        <m:r>
                          <a:rPr lang="en-IN" i="1" dirty="0">
                            <a:latin typeface="Cambria Math"/>
                          </a:rPr>
                          <m:t>2</m:t>
                        </m:r>
                      </m:num>
                      <m:den>
                        <m:r>
                          <a:rPr lang="en-IN" i="1" dirty="0">
                            <a:latin typeface="Cambria Math"/>
                          </a:rPr>
                          <m:t>3</m:t>
                        </m:r>
                      </m:den>
                    </m:f>
                    <m:sSub>
                      <m:sSubPr>
                        <m:ctrlPr>
                          <a:rPr lang="en-IN" i="1" dirty="0">
                            <a:latin typeface="Cambria Math" panose="02040503050406030204" pitchFamily="18" charset="0"/>
                          </a:rPr>
                        </m:ctrlPr>
                      </m:sSubPr>
                      <m:e>
                        <m:r>
                          <a:rPr lang="en-IN" i="1" dirty="0">
                            <a:latin typeface="Cambria Math"/>
                          </a:rPr>
                          <m:t>𝑥</m:t>
                        </m:r>
                      </m:e>
                      <m:sub>
                        <m:r>
                          <a:rPr lang="en-IN" i="1" dirty="0">
                            <a:latin typeface="Cambria Math"/>
                          </a:rPr>
                          <m:t>2</m:t>
                        </m:r>
                      </m:sub>
                    </m:sSub>
                  </m:oMath>
                </a14:m>
                <a:r>
                  <a:rPr lang="en-IN" dirty="0" smtClean="0"/>
                  <a:t>+1/3s </a:t>
                </a:r>
                <a14:m>
                  <m:oMath xmlns:m="http://schemas.openxmlformats.org/officeDocument/2006/math">
                    <m:r>
                      <a:rPr lang="en-IN" i="1" dirty="0" smtClean="0">
                        <a:latin typeface="Cambria Math"/>
                        <a:ea typeface="Cambria Math"/>
                      </a:rPr>
                      <m:t>≥</m:t>
                    </m:r>
                  </m:oMath>
                </a14:m>
                <a:r>
                  <a:rPr lang="en-IN" dirty="0" smtClean="0"/>
                  <a:t> </a:t>
                </a:r>
                <a14:m>
                  <m:oMath xmlns:m="http://schemas.openxmlformats.org/officeDocument/2006/math">
                    <m:f>
                      <m:fPr>
                        <m:type m:val="skw"/>
                        <m:ctrlPr>
                          <a:rPr lang="en-IN" i="1" dirty="0">
                            <a:latin typeface="Cambria Math" panose="02040503050406030204" pitchFamily="18" charset="0"/>
                          </a:rPr>
                        </m:ctrlPr>
                      </m:fPr>
                      <m:num>
                        <m:r>
                          <a:rPr lang="en-IN" i="1" dirty="0">
                            <a:latin typeface="Cambria Math"/>
                          </a:rPr>
                          <m:t>2</m:t>
                        </m:r>
                      </m:num>
                      <m:den>
                        <m:r>
                          <a:rPr lang="en-IN" i="1" dirty="0">
                            <a:latin typeface="Cambria Math"/>
                          </a:rPr>
                          <m:t>3</m:t>
                        </m:r>
                      </m:den>
                    </m:f>
                  </m:oMath>
                </a14:m>
                <a:r>
                  <a:rPr lang="en-IN" dirty="0" smtClean="0"/>
                  <a:t> </a:t>
                </a:r>
              </a:p>
              <a:p>
                <a:pPr>
                  <a:lnSpc>
                    <a:spcPct val="200000"/>
                  </a:lnSpc>
                </a:pPr>
                <a:r>
                  <a:rPr lang="en-IN" dirty="0" smtClean="0"/>
                  <a:t>That is,   -</a:t>
                </a:r>
                <a14:m>
                  <m:oMath xmlns:m="http://schemas.openxmlformats.org/officeDocument/2006/math">
                    <m:f>
                      <m:fPr>
                        <m:type m:val="skw"/>
                        <m:ctrlPr>
                          <a:rPr lang="en-IN" i="1" dirty="0">
                            <a:latin typeface="Cambria Math" panose="02040503050406030204" pitchFamily="18" charset="0"/>
                          </a:rPr>
                        </m:ctrlPr>
                      </m:fPr>
                      <m:num>
                        <m:r>
                          <a:rPr lang="en-IN" i="1" dirty="0">
                            <a:latin typeface="Cambria Math"/>
                          </a:rPr>
                          <m:t>2</m:t>
                        </m:r>
                      </m:num>
                      <m:den>
                        <m:r>
                          <a:rPr lang="en-IN" i="1" dirty="0">
                            <a:latin typeface="Cambria Math"/>
                          </a:rPr>
                          <m:t>3</m:t>
                        </m:r>
                      </m:den>
                    </m:f>
                    <m:sSub>
                      <m:sSubPr>
                        <m:ctrlPr>
                          <a:rPr lang="en-IN" i="1" dirty="0">
                            <a:latin typeface="Cambria Math" panose="02040503050406030204" pitchFamily="18" charset="0"/>
                          </a:rPr>
                        </m:ctrlPr>
                      </m:sSubPr>
                      <m:e>
                        <m:r>
                          <a:rPr lang="en-IN" i="1" dirty="0">
                            <a:latin typeface="Cambria Math"/>
                          </a:rPr>
                          <m:t>𝑥</m:t>
                        </m:r>
                      </m:e>
                      <m:sub>
                        <m:r>
                          <a:rPr lang="en-IN" i="1" dirty="0">
                            <a:latin typeface="Cambria Math"/>
                          </a:rPr>
                          <m:t>2</m:t>
                        </m:r>
                      </m:sub>
                    </m:sSub>
                  </m:oMath>
                </a14:m>
                <a:r>
                  <a:rPr lang="en-IN" dirty="0"/>
                  <a:t> </a:t>
                </a:r>
                <a:r>
                  <a:rPr lang="en-IN" dirty="0" smtClean="0"/>
                  <a:t>-1/3s+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𝑔</m:t>
                        </m:r>
                      </m:sub>
                    </m:sSub>
                  </m:oMath>
                </a14:m>
                <a:r>
                  <a:rPr lang="en-IN" dirty="0"/>
                  <a:t>=</a:t>
                </a:r>
                <a:r>
                  <a:rPr lang="en-IN" dirty="0" smtClean="0"/>
                  <a:t> - </a:t>
                </a:r>
                <a14:m>
                  <m:oMath xmlns:m="http://schemas.openxmlformats.org/officeDocument/2006/math">
                    <m:f>
                      <m:fPr>
                        <m:type m:val="skw"/>
                        <m:ctrlPr>
                          <a:rPr lang="en-IN" i="1" dirty="0">
                            <a:latin typeface="Cambria Math" panose="02040503050406030204" pitchFamily="18" charset="0"/>
                          </a:rPr>
                        </m:ctrlPr>
                      </m:fPr>
                      <m:num>
                        <m:r>
                          <a:rPr lang="en-IN" b="0" i="1" dirty="0" smtClean="0">
                            <a:latin typeface="Cambria Math"/>
                          </a:rPr>
                          <m:t>2</m:t>
                        </m:r>
                      </m:num>
                      <m:den>
                        <m:r>
                          <a:rPr lang="en-IN" i="1" dirty="0">
                            <a:latin typeface="Cambria Math"/>
                          </a:rPr>
                          <m:t>3</m:t>
                        </m:r>
                      </m:den>
                    </m:f>
                  </m:oMath>
                </a14:m>
                <a:r>
                  <a:rPr lang="en-IN" dirty="0"/>
                  <a:t>  </a:t>
                </a:r>
              </a:p>
              <a:p>
                <a:pPr>
                  <a:lnSpc>
                    <a:spcPct val="200000"/>
                  </a:lnSpc>
                </a:pPr>
                <a:endParaRPr lang="en-IN" dirty="0"/>
              </a:p>
              <a:p>
                <a:pPr>
                  <a:lnSpc>
                    <a:spcPct val="200000"/>
                  </a:lnSpc>
                </a:pPr>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364328" y="1694193"/>
                <a:ext cx="4923656" cy="4569456"/>
              </a:xfrm>
              <a:prstGeom prst="rect">
                <a:avLst/>
              </a:prstGeom>
              <a:blipFill rotWithShape="1">
                <a:blip r:embed="rId3"/>
                <a:stretch>
                  <a:fillRect l="-1115" r="-248"/>
                </a:stretch>
              </a:blipFill>
            </p:spPr>
            <p:txBody>
              <a:bodyPr/>
              <a:lstStyle/>
              <a:p>
                <a:r>
                  <a:rPr lang="en-IN">
                    <a:noFill/>
                  </a:rPr>
                  <a:t> </a:t>
                </a:r>
              </a:p>
            </p:txBody>
          </p:sp>
        </mc:Fallback>
      </mc:AlternateContent>
    </p:spTree>
    <p:extLst>
      <p:ext uri="{BB962C8B-B14F-4D97-AF65-F5344CB8AC3E}">
        <p14:creationId xmlns:p14="http://schemas.microsoft.com/office/powerpoint/2010/main" val="4214090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109" y="540090"/>
            <a:ext cx="1905458" cy="369332"/>
          </a:xfrm>
          <a:prstGeom prst="rect">
            <a:avLst/>
          </a:prstGeom>
        </p:spPr>
        <p:txBody>
          <a:bodyPr wrap="none">
            <a:spAutoFit/>
          </a:bodyPr>
          <a:lstStyle/>
          <a:p>
            <a:r>
              <a:rPr lang="en-IN" b="1" dirty="0"/>
              <a:t>Step 4 </a:t>
            </a:r>
            <a:r>
              <a:rPr lang="en-IN" b="1" dirty="0" smtClean="0"/>
              <a:t>and Step 5:</a:t>
            </a:r>
            <a:endParaRPr lang="en-IN" b="1" dirty="0"/>
          </a:p>
        </p:txBody>
      </p:sp>
      <p:sp>
        <p:nvSpPr>
          <p:cNvPr id="3" name="TextBox 2"/>
          <p:cNvSpPr txBox="1"/>
          <p:nvPr/>
        </p:nvSpPr>
        <p:spPr>
          <a:xfrm>
            <a:off x="627109" y="1122424"/>
            <a:ext cx="8128957" cy="369332"/>
          </a:xfrm>
          <a:prstGeom prst="rect">
            <a:avLst/>
          </a:prstGeom>
          <a:noFill/>
        </p:spPr>
        <p:txBody>
          <a:bodyPr wrap="none" rtlCol="0">
            <a:spAutoFit/>
          </a:bodyPr>
          <a:lstStyle/>
          <a:p>
            <a:r>
              <a:rPr lang="en-IN" dirty="0" smtClean="0"/>
              <a:t>The above </a:t>
            </a:r>
            <a:r>
              <a:rPr lang="en-IN" dirty="0" err="1" smtClean="0"/>
              <a:t>Gomorian</a:t>
            </a:r>
            <a:r>
              <a:rPr lang="en-IN" dirty="0" smtClean="0"/>
              <a:t> constraint equation is added to the LP Optimal table as follows:</a:t>
            </a:r>
            <a:endParaRPr lang="en-IN"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34666725"/>
                  </p:ext>
                </p:extLst>
              </p:nvPr>
            </p:nvGraphicFramePr>
            <p:xfrm>
              <a:off x="827584" y="1745584"/>
              <a:ext cx="6096000" cy="1918082"/>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p>
                          <a:r>
                            <a:rPr lang="en-IN" dirty="0" smtClean="0"/>
                            <a:t>Basic Variable</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s</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sub>
                                </m:sSub>
                              </m:oMath>
                            </m:oMathPara>
                          </a14:m>
                          <a:endParaRPr lang="en-IN" dirty="0"/>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3</m:t>
                                    </m:r>
                                  </m:den>
                                </m:f>
                              </m:oMath>
                            </m:oMathPara>
                          </a14:m>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5</m:t>
                                    </m:r>
                                  </m:num>
                                  <m:den>
                                    <m:r>
                                      <a:rPr lang="en-IN" b="0" i="1" smtClean="0">
                                        <a:latin typeface="Cambria Math"/>
                                      </a:rPr>
                                      <m:t>3</m:t>
                                    </m:r>
                                  </m:den>
                                </m:f>
                              </m:oMath>
                            </m:oMathPara>
                          </a14:m>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sub>
                                </m:sSub>
                              </m:oMath>
                            </m:oMathPara>
                          </a14:m>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solidFill>
                                          <a:srgbClr val="00B050"/>
                                        </a:solidFill>
                                        <a:latin typeface="Cambria Math" panose="02040503050406030204" pitchFamily="18" charset="0"/>
                                      </a:rPr>
                                    </m:ctrlPr>
                                  </m:fPr>
                                  <m:num>
                                    <m:r>
                                      <a:rPr lang="en-IN" b="0" i="1" smtClean="0">
                                        <a:solidFill>
                                          <a:srgbClr val="00B050"/>
                                        </a:solidFill>
                                        <a:latin typeface="Cambria Math"/>
                                      </a:rPr>
                                      <m:t>−2</m:t>
                                    </m:r>
                                  </m:num>
                                  <m:den>
                                    <m:r>
                                      <a:rPr lang="en-IN" b="0" i="1" smtClean="0">
                                        <a:solidFill>
                                          <a:srgbClr val="00B050"/>
                                        </a:solidFill>
                                        <a:latin typeface="Cambria Math"/>
                                      </a:rPr>
                                      <m:t>3</m:t>
                                    </m:r>
                                  </m:den>
                                </m:f>
                              </m:oMath>
                            </m:oMathPara>
                          </a14:m>
                          <a:endParaRPr lang="en-IN" dirty="0">
                            <a:solidFill>
                              <a:srgbClr val="00B050"/>
                            </a:solidFill>
                          </a:endParaRPr>
                        </a:p>
                      </a:txBody>
                      <a:tcPr/>
                    </a:tc>
                    <a:tc>
                      <a:txBody>
                        <a:bodyPr/>
                        <a:lstStyle/>
                        <a:p>
                          <a:r>
                            <a:rPr lang="en-IN" dirty="0" smtClean="0"/>
                            <a:t>-1/3</a:t>
                          </a:r>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3</m:t>
                                    </m:r>
                                  </m:den>
                                </m:f>
                              </m:oMath>
                            </m:oMathPara>
                          </a14:m>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34666725"/>
                  </p:ext>
                </p:extLst>
              </p:nvPr>
            </p:nvGraphicFramePr>
            <p:xfrm>
              <a:off x="827584" y="1745584"/>
              <a:ext cx="6096000" cy="1918082"/>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640080">
                    <a:tc>
                      <a:txBody>
                        <a:bodyPr/>
                        <a:lstStyle/>
                        <a:p>
                          <a:r>
                            <a:rPr lang="en-IN" dirty="0" smtClean="0"/>
                            <a:t>Basic Variable</a:t>
                          </a:r>
                          <a:endParaRPr lang="en-IN" dirty="0"/>
                        </a:p>
                      </a:txBody>
                      <a:tcPr/>
                    </a:tc>
                    <a:tc>
                      <a:txBody>
                        <a:bodyPr/>
                        <a:lstStyle/>
                        <a:p>
                          <a:endParaRPr lang="en-US"/>
                        </a:p>
                      </a:txBody>
                      <a:tcPr>
                        <a:blipFill rotWithShape="1">
                          <a:blip r:embed="rId2"/>
                          <a:stretch>
                            <a:fillRect l="-101205" t="-4762" r="-401807" b="-274286"/>
                          </a:stretch>
                        </a:blipFill>
                      </a:tcPr>
                    </a:tc>
                    <a:tc>
                      <a:txBody>
                        <a:bodyPr/>
                        <a:lstStyle/>
                        <a:p>
                          <a:endParaRPr lang="en-US"/>
                        </a:p>
                      </a:txBody>
                      <a:tcPr>
                        <a:blipFill rotWithShape="1">
                          <a:blip r:embed="rId2"/>
                          <a:stretch>
                            <a:fillRect l="-200000" t="-4762" r="-299401" b="-274286"/>
                          </a:stretch>
                        </a:blipFill>
                      </a:tcPr>
                    </a:tc>
                    <a:tc>
                      <a:txBody>
                        <a:bodyPr/>
                        <a:lstStyle/>
                        <a:p>
                          <a:r>
                            <a:rPr lang="en-IN" dirty="0" smtClean="0"/>
                            <a:t>s</a:t>
                          </a:r>
                          <a:endParaRPr lang="en-IN" dirty="0"/>
                        </a:p>
                      </a:txBody>
                      <a:tcPr/>
                    </a:tc>
                    <a:tc>
                      <a:txBody>
                        <a:bodyPr/>
                        <a:lstStyle/>
                        <a:p>
                          <a:endParaRPr lang="en-US"/>
                        </a:p>
                      </a:txBody>
                      <a:tcPr>
                        <a:blipFill rotWithShape="1">
                          <a:blip r:embed="rId2"/>
                          <a:stretch>
                            <a:fillRect l="-402410" t="-4762" r="-100602" b="-274286"/>
                          </a:stretch>
                        </a:blipFill>
                      </a:tcPr>
                    </a:tc>
                    <a:tc>
                      <a:txBody>
                        <a:bodyPr/>
                        <a:lstStyle/>
                        <a:p>
                          <a:r>
                            <a:rPr lang="en-IN" dirty="0" smtClean="0"/>
                            <a:t>RHS</a:t>
                          </a:r>
                          <a:endParaRPr lang="en-IN" dirty="0"/>
                        </a:p>
                      </a:txBody>
                      <a:tcPr/>
                    </a:tc>
                  </a:tr>
                  <a:tr h="457264">
                    <a:tc>
                      <a:txBody>
                        <a:bodyPr/>
                        <a:lstStyle/>
                        <a:p>
                          <a:endParaRPr lang="en-US"/>
                        </a:p>
                      </a:txBody>
                      <a:tcPr>
                        <a:blipFill rotWithShape="1">
                          <a:blip r:embed="rId2"/>
                          <a:stretch>
                            <a:fillRect l="-599" t="-146667" r="-498802" b="-284000"/>
                          </a:stretch>
                        </a:blipFill>
                      </a:tcPr>
                    </a:tc>
                    <a:tc>
                      <a:txBody>
                        <a:bodyPr/>
                        <a:lstStyle/>
                        <a:p>
                          <a:r>
                            <a:rPr lang="en-IN" dirty="0" smtClean="0"/>
                            <a:t>1</a:t>
                          </a:r>
                          <a:endParaRPr lang="en-IN" dirty="0"/>
                        </a:p>
                      </a:txBody>
                      <a:tcPr/>
                    </a:tc>
                    <a:tc>
                      <a:txBody>
                        <a:bodyPr/>
                        <a:lstStyle/>
                        <a:p>
                          <a:endParaRPr lang="en-US"/>
                        </a:p>
                      </a:txBody>
                      <a:tcPr>
                        <a:blipFill rotWithShape="1">
                          <a:blip r:embed="rId2"/>
                          <a:stretch>
                            <a:fillRect l="-200000" t="-146667" r="-299401" b="-284000"/>
                          </a:stretch>
                        </a:blipFill>
                      </a:tcPr>
                    </a:tc>
                    <a:tc>
                      <a:txBody>
                        <a:bodyPr/>
                        <a:lstStyle/>
                        <a:p>
                          <a:endParaRPr lang="en-US"/>
                        </a:p>
                      </a:txBody>
                      <a:tcPr>
                        <a:blipFill rotWithShape="1">
                          <a:blip r:embed="rId2"/>
                          <a:stretch>
                            <a:fillRect l="-300000" t="-146667" r="-199401" b="-284000"/>
                          </a:stretch>
                        </a:blipFill>
                      </a:tcPr>
                    </a:tc>
                    <a:tc>
                      <a:txBody>
                        <a:bodyPr/>
                        <a:lstStyle/>
                        <a:p>
                          <a:r>
                            <a:rPr lang="en-IN" dirty="0" smtClean="0"/>
                            <a:t>0</a:t>
                          </a:r>
                          <a:endParaRPr lang="en-IN" dirty="0"/>
                        </a:p>
                      </a:txBody>
                      <a:tcPr/>
                    </a:tc>
                    <a:tc>
                      <a:txBody>
                        <a:bodyPr/>
                        <a:lstStyle/>
                        <a:p>
                          <a:endParaRPr lang="en-US"/>
                        </a:p>
                      </a:txBody>
                      <a:tcPr>
                        <a:blipFill rotWithShape="1">
                          <a:blip r:embed="rId2"/>
                          <a:stretch>
                            <a:fillRect l="-499401" t="-146667" b="-284000"/>
                          </a:stretch>
                        </a:blipFill>
                      </a:tcPr>
                    </a:tc>
                  </a:tr>
                  <a:tr h="449898">
                    <a:tc>
                      <a:txBody>
                        <a:bodyPr/>
                        <a:lstStyle/>
                        <a:p>
                          <a:endParaRPr lang="en-US"/>
                        </a:p>
                      </a:txBody>
                      <a:tcPr>
                        <a:blipFill rotWithShape="1">
                          <a:blip r:embed="rId2"/>
                          <a:stretch>
                            <a:fillRect l="-599" t="-250000" r="-498802" b="-187838"/>
                          </a:stretch>
                        </a:blipFill>
                      </a:tcPr>
                    </a:tc>
                    <a:tc>
                      <a:txBody>
                        <a:bodyPr/>
                        <a:lstStyle/>
                        <a:p>
                          <a:r>
                            <a:rPr lang="en-IN" dirty="0" smtClean="0"/>
                            <a:t>0</a:t>
                          </a:r>
                          <a:endParaRPr lang="en-IN" dirty="0"/>
                        </a:p>
                      </a:txBody>
                      <a:tcPr/>
                    </a:tc>
                    <a:tc>
                      <a:txBody>
                        <a:bodyPr/>
                        <a:lstStyle/>
                        <a:p>
                          <a:endParaRPr lang="en-US"/>
                        </a:p>
                      </a:txBody>
                      <a:tcPr>
                        <a:blipFill rotWithShape="1">
                          <a:blip r:embed="rId2"/>
                          <a:stretch>
                            <a:fillRect l="-200000" t="-250000" r="-299401" b="-187838"/>
                          </a:stretch>
                        </a:blipFill>
                      </a:tcPr>
                    </a:tc>
                    <a:tc>
                      <a:txBody>
                        <a:bodyPr/>
                        <a:lstStyle/>
                        <a:p>
                          <a:r>
                            <a:rPr lang="en-IN" dirty="0" smtClean="0"/>
                            <a:t>-1/3</a:t>
                          </a:r>
                          <a:endParaRPr lang="en-IN" dirty="0"/>
                        </a:p>
                      </a:txBody>
                      <a:tcPr/>
                    </a:tc>
                    <a:tc>
                      <a:txBody>
                        <a:bodyPr/>
                        <a:lstStyle/>
                        <a:p>
                          <a:r>
                            <a:rPr lang="en-IN" dirty="0" smtClean="0"/>
                            <a:t>1</a:t>
                          </a:r>
                          <a:endParaRPr lang="en-IN" dirty="0"/>
                        </a:p>
                      </a:txBody>
                      <a:tcPr/>
                    </a:tc>
                    <a:tc>
                      <a:txBody>
                        <a:bodyPr/>
                        <a:lstStyle/>
                        <a:p>
                          <a:endParaRPr lang="en-US"/>
                        </a:p>
                      </a:txBody>
                      <a:tcPr>
                        <a:blipFill rotWithShape="1">
                          <a:blip r:embed="rId2"/>
                          <a:stretch>
                            <a:fillRect l="-499401" t="-250000" b="-187838"/>
                          </a:stretch>
                        </a:blipFill>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r>
                </a:tbl>
              </a:graphicData>
            </a:graphic>
          </p:graphicFrame>
        </mc:Fallback>
      </mc:AlternateContent>
      <p:sp>
        <p:nvSpPr>
          <p:cNvPr id="5" name="TextBox 4"/>
          <p:cNvSpPr txBox="1"/>
          <p:nvPr/>
        </p:nvSpPr>
        <p:spPr>
          <a:xfrm>
            <a:off x="827584" y="4182758"/>
            <a:ext cx="4008020" cy="369332"/>
          </a:xfrm>
          <a:prstGeom prst="rect">
            <a:avLst/>
          </a:prstGeom>
          <a:noFill/>
        </p:spPr>
        <p:txBody>
          <a:bodyPr wrap="none" rtlCol="0">
            <a:spAutoFit/>
          </a:bodyPr>
          <a:lstStyle/>
          <a:p>
            <a:r>
              <a:rPr lang="en-IN" dirty="0" smtClean="0"/>
              <a:t>The above table is Optimal but infeasible</a:t>
            </a:r>
            <a:endParaRPr lang="en-IN" dirty="0"/>
          </a:p>
        </p:txBody>
      </p:sp>
      <mc:AlternateContent xmlns:mc="http://schemas.openxmlformats.org/markup-compatibility/2006" xmlns:a14="http://schemas.microsoft.com/office/drawing/2010/main">
        <mc:Choice Requires="a14">
          <p:sp>
            <p:nvSpPr>
              <p:cNvPr id="6" name="TextBox 5"/>
              <p:cNvSpPr txBox="1"/>
              <p:nvPr/>
            </p:nvSpPr>
            <p:spPr>
              <a:xfrm>
                <a:off x="827584" y="4869160"/>
                <a:ext cx="7420621" cy="668901"/>
              </a:xfrm>
              <a:prstGeom prst="rect">
                <a:avLst/>
              </a:prstGeom>
              <a:noFill/>
            </p:spPr>
            <p:txBody>
              <a:bodyPr wrap="none" rtlCol="0">
                <a:spAutoFit/>
              </a:bodyPr>
              <a:lstStyle/>
              <a:p>
                <a:r>
                  <a:rPr lang="en-IN" dirty="0" smtClean="0"/>
                  <a:t>By Dual Simplex Method,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sub>
                    </m:sSub>
                  </m:oMath>
                </a14:m>
                <a:r>
                  <a:rPr lang="en-IN" dirty="0" smtClean="0"/>
                  <a:t> is the leaving variable,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is the entering variable</a:t>
                </a:r>
              </a:p>
              <a:p>
                <a:r>
                  <a:rPr lang="en-IN" dirty="0" smtClean="0"/>
                  <a:t>Pivot element is </a:t>
                </a:r>
                <a14:m>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3</m:t>
                        </m:r>
                      </m:den>
                    </m:f>
                  </m:oMath>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827584" y="4869160"/>
                <a:ext cx="7420621" cy="668901"/>
              </a:xfrm>
              <a:prstGeom prst="rect">
                <a:avLst/>
              </a:prstGeom>
              <a:blipFill rotWithShape="1">
                <a:blip r:embed="rId3"/>
                <a:stretch>
                  <a:fillRect l="-740" t="-20183" b="-99083"/>
                </a:stretch>
              </a:blipFill>
            </p:spPr>
            <p:txBody>
              <a:bodyPr/>
              <a:lstStyle/>
              <a:p>
                <a:r>
                  <a:rPr lang="en-IN">
                    <a:noFill/>
                  </a:rPr>
                  <a:t> </a:t>
                </a:r>
              </a:p>
            </p:txBody>
          </p:sp>
        </mc:Fallback>
      </mc:AlternateContent>
    </p:spTree>
    <p:extLst>
      <p:ext uri="{BB962C8B-B14F-4D97-AF65-F5344CB8AC3E}">
        <p14:creationId xmlns:p14="http://schemas.microsoft.com/office/powerpoint/2010/main" val="142170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6FA7EAB-51A3-4735-A636-8AF57515029B}" type="slidenum">
              <a:rPr lang="en-US"/>
              <a:pPr>
                <a:defRPr/>
              </a:pPr>
              <a:t>2</a:t>
            </a:fld>
            <a:endParaRPr lang="en-US"/>
          </a:p>
        </p:txBody>
      </p:sp>
      <p:sp>
        <p:nvSpPr>
          <p:cNvPr id="23555" name="Rectangle 3"/>
          <p:cNvSpPr>
            <a:spLocks noGrp="1" noChangeArrowheads="1"/>
          </p:cNvSpPr>
          <p:nvPr>
            <p:ph type="body" idx="1"/>
          </p:nvPr>
        </p:nvSpPr>
        <p:spPr>
          <a:xfrm>
            <a:off x="755576" y="1265852"/>
            <a:ext cx="7931224" cy="5331499"/>
          </a:xfrm>
        </p:spPr>
        <p:txBody>
          <a:bodyPr>
            <a:noAutofit/>
          </a:bodyPr>
          <a:lstStyle/>
          <a:p>
            <a:pPr marL="0" indent="0">
              <a:lnSpc>
                <a:spcPct val="110000"/>
              </a:lnSpc>
              <a:buNone/>
            </a:pPr>
            <a:r>
              <a:rPr lang="en-US" sz="2000" dirty="0" smtClean="0"/>
              <a:t>    By </a:t>
            </a:r>
            <a:r>
              <a:rPr lang="en-US" sz="2000" dirty="0"/>
              <a:t>rounding off a real value to an integer value have </a:t>
            </a:r>
            <a:r>
              <a:rPr lang="en-US" sz="2000" dirty="0" smtClean="0"/>
              <a:t>several </a:t>
            </a:r>
          </a:p>
          <a:p>
            <a:pPr marL="0" indent="0">
              <a:lnSpc>
                <a:spcPct val="110000"/>
              </a:lnSpc>
              <a:buNone/>
            </a:pPr>
            <a:r>
              <a:rPr lang="en-US" sz="2000" dirty="0" smtClean="0"/>
              <a:t>    fundamental problems like :</a:t>
            </a:r>
          </a:p>
          <a:p>
            <a:pPr marL="0" indent="0">
              <a:lnSpc>
                <a:spcPct val="110000"/>
              </a:lnSpc>
              <a:buNone/>
            </a:pPr>
            <a:endParaRPr lang="en-US" sz="2000" dirty="0"/>
          </a:p>
          <a:p>
            <a:pPr marL="744537" lvl="2" indent="0">
              <a:lnSpc>
                <a:spcPct val="110000"/>
              </a:lnSpc>
              <a:buNone/>
            </a:pPr>
            <a:r>
              <a:rPr lang="en-US" sz="2000" dirty="0" smtClean="0"/>
              <a:t>1. Rounded </a:t>
            </a:r>
            <a:r>
              <a:rPr lang="en-US" sz="2000" dirty="0"/>
              <a:t>solutions may not be </a:t>
            </a:r>
            <a:r>
              <a:rPr lang="en-US" sz="2000" dirty="0" smtClean="0"/>
              <a:t>feasible</a:t>
            </a:r>
          </a:p>
          <a:p>
            <a:pPr marL="1258887" lvl="2" indent="-514350">
              <a:lnSpc>
                <a:spcPct val="110000"/>
              </a:lnSpc>
              <a:buAutoNum type="arabicPeriod"/>
            </a:pPr>
            <a:endParaRPr lang="en-US" sz="2000" dirty="0"/>
          </a:p>
          <a:p>
            <a:pPr marL="744537" lvl="2" indent="0">
              <a:lnSpc>
                <a:spcPct val="110000"/>
              </a:lnSpc>
              <a:buNone/>
            </a:pPr>
            <a:r>
              <a:rPr lang="en-US" sz="2000" dirty="0" smtClean="0"/>
              <a:t>2. Even </a:t>
            </a:r>
            <a:r>
              <a:rPr lang="en-US" sz="2000" dirty="0"/>
              <a:t>if the solutions are feasible, the objective function given by </a:t>
            </a:r>
            <a:r>
              <a:rPr lang="en-US" sz="2000" dirty="0" smtClean="0"/>
              <a:t>   	the </a:t>
            </a:r>
            <a:r>
              <a:rPr lang="en-US" sz="2000" dirty="0"/>
              <a:t>rounded </a:t>
            </a:r>
            <a:r>
              <a:rPr lang="en-US" sz="2000" dirty="0" smtClean="0"/>
              <a:t>off solutions </a:t>
            </a:r>
            <a:r>
              <a:rPr lang="en-US" sz="2000" dirty="0"/>
              <a:t>may not be the optimal </a:t>
            </a:r>
            <a:r>
              <a:rPr lang="en-US" sz="2000" dirty="0" smtClean="0"/>
              <a:t>one</a:t>
            </a:r>
          </a:p>
          <a:p>
            <a:pPr marL="744537" lvl="2" indent="0">
              <a:lnSpc>
                <a:spcPct val="110000"/>
              </a:lnSpc>
              <a:buNone/>
            </a:pPr>
            <a:endParaRPr lang="en-US" sz="2000" dirty="0"/>
          </a:p>
          <a:p>
            <a:pPr marL="744537" lvl="2" indent="0">
              <a:lnSpc>
                <a:spcPct val="110000"/>
              </a:lnSpc>
              <a:buNone/>
            </a:pPr>
            <a:r>
              <a:rPr lang="en-US" sz="2000" dirty="0" smtClean="0"/>
              <a:t>3. Finally</a:t>
            </a:r>
            <a:r>
              <a:rPr lang="en-US" sz="2000" dirty="0"/>
              <a:t>, even if the above two conditions are satisfied, checking </a:t>
            </a:r>
            <a:r>
              <a:rPr lang="en-US" sz="2000" dirty="0" smtClean="0"/>
              <a:t>	all </a:t>
            </a:r>
            <a:r>
              <a:rPr lang="en-US" sz="2000" dirty="0"/>
              <a:t>the rounded-off </a:t>
            </a:r>
            <a:r>
              <a:rPr lang="en-US" sz="2000" dirty="0" smtClean="0"/>
              <a:t>solutions </a:t>
            </a:r>
            <a:r>
              <a:rPr lang="en-US" sz="2000" dirty="0"/>
              <a:t>is computationally expensive </a:t>
            </a:r>
            <a:endParaRPr lang="en-US" sz="2000" dirty="0" smtClean="0"/>
          </a:p>
          <a:p>
            <a:pPr marL="744537" lvl="2" indent="0">
              <a:lnSpc>
                <a:spcPct val="110000"/>
              </a:lnSpc>
              <a:buNone/>
            </a:pPr>
            <a:r>
              <a:rPr lang="en-US" sz="2000" dirty="0"/>
              <a:t>	</a:t>
            </a:r>
            <a:r>
              <a:rPr lang="en-US" sz="2000" dirty="0" smtClean="0"/>
              <a:t>(</a:t>
            </a:r>
            <a:r>
              <a:rPr lang="en-US" sz="2000" i="1" dirty="0"/>
              <a:t>2</a:t>
            </a:r>
            <a:r>
              <a:rPr lang="en-US" sz="2000" i="1" baseline="30000" dirty="0"/>
              <a:t>n</a:t>
            </a:r>
            <a:r>
              <a:rPr lang="en-US" sz="2000" dirty="0"/>
              <a:t> </a:t>
            </a:r>
            <a:r>
              <a:rPr lang="en-US" sz="2000" dirty="0" smtClean="0"/>
              <a:t>possible </a:t>
            </a:r>
            <a:r>
              <a:rPr lang="en-US" sz="2000" dirty="0"/>
              <a:t>solutions to be considered for </a:t>
            </a:r>
            <a:r>
              <a:rPr lang="en-US" sz="2000" dirty="0" smtClean="0"/>
              <a:t>an </a:t>
            </a:r>
            <a:r>
              <a:rPr lang="en-US" sz="2000" i="1" dirty="0" smtClean="0"/>
              <a:t>n</a:t>
            </a:r>
            <a:r>
              <a:rPr lang="en-US" sz="2000" dirty="0" smtClean="0"/>
              <a:t> </a:t>
            </a:r>
            <a:r>
              <a:rPr lang="en-US" sz="2000" dirty="0"/>
              <a:t>variable problem</a:t>
            </a:r>
            <a:r>
              <a:rPr lang="en-US" sz="2000" dirty="0" smtClean="0"/>
              <a:t>)</a:t>
            </a:r>
          </a:p>
          <a:p>
            <a:pPr marL="744537" lvl="2" indent="0">
              <a:lnSpc>
                <a:spcPct val="110000"/>
              </a:lnSpc>
              <a:buNone/>
            </a:pPr>
            <a:endParaRPr lang="en-US" sz="2000" dirty="0"/>
          </a:p>
          <a:p>
            <a:pPr marL="344487" lvl="1" indent="0">
              <a:lnSpc>
                <a:spcPct val="110000"/>
              </a:lnSpc>
              <a:buNone/>
            </a:pPr>
            <a:r>
              <a:rPr lang="en-US" sz="2000" dirty="0" smtClean="0"/>
              <a:t> This </a:t>
            </a:r>
            <a:r>
              <a:rPr lang="en-US" sz="2000" dirty="0"/>
              <a:t>demands the need for </a:t>
            </a:r>
            <a:r>
              <a:rPr lang="en-US" sz="2000" b="1" i="1" dirty="0"/>
              <a:t>Integer Programming</a:t>
            </a:r>
          </a:p>
          <a:p>
            <a:pPr algn="just" eaLnBrk="1" hangingPunct="1">
              <a:lnSpc>
                <a:spcPct val="90000"/>
              </a:lnSpc>
              <a:defRPr/>
            </a:pPr>
            <a:endParaRPr lang="en-US" sz="2000" dirty="0" smtClean="0"/>
          </a:p>
        </p:txBody>
      </p:sp>
      <p:sp>
        <p:nvSpPr>
          <p:cNvPr id="2" name="TextBox 1"/>
          <p:cNvSpPr txBox="1"/>
          <p:nvPr/>
        </p:nvSpPr>
        <p:spPr>
          <a:xfrm>
            <a:off x="971600" y="404664"/>
            <a:ext cx="7875996" cy="523220"/>
          </a:xfrm>
          <a:prstGeom prst="rect">
            <a:avLst/>
          </a:prstGeom>
          <a:noFill/>
        </p:spPr>
        <p:txBody>
          <a:bodyPr wrap="square" rtlCol="0">
            <a:spAutoFit/>
          </a:bodyPr>
          <a:lstStyle/>
          <a:p>
            <a:r>
              <a:rPr lang="en-IN" sz="2800" b="1" dirty="0" smtClean="0"/>
              <a:t>NEED FOR INTEGER PROGRAMMING METHODS </a:t>
            </a:r>
            <a:endParaRPr lang="en-IN" sz="2800" b="1" dirty="0"/>
          </a:p>
        </p:txBody>
      </p:sp>
    </p:spTree>
    <p:extLst>
      <p:ext uri="{BB962C8B-B14F-4D97-AF65-F5344CB8AC3E}">
        <p14:creationId xmlns:p14="http://schemas.microsoft.com/office/powerpoint/2010/main" val="332460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887487" cy="369332"/>
          </a:xfrm>
          <a:prstGeom prst="rect">
            <a:avLst/>
          </a:prstGeom>
          <a:noFill/>
        </p:spPr>
        <p:txBody>
          <a:bodyPr wrap="none" rtlCol="0">
            <a:spAutoFit/>
          </a:bodyPr>
          <a:lstStyle/>
          <a:p>
            <a:r>
              <a:rPr lang="en-IN" dirty="0" smtClean="0"/>
              <a:t>Step 6 :</a:t>
            </a:r>
            <a:endParaRPr lang="en-IN"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88604261"/>
                  </p:ext>
                </p:extLst>
              </p:nvPr>
            </p:nvGraphicFramePr>
            <p:xfrm>
              <a:off x="983295" y="1412776"/>
              <a:ext cx="6096000" cy="1910716"/>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p>
                          <a:r>
                            <a:rPr lang="en-IN" dirty="0" smtClean="0"/>
                            <a:t>Basic Variable</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s</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sub>
                                </m:sSub>
                              </m:oMath>
                            </m:oMathPara>
                          </a14:m>
                          <a:endParaRPr lang="en-IN" dirty="0"/>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3</m:t>
                                    </m:r>
                                  </m:den>
                                </m:f>
                              </m:oMath>
                            </m:oMathPara>
                          </a14:m>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−3</m:t>
                                    </m:r>
                                  </m:num>
                                  <m:den>
                                    <m:r>
                                      <a:rPr lang="en-IN" b="0" i="1" smtClean="0">
                                        <a:latin typeface="Cambria Math"/>
                                      </a:rPr>
                                      <m:t>2</m:t>
                                    </m:r>
                                  </m:den>
                                </m:f>
                              </m:oMath>
                            </m:oMathPara>
                          </a14:m>
                          <a:endParaRPr lang="en-IN" dirty="0"/>
                        </a:p>
                      </a:txBody>
                      <a:tcPr/>
                    </a:tc>
                    <a:tc>
                      <a:txBody>
                        <a:bodyPr/>
                        <a:lstStyle/>
                        <a:p>
                          <a:r>
                            <a:rPr lang="en-IN" dirty="0" smtClean="0"/>
                            <a:t>1</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8</a:t>
                          </a:r>
                          <a:endParaRPr lang="en-IN"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88604261"/>
                  </p:ext>
                </p:extLst>
              </p:nvPr>
            </p:nvGraphicFramePr>
            <p:xfrm>
              <a:off x="983295" y="1412776"/>
              <a:ext cx="6096000" cy="1910716"/>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640080">
                    <a:tc>
                      <a:txBody>
                        <a:bodyPr/>
                        <a:lstStyle/>
                        <a:p>
                          <a:r>
                            <a:rPr lang="en-IN" dirty="0" smtClean="0"/>
                            <a:t>Basic Variable</a:t>
                          </a:r>
                          <a:endParaRPr lang="en-IN" dirty="0"/>
                        </a:p>
                      </a:txBody>
                      <a:tcPr/>
                    </a:tc>
                    <a:tc>
                      <a:txBody>
                        <a:bodyPr/>
                        <a:lstStyle/>
                        <a:p>
                          <a:endParaRPr lang="en-US"/>
                        </a:p>
                      </a:txBody>
                      <a:tcPr>
                        <a:blipFill rotWithShape="0">
                          <a:blip r:embed="rId2"/>
                          <a:stretch>
                            <a:fillRect l="-100599" t="-4717" r="-400599" b="-270755"/>
                          </a:stretch>
                        </a:blipFill>
                      </a:tcPr>
                    </a:tc>
                    <a:tc>
                      <a:txBody>
                        <a:bodyPr/>
                        <a:lstStyle/>
                        <a:p>
                          <a:endParaRPr lang="en-US"/>
                        </a:p>
                      </a:txBody>
                      <a:tcPr>
                        <a:blipFill rotWithShape="0">
                          <a:blip r:embed="rId2"/>
                          <a:stretch>
                            <a:fillRect l="-200599" t="-4717" r="-300599" b="-270755"/>
                          </a:stretch>
                        </a:blipFill>
                      </a:tcPr>
                    </a:tc>
                    <a:tc>
                      <a:txBody>
                        <a:bodyPr/>
                        <a:lstStyle/>
                        <a:p>
                          <a:r>
                            <a:rPr lang="en-IN" dirty="0" smtClean="0"/>
                            <a:t>s</a:t>
                          </a:r>
                          <a:endParaRPr lang="en-IN" dirty="0"/>
                        </a:p>
                      </a:txBody>
                      <a:tcPr/>
                    </a:tc>
                    <a:tc>
                      <a:txBody>
                        <a:bodyPr/>
                        <a:lstStyle/>
                        <a:p>
                          <a:endParaRPr lang="en-US"/>
                        </a:p>
                      </a:txBody>
                      <a:tcPr>
                        <a:blipFill rotWithShape="0">
                          <a:blip r:embed="rId2"/>
                          <a:stretch>
                            <a:fillRect l="-400000" t="-4717" r="-101198" b="-270755"/>
                          </a:stretch>
                        </a:blipFill>
                      </a:tcPr>
                    </a:tc>
                    <a:tc>
                      <a:txBody>
                        <a:bodyPr/>
                        <a:lstStyle/>
                        <a:p>
                          <a:r>
                            <a:rPr lang="en-IN" dirty="0" smtClean="0"/>
                            <a:t>RHS</a:t>
                          </a:r>
                          <a:endParaRPr lang="en-IN" dirty="0"/>
                        </a:p>
                      </a:txBody>
                      <a:tcPr/>
                    </a:tc>
                  </a:tr>
                  <a:tr h="449898">
                    <a:tc>
                      <a:txBody>
                        <a:bodyPr/>
                        <a:lstStyle/>
                        <a:p>
                          <a:endParaRPr lang="en-US"/>
                        </a:p>
                      </a:txBody>
                      <a:tcPr>
                        <a:blipFill rotWithShape="0">
                          <a:blip r:embed="rId2"/>
                          <a:stretch>
                            <a:fillRect l="-599" t="-150000" r="-500599" b="-287838"/>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2"/>
                          <a:stretch>
                            <a:fillRect l="-302410" t="-150000" r="-202410" b="-287838"/>
                          </a:stretch>
                        </a:blipFill>
                      </a:tcPr>
                    </a:tc>
                    <a:tc>
                      <a:txBody>
                        <a:bodyPr/>
                        <a:lstStyle/>
                        <a:p>
                          <a:r>
                            <a:rPr lang="en-IN" dirty="0" smtClean="0"/>
                            <a:t>1</a:t>
                          </a:r>
                          <a:endParaRPr lang="en-IN" dirty="0"/>
                        </a:p>
                      </a:txBody>
                      <a:tcPr/>
                    </a:tc>
                    <a:tc>
                      <a:txBody>
                        <a:bodyPr/>
                        <a:lstStyle/>
                        <a:p>
                          <a:r>
                            <a:rPr lang="en-IN" dirty="0" smtClean="0"/>
                            <a:t>1</a:t>
                          </a:r>
                          <a:endParaRPr lang="en-IN" dirty="0"/>
                        </a:p>
                      </a:txBody>
                      <a:tcPr/>
                    </a:tc>
                  </a:tr>
                  <a:tr h="449898">
                    <a:tc>
                      <a:txBody>
                        <a:bodyPr/>
                        <a:lstStyle/>
                        <a:p>
                          <a:endParaRPr lang="en-US"/>
                        </a:p>
                      </a:txBody>
                      <a:tcPr>
                        <a:blipFill rotWithShape="0">
                          <a:blip r:embed="rId2"/>
                          <a:stretch>
                            <a:fillRect l="-599" t="-250000" r="-500599" b="-187838"/>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2"/>
                          <a:stretch>
                            <a:fillRect l="-400000" t="-250000" r="-101198" b="-187838"/>
                          </a:stretch>
                        </a:blipFill>
                      </a:tcPr>
                    </a:tc>
                    <a:tc>
                      <a:txBody>
                        <a:bodyPr/>
                        <a:lstStyle/>
                        <a:p>
                          <a:r>
                            <a:rPr lang="en-IN" dirty="0" smtClean="0"/>
                            <a:t>1</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8</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827584" y="4077072"/>
                <a:ext cx="7093673" cy="400110"/>
              </a:xfrm>
              <a:prstGeom prst="rect">
                <a:avLst/>
              </a:prstGeom>
              <a:noFill/>
            </p:spPr>
            <p:txBody>
              <a:bodyPr wrap="none" rtlCol="0">
                <a:spAutoFit/>
              </a:bodyPr>
              <a:lstStyle/>
              <a:p>
                <a:r>
                  <a:rPr lang="en-IN" sz="2000" dirty="0" smtClean="0"/>
                  <a:t>This table is Optimal and the Optimal Solution of LPP is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1</m:t>
                        </m:r>
                      </m:sub>
                    </m:sSub>
                  </m:oMath>
                </a14:m>
                <a:r>
                  <a:rPr lang="en-IN" sz="2000" dirty="0" smtClean="0"/>
                  <a:t>=1,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2</m:t>
                        </m:r>
                      </m:sub>
                    </m:sSub>
                  </m:oMath>
                </a14:m>
                <a:r>
                  <a:rPr lang="en-IN" sz="2000" dirty="0" smtClean="0"/>
                  <a:t>=1</a:t>
                </a:r>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27584" y="4077072"/>
                <a:ext cx="7093673" cy="400110"/>
              </a:xfrm>
              <a:prstGeom prst="rect">
                <a:avLst/>
              </a:prstGeom>
              <a:blipFill rotWithShape="0">
                <a:blip r:embed="rId3"/>
                <a:stretch>
                  <a:fillRect l="-946" t="-9231"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41107" y="4738706"/>
                <a:ext cx="8044510" cy="1015663"/>
              </a:xfrm>
              <a:prstGeom prst="rect">
                <a:avLst/>
              </a:prstGeom>
              <a:noFill/>
            </p:spPr>
            <p:txBody>
              <a:bodyPr wrap="none" rtlCol="0">
                <a:spAutoFit/>
              </a:bodyPr>
              <a:lstStyle/>
              <a:p>
                <a:r>
                  <a:rPr lang="en-IN" sz="2000" b="1" dirty="0" smtClean="0"/>
                  <a:t>Since the optimal solution is integer, the optimal solution of given Integer </a:t>
                </a:r>
              </a:p>
              <a:p>
                <a:r>
                  <a:rPr lang="en-IN" sz="2000" b="1" dirty="0" smtClean="0"/>
                  <a:t>Linear Programming Problem is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a:rPr>
                          <m:t>𝒙</m:t>
                        </m:r>
                      </m:e>
                      <m:sub>
                        <m:r>
                          <a:rPr lang="en-IN" sz="2000" b="1" i="1">
                            <a:latin typeface="Cambria Math"/>
                          </a:rPr>
                          <m:t>𝟏</m:t>
                        </m:r>
                      </m:sub>
                    </m:sSub>
                  </m:oMath>
                </a14:m>
                <a:r>
                  <a:rPr lang="en-IN" sz="2000" b="1" dirty="0"/>
                  <a:t>=1,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a:rPr>
                          <m:t>𝒙</m:t>
                        </m:r>
                      </m:e>
                      <m:sub>
                        <m:r>
                          <a:rPr lang="en-IN" sz="2000" b="1" i="1">
                            <a:latin typeface="Cambria Math"/>
                          </a:rPr>
                          <m:t>𝟐</m:t>
                        </m:r>
                      </m:sub>
                    </m:sSub>
                  </m:oMath>
                </a14:m>
                <a:r>
                  <a:rPr lang="en-IN" sz="2000" b="1" dirty="0"/>
                  <a:t>=</a:t>
                </a:r>
                <a:r>
                  <a:rPr lang="en-IN" sz="2000" b="1" dirty="0" smtClean="0"/>
                  <a:t>1 with maximum Z value is =8</a:t>
                </a:r>
                <a:endParaRPr lang="en-IN" sz="2000" b="1" dirty="0"/>
              </a:p>
              <a:p>
                <a:endParaRPr lang="en-IN"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841107" y="4738706"/>
                <a:ext cx="8044510" cy="1015663"/>
              </a:xfrm>
              <a:prstGeom prst="rect">
                <a:avLst/>
              </a:prstGeom>
              <a:blipFill rotWithShape="0">
                <a:blip r:embed="rId4"/>
                <a:stretch>
                  <a:fillRect l="-833" t="-2994"/>
                </a:stretch>
              </a:blipFill>
            </p:spPr>
            <p:txBody>
              <a:bodyPr/>
              <a:lstStyle/>
              <a:p>
                <a:r>
                  <a:rPr lang="en-IN">
                    <a:noFill/>
                  </a:rPr>
                  <a:t> </a:t>
                </a:r>
              </a:p>
            </p:txBody>
          </p:sp>
        </mc:Fallback>
      </mc:AlternateContent>
    </p:spTree>
    <p:extLst>
      <p:ext uri="{BB962C8B-B14F-4D97-AF65-F5344CB8AC3E}">
        <p14:creationId xmlns:p14="http://schemas.microsoft.com/office/powerpoint/2010/main" val="3635734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359" y="332656"/>
            <a:ext cx="4641720" cy="461665"/>
          </a:xfrm>
          <a:prstGeom prst="rect">
            <a:avLst/>
          </a:prstGeom>
          <a:noFill/>
        </p:spPr>
        <p:txBody>
          <a:bodyPr wrap="none" rtlCol="0">
            <a:spAutoFit/>
          </a:bodyPr>
          <a:lstStyle/>
          <a:p>
            <a:r>
              <a:rPr lang="en-IN" sz="2400" b="1" dirty="0" smtClean="0"/>
              <a:t>Example 2 (Cutting Plane Method):</a:t>
            </a:r>
            <a:endParaRPr lang="en-IN" sz="2400" b="1" dirty="0"/>
          </a:p>
        </p:txBody>
      </p:sp>
      <p:sp>
        <p:nvSpPr>
          <p:cNvPr id="2" name="Rectangle 1"/>
          <p:cNvSpPr/>
          <p:nvPr/>
        </p:nvSpPr>
        <p:spPr>
          <a:xfrm>
            <a:off x="596359" y="1268760"/>
            <a:ext cx="5339282" cy="4401205"/>
          </a:xfrm>
          <a:prstGeom prst="rect">
            <a:avLst/>
          </a:prstGeom>
          <a:noFill/>
        </p:spPr>
        <p:txBody>
          <a:bodyPr wrap="none" lIns="91440" tIns="45720" rIns="91440" bIns="45720">
            <a:spAutoFit/>
          </a:bodyPr>
          <a:lstStyle/>
          <a:p>
            <a:r>
              <a:rPr lang="en-US" sz="2400" dirty="0">
                <a:ln w="0"/>
                <a:effectLst>
                  <a:outerShdw blurRad="38100" dist="19050" dir="2700000" algn="tl" rotWithShape="0">
                    <a:schemeClr val="dk1">
                      <a:alpha val="40000"/>
                    </a:schemeClr>
                  </a:outerShdw>
                </a:effectLst>
              </a:rPr>
              <a:t>Consider the following  pure ILP problem </a:t>
            </a:r>
          </a:p>
          <a:p>
            <a:endParaRPr lang="en-US" sz="3200" dirty="0">
              <a:ln w="0"/>
              <a:effectLst>
                <a:outerShdw blurRad="38100" dist="19050" dir="2700000" algn="tl" rotWithShape="0">
                  <a:schemeClr val="dk1">
                    <a:alpha val="40000"/>
                  </a:schemeClr>
                </a:outerShdw>
              </a:effectLst>
            </a:endParaRPr>
          </a:p>
          <a:p>
            <a:r>
              <a:rPr lang="en-US" sz="2800" b="1" dirty="0">
                <a:ln w="0"/>
                <a:effectLst>
                  <a:outerShdw blurRad="38100" dist="19050" dir="2700000" algn="tl" rotWithShape="0">
                    <a:schemeClr val="dk1">
                      <a:alpha val="40000"/>
                    </a:schemeClr>
                  </a:outerShdw>
                </a:effectLst>
              </a:rPr>
              <a:t>Maximize  </a:t>
            </a:r>
            <a:r>
              <a:rPr lang="en-US" sz="2800" b="1" dirty="0" smtClean="0">
                <a:ln w="0"/>
                <a:effectLst>
                  <a:outerShdw blurRad="38100" dist="19050" dir="2700000" algn="tl" rotWithShape="0">
                    <a:schemeClr val="dk1">
                      <a:alpha val="40000"/>
                    </a:schemeClr>
                  </a:outerShdw>
                </a:effectLst>
              </a:rPr>
              <a:t>Z=7x</a:t>
            </a:r>
            <a:r>
              <a:rPr lang="en-US" sz="2800" b="1" baseline="-25000" dirty="0" smtClean="0">
                <a:ln w="0"/>
                <a:effectLst>
                  <a:outerShdw blurRad="38100" dist="19050" dir="2700000" algn="tl" rotWithShape="0">
                    <a:schemeClr val="dk1">
                      <a:alpha val="40000"/>
                    </a:schemeClr>
                  </a:outerShdw>
                </a:effectLst>
              </a:rPr>
              <a:t>1</a:t>
            </a:r>
            <a:r>
              <a:rPr lang="en-US" sz="2800" b="1" dirty="0" smtClean="0">
                <a:ln w="0"/>
                <a:effectLst>
                  <a:outerShdw blurRad="38100" dist="19050" dir="2700000" algn="tl" rotWithShape="0">
                    <a:schemeClr val="dk1">
                      <a:alpha val="40000"/>
                    </a:schemeClr>
                  </a:outerShdw>
                </a:effectLst>
              </a:rPr>
              <a:t>+10x</a:t>
            </a:r>
            <a:r>
              <a:rPr lang="en-US" sz="2800" b="1" baseline="-25000" dirty="0" smtClean="0">
                <a:ln w="0"/>
                <a:effectLst>
                  <a:outerShdw blurRad="38100" dist="19050" dir="2700000" algn="tl" rotWithShape="0">
                    <a:schemeClr val="dk1">
                      <a:alpha val="40000"/>
                    </a:schemeClr>
                  </a:outerShdw>
                </a:effectLst>
              </a:rPr>
              <a:t>2</a:t>
            </a:r>
          </a:p>
          <a:p>
            <a:endParaRPr lang="en-US" sz="2800" b="1"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Subject to </a:t>
            </a:r>
            <a:endParaRPr lang="en-US" sz="2400" dirty="0" smtClean="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 x</a:t>
            </a:r>
            <a:r>
              <a:rPr lang="en-US" sz="2800" baseline="-25000" dirty="0" smtClean="0">
                <a:ln w="0"/>
                <a:effectLst>
                  <a:outerShdw blurRad="38100" dist="19050" dir="2700000" algn="tl" rotWithShape="0">
                    <a:schemeClr val="dk1">
                      <a:alpha val="40000"/>
                    </a:schemeClr>
                  </a:outerShdw>
                </a:effectLst>
              </a:rPr>
              <a:t>1 </a:t>
            </a:r>
            <a:r>
              <a:rPr lang="en-US" sz="2800" dirty="0" smtClean="0">
                <a:ln w="0"/>
                <a:effectLst>
                  <a:outerShdw blurRad="38100" dist="19050" dir="2700000" algn="tl" rotWithShape="0">
                    <a:schemeClr val="dk1">
                      <a:alpha val="40000"/>
                    </a:schemeClr>
                  </a:outerShdw>
                </a:effectLst>
              </a:rPr>
              <a:t>+ 3x</a:t>
            </a:r>
            <a:r>
              <a:rPr lang="en-US" sz="2800" baseline="-25000" dirty="0" smtClean="0">
                <a:ln w="0"/>
                <a:effectLst>
                  <a:outerShdw blurRad="38100" dist="19050" dir="2700000" algn="tl" rotWithShape="0">
                    <a:schemeClr val="dk1">
                      <a:alpha val="40000"/>
                    </a:schemeClr>
                  </a:outerShdw>
                </a:effectLst>
              </a:rPr>
              <a:t>2</a:t>
            </a:r>
            <a:r>
              <a:rPr lang="en-US" sz="2800" dirty="0" smtClean="0">
                <a:ln w="0"/>
                <a:effectLst>
                  <a:outerShdw blurRad="38100" dist="19050" dir="2700000" algn="tl" rotWithShape="0">
                    <a:schemeClr val="dk1">
                      <a:alpha val="40000"/>
                    </a:schemeClr>
                  </a:outerShdw>
                </a:effectLst>
              </a:rPr>
              <a:t> </a:t>
            </a:r>
            <a:r>
              <a:rPr lang="en-US" sz="2800" dirty="0">
                <a:ln w="0"/>
                <a:effectLst>
                  <a:outerShdw blurRad="38100" dist="19050" dir="2700000" algn="tl" rotWithShape="0">
                    <a:schemeClr val="dk1">
                      <a:alpha val="40000"/>
                    </a:schemeClr>
                  </a:outerShdw>
                </a:effectLst>
              </a:rPr>
              <a:t>≤</a:t>
            </a:r>
            <a:r>
              <a:rPr lang="en-US" sz="2800" dirty="0" smtClean="0">
                <a:ln w="0"/>
                <a:effectLst>
                  <a:outerShdw blurRad="38100" dist="19050" dir="2700000" algn="tl" rotWithShape="0">
                    <a:schemeClr val="dk1">
                      <a:alpha val="40000"/>
                    </a:schemeClr>
                  </a:outerShdw>
                </a:effectLst>
              </a:rPr>
              <a:t>6</a:t>
            </a: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7x</a:t>
            </a:r>
            <a:r>
              <a:rPr lang="en-US" sz="2800" baseline="-25000" dirty="0" smtClean="0">
                <a:ln w="0"/>
                <a:effectLst>
                  <a:outerShdw blurRad="38100" dist="19050" dir="2700000" algn="tl" rotWithShape="0">
                    <a:schemeClr val="dk1">
                      <a:alpha val="40000"/>
                    </a:schemeClr>
                  </a:outerShdw>
                </a:effectLst>
              </a:rPr>
              <a:t>1 </a:t>
            </a:r>
            <a:r>
              <a:rPr lang="en-US" sz="2800" dirty="0" smtClean="0">
                <a:ln w="0"/>
                <a:effectLst>
                  <a:outerShdw blurRad="38100" dist="19050" dir="2700000" algn="tl" rotWithShape="0">
                    <a:schemeClr val="dk1">
                      <a:alpha val="40000"/>
                    </a:schemeClr>
                  </a:outerShdw>
                </a:effectLst>
              </a:rPr>
              <a:t>+   x</a:t>
            </a:r>
            <a:r>
              <a:rPr lang="en-US" sz="2800" baseline="-25000" dirty="0" smtClean="0">
                <a:ln w="0"/>
                <a:effectLst>
                  <a:outerShdw blurRad="38100" dist="19050" dir="2700000" algn="tl" rotWithShape="0">
                    <a:schemeClr val="dk1">
                      <a:alpha val="40000"/>
                    </a:schemeClr>
                  </a:outerShdw>
                </a:effectLst>
              </a:rPr>
              <a:t>2</a:t>
            </a:r>
            <a:r>
              <a:rPr lang="en-US" sz="2800" dirty="0" smtClean="0">
                <a:ln w="0"/>
                <a:effectLst>
                  <a:outerShdw blurRad="38100" dist="19050" dir="2700000" algn="tl" rotWithShape="0">
                    <a:schemeClr val="dk1">
                      <a:alpha val="40000"/>
                    </a:schemeClr>
                  </a:outerShdw>
                </a:effectLst>
              </a:rPr>
              <a:t> </a:t>
            </a:r>
            <a:r>
              <a:rPr lang="en-US" sz="2800" dirty="0">
                <a:ln w="0"/>
                <a:effectLst>
                  <a:outerShdw blurRad="38100" dist="19050" dir="2700000" algn="tl" rotWithShape="0">
                    <a:schemeClr val="dk1">
                      <a:alpha val="40000"/>
                    </a:schemeClr>
                  </a:outerShdw>
                </a:effectLst>
              </a:rPr>
              <a:t>≤35</a:t>
            </a:r>
          </a:p>
          <a:p>
            <a:r>
              <a:rPr lang="en-US" sz="2800" dirty="0">
                <a:ln w="0"/>
                <a:effectLst>
                  <a:outerShdw blurRad="38100" dist="19050" dir="2700000" algn="tl" rotWithShape="0">
                    <a:schemeClr val="dk1">
                      <a:alpha val="40000"/>
                    </a:schemeClr>
                  </a:outerShdw>
                </a:effectLst>
              </a:rPr>
              <a:t>                     </a:t>
            </a:r>
            <a:endParaRPr lang="en-US" sz="2800" dirty="0" smtClean="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x</a:t>
            </a:r>
            <a:r>
              <a:rPr lang="en-US" sz="2800" baseline="-25000" dirty="0" smtClean="0">
                <a:ln w="0"/>
                <a:effectLst>
                  <a:outerShdw blurRad="38100" dist="19050" dir="2700000" algn="tl" rotWithShape="0">
                    <a:schemeClr val="dk1">
                      <a:alpha val="40000"/>
                    </a:schemeClr>
                  </a:outerShdw>
                </a:effectLst>
              </a:rPr>
              <a:t>1</a:t>
            </a:r>
            <a:r>
              <a:rPr lang="en-US" sz="2800" dirty="0" smtClean="0">
                <a:ln w="0"/>
                <a:effectLst>
                  <a:outerShdw blurRad="38100" dist="19050" dir="2700000" algn="tl" rotWithShape="0">
                    <a:schemeClr val="dk1">
                      <a:alpha val="40000"/>
                    </a:schemeClr>
                  </a:outerShdw>
                </a:effectLst>
              </a:rPr>
              <a:t>,x</a:t>
            </a:r>
            <a:r>
              <a:rPr lang="en-US" sz="2800" baseline="-25000" dirty="0" smtClean="0">
                <a:ln w="0"/>
                <a:effectLst>
                  <a:outerShdw blurRad="38100" dist="19050" dir="2700000" algn="tl" rotWithShape="0">
                    <a:schemeClr val="dk1">
                      <a:alpha val="40000"/>
                    </a:schemeClr>
                  </a:outerShdw>
                </a:effectLst>
              </a:rPr>
              <a:t>2</a:t>
            </a:r>
            <a:r>
              <a:rPr lang="en-US" sz="2800" dirty="0" smtClean="0">
                <a:ln w="0"/>
                <a:effectLst>
                  <a:outerShdw blurRad="38100" dist="19050" dir="2700000" algn="tl" rotWithShape="0">
                    <a:schemeClr val="dk1">
                      <a:alpha val="40000"/>
                    </a:schemeClr>
                  </a:outerShdw>
                </a:effectLst>
              </a:rPr>
              <a:t> </a:t>
            </a:r>
            <a:r>
              <a:rPr lang="en-US" sz="2800" dirty="0">
                <a:ln w="0"/>
                <a:effectLst>
                  <a:outerShdw blurRad="38100" dist="19050" dir="2700000" algn="tl" rotWithShape="0">
                    <a:schemeClr val="dk1">
                      <a:alpha val="40000"/>
                    </a:schemeClr>
                  </a:outerShdw>
                </a:effectLst>
              </a:rPr>
              <a:t>≥ 0 and </a:t>
            </a:r>
            <a:r>
              <a:rPr lang="en-US" sz="2800" dirty="0" smtClean="0">
                <a:ln w="0"/>
                <a:effectLst>
                  <a:outerShdw blurRad="38100" dist="19050" dir="2700000" algn="tl" rotWithShape="0">
                    <a:schemeClr val="dk1">
                      <a:alpha val="40000"/>
                    </a:schemeClr>
                  </a:outerShdw>
                </a:effectLst>
              </a:rPr>
              <a:t>integers</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3335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pPr>
              <a:defRPr/>
            </a:pPr>
            <a:fld id="{8FC8A06E-9E5D-40E6-9244-5F796A6A3E7C}" type="slidenum">
              <a:rPr lang="en-US"/>
              <a:pPr>
                <a:defRPr/>
              </a:pPr>
              <a:t>22</a:t>
            </a:fld>
            <a:endParaRPr lang="en-US"/>
          </a:p>
        </p:txBody>
      </p:sp>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554360" y="605210"/>
                <a:ext cx="8132440" cy="504056"/>
              </a:xfrm>
              <a:ln cap="rnd">
                <a:solidFill>
                  <a:schemeClr val="tx1"/>
                </a:solidFill>
                <a:prstDash val="sysDot"/>
              </a:ln>
            </p:spPr>
            <p:txBody>
              <a:bodyPr>
                <a:normAutofit/>
              </a:bodyPr>
              <a:lstStyle/>
              <a:p>
                <a:pPr marL="0" indent="0" eaLnBrk="1" hangingPunct="1">
                  <a:buNone/>
                  <a:defRPr/>
                </a:pPr>
                <a:r>
                  <a:rPr lang="en-US" sz="2400" dirty="0" smtClean="0"/>
                  <a:t>Given the slacks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a:rPr>
                          <m:t>𝑠</m:t>
                        </m:r>
                      </m:e>
                      <m:sub>
                        <m:r>
                          <a:rPr lang="en-IN" sz="2400" b="0" i="1" smtClean="0">
                            <a:latin typeface="Cambria Math"/>
                          </a:rPr>
                          <m:t>1</m:t>
                        </m:r>
                      </m:sub>
                    </m:sSub>
                  </m:oMath>
                </a14:m>
                <a:r>
                  <a:rPr lang="en-US" sz="2400" dirty="0" smtClean="0"/>
                  <a:t> and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a:rPr>
                          <m:t>𝑠</m:t>
                        </m:r>
                      </m:e>
                      <m:sub>
                        <m:r>
                          <a:rPr lang="en-IN" sz="2400" b="0" i="1" smtClean="0">
                            <a:latin typeface="Cambria Math"/>
                          </a:rPr>
                          <m:t>2</m:t>
                        </m:r>
                      </m:sub>
                    </m:sSub>
                  </m:oMath>
                </a14:m>
                <a:r>
                  <a:rPr lang="en-US" sz="2400" dirty="0" smtClean="0"/>
                  <a:t> , the optimum tableau is given as </a:t>
                </a: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554360" y="605210"/>
                <a:ext cx="8132440" cy="504056"/>
              </a:xfrm>
              <a:blipFill rotWithShape="1">
                <a:blip r:embed="rId2"/>
                <a:stretch>
                  <a:fillRect l="-1123" t="-8235" b="-16471"/>
                </a:stretch>
              </a:blipFill>
              <a:ln cap="rnd">
                <a:solidFill>
                  <a:schemeClr val="tx1"/>
                </a:solidFill>
                <a:prstDash val="sysDot"/>
              </a:ln>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9222" name="Group 70"/>
              <p:cNvGraphicFramePr>
                <a:graphicFrameLocks noGrp="1"/>
              </p:cNvGraphicFramePr>
              <p:nvPr>
                <p:extLst>
                  <p:ext uri="{D42A27DB-BD31-4B8C-83A1-F6EECF244321}">
                    <p14:modId xmlns:p14="http://schemas.microsoft.com/office/powerpoint/2010/main" val="1593500338"/>
                  </p:ext>
                </p:extLst>
              </p:nvPr>
            </p:nvGraphicFramePr>
            <p:xfrm>
              <a:off x="1020180" y="1700808"/>
              <a:ext cx="7200800" cy="4064000"/>
            </p:xfrm>
            <a:graphic>
              <a:graphicData uri="http://schemas.openxmlformats.org/drawingml/2006/table">
                <a:tbl>
                  <a:tblPr>
                    <a:tableStyleId>{5940675A-B579-460E-94D1-54222C63F5DA}</a:tableStyleId>
                  </a:tblPr>
                  <a:tblGrid>
                    <a:gridCol w="1104900"/>
                    <a:gridCol w="1104900"/>
                    <a:gridCol w="1104900"/>
                    <a:gridCol w="1104900"/>
                    <a:gridCol w="1104900"/>
                    <a:gridCol w="1676300"/>
                  </a:tblGrid>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Basic</a:t>
                          </a:r>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x2</a:t>
                          </a:r>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chemeClr val="tx1"/>
                                        </a:solidFill>
                                        <a:effectLst/>
                                        <a:latin typeface="Cambria Math" panose="02040503050406030204" pitchFamily="18" charset="0"/>
                                      </a:rPr>
                                    </m:ctrlPr>
                                  </m:sSubPr>
                                  <m:e>
                                    <m:r>
                                      <a:rPr kumimoji="0" lang="en-IN" sz="2800" b="0" u="none" strike="noStrike" cap="none" spc="0" normalizeH="0" baseline="0" smtClean="0">
                                        <a:ln>
                                          <a:noFill/>
                                        </a:ln>
                                        <a:solidFill>
                                          <a:schemeClr val="tx1"/>
                                        </a:solidFill>
                                        <a:effectLst/>
                                        <a:latin typeface="Cambria Math"/>
                                      </a:rPr>
                                      <m:t>𝑠</m:t>
                                    </m:r>
                                  </m:e>
                                  <m:sub>
                                    <m:r>
                                      <a:rPr kumimoji="0" lang="en-IN" sz="2800" b="0" u="none" strike="noStrike" cap="none" spc="0" normalizeH="0" baseline="0" smtClean="0">
                                        <a:ln>
                                          <a:noFill/>
                                        </a:ln>
                                        <a:solidFill>
                                          <a:schemeClr val="tx1"/>
                                        </a:solidFill>
                                        <a:effectLst/>
                                        <a:latin typeface="Cambria Math"/>
                                      </a:rPr>
                                      <m:t>1</m:t>
                                    </m:r>
                                  </m:sub>
                                </m:sSub>
                              </m:oMath>
                            </m:oMathPara>
                          </a14:m>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chemeClr val="tx1"/>
                                        </a:solidFill>
                                        <a:effectLst/>
                                        <a:latin typeface="Cambria Math" panose="02040503050406030204" pitchFamily="18" charset="0"/>
                                      </a:rPr>
                                    </m:ctrlPr>
                                  </m:sSubPr>
                                  <m:e>
                                    <m:r>
                                      <a:rPr kumimoji="0" lang="en-IN" sz="2800" b="0" u="none" strike="noStrike" cap="none" spc="0" normalizeH="0" baseline="0" smtClean="0">
                                        <a:ln>
                                          <a:noFill/>
                                        </a:ln>
                                        <a:solidFill>
                                          <a:schemeClr val="tx1"/>
                                        </a:solidFill>
                                        <a:effectLst/>
                                        <a:latin typeface="Cambria Math"/>
                                      </a:rPr>
                                      <m:t>𝑠</m:t>
                                    </m:r>
                                  </m:e>
                                  <m:sub>
                                    <m:r>
                                      <a:rPr kumimoji="0" lang="en-IN" sz="2800" b="0" u="none" strike="noStrike" cap="none" spc="0" normalizeH="0" baseline="0" smtClean="0">
                                        <a:ln>
                                          <a:noFill/>
                                        </a:ln>
                                        <a:solidFill>
                                          <a:schemeClr val="tx1"/>
                                        </a:solidFill>
                                        <a:effectLst/>
                                        <a:latin typeface="Cambria Math"/>
                                      </a:rPr>
                                      <m:t>2</m:t>
                                    </m:r>
                                  </m:sub>
                                </m:sSub>
                              </m:oMath>
                            </m:oMathPara>
                          </a14:m>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solution</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z</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63/22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66 ½</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7/22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 ½ </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4 ½</a:t>
                          </a:r>
                          <a:endParaRPr kumimoji="0" lang="en-US" sz="2800" b="0" i="0" u="none" strike="noStrike" cap="none" spc="0" normalizeH="0" baseline="0" dirty="0" smtClean="0">
                            <a:ln>
                              <a:noFill/>
                            </a:ln>
                            <a:solidFill>
                              <a:schemeClr val="tx1"/>
                            </a:solidFill>
                            <a:effectLst/>
                            <a:latin typeface="Arial" charset="0"/>
                          </a:endParaRPr>
                        </a:p>
                      </a:txBody>
                      <a:tcPr horzOverflow="overflow"/>
                    </a:tc>
                  </a:tr>
                </a:tbl>
              </a:graphicData>
            </a:graphic>
          </p:graphicFrame>
        </mc:Choice>
        <mc:Fallback xmlns="">
          <p:graphicFrame>
            <p:nvGraphicFramePr>
              <p:cNvPr id="49222" name="Group 70"/>
              <p:cNvGraphicFramePr>
                <a:graphicFrameLocks noGrp="1"/>
              </p:cNvGraphicFramePr>
              <p:nvPr>
                <p:extLst>
                  <p:ext uri="{D42A27DB-BD31-4B8C-83A1-F6EECF244321}">
                    <p14:modId xmlns:p14="http://schemas.microsoft.com/office/powerpoint/2010/main" val="1593500338"/>
                  </p:ext>
                </p:extLst>
              </p:nvPr>
            </p:nvGraphicFramePr>
            <p:xfrm>
              <a:off x="1020180" y="1700808"/>
              <a:ext cx="7200800" cy="4064000"/>
            </p:xfrm>
            <a:graphic>
              <a:graphicData uri="http://schemas.openxmlformats.org/drawingml/2006/table">
                <a:tbl>
                  <a:tblPr>
                    <a:tableStyleId>{5940675A-B579-460E-94D1-54222C63F5DA}</a:tableStyleId>
                  </a:tblPr>
                  <a:tblGrid>
                    <a:gridCol w="1104900"/>
                    <a:gridCol w="1104900"/>
                    <a:gridCol w="1104900"/>
                    <a:gridCol w="1104900"/>
                    <a:gridCol w="1104900"/>
                    <a:gridCol w="1676300"/>
                  </a:tblGrid>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Basic</a:t>
                          </a:r>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x2</a:t>
                          </a:r>
                          <a:endParaRPr kumimoji="0" lang="en-US" sz="2800" b="0" i="0" u="none" strike="noStrike" cap="none" spc="0" normalizeH="0" baseline="0" dirty="0" smtClean="0">
                            <a:ln>
                              <a:noFill/>
                            </a:ln>
                            <a:solidFill>
                              <a:schemeClr val="tx1"/>
                            </a:solidFill>
                            <a:effectLst/>
                            <a:latin typeface="Arial" charset="0"/>
                          </a:endParaRPr>
                        </a:p>
                      </a:txBody>
                      <a:tcPr horzOverflow="overflow"/>
                    </a:tc>
                    <a:tc>
                      <a:txBody>
                        <a:bodyPr/>
                        <a:lstStyle/>
                        <a:p>
                          <a:endParaRPr lang="en-US"/>
                        </a:p>
                      </a:txBody>
                      <a:tcPr horzOverflow="overflow">
                        <a:blipFill rotWithShape="0">
                          <a:blip r:embed="rId3"/>
                          <a:stretch>
                            <a:fillRect l="-303315" t="-5389" r="-253591" b="-300599"/>
                          </a:stretch>
                        </a:blipFill>
                      </a:tcPr>
                    </a:tc>
                    <a:tc>
                      <a:txBody>
                        <a:bodyPr/>
                        <a:lstStyle/>
                        <a:p>
                          <a:endParaRPr lang="en-US"/>
                        </a:p>
                      </a:txBody>
                      <a:tcPr horzOverflow="overflow">
                        <a:blipFill rotWithShape="0">
                          <a:blip r:embed="rId3"/>
                          <a:stretch>
                            <a:fillRect l="-401099" t="-5389" r="-152198" b="-30059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solution</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z</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63/22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66 ½</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7/22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 ½ </a:t>
                          </a:r>
                          <a:endParaRPr kumimoji="0" lang="en-US" sz="2800" b="0" i="0" u="none" strike="noStrike" cap="none" spc="0" normalizeH="0" baseline="0" smtClean="0">
                            <a:ln>
                              <a:noFill/>
                            </a:ln>
                            <a:solidFill>
                              <a:schemeClr val="tx1"/>
                            </a:solidFill>
                            <a:effectLst/>
                            <a:latin typeface="Arial" charset="0"/>
                          </a:endParaRPr>
                        </a:p>
                      </a:txBody>
                      <a:tcPr horzOverflow="overflow"/>
                    </a:tc>
                  </a:tr>
                  <a:tr h="1016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x1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0</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-1/22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smtClean="0">
                              <a:ln>
                                <a:noFill/>
                              </a:ln>
                              <a:solidFill>
                                <a:schemeClr val="tx1"/>
                              </a:solidFill>
                              <a:effectLst/>
                            </a:rPr>
                            <a:t>3/22</a:t>
                          </a:r>
                          <a:endParaRPr kumimoji="0" lang="en-US" sz="2800" b="0" i="0" u="none" strike="noStrike" cap="none" spc="0"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u="none" strike="noStrike" cap="none" spc="0" normalizeH="0" baseline="0" dirty="0" smtClean="0">
                              <a:ln>
                                <a:noFill/>
                              </a:ln>
                              <a:solidFill>
                                <a:schemeClr val="tx1"/>
                              </a:solidFill>
                              <a:effectLst/>
                            </a:rPr>
                            <a:t>4 ½</a:t>
                          </a:r>
                          <a:endParaRPr kumimoji="0" lang="en-US" sz="2800" b="0" i="0" u="none" strike="noStrike" cap="none" spc="0" normalizeH="0" baseline="0" dirty="0" smtClean="0">
                            <a:ln>
                              <a:noFill/>
                            </a:ln>
                            <a:solidFill>
                              <a:schemeClr val="tx1"/>
                            </a:solidFill>
                            <a:effectLst/>
                            <a:latin typeface="Arial" charset="0"/>
                          </a:endParaRPr>
                        </a:p>
                      </a:txBody>
                      <a:tcPr horzOverflow="overflow"/>
                    </a:tc>
                  </a:tr>
                </a:tbl>
              </a:graphicData>
            </a:graphic>
          </p:graphicFrame>
        </mc:Fallback>
      </mc:AlternateContent>
    </p:spTree>
    <p:extLst>
      <p:ext uri="{BB962C8B-B14F-4D97-AF65-F5344CB8AC3E}">
        <p14:creationId xmlns:p14="http://schemas.microsoft.com/office/powerpoint/2010/main" val="388738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1DF8D6B7-C5FC-4846-B136-16538948A543}" type="slidenum">
              <a:rPr lang="en-US"/>
              <a:pPr>
                <a:defRPr/>
              </a:pPr>
              <a:t>23</a:t>
            </a:fld>
            <a:endParaRPr lang="en-US"/>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302392" y="662285"/>
                <a:ext cx="9180512" cy="548680"/>
              </a:xfrm>
            </p:spPr>
            <p:txBody>
              <a:bodyPr>
                <a:normAutofit/>
              </a:bodyPr>
              <a:lstStyle/>
              <a:p>
                <a:pPr eaLnBrk="1" hangingPunct="1">
                  <a:defRPr/>
                </a:pPr>
                <a:r>
                  <a:rPr lang="en-US" sz="2400" dirty="0" smtClean="0"/>
                  <a:t>Factoring the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2</m:t>
                        </m:r>
                      </m:sub>
                    </m:sSub>
                  </m:oMath>
                </a14:m>
                <a:r>
                  <a:rPr lang="en-US" sz="2400" dirty="0" smtClean="0"/>
                  <a:t> row (arbitrarily selected ) </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302392" y="662285"/>
                <a:ext cx="9180512" cy="548680"/>
              </a:xfrm>
              <a:blipFill rotWithShape="1">
                <a:blip r:embed="rId3"/>
                <a:stretch>
                  <a:fillRect l="-930" t="-8889" b="-8889"/>
                </a:stretch>
              </a:blipFill>
            </p:spPr>
            <p:txBody>
              <a:bodyPr/>
              <a:lstStyle/>
              <a:p>
                <a:r>
                  <a:rPr lang="en-IN">
                    <a:noFill/>
                  </a:rPr>
                  <a:t> </a:t>
                </a:r>
              </a:p>
            </p:txBody>
          </p:sp>
        </mc:Fallback>
      </mc:AlternateContent>
      <p:graphicFrame>
        <p:nvGraphicFramePr>
          <p:cNvPr id="14341" name="Object 4"/>
          <p:cNvGraphicFramePr>
            <a:graphicFrameLocks noChangeAspect="1"/>
          </p:cNvGraphicFramePr>
          <p:nvPr>
            <p:extLst>
              <p:ext uri="{D42A27DB-BD31-4B8C-83A1-F6EECF244321}">
                <p14:modId xmlns:p14="http://schemas.microsoft.com/office/powerpoint/2010/main" val="69805668"/>
              </p:ext>
            </p:extLst>
          </p:nvPr>
        </p:nvGraphicFramePr>
        <p:xfrm>
          <a:off x="2358881" y="1708150"/>
          <a:ext cx="3657600" cy="533400"/>
        </p:xfrm>
        <a:graphic>
          <a:graphicData uri="http://schemas.openxmlformats.org/presentationml/2006/ole">
            <mc:AlternateContent xmlns:mc="http://schemas.openxmlformats.org/markup-compatibility/2006">
              <mc:Choice xmlns:v="urn:schemas-microsoft-com:vml" Requires="v">
                <p:oleObj spid="_x0000_s2518" name="Equation" r:id="rId4" imgW="1548728" imgH="393529" progId="Equation.3">
                  <p:embed/>
                </p:oleObj>
              </mc:Choice>
              <mc:Fallback>
                <p:oleObj name="Equation" r:id="rId4" imgW="154872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881" y="1708150"/>
                        <a:ext cx="3657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p:cNvGraphicFramePr>
            <a:graphicFrameLocks noChangeAspect="1"/>
          </p:cNvGraphicFramePr>
          <p:nvPr>
            <p:extLst>
              <p:ext uri="{D42A27DB-BD31-4B8C-83A1-F6EECF244321}">
                <p14:modId xmlns:p14="http://schemas.microsoft.com/office/powerpoint/2010/main" val="3824682994"/>
              </p:ext>
            </p:extLst>
          </p:nvPr>
        </p:nvGraphicFramePr>
        <p:xfrm>
          <a:off x="606281" y="2470150"/>
          <a:ext cx="7620000" cy="882650"/>
        </p:xfrm>
        <a:graphic>
          <a:graphicData uri="http://schemas.openxmlformats.org/presentationml/2006/ole">
            <mc:AlternateContent xmlns:mc="http://schemas.openxmlformats.org/markup-compatibility/2006">
              <mc:Choice xmlns:v="urn:schemas-microsoft-com:vml" Requires="v">
                <p:oleObj spid="_x0000_s2519" name="Equation" r:id="rId6" imgW="2222500" imgH="393700" progId="Equation.3">
                  <p:embed/>
                </p:oleObj>
              </mc:Choice>
              <mc:Fallback>
                <p:oleObj name="Equation" r:id="rId6" imgW="22225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281" y="2470150"/>
                        <a:ext cx="76200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520" name="Equation" r:id="rId8" imgW="114151" imgH="215619" progId="Equation.3">
                  <p:embed/>
                </p:oleObj>
              </mc:Choice>
              <mc:Fallback>
                <p:oleObj name="Equation" r:id="rId8" imgW="114151"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10"/>
          <p:cNvGraphicFramePr>
            <a:graphicFrameLocks noChangeAspect="1"/>
          </p:cNvGraphicFramePr>
          <p:nvPr>
            <p:extLst>
              <p:ext uri="{D42A27DB-BD31-4B8C-83A1-F6EECF244321}">
                <p14:modId xmlns:p14="http://schemas.microsoft.com/office/powerpoint/2010/main" val="884798124"/>
              </p:ext>
            </p:extLst>
          </p:nvPr>
        </p:nvGraphicFramePr>
        <p:xfrm>
          <a:off x="301481" y="3536950"/>
          <a:ext cx="7994650" cy="771525"/>
        </p:xfrm>
        <a:graphic>
          <a:graphicData uri="http://schemas.openxmlformats.org/presentationml/2006/ole">
            <mc:AlternateContent xmlns:mc="http://schemas.openxmlformats.org/markup-compatibility/2006">
              <mc:Choice xmlns:v="urn:schemas-microsoft-com:vml" Requires="v">
                <p:oleObj spid="_x0000_s2521" name="Equation" r:id="rId10" imgW="2679700" imgH="393700" progId="Equation.3">
                  <p:embed/>
                </p:oleObj>
              </mc:Choice>
              <mc:Fallback>
                <p:oleObj name="Equation" r:id="rId10" imgW="26797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481" y="3536950"/>
                        <a:ext cx="79946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4345" name="Rectangle 12"/>
              <p:cNvSpPr>
                <a:spLocks noChangeArrowheads="1"/>
              </p:cNvSpPr>
              <p:nvPr/>
            </p:nvSpPr>
            <p:spPr bwMode="auto">
              <a:xfrm>
                <a:off x="301481" y="4705725"/>
                <a:ext cx="8877622"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eaLnBrk="1" hangingPunct="1"/>
                <a:r>
                  <a:rPr lang="en-US" sz="2800" dirty="0" smtClean="0">
                    <a:latin typeface="Times New Roman" pitchFamily="18" charset="0"/>
                  </a:rPr>
                  <a:t>since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a:rPr>
                          <m:t>𝑆</m:t>
                        </m:r>
                      </m:e>
                      <m:sub>
                        <m:r>
                          <a:rPr lang="en-IN" sz="2800" b="0" i="1" smtClean="0">
                            <a:latin typeface="Cambria Math"/>
                          </a:rPr>
                          <m:t>1</m:t>
                        </m:r>
                      </m:sub>
                    </m:sSub>
                  </m:oMath>
                </a14:m>
                <a:r>
                  <a:rPr lang="en-US" sz="2800" dirty="0" smtClean="0">
                    <a:latin typeface="Times New Roman" pitchFamily="18" charset="0"/>
                  </a:rPr>
                  <a:t> </a:t>
                </a:r>
                <a:r>
                  <a:rPr lang="en-US" sz="2800" dirty="0">
                    <a:latin typeface="Times New Roman" pitchFamily="18" charset="0"/>
                  </a:rPr>
                  <a:t>and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a:rPr>
                          <m:t>𝑆</m:t>
                        </m:r>
                      </m:e>
                      <m:sub>
                        <m:r>
                          <a:rPr lang="en-IN" sz="2800" b="0" i="1" smtClean="0">
                            <a:latin typeface="Cambria Math"/>
                          </a:rPr>
                          <m:t>2</m:t>
                        </m:r>
                      </m:sub>
                    </m:sSub>
                  </m:oMath>
                </a14:m>
                <a:r>
                  <a:rPr lang="en-US" sz="2800" dirty="0" smtClean="0">
                    <a:latin typeface="Times New Roman" pitchFamily="18" charset="0"/>
                  </a:rPr>
                  <a:t> </a:t>
                </a:r>
                <a:r>
                  <a:rPr lang="en-US" sz="2800" dirty="0">
                    <a:latin typeface="Times New Roman" pitchFamily="18" charset="0"/>
                  </a:rPr>
                  <a:t>are non negative and the corresponding coefficients  are positive fractions middle term  is </a:t>
                </a:r>
                <a:r>
                  <a:rPr lang="en-US" sz="2800" dirty="0">
                    <a:latin typeface="Times New Roman" pitchFamily="18" charset="0"/>
                    <a:sym typeface="Symbol" pitchFamily="18" charset="2"/>
                  </a:rPr>
                  <a:t>1/2.</a:t>
                </a:r>
                <a:endParaRPr lang="en-US" sz="2800" dirty="0">
                  <a:latin typeface="Times New Roman" pitchFamily="18" charset="0"/>
                </a:endParaRPr>
              </a:p>
              <a:p>
                <a:pPr eaLnBrk="1" hangingPunct="1"/>
                <a:r>
                  <a:rPr lang="en-US" sz="2800" dirty="0">
                    <a:latin typeface="Times New Roman" pitchFamily="18" charset="0"/>
                  </a:rPr>
                  <a:t>since the LHS is all integer values we can say it is </a:t>
                </a:r>
                <a:r>
                  <a:rPr lang="en-US" sz="2800" dirty="0">
                    <a:latin typeface="Times New Roman" pitchFamily="18" charset="0"/>
                    <a:sym typeface="Symbol" pitchFamily="18" charset="2"/>
                  </a:rPr>
                  <a:t>0</a:t>
                </a:r>
              </a:p>
            </p:txBody>
          </p:sp>
        </mc:Choice>
        <mc:Fallback xmlns="">
          <p:sp>
            <p:nvSpPr>
              <p:cNvPr id="14345" name="Rectangle 12"/>
              <p:cNvSpPr>
                <a:spLocks noRot="1" noChangeAspect="1" noMove="1" noResize="1" noEditPoints="1" noAdjustHandles="1" noChangeArrowheads="1" noChangeShapeType="1" noTextEdit="1"/>
              </p:cNvSpPr>
              <p:nvPr/>
            </p:nvSpPr>
            <p:spPr bwMode="auto">
              <a:xfrm>
                <a:off x="301481" y="4705725"/>
                <a:ext cx="8877622" cy="1384995"/>
              </a:xfrm>
              <a:prstGeom prst="rect">
                <a:avLst/>
              </a:prstGeom>
              <a:blipFill rotWithShape="0">
                <a:blip r:embed="rId12"/>
                <a:stretch>
                  <a:fillRect l="-1373" t="-4846" b="-118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1339837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496B28-20DB-42F7-8D18-B3276C828867}" type="slidenum">
              <a:rPr lang="en-US"/>
              <a:pPr>
                <a:defRPr/>
              </a:pPr>
              <a:t>24</a:t>
            </a:fld>
            <a:endParaRPr lang="en-US"/>
          </a:p>
        </p:txBody>
      </p:sp>
      <p:graphicFrame>
        <p:nvGraphicFramePr>
          <p:cNvPr id="15364" name="Object 5"/>
          <p:cNvGraphicFramePr>
            <a:graphicFrameLocks noGrp="1" noChangeAspect="1"/>
          </p:cNvGraphicFramePr>
          <p:nvPr>
            <p:ph type="body" idx="1"/>
            <p:extLst>
              <p:ext uri="{D42A27DB-BD31-4B8C-83A1-F6EECF244321}">
                <p14:modId xmlns:p14="http://schemas.microsoft.com/office/powerpoint/2010/main" val="2896858478"/>
              </p:ext>
            </p:extLst>
          </p:nvPr>
        </p:nvGraphicFramePr>
        <p:xfrm>
          <a:off x="3131840" y="1700808"/>
          <a:ext cx="2757488" cy="685800"/>
        </p:xfrm>
        <a:graphic>
          <a:graphicData uri="http://schemas.openxmlformats.org/presentationml/2006/ole">
            <mc:AlternateContent xmlns:mc="http://schemas.openxmlformats.org/markup-compatibility/2006">
              <mc:Choice xmlns:v="urn:schemas-microsoft-com:vml" Requires="v">
                <p:oleObj spid="_x0000_s3306" name="Equation" r:id="rId3" imgW="1320227" imgH="393529" progId="Equation.3">
                  <p:embed/>
                </p:oleObj>
              </mc:Choice>
              <mc:Fallback>
                <p:oleObj name="Equation" r:id="rId3" imgW="132022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700808"/>
                        <a:ext cx="27574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2743200" y="685800"/>
          <a:ext cx="3657600" cy="685800"/>
        </p:xfrm>
        <a:graphic>
          <a:graphicData uri="http://schemas.openxmlformats.org/presentationml/2006/ole">
            <mc:AlternateContent xmlns:mc="http://schemas.openxmlformats.org/markup-compatibility/2006">
              <mc:Choice xmlns:v="urn:schemas-microsoft-com:vml" Requires="v">
                <p:oleObj spid="_x0000_s3307" name="Equation" r:id="rId5" imgW="1422400" imgH="393700" progId="Equation.3">
                  <p:embed/>
                </p:oleObj>
              </mc:Choice>
              <mc:Fallback>
                <p:oleObj name="Equation" r:id="rId5" imgW="1422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685800"/>
                        <a:ext cx="365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5366" name="Text Box 7"/>
              <p:cNvSpPr txBox="1">
                <a:spLocks noChangeArrowheads="1"/>
              </p:cNvSpPr>
              <p:nvPr/>
            </p:nvSpPr>
            <p:spPr bwMode="auto">
              <a:xfrm>
                <a:off x="611560" y="3068960"/>
                <a:ext cx="8305800" cy="28326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dirty="0">
                    <a:latin typeface="Times New Roman" pitchFamily="18" charset="0"/>
                  </a:rPr>
                  <a:t>Any cut can be used  in the first iteration of the cutting plane </a:t>
                </a:r>
                <a:r>
                  <a:rPr lang="en-US" sz="2800" dirty="0" smtClean="0">
                    <a:latin typeface="Times New Roman" pitchFamily="18" charset="0"/>
                  </a:rPr>
                  <a:t>algorithm  </a:t>
                </a:r>
                <a:r>
                  <a:rPr lang="en-US" sz="3200" b="1" dirty="0" smtClean="0">
                    <a:latin typeface="Times New Roman" pitchFamily="18" charset="0"/>
                  </a:rPr>
                  <a:t>- </a:t>
                </a:r>
                <a14:m>
                  <m:oMath xmlns:m="http://schemas.openxmlformats.org/officeDocument/2006/math">
                    <m:f>
                      <m:fPr>
                        <m:ctrlPr>
                          <a:rPr lang="en-US" sz="3200" b="1" i="1">
                            <a:latin typeface="Cambria Math" panose="02040503050406030204" pitchFamily="18" charset="0"/>
                          </a:rPr>
                        </m:ctrlPr>
                      </m:fPr>
                      <m:num>
                        <m:r>
                          <a:rPr lang="en-IN" sz="3200" b="1" i="1">
                            <a:latin typeface="Cambria Math"/>
                          </a:rPr>
                          <m:t>𝟕</m:t>
                        </m:r>
                      </m:num>
                      <m:den>
                        <m:r>
                          <a:rPr lang="en-IN" sz="3200" b="1" i="1">
                            <a:latin typeface="Cambria Math"/>
                          </a:rPr>
                          <m:t>𝟐𝟐</m:t>
                        </m:r>
                      </m:den>
                    </m:f>
                    <m:sSub>
                      <m:sSubPr>
                        <m:ctrlPr>
                          <a:rPr lang="en-US" sz="3200" b="1" i="1">
                            <a:latin typeface="Cambria Math" panose="02040503050406030204" pitchFamily="18" charset="0"/>
                          </a:rPr>
                        </m:ctrlPr>
                      </m:sSubPr>
                      <m:e>
                        <m:r>
                          <a:rPr lang="en-IN" sz="3200" b="1" i="1">
                            <a:latin typeface="Cambria Math"/>
                          </a:rPr>
                          <m:t>𝑺</m:t>
                        </m:r>
                      </m:e>
                      <m:sub>
                        <m:r>
                          <a:rPr lang="en-IN" sz="3200" b="1" i="1">
                            <a:latin typeface="Cambria Math"/>
                          </a:rPr>
                          <m:t>𝟏</m:t>
                        </m:r>
                      </m:sub>
                    </m:sSub>
                  </m:oMath>
                </a14:m>
                <a:r>
                  <a:rPr lang="en-US" sz="3200" b="1" dirty="0" smtClean="0">
                    <a:latin typeface="Times New Roman" pitchFamily="18" charset="0"/>
                  </a:rPr>
                  <a:t>- </a:t>
                </a:r>
                <a14:m>
                  <m:oMath xmlns:m="http://schemas.openxmlformats.org/officeDocument/2006/math">
                    <m:f>
                      <m:fPr>
                        <m:ctrlPr>
                          <a:rPr lang="en-US" sz="3200" b="1" i="1" dirty="0">
                            <a:latin typeface="Cambria Math" panose="02040503050406030204" pitchFamily="18" charset="0"/>
                          </a:rPr>
                        </m:ctrlPr>
                      </m:fPr>
                      <m:num>
                        <m:r>
                          <a:rPr lang="en-IN" sz="3200" b="1" i="1" dirty="0">
                            <a:latin typeface="Cambria Math"/>
                          </a:rPr>
                          <m:t>𝟏</m:t>
                        </m:r>
                      </m:num>
                      <m:den>
                        <m:r>
                          <a:rPr lang="en-IN" sz="3200" b="1" i="1" dirty="0">
                            <a:latin typeface="Cambria Math"/>
                          </a:rPr>
                          <m:t>𝟐𝟐</m:t>
                        </m:r>
                      </m:den>
                    </m:f>
                    <m:sSub>
                      <m:sSubPr>
                        <m:ctrlPr>
                          <a:rPr lang="en-US" sz="3200" b="1" i="1" dirty="0">
                            <a:latin typeface="Cambria Math" panose="02040503050406030204" pitchFamily="18" charset="0"/>
                          </a:rPr>
                        </m:ctrlPr>
                      </m:sSubPr>
                      <m:e>
                        <m:r>
                          <a:rPr lang="en-IN" sz="3200" b="1" i="1" dirty="0">
                            <a:latin typeface="Cambria Math"/>
                          </a:rPr>
                          <m:t>𝑺</m:t>
                        </m:r>
                      </m:e>
                      <m:sub>
                        <m:r>
                          <a:rPr lang="en-IN" sz="3200" b="1" i="1" dirty="0">
                            <a:latin typeface="Cambria Math"/>
                          </a:rPr>
                          <m:t>𝟐</m:t>
                        </m:r>
                      </m:sub>
                    </m:sSub>
                  </m:oMath>
                </a14:m>
                <a:r>
                  <a:rPr lang="en-US" sz="3200" b="1" dirty="0">
                    <a:latin typeface="Times New Roman" pitchFamily="18" charset="0"/>
                  </a:rPr>
                  <a:t>+</a:t>
                </a:r>
                <a14:m>
                  <m:oMath xmlns:m="http://schemas.openxmlformats.org/officeDocument/2006/math">
                    <m:sSub>
                      <m:sSubPr>
                        <m:ctrlPr>
                          <a:rPr lang="en-US" sz="3200" b="1" i="1" dirty="0">
                            <a:latin typeface="Cambria Math" panose="02040503050406030204" pitchFamily="18" charset="0"/>
                          </a:rPr>
                        </m:ctrlPr>
                      </m:sSubPr>
                      <m:e>
                        <m:r>
                          <a:rPr lang="en-IN" sz="3200" b="1" i="1" dirty="0">
                            <a:latin typeface="Cambria Math"/>
                          </a:rPr>
                          <m:t>𝑺</m:t>
                        </m:r>
                      </m:e>
                      <m:sub>
                        <m:r>
                          <a:rPr lang="en-IN" sz="3200" b="1" i="1" dirty="0">
                            <a:latin typeface="Cambria Math"/>
                          </a:rPr>
                          <m:t>𝒈</m:t>
                        </m:r>
                      </m:sub>
                    </m:sSub>
                  </m:oMath>
                </a14:m>
                <a:r>
                  <a:rPr lang="en-US" sz="3200" b="1" dirty="0">
                    <a:latin typeface="Times New Roman" pitchFamily="18" charset="0"/>
                  </a:rPr>
                  <a:t>1</a:t>
                </a:r>
                <a:r>
                  <a:rPr lang="en-US" sz="3200" b="1" dirty="0" smtClean="0">
                    <a:latin typeface="Times New Roman" pitchFamily="18" charset="0"/>
                  </a:rPr>
                  <a:t>= - </a:t>
                </a:r>
                <a14:m>
                  <m:oMath xmlns:m="http://schemas.openxmlformats.org/officeDocument/2006/math">
                    <m:f>
                      <m:fPr>
                        <m:ctrlPr>
                          <a:rPr lang="en-US" sz="3200" b="1" i="1">
                            <a:latin typeface="Cambria Math" panose="02040503050406030204" pitchFamily="18" charset="0"/>
                          </a:rPr>
                        </m:ctrlPr>
                      </m:fPr>
                      <m:num>
                        <m:r>
                          <a:rPr lang="en-IN" sz="3200" b="1" i="1">
                            <a:latin typeface="Cambria Math"/>
                          </a:rPr>
                          <m:t>𝟏</m:t>
                        </m:r>
                      </m:num>
                      <m:den>
                        <m:r>
                          <a:rPr lang="en-IN" sz="3200" b="1" i="1">
                            <a:latin typeface="Cambria Math"/>
                          </a:rPr>
                          <m:t>𝟐</m:t>
                        </m:r>
                      </m:den>
                    </m:f>
                  </m:oMath>
                </a14:m>
                <a:endParaRPr lang="en-US" sz="3200" b="1" dirty="0">
                  <a:latin typeface="Times New Roman" pitchFamily="18" charset="0"/>
                </a:endParaRPr>
              </a:p>
              <a:p>
                <a:pPr eaLnBrk="1" hangingPunct="1"/>
                <a:endParaRPr lang="en-US" sz="3200" dirty="0" smtClean="0">
                  <a:latin typeface="Times New Roman" pitchFamily="18" charset="0"/>
                </a:endParaRPr>
              </a:p>
              <a:p>
                <a:pPr eaLnBrk="1" hangingPunct="1"/>
                <a:r>
                  <a:rPr lang="en-US" sz="2400" dirty="0">
                    <a:latin typeface="Times New Roman" pitchFamily="18" charset="0"/>
                  </a:rPr>
                  <a:t>This is the  constraint , that is added as an additional constraint which is also  known as the cut, to the LP optimum tableau</a:t>
                </a:r>
                <a:r>
                  <a:rPr lang="en-US" sz="2400" dirty="0" smtClean="0">
                    <a:latin typeface="Times New Roman" pitchFamily="18" charset="0"/>
                  </a:rPr>
                  <a:t>.</a:t>
                </a:r>
              </a:p>
              <a:p>
                <a:pPr eaLnBrk="1" hangingPunct="1"/>
                <a:r>
                  <a:rPr lang="en-US" sz="2400" dirty="0" smtClean="0">
                    <a:latin typeface="Times New Roman" pitchFamily="18" charset="0"/>
                  </a:rPr>
                  <a:t>Resulting </a:t>
                </a:r>
                <a:r>
                  <a:rPr lang="en-US" sz="2400" dirty="0">
                    <a:latin typeface="Times New Roman" pitchFamily="18" charset="0"/>
                  </a:rPr>
                  <a:t>tableau is:</a:t>
                </a:r>
                <a:r>
                  <a:rPr lang="en-US" sz="2400" dirty="0">
                    <a:latin typeface="Times New Roman" pitchFamily="18" charset="0"/>
                    <a:sym typeface="Wingdings" pitchFamily="2" charset="2"/>
                  </a:rPr>
                  <a:t></a:t>
                </a:r>
                <a:r>
                  <a:rPr lang="en-US" sz="2400" dirty="0">
                    <a:latin typeface="Times New Roman" pitchFamily="18" charset="0"/>
                  </a:rPr>
                  <a:t> </a:t>
                </a:r>
              </a:p>
            </p:txBody>
          </p:sp>
        </mc:Choice>
        <mc:Fallback xmlns="">
          <p:sp>
            <p:nvSpPr>
              <p:cNvPr id="15366" name="Text Box 7"/>
              <p:cNvSpPr txBox="1">
                <a:spLocks noRot="1" noChangeAspect="1" noMove="1" noResize="1" noEditPoints="1" noAdjustHandles="1" noChangeArrowheads="1" noChangeShapeType="1" noTextEdit="1"/>
              </p:cNvSpPr>
              <p:nvPr/>
            </p:nvSpPr>
            <p:spPr bwMode="auto">
              <a:xfrm>
                <a:off x="611560" y="3068960"/>
                <a:ext cx="8305800" cy="2832635"/>
              </a:xfrm>
              <a:prstGeom prst="rect">
                <a:avLst/>
              </a:prstGeom>
              <a:blipFill rotWithShape="0">
                <a:blip r:embed="rId7"/>
                <a:stretch>
                  <a:fillRect l="-1467" t="-2151" b="-40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218844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5"/>
          <p:cNvSpPr>
            <a:spLocks noGrp="1"/>
          </p:cNvSpPr>
          <p:nvPr>
            <p:ph type="sldNum" sz="quarter" idx="12"/>
          </p:nvPr>
        </p:nvSpPr>
        <p:spPr/>
        <p:txBody>
          <a:bodyPr/>
          <a:lstStyle/>
          <a:p>
            <a:pPr>
              <a:defRPr/>
            </a:pPr>
            <a:fld id="{9BE85BD4-EEFE-4270-AB08-AC6033ABB762}" type="slidenum">
              <a:rPr lang="en-US"/>
              <a:pPr>
                <a:defRPr/>
              </a:pPr>
              <a:t>25</a:t>
            </a:fld>
            <a:endParaRPr lang="en-US"/>
          </a:p>
        </p:txBody>
      </p:sp>
      <mc:AlternateContent xmlns:mc="http://schemas.openxmlformats.org/markup-compatibility/2006" xmlns:a14="http://schemas.microsoft.com/office/drawing/2010/main">
        <mc:Choice Requires="a14">
          <p:graphicFrame>
            <p:nvGraphicFramePr>
              <p:cNvPr id="57475" name="Group 131"/>
              <p:cNvGraphicFramePr>
                <a:graphicFrameLocks noGrp="1"/>
              </p:cNvGraphicFramePr>
              <p:nvPr>
                <p:extLst>
                  <p:ext uri="{D42A27DB-BD31-4B8C-83A1-F6EECF244321}">
                    <p14:modId xmlns:p14="http://schemas.microsoft.com/office/powerpoint/2010/main" val="2848928844"/>
                  </p:ext>
                </p:extLst>
              </p:nvPr>
            </p:nvGraphicFramePr>
            <p:xfrm>
              <a:off x="254703" y="908720"/>
              <a:ext cx="8540501" cy="3035349"/>
            </p:xfrm>
            <a:graphic>
              <a:graphicData uri="http://schemas.openxmlformats.org/drawingml/2006/table">
                <a:tbl>
                  <a:tblPr/>
                  <a:tblGrid>
                    <a:gridCol w="1087438"/>
                    <a:gridCol w="1087437"/>
                    <a:gridCol w="1087438"/>
                    <a:gridCol w="1087437"/>
                    <a:gridCol w="1085850"/>
                    <a:gridCol w="1387475"/>
                    <a:gridCol w="1717426"/>
                  </a:tblGrid>
                  <a:tr h="60032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Basic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rPr>
                                    </m:ctrlPr>
                                  </m:sSubPr>
                                  <m:e>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𝑠</m:t>
                                    </m:r>
                                  </m:e>
                                  <m:sub>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1</m:t>
                                    </m:r>
                                  </m:sub>
                                </m:sSub>
                              </m:oMath>
                            </m:oMathPara>
                          </a14:m>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rPr>
                                    </m:ctrlPr>
                                  </m:sSubPr>
                                  <m:e>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𝑠</m:t>
                                    </m:r>
                                  </m:e>
                                  <m:sub>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2</m:t>
                                    </m:r>
                                  </m:sub>
                                </m:sSub>
                              </m:oMath>
                            </m:oMathPara>
                          </a14:m>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Solution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2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z</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63/22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66 ½</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2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3 ½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22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4 ½</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8805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dirty="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57475" name="Group 131"/>
              <p:cNvGraphicFramePr>
                <a:graphicFrameLocks noGrp="1"/>
              </p:cNvGraphicFramePr>
              <p:nvPr>
                <p:extLst>
                  <p:ext uri="{D42A27DB-BD31-4B8C-83A1-F6EECF244321}">
                    <p14:modId xmlns:p14="http://schemas.microsoft.com/office/powerpoint/2010/main" val="2848928844"/>
                  </p:ext>
                </p:extLst>
              </p:nvPr>
            </p:nvGraphicFramePr>
            <p:xfrm>
              <a:off x="254703" y="908720"/>
              <a:ext cx="8540501" cy="3035349"/>
            </p:xfrm>
            <a:graphic>
              <a:graphicData uri="http://schemas.openxmlformats.org/drawingml/2006/table">
                <a:tbl>
                  <a:tblPr/>
                  <a:tblGrid>
                    <a:gridCol w="1087438"/>
                    <a:gridCol w="1087437"/>
                    <a:gridCol w="1087438"/>
                    <a:gridCol w="1087437"/>
                    <a:gridCol w="1085850"/>
                    <a:gridCol w="1387475"/>
                    <a:gridCol w="1717426"/>
                  </a:tblGrid>
                  <a:tr h="60032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Basic</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309497" t="-11224" r="-386034" b="-408163"/>
                          </a:stretch>
                        </a:blipFill>
                      </a:tcPr>
                    </a:tc>
                    <a:tc>
                      <a:txBody>
                        <a:bodyPr/>
                        <a:lstStyle/>
                        <a:p>
                          <a:endParaRPr lang="en-US"/>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l="-411798" t="-11224" r="-288202" b="-408163"/>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Solution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z</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63/22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66 ½</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3 ½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4 ½</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8805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dirty="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-1/22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57401" name="Rectangle 57"/>
          <p:cNvSpPr>
            <a:spLocks noGrp="1" noChangeArrowheads="1"/>
          </p:cNvSpPr>
          <p:nvPr>
            <p:ph type="body" idx="1"/>
          </p:nvPr>
        </p:nvSpPr>
        <p:spPr>
          <a:xfrm>
            <a:off x="304800" y="0"/>
            <a:ext cx="7924800" cy="984176"/>
          </a:xfrm>
        </p:spPr>
        <p:txBody>
          <a:bodyPr/>
          <a:lstStyle/>
          <a:p>
            <a:pPr eaLnBrk="1" hangingPunct="1">
              <a:defRPr/>
            </a:pPr>
            <a:r>
              <a:rPr lang="en-US" sz="2800" dirty="0" smtClean="0"/>
              <a:t>We get the following optimal ,but infeasible  tableau.</a:t>
            </a:r>
          </a:p>
        </p:txBody>
      </p:sp>
      <p:sp>
        <p:nvSpPr>
          <p:cNvPr id="57447" name="Line 103"/>
          <p:cNvSpPr>
            <a:spLocks noChangeShapeType="1"/>
          </p:cNvSpPr>
          <p:nvPr/>
        </p:nvSpPr>
        <p:spPr bwMode="auto">
          <a:xfrm flipH="1">
            <a:off x="8458200" y="3263652"/>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448" name="Line 104"/>
          <p:cNvSpPr>
            <a:spLocks noChangeShapeType="1"/>
          </p:cNvSpPr>
          <p:nvPr/>
        </p:nvSpPr>
        <p:spPr bwMode="auto">
          <a:xfrm flipV="1">
            <a:off x="3203848" y="4724400"/>
            <a:ext cx="57943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455" name="Text Box 111"/>
          <p:cNvSpPr txBox="1">
            <a:spLocks noChangeArrowheads="1"/>
          </p:cNvSpPr>
          <p:nvPr/>
        </p:nvSpPr>
        <p:spPr bwMode="auto">
          <a:xfrm>
            <a:off x="1039018" y="4318119"/>
            <a:ext cx="583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Times New Roman" pitchFamily="18" charset="0"/>
              </a:rPr>
              <a:t>Ratio                        -9         -31                  </a:t>
            </a:r>
          </a:p>
        </p:txBody>
      </p:sp>
      <p:sp>
        <p:nvSpPr>
          <p:cNvPr id="57456" name="Text Box 112"/>
          <p:cNvSpPr txBox="1">
            <a:spLocks noChangeArrowheads="1"/>
          </p:cNvSpPr>
          <p:nvPr/>
        </p:nvSpPr>
        <p:spPr bwMode="auto">
          <a:xfrm>
            <a:off x="1889125" y="5146675"/>
            <a:ext cx="313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New Roman" pitchFamily="18" charset="0"/>
              </a:rPr>
              <a:t>Smallest absolute  value</a:t>
            </a:r>
          </a:p>
        </p:txBody>
      </p:sp>
      <p:sp>
        <p:nvSpPr>
          <p:cNvPr id="57473" name="Oval 129"/>
          <p:cNvSpPr>
            <a:spLocks noChangeArrowheads="1"/>
          </p:cNvSpPr>
          <p:nvPr/>
        </p:nvSpPr>
        <p:spPr bwMode="auto">
          <a:xfrm>
            <a:off x="3563812" y="2996952"/>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902890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447"/>
                                        </p:tgtEl>
                                        <p:attrNameLst>
                                          <p:attrName>style.visibility</p:attrName>
                                        </p:attrNameLst>
                                      </p:cBhvr>
                                      <p:to>
                                        <p:strVal val="visible"/>
                                      </p:to>
                                    </p:set>
                                    <p:anim calcmode="lin" valueType="num">
                                      <p:cBhvr additive="base">
                                        <p:cTn id="7" dur="500" fill="hold"/>
                                        <p:tgtEl>
                                          <p:spTgt spid="57447"/>
                                        </p:tgtEl>
                                        <p:attrNameLst>
                                          <p:attrName>ppt_x</p:attrName>
                                        </p:attrNameLst>
                                      </p:cBhvr>
                                      <p:tavLst>
                                        <p:tav tm="0">
                                          <p:val>
                                            <p:strVal val="#ppt_x"/>
                                          </p:val>
                                        </p:tav>
                                        <p:tav tm="100000">
                                          <p:val>
                                            <p:strVal val="#ppt_x"/>
                                          </p:val>
                                        </p:tav>
                                      </p:tavLst>
                                    </p:anim>
                                    <p:anim calcmode="lin" valueType="num">
                                      <p:cBhvr additive="base">
                                        <p:cTn id="8" dur="500" fill="hold"/>
                                        <p:tgtEl>
                                          <p:spTgt spid="574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455"/>
                                        </p:tgtEl>
                                        <p:attrNameLst>
                                          <p:attrName>style.visibility</p:attrName>
                                        </p:attrNameLst>
                                      </p:cBhvr>
                                      <p:to>
                                        <p:strVal val="visible"/>
                                      </p:to>
                                    </p:set>
                                    <p:anim calcmode="lin" valueType="num">
                                      <p:cBhvr additive="base">
                                        <p:cTn id="13" dur="500" fill="hold"/>
                                        <p:tgtEl>
                                          <p:spTgt spid="57455"/>
                                        </p:tgtEl>
                                        <p:attrNameLst>
                                          <p:attrName>ppt_x</p:attrName>
                                        </p:attrNameLst>
                                      </p:cBhvr>
                                      <p:tavLst>
                                        <p:tav tm="0">
                                          <p:val>
                                            <p:strVal val="#ppt_x"/>
                                          </p:val>
                                        </p:tav>
                                        <p:tav tm="100000">
                                          <p:val>
                                            <p:strVal val="#ppt_x"/>
                                          </p:val>
                                        </p:tav>
                                      </p:tavLst>
                                    </p:anim>
                                    <p:anim calcmode="lin" valueType="num">
                                      <p:cBhvr additive="base">
                                        <p:cTn id="14" dur="500" fill="hold"/>
                                        <p:tgtEl>
                                          <p:spTgt spid="574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456"/>
                                        </p:tgtEl>
                                        <p:attrNameLst>
                                          <p:attrName>style.visibility</p:attrName>
                                        </p:attrNameLst>
                                      </p:cBhvr>
                                      <p:to>
                                        <p:strVal val="visible"/>
                                      </p:to>
                                    </p:set>
                                    <p:anim calcmode="lin" valueType="num">
                                      <p:cBhvr additive="base">
                                        <p:cTn id="19" dur="500" fill="hold"/>
                                        <p:tgtEl>
                                          <p:spTgt spid="57456"/>
                                        </p:tgtEl>
                                        <p:attrNameLst>
                                          <p:attrName>ppt_x</p:attrName>
                                        </p:attrNameLst>
                                      </p:cBhvr>
                                      <p:tavLst>
                                        <p:tav tm="0">
                                          <p:val>
                                            <p:strVal val="#ppt_x"/>
                                          </p:val>
                                        </p:tav>
                                        <p:tav tm="100000">
                                          <p:val>
                                            <p:strVal val="#ppt_x"/>
                                          </p:val>
                                        </p:tav>
                                      </p:tavLst>
                                    </p:anim>
                                    <p:anim calcmode="lin" valueType="num">
                                      <p:cBhvr additive="base">
                                        <p:cTn id="20" dur="500" fill="hold"/>
                                        <p:tgtEl>
                                          <p:spTgt spid="574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448"/>
                                        </p:tgtEl>
                                        <p:attrNameLst>
                                          <p:attrName>style.visibility</p:attrName>
                                        </p:attrNameLst>
                                      </p:cBhvr>
                                      <p:to>
                                        <p:strVal val="visible"/>
                                      </p:to>
                                    </p:set>
                                    <p:anim calcmode="lin" valueType="num">
                                      <p:cBhvr additive="base">
                                        <p:cTn id="25" dur="500" fill="hold"/>
                                        <p:tgtEl>
                                          <p:spTgt spid="57448"/>
                                        </p:tgtEl>
                                        <p:attrNameLst>
                                          <p:attrName>ppt_x</p:attrName>
                                        </p:attrNameLst>
                                      </p:cBhvr>
                                      <p:tavLst>
                                        <p:tav tm="0">
                                          <p:val>
                                            <p:strVal val="#ppt_x"/>
                                          </p:val>
                                        </p:tav>
                                        <p:tav tm="100000">
                                          <p:val>
                                            <p:strVal val="#ppt_x"/>
                                          </p:val>
                                        </p:tav>
                                      </p:tavLst>
                                    </p:anim>
                                    <p:anim calcmode="lin" valueType="num">
                                      <p:cBhvr additive="base">
                                        <p:cTn id="26" dur="500" fill="hold"/>
                                        <p:tgtEl>
                                          <p:spTgt spid="574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473"/>
                                        </p:tgtEl>
                                        <p:attrNameLst>
                                          <p:attrName>style.visibility</p:attrName>
                                        </p:attrNameLst>
                                      </p:cBhvr>
                                      <p:to>
                                        <p:strVal val="visible"/>
                                      </p:to>
                                    </p:set>
                                    <p:anim calcmode="lin" valueType="num">
                                      <p:cBhvr additive="base">
                                        <p:cTn id="31" dur="500" fill="hold"/>
                                        <p:tgtEl>
                                          <p:spTgt spid="57473"/>
                                        </p:tgtEl>
                                        <p:attrNameLst>
                                          <p:attrName>ppt_x</p:attrName>
                                        </p:attrNameLst>
                                      </p:cBhvr>
                                      <p:tavLst>
                                        <p:tav tm="0">
                                          <p:val>
                                            <p:strVal val="#ppt_x"/>
                                          </p:val>
                                        </p:tav>
                                        <p:tav tm="100000">
                                          <p:val>
                                            <p:strVal val="#ppt_x"/>
                                          </p:val>
                                        </p:tav>
                                      </p:tavLst>
                                    </p:anim>
                                    <p:anim calcmode="lin" valueType="num">
                                      <p:cBhvr additive="base">
                                        <p:cTn id="32" dur="500" fill="hold"/>
                                        <p:tgtEl>
                                          <p:spTgt spid="57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 grpId="0" animBg="1"/>
      <p:bldP spid="57448" grpId="0" animBg="1"/>
      <p:bldP spid="57455" grpId="0" autoUpdateAnimBg="0"/>
      <p:bldP spid="57456" grpId="0" autoUpdateAnimBg="0"/>
      <p:bldP spid="574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pPr>
              <a:defRPr/>
            </a:pPr>
            <a:fld id="{155D121D-1449-4035-8B79-C09A8A157F79}" type="slidenum">
              <a:rPr lang="en-US"/>
              <a:pPr>
                <a:defRPr/>
              </a:pPr>
              <a:t>26</a:t>
            </a:fld>
            <a:endParaRPr lang="en-US"/>
          </a:p>
        </p:txBody>
      </p:sp>
      <p:sp>
        <p:nvSpPr>
          <p:cNvPr id="56323" name="Rectangle 3"/>
          <p:cNvSpPr>
            <a:spLocks noGrp="1" noChangeArrowheads="1"/>
          </p:cNvSpPr>
          <p:nvPr>
            <p:ph type="body" idx="1"/>
          </p:nvPr>
        </p:nvSpPr>
        <p:spPr>
          <a:xfrm>
            <a:off x="685800" y="228600"/>
            <a:ext cx="7772400" cy="5867400"/>
          </a:xfrm>
        </p:spPr>
        <p:txBody>
          <a:bodyPr/>
          <a:lstStyle/>
          <a:p>
            <a:pPr eaLnBrk="1" hangingPunct="1">
              <a:defRPr/>
            </a:pPr>
            <a:r>
              <a:rPr lang="en-US" sz="2800" smtClean="0"/>
              <a:t>Applying the dual simplex method to recover feasibility, yields,</a:t>
            </a:r>
          </a:p>
        </p:txBody>
      </p:sp>
      <mc:AlternateContent xmlns:mc="http://schemas.openxmlformats.org/markup-compatibility/2006" xmlns:a14="http://schemas.microsoft.com/office/drawing/2010/main">
        <mc:Choice Requires="a14">
          <p:graphicFrame>
            <p:nvGraphicFramePr>
              <p:cNvPr id="56427" name="Group 107"/>
              <p:cNvGraphicFramePr>
                <a:graphicFrameLocks noGrp="1"/>
              </p:cNvGraphicFramePr>
              <p:nvPr>
                <p:extLst>
                  <p:ext uri="{D42A27DB-BD31-4B8C-83A1-F6EECF244321}">
                    <p14:modId xmlns:p14="http://schemas.microsoft.com/office/powerpoint/2010/main" val="680856677"/>
                  </p:ext>
                </p:extLst>
              </p:nvPr>
            </p:nvGraphicFramePr>
            <p:xfrm>
              <a:off x="685800" y="1371600"/>
              <a:ext cx="7620000" cy="3017839"/>
            </p:xfrm>
            <a:graphic>
              <a:graphicData uri="http://schemas.openxmlformats.org/drawingml/2006/table">
                <a:tbl>
                  <a:tblPr/>
                  <a:tblGrid>
                    <a:gridCol w="990600"/>
                    <a:gridCol w="987425"/>
                    <a:gridCol w="989013"/>
                    <a:gridCol w="989012"/>
                    <a:gridCol w="989013"/>
                    <a:gridCol w="1260475"/>
                    <a:gridCol w="1414462"/>
                  </a:tblGrid>
                  <a:tr h="94497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Basic</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rPr>
                                    </m:ctrlPr>
                                  </m:sSubPr>
                                  <m:e>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𝑠</m:t>
                                    </m:r>
                                  </m:e>
                                  <m:sub>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1</m:t>
                                    </m:r>
                                  </m:sub>
                                </m:sSub>
                              </m:oMath>
                            </m:oMathPara>
                          </a14:m>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rPr>
                                    </m:ctrlPr>
                                  </m:sSubPr>
                                  <m:e>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𝑠</m:t>
                                    </m:r>
                                  </m:e>
                                  <m:sub>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2</m:t>
                                    </m:r>
                                  </m:sub>
                                </m:sSub>
                              </m:oMath>
                            </m:oMathPara>
                          </a14:m>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solution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z</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4  4/7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rPr>
                                    </m:ctrlPr>
                                  </m:sSubPr>
                                  <m:e>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𝑠</m:t>
                                    </m:r>
                                  </m:e>
                                  <m:sub>
                                    <m:r>
                                      <a:rPr kumimoji="0" lang="en-IN" sz="2800" b="0" i="1" u="none" strike="noStrike" cap="none" normalizeH="0" baseline="0" smtClean="0">
                                        <a:ln>
                                          <a:noFill/>
                                        </a:ln>
                                        <a:solidFill>
                                          <a:schemeClr val="tx1"/>
                                        </a:solidFill>
                                        <a:effectLst>
                                          <a:outerShdw blurRad="38100" dist="38100" dir="2700000" algn="tl">
                                            <a:srgbClr val="000000"/>
                                          </a:outerShdw>
                                        </a:effectLst>
                                        <a:latin typeface="Cambria Math"/>
                                      </a:rPr>
                                      <m:t>1</m:t>
                                    </m:r>
                                  </m:sub>
                                </m:sSub>
                              </m:oMath>
                            </m:oMathPara>
                          </a14:m>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-22/7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  4/7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56427" name="Group 107"/>
              <p:cNvGraphicFramePr>
                <a:graphicFrameLocks noGrp="1"/>
              </p:cNvGraphicFramePr>
              <p:nvPr>
                <p:extLst>
                  <p:ext uri="{D42A27DB-BD31-4B8C-83A1-F6EECF244321}">
                    <p14:modId xmlns:p14="http://schemas.microsoft.com/office/powerpoint/2010/main" val="680856677"/>
                  </p:ext>
                </p:extLst>
              </p:nvPr>
            </p:nvGraphicFramePr>
            <p:xfrm>
              <a:off x="685800" y="1371600"/>
              <a:ext cx="7620000" cy="3017839"/>
            </p:xfrm>
            <a:graphic>
              <a:graphicData uri="http://schemas.openxmlformats.org/drawingml/2006/table">
                <a:tbl>
                  <a:tblPr/>
                  <a:tblGrid>
                    <a:gridCol w="990600"/>
                    <a:gridCol w="987425"/>
                    <a:gridCol w="989013"/>
                    <a:gridCol w="989012"/>
                    <a:gridCol w="989013"/>
                    <a:gridCol w="1260475"/>
                    <a:gridCol w="1414462"/>
                  </a:tblGrid>
                  <a:tr h="94497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Basic</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308642" t="-7097" r="-385802" b="-241290"/>
                          </a:stretch>
                        </a:blipFill>
                      </a:tcPr>
                    </a:tc>
                    <a:tc>
                      <a:txBody>
                        <a:bodyPr/>
                        <a:lstStyle/>
                        <a:p>
                          <a:endParaRPr lang="en-US"/>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408642" t="-7097" r="-285802" b="-241290"/>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Arial" charset="0"/>
                            </a:rPr>
                            <a:t>g</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solution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z</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x1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4  4/7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15">
                    <a:tc>
                      <a:txBody>
                        <a:bodyPr/>
                        <a:lstStyle/>
                        <a:p>
                          <a:endParaRPr lang="en-US"/>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7975" t="-495294" r="-681595" b="-40000"/>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-22/7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  4/7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17463" name="Text Box 104"/>
          <p:cNvSpPr txBox="1">
            <a:spLocks noChangeArrowheads="1"/>
          </p:cNvSpPr>
          <p:nvPr/>
        </p:nvSpPr>
        <p:spPr bwMode="auto">
          <a:xfrm>
            <a:off x="827584" y="4509120"/>
            <a:ext cx="78644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chemeClr val="tx2"/>
                </a:solidFill>
                <a:latin typeface="Times New Roman" pitchFamily="18" charset="0"/>
              </a:rPr>
              <a:t>This solution is still non integer in x1 and s1.selecting x1 </a:t>
            </a:r>
          </a:p>
          <a:p>
            <a:pPr eaLnBrk="1" hangingPunct="1"/>
            <a:r>
              <a:rPr lang="en-US" sz="2400" dirty="0">
                <a:solidFill>
                  <a:schemeClr val="tx2"/>
                </a:solidFill>
                <a:latin typeface="Times New Roman" pitchFamily="18" charset="0"/>
              </a:rPr>
              <a:t>arbitrarily as the next source row  the associated cut is</a:t>
            </a:r>
            <a:r>
              <a:rPr lang="en-US" sz="4400" dirty="0">
                <a:solidFill>
                  <a:schemeClr val="tx2"/>
                </a:solidFill>
                <a:latin typeface="Times New Roman" pitchFamily="18" charset="0"/>
              </a:rPr>
              <a:t> </a:t>
            </a:r>
            <a:br>
              <a:rPr lang="en-US" sz="4400" dirty="0">
                <a:solidFill>
                  <a:schemeClr val="tx2"/>
                </a:solidFill>
                <a:latin typeface="Times New Roman" pitchFamily="18" charset="0"/>
              </a:rPr>
            </a:br>
            <a:r>
              <a:rPr lang="en-US" sz="4400" dirty="0">
                <a:solidFill>
                  <a:schemeClr val="tx2"/>
                </a:solidFill>
                <a:latin typeface="Times New Roman" pitchFamily="18" charset="0"/>
              </a:rPr>
              <a:t>                                                  </a:t>
            </a:r>
            <a:r>
              <a:rPr lang="en-US" sz="4400" dirty="0">
                <a:solidFill>
                  <a:schemeClr val="tx2"/>
                </a:solidFill>
                <a:latin typeface="Times New Roman" pitchFamily="18" charset="0"/>
                <a:sym typeface="Wingdings" pitchFamily="2" charset="2"/>
              </a:rPr>
              <a:t></a:t>
            </a:r>
            <a:endParaRPr lang="en-US" sz="4400" dirty="0">
              <a:solidFill>
                <a:schemeClr val="tx2"/>
              </a:solidFill>
              <a:latin typeface="Times New Roman" pitchFamily="18" charset="0"/>
            </a:endParaRPr>
          </a:p>
        </p:txBody>
      </p:sp>
      <p:graphicFrame>
        <p:nvGraphicFramePr>
          <p:cNvPr id="17464" name="Object 105"/>
          <p:cNvGraphicFramePr>
            <a:graphicFrameLocks noChangeAspect="1"/>
          </p:cNvGraphicFramePr>
          <p:nvPr>
            <p:extLst>
              <p:ext uri="{D42A27DB-BD31-4B8C-83A1-F6EECF244321}">
                <p14:modId xmlns:p14="http://schemas.microsoft.com/office/powerpoint/2010/main" val="3384978945"/>
              </p:ext>
            </p:extLst>
          </p:nvPr>
        </p:nvGraphicFramePr>
        <p:xfrm>
          <a:off x="1908175" y="5522913"/>
          <a:ext cx="4556125" cy="1106487"/>
        </p:xfrm>
        <a:graphic>
          <a:graphicData uri="http://schemas.openxmlformats.org/presentationml/2006/ole">
            <mc:AlternateContent xmlns:mc="http://schemas.openxmlformats.org/markup-compatibility/2006">
              <mc:Choice xmlns:v="urn:schemas-microsoft-com:vml" Requires="v">
                <p:oleObj spid="_x0000_s4211" name="Equation" r:id="rId4" imgW="1574640" imgH="634680" progId="Equation.3">
                  <p:embed/>
                </p:oleObj>
              </mc:Choice>
              <mc:Fallback>
                <p:oleObj name="Equation" r:id="rId4" imgW="1574640" imgH="634680" progId="Equation.3">
                  <p:embed/>
                  <p:pic>
                    <p:nvPicPr>
                      <p:cNvPr id="0" name=""/>
                      <p:cNvPicPr>
                        <a:picLocks noChangeAspect="1" noChangeArrowheads="1"/>
                      </p:cNvPicPr>
                      <p:nvPr/>
                    </p:nvPicPr>
                    <p:blipFill>
                      <a:blip r:embed="rId5"/>
                      <a:srcRect/>
                      <a:stretch>
                        <a:fillRect/>
                      </a:stretch>
                    </p:blipFill>
                    <p:spPr bwMode="auto">
                      <a:xfrm>
                        <a:off x="1908175" y="5522913"/>
                        <a:ext cx="4556125"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62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5"/>
          <p:cNvSpPr>
            <a:spLocks noGrp="1"/>
          </p:cNvSpPr>
          <p:nvPr>
            <p:ph type="sldNum" sz="quarter" idx="12"/>
          </p:nvPr>
        </p:nvSpPr>
        <p:spPr/>
        <p:txBody>
          <a:bodyPr/>
          <a:lstStyle/>
          <a:p>
            <a:pPr>
              <a:defRPr/>
            </a:pPr>
            <a:fld id="{FE753312-19F3-4790-8CDB-873D034BDD9E}" type="slidenum">
              <a:rPr lang="en-US"/>
              <a:pPr>
                <a:defRPr/>
              </a:pPr>
              <a:t>27</a:t>
            </a:fld>
            <a:endParaRPr lang="en-US"/>
          </a:p>
        </p:txBody>
      </p:sp>
      <mc:AlternateContent xmlns:mc="http://schemas.openxmlformats.org/markup-compatibility/2006" xmlns:a14="http://schemas.microsoft.com/office/drawing/2010/main">
        <mc:Choice Requires="a14">
          <p:graphicFrame>
            <p:nvGraphicFramePr>
              <p:cNvPr id="58489" name="Group 121"/>
              <p:cNvGraphicFramePr>
                <a:graphicFrameLocks noGrp="1"/>
              </p:cNvGraphicFramePr>
              <p:nvPr>
                <p:ph type="body" idx="1"/>
                <p:extLst>
                  <p:ext uri="{D42A27DB-BD31-4B8C-83A1-F6EECF244321}">
                    <p14:modId xmlns:p14="http://schemas.microsoft.com/office/powerpoint/2010/main" val="2354849491"/>
                  </p:ext>
                </p:extLst>
              </p:nvPr>
            </p:nvGraphicFramePr>
            <p:xfrm>
              <a:off x="0" y="533400"/>
              <a:ext cx="9144000" cy="3911714"/>
            </p:xfrm>
            <a:graphic>
              <a:graphicData uri="http://schemas.openxmlformats.org/drawingml/2006/table">
                <a:tbl>
                  <a:tblPr/>
                  <a:tblGrid>
                    <a:gridCol w="1115616"/>
                    <a:gridCol w="954484"/>
                    <a:gridCol w="1038225"/>
                    <a:gridCol w="1035050"/>
                    <a:gridCol w="1035050"/>
                    <a:gridCol w="1320800"/>
                    <a:gridCol w="1322388"/>
                    <a:gridCol w="1322387"/>
                  </a:tblGrid>
                  <a:tr h="9447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Basic</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x2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chemeClr val="tx1"/>
                                        </a:solidFill>
                                        <a:effectLst/>
                                        <a:latin typeface="Cambria Math" panose="02040503050406030204" pitchFamily="18" charset="0"/>
                                      </a:rPr>
                                    </m:ctrlPr>
                                  </m:sSubPr>
                                  <m:e>
                                    <m:r>
                                      <a:rPr kumimoji="0" lang="en-IN" sz="2800" b="0" i="1" u="none" strike="noStrike" cap="none" spc="0" normalizeH="0" baseline="0" smtClean="0">
                                        <a:ln>
                                          <a:noFill/>
                                        </a:ln>
                                        <a:solidFill>
                                          <a:schemeClr val="tx1"/>
                                        </a:solidFill>
                                        <a:effectLst/>
                                        <a:latin typeface="Cambria Math"/>
                                      </a:rPr>
                                      <m:t>𝑠</m:t>
                                    </m:r>
                                  </m:e>
                                  <m:sub>
                                    <m:r>
                                      <a:rPr kumimoji="0" lang="en-IN" sz="2800" b="0" i="1" u="none" strike="noStrike" cap="none" spc="0" normalizeH="0" baseline="0" smtClean="0">
                                        <a:ln>
                                          <a:noFill/>
                                        </a:ln>
                                        <a:solidFill>
                                          <a:schemeClr val="tx1"/>
                                        </a:solidFill>
                                        <a:effectLst/>
                                        <a:latin typeface="Cambria Math"/>
                                      </a:rPr>
                                      <m:t>1</m:t>
                                    </m:r>
                                  </m:sub>
                                </m:sSub>
                              </m:oMath>
                            </m:oMathPara>
                          </a14:m>
                          <a:endParaRPr kumimoji="0" lang="en-US" sz="2800" b="0" i="0" u="none" strike="noStrike" cap="none" spc="0"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chemeClr val="tx1"/>
                                        </a:solidFill>
                                        <a:effectLst/>
                                        <a:latin typeface="Cambria Math" panose="02040503050406030204" pitchFamily="18" charset="0"/>
                                      </a:rPr>
                                    </m:ctrlPr>
                                  </m:sSubPr>
                                  <m:e>
                                    <m:r>
                                      <a:rPr kumimoji="0" lang="en-IN" sz="2800" b="0" i="1" u="none" strike="noStrike" cap="none" spc="0" normalizeH="0" baseline="0" smtClean="0">
                                        <a:ln>
                                          <a:noFill/>
                                        </a:ln>
                                        <a:solidFill>
                                          <a:schemeClr val="tx1"/>
                                        </a:solidFill>
                                        <a:effectLst/>
                                        <a:latin typeface="Cambria Math"/>
                                      </a:rPr>
                                      <m:t>𝑠</m:t>
                                    </m:r>
                                  </m:e>
                                  <m:sub>
                                    <m:r>
                                      <a:rPr kumimoji="0" lang="en-IN" sz="2800" b="0" i="1" u="none" strike="noStrike" cap="none" spc="0" normalizeH="0" baseline="0" smtClean="0">
                                        <a:ln>
                                          <a:noFill/>
                                        </a:ln>
                                        <a:solidFill>
                                          <a:schemeClr val="tx1"/>
                                        </a:solidFill>
                                        <a:effectLst/>
                                        <a:latin typeface="Cambria Math"/>
                                      </a:rPr>
                                      <m:t>2</m:t>
                                    </m:r>
                                  </m:sub>
                                </m:sSub>
                              </m:oMath>
                            </m:oMathPara>
                          </a14:m>
                          <a:endParaRPr kumimoji="0" lang="en-US" sz="2800" b="0" i="0" u="none" strike="noStrike" cap="none" spc="0"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Arial" charset="0"/>
                            </a:rPr>
                            <a:t>solution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z</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62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3 </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4  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88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chemeClr val="tx1"/>
                                        </a:solidFill>
                                        <a:effectLst/>
                                        <a:latin typeface="Cambria Math" panose="02040503050406030204" pitchFamily="18" charset="0"/>
                                      </a:rPr>
                                    </m:ctrlPr>
                                  </m:sSubPr>
                                  <m:e>
                                    <m:r>
                                      <a:rPr kumimoji="0" lang="en-IN" sz="2800" b="0" i="1" u="none" strike="noStrike" cap="none" spc="0" normalizeH="0" baseline="0" smtClean="0">
                                        <a:ln>
                                          <a:noFill/>
                                        </a:ln>
                                        <a:solidFill>
                                          <a:schemeClr val="tx1"/>
                                        </a:solidFill>
                                        <a:effectLst/>
                                        <a:latin typeface="Cambria Math"/>
                                      </a:rPr>
                                      <m:t>𝑠</m:t>
                                    </m:r>
                                  </m:e>
                                  <m:sub>
                                    <m:r>
                                      <a:rPr kumimoji="0" lang="en-IN" sz="2800" b="0" i="1" u="none" strike="noStrike" cap="none" spc="0" normalizeH="0" baseline="0" smtClean="0">
                                        <a:ln>
                                          <a:noFill/>
                                        </a:ln>
                                        <a:solidFill>
                                          <a:schemeClr val="tx1"/>
                                        </a:solidFill>
                                        <a:effectLst/>
                                        <a:latin typeface="Cambria Math"/>
                                      </a:rPr>
                                      <m:t>1</m:t>
                                    </m:r>
                                  </m:sub>
                                </m:sSub>
                              </m:oMath>
                            </m:oMathPara>
                          </a14:m>
                          <a:endParaRPr kumimoji="0" lang="en-US" sz="2800" b="0" i="0" u="none" strike="noStrike" cap="none" spc="0"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-22/7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  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8237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-6/7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58489" name="Group 121"/>
              <p:cNvGraphicFramePr>
                <a:graphicFrameLocks noGrp="1"/>
              </p:cNvGraphicFramePr>
              <p:nvPr>
                <p:ph type="body" idx="1"/>
                <p:extLst>
                  <p:ext uri="{D42A27DB-BD31-4B8C-83A1-F6EECF244321}">
                    <p14:modId xmlns:p14="http://schemas.microsoft.com/office/powerpoint/2010/main" val="2354849491"/>
                  </p:ext>
                </p:extLst>
              </p:nvPr>
            </p:nvGraphicFramePr>
            <p:xfrm>
              <a:off x="0" y="533400"/>
              <a:ext cx="9144000" cy="3911714"/>
            </p:xfrm>
            <a:graphic>
              <a:graphicData uri="http://schemas.openxmlformats.org/drawingml/2006/table">
                <a:tbl>
                  <a:tblPr/>
                  <a:tblGrid>
                    <a:gridCol w="1115616"/>
                    <a:gridCol w="954484"/>
                    <a:gridCol w="1038225"/>
                    <a:gridCol w="1035050"/>
                    <a:gridCol w="1035050"/>
                    <a:gridCol w="1320800"/>
                    <a:gridCol w="1322388"/>
                    <a:gridCol w="1322387"/>
                  </a:tblGrid>
                  <a:tr h="9447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Basic</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x2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2"/>
                          <a:stretch>
                            <a:fillRect l="-308824" t="-6452" r="-488235" b="-316129"/>
                          </a:stretch>
                        </a:blipFill>
                      </a:tcPr>
                    </a:tc>
                    <a:tc>
                      <a:txBody>
                        <a:bodyPr/>
                        <a:lstStyle/>
                        <a:p>
                          <a:endParaRPr lang="en-US"/>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2"/>
                          <a:stretch>
                            <a:fillRect l="-411243" t="-6452" r="-391124" b="-31612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Arial" charset="0"/>
                            </a:rPr>
                            <a:t>solution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z</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62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3 </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x1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4  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88814">
                    <a:tc>
                      <a:txBody>
                        <a:bodyPr/>
                        <a:lstStyle/>
                        <a:p>
                          <a:endParaRPr lang="en-US"/>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blipFill rotWithShape="0">
                          <a:blip r:embed="rId2"/>
                          <a:stretch>
                            <a:fillRect l="-8197" t="-434021" r="-725137" b="-141237"/>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-22/7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  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8237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S</a:t>
                          </a:r>
                          <a:r>
                            <a:rPr kumimoji="0" lang="en-US" sz="2800" b="0" i="0" u="none" strike="noStrike" cap="none" spc="0" normalizeH="0" baseline="-25000" smtClean="0">
                              <a:ln>
                                <a:noFill/>
                              </a:ln>
                              <a:solidFill>
                                <a:schemeClr val="tx1"/>
                              </a:solidFill>
                              <a:effectLst/>
                              <a:latin typeface="Arial" charset="0"/>
                            </a:rPr>
                            <a:t>g</a:t>
                          </a:r>
                          <a:r>
                            <a:rPr kumimoji="0" lang="en-US" sz="2800" b="0" i="0" u="none" strike="noStrike" cap="none" spc="0" normalizeH="0" baseline="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-6/7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spc="0" normalizeH="0" baseline="0" dirty="0" smtClean="0">
                              <a:ln>
                                <a:noFill/>
                              </a:ln>
                              <a:solidFill>
                                <a:schemeClr val="tx1"/>
                              </a:solidFill>
                              <a:effectLst/>
                              <a:latin typeface="Arial" charset="0"/>
                            </a:rPr>
                            <a:t>-4/7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58484" name="Line 116"/>
          <p:cNvSpPr>
            <a:spLocks noChangeShapeType="1"/>
          </p:cNvSpPr>
          <p:nvPr/>
        </p:nvSpPr>
        <p:spPr bwMode="auto">
          <a:xfrm flipV="1">
            <a:off x="8282858" y="4151139"/>
            <a:ext cx="205036" cy="6907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8485" name="Text Box 117"/>
          <p:cNvSpPr txBox="1">
            <a:spLocks noChangeArrowheads="1"/>
          </p:cNvSpPr>
          <p:nvPr/>
        </p:nvSpPr>
        <p:spPr bwMode="auto">
          <a:xfrm>
            <a:off x="1127125" y="4384675"/>
            <a:ext cx="486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New Roman" pitchFamily="18" charset="0"/>
              </a:rPr>
              <a:t>Ratio                                  -7       -31/2</a:t>
            </a:r>
          </a:p>
        </p:txBody>
      </p:sp>
      <p:sp>
        <p:nvSpPr>
          <p:cNvPr id="58486" name="Line 118"/>
          <p:cNvSpPr>
            <a:spLocks noChangeShapeType="1"/>
          </p:cNvSpPr>
          <p:nvPr/>
        </p:nvSpPr>
        <p:spPr bwMode="auto">
          <a:xfrm flipV="1">
            <a:off x="3657600" y="48006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8487" name="Oval 119"/>
          <p:cNvSpPr>
            <a:spLocks noChangeArrowheads="1"/>
          </p:cNvSpPr>
          <p:nvPr/>
        </p:nvSpPr>
        <p:spPr bwMode="auto">
          <a:xfrm>
            <a:off x="4305300" y="3657600"/>
            <a:ext cx="7239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88" name="Text Box 120"/>
          <p:cNvSpPr txBox="1">
            <a:spLocks noChangeArrowheads="1"/>
          </p:cNvSpPr>
          <p:nvPr/>
        </p:nvSpPr>
        <p:spPr bwMode="auto">
          <a:xfrm>
            <a:off x="1438275" y="5562600"/>
            <a:ext cx="313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New Roman" pitchFamily="18" charset="0"/>
              </a:rPr>
              <a:t>Smallest absolute  value</a:t>
            </a:r>
          </a:p>
        </p:txBody>
      </p:sp>
    </p:spTree>
    <p:extLst>
      <p:ext uri="{BB962C8B-B14F-4D97-AF65-F5344CB8AC3E}">
        <p14:creationId xmlns:p14="http://schemas.microsoft.com/office/powerpoint/2010/main" val="115446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84"/>
                                        </p:tgtEl>
                                        <p:attrNameLst>
                                          <p:attrName>style.visibility</p:attrName>
                                        </p:attrNameLst>
                                      </p:cBhvr>
                                      <p:to>
                                        <p:strVal val="visible"/>
                                      </p:to>
                                    </p:set>
                                    <p:anim calcmode="lin" valueType="num">
                                      <p:cBhvr additive="base">
                                        <p:cTn id="7" dur="500" fill="hold"/>
                                        <p:tgtEl>
                                          <p:spTgt spid="58484"/>
                                        </p:tgtEl>
                                        <p:attrNameLst>
                                          <p:attrName>ppt_x</p:attrName>
                                        </p:attrNameLst>
                                      </p:cBhvr>
                                      <p:tavLst>
                                        <p:tav tm="0">
                                          <p:val>
                                            <p:strVal val="#ppt_x"/>
                                          </p:val>
                                        </p:tav>
                                        <p:tav tm="100000">
                                          <p:val>
                                            <p:strVal val="#ppt_x"/>
                                          </p:val>
                                        </p:tav>
                                      </p:tavLst>
                                    </p:anim>
                                    <p:anim calcmode="lin" valueType="num">
                                      <p:cBhvr additive="base">
                                        <p:cTn id="8" dur="500" fill="hold"/>
                                        <p:tgtEl>
                                          <p:spTgt spid="584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85"/>
                                        </p:tgtEl>
                                        <p:attrNameLst>
                                          <p:attrName>style.visibility</p:attrName>
                                        </p:attrNameLst>
                                      </p:cBhvr>
                                      <p:to>
                                        <p:strVal val="visible"/>
                                      </p:to>
                                    </p:set>
                                    <p:anim calcmode="lin" valueType="num">
                                      <p:cBhvr additive="base">
                                        <p:cTn id="13" dur="500" fill="hold"/>
                                        <p:tgtEl>
                                          <p:spTgt spid="58485"/>
                                        </p:tgtEl>
                                        <p:attrNameLst>
                                          <p:attrName>ppt_x</p:attrName>
                                        </p:attrNameLst>
                                      </p:cBhvr>
                                      <p:tavLst>
                                        <p:tav tm="0">
                                          <p:val>
                                            <p:strVal val="#ppt_x"/>
                                          </p:val>
                                        </p:tav>
                                        <p:tav tm="100000">
                                          <p:val>
                                            <p:strVal val="#ppt_x"/>
                                          </p:val>
                                        </p:tav>
                                      </p:tavLst>
                                    </p:anim>
                                    <p:anim calcmode="lin" valueType="num">
                                      <p:cBhvr additive="base">
                                        <p:cTn id="14" dur="500" fill="hold"/>
                                        <p:tgtEl>
                                          <p:spTgt spid="584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486"/>
                                        </p:tgtEl>
                                        <p:attrNameLst>
                                          <p:attrName>style.visibility</p:attrName>
                                        </p:attrNameLst>
                                      </p:cBhvr>
                                      <p:to>
                                        <p:strVal val="visible"/>
                                      </p:to>
                                    </p:set>
                                    <p:anim calcmode="lin" valueType="num">
                                      <p:cBhvr additive="base">
                                        <p:cTn id="19" dur="500" fill="hold"/>
                                        <p:tgtEl>
                                          <p:spTgt spid="58486"/>
                                        </p:tgtEl>
                                        <p:attrNameLst>
                                          <p:attrName>ppt_x</p:attrName>
                                        </p:attrNameLst>
                                      </p:cBhvr>
                                      <p:tavLst>
                                        <p:tav tm="0">
                                          <p:val>
                                            <p:strVal val="#ppt_x"/>
                                          </p:val>
                                        </p:tav>
                                        <p:tav tm="100000">
                                          <p:val>
                                            <p:strVal val="#ppt_x"/>
                                          </p:val>
                                        </p:tav>
                                      </p:tavLst>
                                    </p:anim>
                                    <p:anim calcmode="lin" valueType="num">
                                      <p:cBhvr additive="base">
                                        <p:cTn id="20" dur="500" fill="hold"/>
                                        <p:tgtEl>
                                          <p:spTgt spid="5848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488"/>
                                        </p:tgtEl>
                                        <p:attrNameLst>
                                          <p:attrName>style.visibility</p:attrName>
                                        </p:attrNameLst>
                                      </p:cBhvr>
                                      <p:to>
                                        <p:strVal val="visible"/>
                                      </p:to>
                                    </p:set>
                                    <p:anim calcmode="lin" valueType="num">
                                      <p:cBhvr additive="base">
                                        <p:cTn id="25" dur="500" fill="hold"/>
                                        <p:tgtEl>
                                          <p:spTgt spid="58488"/>
                                        </p:tgtEl>
                                        <p:attrNameLst>
                                          <p:attrName>ppt_x</p:attrName>
                                        </p:attrNameLst>
                                      </p:cBhvr>
                                      <p:tavLst>
                                        <p:tav tm="0">
                                          <p:val>
                                            <p:strVal val="#ppt_x"/>
                                          </p:val>
                                        </p:tav>
                                        <p:tav tm="100000">
                                          <p:val>
                                            <p:strVal val="#ppt_x"/>
                                          </p:val>
                                        </p:tav>
                                      </p:tavLst>
                                    </p:anim>
                                    <p:anim calcmode="lin" valueType="num">
                                      <p:cBhvr additive="base">
                                        <p:cTn id="26" dur="500" fill="hold"/>
                                        <p:tgtEl>
                                          <p:spTgt spid="584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487"/>
                                        </p:tgtEl>
                                        <p:attrNameLst>
                                          <p:attrName>style.visibility</p:attrName>
                                        </p:attrNameLst>
                                      </p:cBhvr>
                                      <p:to>
                                        <p:strVal val="visible"/>
                                      </p:to>
                                    </p:set>
                                    <p:anim calcmode="lin" valueType="num">
                                      <p:cBhvr additive="base">
                                        <p:cTn id="31" dur="500" fill="hold"/>
                                        <p:tgtEl>
                                          <p:spTgt spid="58487"/>
                                        </p:tgtEl>
                                        <p:attrNameLst>
                                          <p:attrName>ppt_x</p:attrName>
                                        </p:attrNameLst>
                                      </p:cBhvr>
                                      <p:tavLst>
                                        <p:tav tm="0">
                                          <p:val>
                                            <p:strVal val="0-#ppt_w/2"/>
                                          </p:val>
                                        </p:tav>
                                        <p:tav tm="100000">
                                          <p:val>
                                            <p:strVal val="#ppt_x"/>
                                          </p:val>
                                        </p:tav>
                                      </p:tavLst>
                                    </p:anim>
                                    <p:anim calcmode="lin" valueType="num">
                                      <p:cBhvr additive="base">
                                        <p:cTn id="32" dur="500" fill="hold"/>
                                        <p:tgtEl>
                                          <p:spTgt spid="58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84" grpId="0" animBg="1"/>
      <p:bldP spid="58485" grpId="0" autoUpdateAnimBg="0"/>
      <p:bldP spid="58486" grpId="0" animBg="1"/>
      <p:bldP spid="58487" grpId="0" animBg="1"/>
      <p:bldP spid="584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p:cNvSpPr>
            <a:spLocks noGrp="1"/>
          </p:cNvSpPr>
          <p:nvPr>
            <p:ph type="sldNum" sz="quarter" idx="12"/>
          </p:nvPr>
        </p:nvSpPr>
        <p:spPr/>
        <p:txBody>
          <a:bodyPr/>
          <a:lstStyle/>
          <a:p>
            <a:pPr>
              <a:defRPr/>
            </a:pPr>
            <a:fld id="{2AC71A94-A846-4A77-BFC2-EF8378699F84}" type="slidenum">
              <a:rPr lang="en-US"/>
              <a:pPr>
                <a:defRPr/>
              </a:pPr>
              <a:t>28</a:t>
            </a:fld>
            <a:endParaRPr lang="en-US"/>
          </a:p>
        </p:txBody>
      </p:sp>
      <p:sp>
        <p:nvSpPr>
          <p:cNvPr id="54274" name="Rectangle 2"/>
          <p:cNvSpPr>
            <a:spLocks noGrp="1" noChangeArrowheads="1"/>
          </p:cNvSpPr>
          <p:nvPr>
            <p:ph type="title"/>
          </p:nvPr>
        </p:nvSpPr>
        <p:spPr/>
        <p:txBody>
          <a:bodyPr>
            <a:normAutofit/>
          </a:bodyPr>
          <a:lstStyle/>
          <a:p>
            <a:pPr algn="just" eaLnBrk="1" hangingPunct="1">
              <a:defRPr/>
            </a:pPr>
            <a:r>
              <a:rPr lang="en-US" sz="2400" dirty="0" smtClean="0"/>
              <a:t>The dual simplex method yields the following tableau which is optimal, feasible and integer</a:t>
            </a:r>
            <a:r>
              <a:rPr lang="en-US" sz="3200" dirty="0" smtClean="0"/>
              <a:t>.</a:t>
            </a:r>
          </a:p>
        </p:txBody>
      </p:sp>
      <mc:AlternateContent xmlns:mc="http://schemas.openxmlformats.org/markup-compatibility/2006" xmlns:a14="http://schemas.microsoft.com/office/drawing/2010/main">
        <mc:Choice Requires="a14">
          <p:graphicFrame>
            <p:nvGraphicFramePr>
              <p:cNvPr id="54372" name="Group 100"/>
              <p:cNvGraphicFramePr>
                <a:graphicFrameLocks noGrp="1"/>
              </p:cNvGraphicFramePr>
              <p:nvPr>
                <p:ph type="body" idx="1"/>
                <p:extLst>
                  <p:ext uri="{D42A27DB-BD31-4B8C-83A1-F6EECF244321}">
                    <p14:modId xmlns:p14="http://schemas.microsoft.com/office/powerpoint/2010/main" val="268179238"/>
                  </p:ext>
                </p:extLst>
              </p:nvPr>
            </p:nvGraphicFramePr>
            <p:xfrm>
              <a:off x="581787" y="1803567"/>
              <a:ext cx="8077200" cy="3273163"/>
            </p:xfrm>
            <a:graphic>
              <a:graphicData uri="http://schemas.openxmlformats.org/drawingml/2006/table">
                <a:tbl>
                  <a:tblPr/>
                  <a:tblGrid>
                    <a:gridCol w="898525"/>
                    <a:gridCol w="895350"/>
                    <a:gridCol w="900113"/>
                    <a:gridCol w="898525"/>
                    <a:gridCol w="895350"/>
                    <a:gridCol w="1144587"/>
                    <a:gridCol w="1146175"/>
                    <a:gridCol w="1298575"/>
                  </a:tblGrid>
                  <a:tr h="5878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spc="0" normalizeH="0" baseline="0" dirty="0" smtClean="0">
                              <a:ln>
                                <a:noFill/>
                              </a:ln>
                              <a:solidFill>
                                <a:schemeClr val="tx1"/>
                              </a:solidFill>
                              <a:effectLst/>
                              <a:latin typeface="+mn-lt"/>
                            </a:rPr>
                            <a:t>Basic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chemeClr val="tx1"/>
                                        </a:solidFill>
                                        <a:effectLst/>
                                        <a:latin typeface="Cambria Math" panose="02040503050406030204" pitchFamily="18" charset="0"/>
                                      </a:rPr>
                                    </m:ctrlPr>
                                  </m:sSubPr>
                                  <m:e>
                                    <m:r>
                                      <a:rPr kumimoji="0" lang="en-IN" sz="2400" b="0" i="1" u="none" strike="noStrike" cap="none" spc="0" normalizeH="0" baseline="0" smtClean="0">
                                        <a:ln>
                                          <a:noFill/>
                                        </a:ln>
                                        <a:solidFill>
                                          <a:schemeClr val="tx1"/>
                                        </a:solidFill>
                                        <a:effectLst/>
                                        <a:latin typeface="Cambria Math"/>
                                      </a:rPr>
                                      <m:t>𝑠</m:t>
                                    </m:r>
                                  </m:e>
                                  <m:sub>
                                    <m:r>
                                      <a:rPr kumimoji="0" lang="en-IN" sz="2400" b="0" i="1" u="none" strike="noStrike" cap="none" spc="0" normalizeH="0" baseline="0" smtClean="0">
                                        <a:ln>
                                          <a:noFill/>
                                        </a:ln>
                                        <a:solidFill>
                                          <a:schemeClr val="tx1"/>
                                        </a:solidFill>
                                        <a:effectLst/>
                                        <a:latin typeface="Cambria Math"/>
                                      </a:rPr>
                                      <m:t>1</m:t>
                                    </m:r>
                                  </m:sub>
                                </m:sSub>
                              </m:oMath>
                            </m:oMathPara>
                          </a14:m>
                          <a:endParaRPr kumimoji="0" lang="en-US" sz="2400" b="0" i="0" u="none" strike="noStrike" cap="none" spc="0" normalizeH="0" baseline="0" dirty="0" smtClean="0">
                            <a:ln>
                              <a:noFill/>
                            </a:ln>
                            <a:solidFill>
                              <a:schemeClr val="tx1"/>
                            </a:solidFill>
                            <a:effectLst/>
                            <a:latin typeface="+mn-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chemeClr val="tx1"/>
                                        </a:solidFill>
                                        <a:effectLst/>
                                        <a:latin typeface="Cambria Math" panose="02040503050406030204" pitchFamily="18" charset="0"/>
                                      </a:rPr>
                                    </m:ctrlPr>
                                  </m:sSubPr>
                                  <m:e>
                                    <m:r>
                                      <a:rPr kumimoji="0" lang="en-IN" sz="2400" b="0" i="1" u="none" strike="noStrike" cap="none" spc="0" normalizeH="0" baseline="0" smtClean="0">
                                        <a:ln>
                                          <a:noFill/>
                                        </a:ln>
                                        <a:solidFill>
                                          <a:schemeClr val="tx1"/>
                                        </a:solidFill>
                                        <a:effectLst/>
                                        <a:latin typeface="Cambria Math"/>
                                      </a:rPr>
                                      <m:t>𝑠</m:t>
                                    </m:r>
                                  </m:e>
                                  <m:sub>
                                    <m:r>
                                      <a:rPr kumimoji="0" lang="en-IN" sz="2400" b="0" i="1" u="none" strike="noStrike" cap="none" spc="0" normalizeH="0" baseline="0" smtClean="0">
                                        <a:ln>
                                          <a:noFill/>
                                        </a:ln>
                                        <a:solidFill>
                                          <a:schemeClr val="tx1"/>
                                        </a:solidFill>
                                        <a:effectLst/>
                                        <a:latin typeface="Cambria Math"/>
                                      </a:rPr>
                                      <m:t>2</m:t>
                                    </m:r>
                                  </m:sub>
                                </m:sSub>
                              </m:oMath>
                            </m:oMathPara>
                          </a14:m>
                          <a:endParaRPr kumimoji="0" lang="en-US" sz="2400" b="0" i="0" u="none" strike="noStrike" cap="none" spc="0" normalizeH="0" baseline="0" dirty="0" smtClean="0">
                            <a:ln>
                              <a:noFill/>
                            </a:ln>
                            <a:solidFill>
                              <a:schemeClr val="tx1"/>
                            </a:solidFill>
                            <a:effectLst/>
                            <a:latin typeface="+mn-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S</a:t>
                          </a:r>
                          <a:r>
                            <a:rPr kumimoji="0" lang="en-US" sz="2400" b="0" i="0" u="none" strike="noStrike" cap="none" spc="0" normalizeH="0" baseline="-25000" smtClean="0">
                              <a:ln>
                                <a:noFill/>
                              </a:ln>
                              <a:solidFill>
                                <a:schemeClr val="tx1"/>
                              </a:solidFill>
                              <a:effectLst/>
                              <a:latin typeface="+mn-lt"/>
                            </a:rPr>
                            <a:t>g</a:t>
                          </a: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S</a:t>
                          </a:r>
                          <a:r>
                            <a:rPr kumimoji="0" lang="en-US" sz="2400" b="0" i="0" u="none" strike="noStrike" cap="none" spc="0" normalizeH="0" baseline="-25000" smtClean="0">
                              <a:ln>
                                <a:noFill/>
                              </a:ln>
                              <a:solidFill>
                                <a:schemeClr val="tx1"/>
                              </a:solidFill>
                              <a:effectLst/>
                              <a:latin typeface="+mn-lt"/>
                            </a:rPr>
                            <a:t>g</a:t>
                          </a:r>
                          <a:r>
                            <a:rPr kumimoji="0" lang="en-US" sz="2400" b="0" i="0" u="none" strike="noStrike" cap="none" spc="0" normalizeH="0" baseline="0" smtClean="0">
                              <a:ln>
                                <a:noFill/>
                              </a:ln>
                              <a:solidFill>
                                <a:schemeClr val="tx1"/>
                              </a:solidFill>
                              <a:effectLst/>
                              <a:latin typeface="+mn-lt"/>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spc="0" normalizeH="0" baseline="0" smtClean="0">
                              <a:ln>
                                <a:noFill/>
                              </a:ln>
                              <a:solidFill>
                                <a:schemeClr val="tx1"/>
                              </a:solidFill>
                              <a:effectLst/>
                              <a:latin typeface="+mn-lt"/>
                            </a:rPr>
                            <a:t>solution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z</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58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3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9700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chemeClr val="tx1"/>
                                        </a:solidFill>
                                        <a:effectLst/>
                                        <a:latin typeface="Cambria Math" panose="02040503050406030204" pitchFamily="18" charset="0"/>
                                      </a:rPr>
                                    </m:ctrlPr>
                                  </m:sSubPr>
                                  <m:e>
                                    <m:r>
                                      <a:rPr kumimoji="0" lang="en-IN" sz="2400" b="0" i="1" u="none" strike="noStrike" cap="none" spc="0" normalizeH="0" baseline="0" smtClean="0">
                                        <a:ln>
                                          <a:noFill/>
                                        </a:ln>
                                        <a:solidFill>
                                          <a:schemeClr val="tx1"/>
                                        </a:solidFill>
                                        <a:effectLst/>
                                        <a:latin typeface="Cambria Math"/>
                                      </a:rPr>
                                      <m:t>𝑠</m:t>
                                    </m:r>
                                  </m:e>
                                  <m:sub>
                                    <m:r>
                                      <a:rPr kumimoji="0" lang="en-IN" sz="2400" b="0" i="1" u="none" strike="noStrike" cap="none" spc="0" normalizeH="0" baseline="0" smtClean="0">
                                        <a:ln>
                                          <a:noFill/>
                                        </a:ln>
                                        <a:solidFill>
                                          <a:schemeClr val="tx1"/>
                                        </a:solidFill>
                                        <a:effectLst/>
                                        <a:latin typeface="Cambria Math"/>
                                      </a:rPr>
                                      <m:t>1</m:t>
                                    </m:r>
                                  </m:sub>
                                </m:sSub>
                              </m:oMath>
                            </m:oMathPara>
                          </a14:m>
                          <a:endParaRPr kumimoji="0" lang="en-US" sz="2400" b="0" i="0" u="none" strike="noStrike" cap="none" spc="0" normalizeH="0" baseline="0" dirty="0" smtClean="0">
                            <a:ln>
                              <a:noFill/>
                            </a:ln>
                            <a:solidFill>
                              <a:schemeClr val="tx1"/>
                            </a:solidFill>
                            <a:effectLst/>
                            <a:latin typeface="+mn-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334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chemeClr val="tx1"/>
                                        </a:solidFill>
                                        <a:effectLst/>
                                        <a:latin typeface="Cambria Math" panose="02040503050406030204" pitchFamily="18" charset="0"/>
                                      </a:rPr>
                                    </m:ctrlPr>
                                  </m:sSubPr>
                                  <m:e>
                                    <m:r>
                                      <a:rPr kumimoji="0" lang="en-IN" sz="2400" b="0" i="1" u="none" strike="noStrike" cap="none" spc="0" normalizeH="0" baseline="0" smtClean="0">
                                        <a:ln>
                                          <a:noFill/>
                                        </a:ln>
                                        <a:solidFill>
                                          <a:schemeClr val="tx1"/>
                                        </a:solidFill>
                                        <a:effectLst/>
                                        <a:latin typeface="Cambria Math"/>
                                      </a:rPr>
                                      <m:t>𝑠</m:t>
                                    </m:r>
                                  </m:e>
                                  <m:sub>
                                    <m:r>
                                      <a:rPr kumimoji="0" lang="en-IN" sz="2400" b="0" i="1" u="none" strike="noStrike" cap="none" spc="0" normalizeH="0" baseline="0" smtClean="0">
                                        <a:ln>
                                          <a:noFill/>
                                        </a:ln>
                                        <a:solidFill>
                                          <a:schemeClr val="tx1"/>
                                        </a:solidFill>
                                        <a:effectLst/>
                                        <a:latin typeface="Cambria Math"/>
                                      </a:rPr>
                                      <m:t>2</m:t>
                                    </m:r>
                                  </m:sub>
                                </m:sSub>
                              </m:oMath>
                            </m:oMathPara>
                          </a14:m>
                          <a:endParaRPr kumimoji="0" lang="en-US" sz="2400" b="0" i="0" u="none" strike="noStrike" cap="none" spc="0" normalizeH="0" baseline="0" dirty="0" smtClean="0">
                            <a:ln>
                              <a:noFill/>
                            </a:ln>
                            <a:solidFill>
                              <a:schemeClr val="tx1"/>
                            </a:solidFill>
                            <a:effectLst/>
                            <a:latin typeface="+mn-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54372" name="Group 100"/>
              <p:cNvGraphicFramePr>
                <a:graphicFrameLocks noGrp="1"/>
              </p:cNvGraphicFramePr>
              <p:nvPr>
                <p:ph type="body" idx="1"/>
                <p:extLst>
                  <p:ext uri="{D42A27DB-BD31-4B8C-83A1-F6EECF244321}">
                    <p14:modId xmlns:p14="http://schemas.microsoft.com/office/powerpoint/2010/main" val="268179238"/>
                  </p:ext>
                </p:extLst>
              </p:nvPr>
            </p:nvGraphicFramePr>
            <p:xfrm>
              <a:off x="581787" y="1803567"/>
              <a:ext cx="8077200" cy="3273163"/>
            </p:xfrm>
            <a:graphic>
              <a:graphicData uri="http://schemas.openxmlformats.org/drawingml/2006/table">
                <a:tbl>
                  <a:tblPr/>
                  <a:tblGrid>
                    <a:gridCol w="898525"/>
                    <a:gridCol w="895350"/>
                    <a:gridCol w="900113"/>
                    <a:gridCol w="898525"/>
                    <a:gridCol w="895350"/>
                    <a:gridCol w="1144587"/>
                    <a:gridCol w="1146175"/>
                    <a:gridCol w="1298575"/>
                  </a:tblGrid>
                  <a:tr h="5878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spc="0" normalizeH="0" baseline="0" dirty="0" smtClean="0">
                              <a:ln>
                                <a:noFill/>
                              </a:ln>
                              <a:solidFill>
                                <a:schemeClr val="tx1"/>
                              </a:solidFill>
                              <a:effectLst/>
                              <a:latin typeface="+mn-lt"/>
                            </a:rPr>
                            <a:t>Basic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2"/>
                          <a:stretch>
                            <a:fillRect l="-299324" t="-7216" r="-498649" b="-464948"/>
                          </a:stretch>
                        </a:blipFill>
                      </a:tcPr>
                    </a:tc>
                    <a:tc>
                      <a:txBody>
                        <a:bodyPr/>
                        <a:lstStyle/>
                        <a:p>
                          <a:endParaRPr lang="en-US"/>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2"/>
                          <a:stretch>
                            <a:fillRect l="-402041" t="-7216" r="-402041" b="-464948"/>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S</a:t>
                          </a:r>
                          <a:r>
                            <a:rPr kumimoji="0" lang="en-US" sz="2400" b="0" i="0" u="none" strike="noStrike" cap="none" spc="0" normalizeH="0" baseline="-25000" smtClean="0">
                              <a:ln>
                                <a:noFill/>
                              </a:ln>
                              <a:solidFill>
                                <a:schemeClr val="tx1"/>
                              </a:solidFill>
                              <a:effectLst/>
                              <a:latin typeface="+mn-lt"/>
                            </a:rPr>
                            <a:t>g</a:t>
                          </a: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S</a:t>
                          </a:r>
                          <a:r>
                            <a:rPr kumimoji="0" lang="en-US" sz="2400" b="0" i="0" u="none" strike="noStrike" cap="none" spc="0" normalizeH="0" baseline="-25000" smtClean="0">
                              <a:ln>
                                <a:noFill/>
                              </a:ln>
                              <a:solidFill>
                                <a:schemeClr val="tx1"/>
                              </a:solidFill>
                              <a:effectLst/>
                              <a:latin typeface="+mn-lt"/>
                            </a:rPr>
                            <a:t>g</a:t>
                          </a:r>
                          <a:r>
                            <a:rPr kumimoji="0" lang="en-US" sz="2400" b="0" i="0" u="none" strike="noStrike" cap="none" spc="0" normalizeH="0" baseline="0" smtClean="0">
                              <a:ln>
                                <a:noFill/>
                              </a:ln>
                              <a:solidFill>
                                <a:schemeClr val="tx1"/>
                              </a:solidFill>
                              <a:effectLst/>
                              <a:latin typeface="+mn-lt"/>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spc="0" normalizeH="0" baseline="0" smtClean="0">
                              <a:ln>
                                <a:noFill/>
                              </a:ln>
                              <a:solidFill>
                                <a:schemeClr val="tx1"/>
                              </a:solidFill>
                              <a:effectLst/>
                              <a:latin typeface="+mn-lt"/>
                            </a:rPr>
                            <a:t>solution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z</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58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3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182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x1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97008">
                    <a:tc>
                      <a:txBody>
                        <a:bodyPr/>
                        <a:lstStyle/>
                        <a:p>
                          <a:endParaRPr lang="en-US"/>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blipFill rotWithShape="0">
                          <a:blip r:embed="rId2"/>
                          <a:stretch>
                            <a:fillRect l="-676" t="-366327" r="-797297" b="-100000"/>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533497">
                    <a:tc>
                      <a:txBody>
                        <a:bodyPr/>
                        <a:lstStyle/>
                        <a:p>
                          <a:endParaRPr lang="en-US"/>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2"/>
                          <a:stretch>
                            <a:fillRect l="-676" t="-519318" r="-797297" b="-11364"/>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smtClean="0">
                              <a:ln>
                                <a:noFill/>
                              </a:ln>
                              <a:solidFill>
                                <a:schemeClr val="tx1"/>
                              </a:solidFill>
                              <a:effectLst/>
                              <a:latin typeface="+mn-lt"/>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spc="0" normalizeH="0" baseline="0" dirty="0" smtClean="0">
                              <a:ln>
                                <a:noFill/>
                              </a:ln>
                              <a:solidFill>
                                <a:schemeClr val="tx1"/>
                              </a:solidFill>
                              <a:effectLst/>
                              <a:latin typeface="+mn-lt"/>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641532" y="5956240"/>
                <a:ext cx="7860935" cy="400110"/>
              </a:xfrm>
              <a:prstGeom prst="rect">
                <a:avLst/>
              </a:prstGeom>
              <a:noFill/>
            </p:spPr>
            <p:txBody>
              <a:bodyPr wrap="none" rtlCol="0">
                <a:spAutoFit/>
              </a:bodyPr>
              <a:lstStyle/>
              <a:p>
                <a:r>
                  <a:rPr lang="en-IN" sz="2000" b="1" dirty="0" smtClean="0"/>
                  <a:t>The Optimal solution of the given ILP is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a:rPr>
                          <m:t>𝒙</m:t>
                        </m:r>
                      </m:e>
                      <m:sub>
                        <m:r>
                          <a:rPr lang="en-IN" sz="2000" b="1" i="1" smtClean="0">
                            <a:latin typeface="Cambria Math"/>
                          </a:rPr>
                          <m:t>𝟏</m:t>
                        </m:r>
                      </m:sub>
                    </m:sSub>
                  </m:oMath>
                </a14:m>
                <a:r>
                  <a:rPr lang="en-IN" sz="2000" b="1" dirty="0" smtClean="0"/>
                  <a:t>=4,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a:rPr>
                          <m:t>𝒙</m:t>
                        </m:r>
                      </m:e>
                      <m:sub>
                        <m:r>
                          <a:rPr lang="en-IN" sz="2000" b="1" i="1" smtClean="0">
                            <a:latin typeface="Cambria Math"/>
                          </a:rPr>
                          <m:t>𝟐</m:t>
                        </m:r>
                      </m:sub>
                    </m:sSub>
                  </m:oMath>
                </a14:m>
                <a:r>
                  <a:rPr lang="en-IN" sz="2000" b="1" dirty="0" smtClean="0"/>
                  <a:t>= 3 with maximum Z=58</a:t>
                </a:r>
                <a:endParaRPr lang="en-IN"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641532" y="5956240"/>
                <a:ext cx="7860935" cy="400110"/>
              </a:xfrm>
              <a:prstGeom prst="rect">
                <a:avLst/>
              </a:prstGeom>
              <a:blipFill rotWithShape="0">
                <a:blip r:embed="rId3"/>
                <a:stretch>
                  <a:fillRect l="-775" t="-7576" b="-25758"/>
                </a:stretch>
              </a:blipFill>
            </p:spPr>
            <p:txBody>
              <a:bodyPr/>
              <a:lstStyle/>
              <a:p>
                <a:r>
                  <a:rPr lang="en-IN">
                    <a:noFill/>
                  </a:rPr>
                  <a:t> </a:t>
                </a:r>
              </a:p>
            </p:txBody>
          </p:sp>
        </mc:Fallback>
      </mc:AlternateContent>
    </p:spTree>
    <p:extLst>
      <p:ext uri="{BB962C8B-B14F-4D97-AF65-F5344CB8AC3E}">
        <p14:creationId xmlns:p14="http://schemas.microsoft.com/office/powerpoint/2010/main" val="4070647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32656"/>
            <a:ext cx="4616072" cy="461665"/>
          </a:xfrm>
          <a:prstGeom prst="rect">
            <a:avLst/>
          </a:prstGeom>
          <a:noFill/>
        </p:spPr>
        <p:txBody>
          <a:bodyPr wrap="none" rtlCol="0">
            <a:spAutoFit/>
          </a:bodyPr>
          <a:lstStyle/>
          <a:p>
            <a:r>
              <a:rPr lang="en-IN" sz="2400" b="1" dirty="0" smtClean="0"/>
              <a:t>Example 3: (Cutting Plane Method</a:t>
            </a:r>
            <a:r>
              <a:rPr lang="en-IN" dirty="0" smtClean="0"/>
              <a:t>)</a:t>
            </a:r>
            <a:endParaRPr lang="en-IN" dirty="0"/>
          </a:p>
        </p:txBody>
      </p:sp>
      <mc:AlternateContent xmlns:mc="http://schemas.openxmlformats.org/markup-compatibility/2006" xmlns:a14="http://schemas.microsoft.com/office/drawing/2010/main">
        <mc:Choice Requires="a14">
          <p:sp>
            <p:nvSpPr>
              <p:cNvPr id="5" name="TextBox 4"/>
              <p:cNvSpPr txBox="1"/>
              <p:nvPr/>
            </p:nvSpPr>
            <p:spPr>
              <a:xfrm>
                <a:off x="611560" y="1268760"/>
                <a:ext cx="2464649" cy="400110"/>
              </a:xfrm>
              <a:prstGeom prst="rect">
                <a:avLst/>
              </a:prstGeom>
              <a:noFill/>
            </p:spPr>
            <p:txBody>
              <a:bodyPr wrap="none" rtlCol="0">
                <a:spAutoFit/>
              </a:bodyPr>
              <a:lstStyle/>
              <a:p>
                <a:r>
                  <a:rPr lang="en-IN" sz="2000" b="1" dirty="0" smtClean="0"/>
                  <a:t>Minimize Z =4</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a:rPr>
                          <m:t>𝒙</m:t>
                        </m:r>
                      </m:e>
                      <m:sub>
                        <m:r>
                          <a:rPr lang="en-IN" sz="2000" b="1" i="1" smtClean="0">
                            <a:latin typeface="Cambria Math"/>
                          </a:rPr>
                          <m:t>𝟏</m:t>
                        </m:r>
                      </m:sub>
                    </m:sSub>
                  </m:oMath>
                </a14:m>
                <a:r>
                  <a:rPr lang="en-IN" sz="2000" b="1" dirty="0" smtClean="0"/>
                  <a:t>+5</a:t>
                </a:r>
                <a14:m>
                  <m:oMath xmlns:m="http://schemas.openxmlformats.org/officeDocument/2006/math">
                    <m:sSub>
                      <m:sSubPr>
                        <m:ctrlPr>
                          <a:rPr lang="en-IN" sz="2000" b="1" i="1" dirty="0" smtClean="0">
                            <a:latin typeface="Cambria Math" panose="02040503050406030204" pitchFamily="18" charset="0"/>
                          </a:rPr>
                        </m:ctrlPr>
                      </m:sSubPr>
                      <m:e>
                        <m:r>
                          <a:rPr lang="en-IN" sz="2000" b="1" i="1" dirty="0" smtClean="0">
                            <a:latin typeface="Cambria Math"/>
                          </a:rPr>
                          <m:t>𝒙</m:t>
                        </m:r>
                      </m:e>
                      <m:sub>
                        <m:r>
                          <a:rPr lang="en-IN" sz="2000" b="1" i="1" dirty="0" smtClean="0">
                            <a:latin typeface="Cambria Math"/>
                          </a:rPr>
                          <m:t>𝟐</m:t>
                        </m:r>
                      </m:sub>
                    </m:sSub>
                  </m:oMath>
                </a14:m>
                <a:endParaRPr lang="en-IN"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611560" y="1268760"/>
                <a:ext cx="2464649" cy="400110"/>
              </a:xfrm>
              <a:prstGeom prst="rect">
                <a:avLst/>
              </a:prstGeom>
              <a:blipFill rotWithShape="0">
                <a:blip r:embed="rId2"/>
                <a:stretch>
                  <a:fillRect l="-2469" t="-7576" b="-25758"/>
                </a:stretch>
              </a:blipFill>
            </p:spPr>
            <p:txBody>
              <a:bodyPr/>
              <a:lstStyle/>
              <a:p>
                <a:r>
                  <a:rPr lang="en-IN">
                    <a:noFill/>
                  </a:rPr>
                  <a:t> </a:t>
                </a:r>
              </a:p>
            </p:txBody>
          </p:sp>
        </mc:Fallback>
      </mc:AlternateContent>
      <p:sp>
        <p:nvSpPr>
          <p:cNvPr id="6" name="TextBox 5"/>
          <p:cNvSpPr txBox="1"/>
          <p:nvPr/>
        </p:nvSpPr>
        <p:spPr>
          <a:xfrm>
            <a:off x="611560" y="1773977"/>
            <a:ext cx="1181093" cy="369332"/>
          </a:xfrm>
          <a:prstGeom prst="rect">
            <a:avLst/>
          </a:prstGeom>
          <a:noFill/>
        </p:spPr>
        <p:txBody>
          <a:bodyPr wrap="none" rtlCol="0">
            <a:spAutoFit/>
          </a:bodyPr>
          <a:lstStyle/>
          <a:p>
            <a:r>
              <a:rPr lang="en-IN" dirty="0" smtClean="0"/>
              <a:t>Subject to </a:t>
            </a:r>
            <a:endParaRPr lang="en-IN" dirty="0"/>
          </a:p>
        </p:txBody>
      </p:sp>
      <mc:AlternateContent xmlns:mc="http://schemas.openxmlformats.org/markup-compatibility/2006" xmlns:a14="http://schemas.microsoft.com/office/drawing/2010/main">
        <mc:Choice Requires="a14">
          <p:sp>
            <p:nvSpPr>
              <p:cNvPr id="7" name="TextBox 6"/>
              <p:cNvSpPr txBox="1"/>
              <p:nvPr/>
            </p:nvSpPr>
            <p:spPr>
              <a:xfrm>
                <a:off x="1619672" y="2143309"/>
                <a:ext cx="2365135" cy="1477328"/>
              </a:xfrm>
              <a:prstGeom prst="rect">
                <a:avLst/>
              </a:prstGeom>
              <a:noFill/>
            </p:spPr>
            <p:txBody>
              <a:bodyPr wrap="none" rtlCol="0">
                <a:spAutoFit/>
              </a:bodyPr>
              <a:lstStyle/>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+4</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 </a:t>
                </a:r>
                <a14:m>
                  <m:oMath xmlns:m="http://schemas.openxmlformats.org/officeDocument/2006/math">
                    <m:r>
                      <a:rPr lang="en-IN" i="1" dirty="0" smtClean="0">
                        <a:latin typeface="Cambria Math"/>
                        <a:ea typeface="Cambria Math"/>
                      </a:rPr>
                      <m:t>≥</m:t>
                    </m:r>
                    <m:r>
                      <a:rPr lang="en-IN" b="0" i="1" dirty="0" smtClean="0">
                        <a:latin typeface="Cambria Math"/>
                        <a:ea typeface="Cambria Math"/>
                      </a:rPr>
                      <m:t>5</m:t>
                    </m:r>
                  </m:oMath>
                </a14:m>
                <a:endParaRPr lang="en-IN" b="0" dirty="0" smtClean="0">
                  <a:ea typeface="Cambria Math"/>
                </a:endParaRPr>
              </a:p>
              <a:p>
                <a:endParaRPr lang="en-IN" b="0" dirty="0" smtClean="0">
                  <a:ea typeface="Cambria Math"/>
                </a:endParaRPr>
              </a:p>
              <a:p>
                <a:r>
                  <a:rPr lang="en-IN" dirty="0" smtClean="0"/>
                  <a:t>3</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+2</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 </a:t>
                </a:r>
                <a14:m>
                  <m:oMath xmlns:m="http://schemas.openxmlformats.org/officeDocument/2006/math">
                    <m:r>
                      <a:rPr lang="en-IN" i="1" dirty="0" smtClean="0">
                        <a:latin typeface="Cambria Math"/>
                        <a:ea typeface="Cambria Math"/>
                      </a:rPr>
                      <m:t>≥</m:t>
                    </m:r>
                    <m:r>
                      <a:rPr lang="en-IN" b="0" i="1" dirty="0" smtClean="0">
                        <a:latin typeface="Cambria Math"/>
                        <a:ea typeface="Cambria Math"/>
                      </a:rPr>
                      <m:t>7 </m:t>
                    </m:r>
                  </m:oMath>
                </a14:m>
                <a:endParaRPr lang="en-IN" b="0" dirty="0" smtClean="0">
                  <a:ea typeface="Cambria Math"/>
                </a:endParaRPr>
              </a:p>
              <a:p>
                <a:endParaRPr lang="en-IN" i="1" dirty="0" smtClean="0">
                  <a:latin typeface="Cambria Math" panose="02040503050406030204" pitchFamily="18" charset="0"/>
                </a:endParaRP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r>
                      <a:rPr lang="en-IN" i="1" dirty="0" smtClean="0">
                        <a:latin typeface="Cambria Math"/>
                        <a:ea typeface="Cambria Math"/>
                      </a:rPr>
                      <m:t>≥</m:t>
                    </m:r>
                  </m:oMath>
                </a14:m>
                <a:r>
                  <a:rPr lang="en-IN" dirty="0" smtClean="0"/>
                  <a:t> 0  and integers</a:t>
                </a:r>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1619672" y="2143309"/>
                <a:ext cx="2365135" cy="1477328"/>
              </a:xfrm>
              <a:prstGeom prst="rect">
                <a:avLst/>
              </a:prstGeom>
              <a:blipFill rotWithShape="0">
                <a:blip r:embed="rId3"/>
                <a:stretch>
                  <a:fillRect l="-2320" t="-2479" r="-1804" b="-5785"/>
                </a:stretch>
              </a:blipFill>
            </p:spPr>
            <p:txBody>
              <a:bodyPr/>
              <a:lstStyle/>
              <a:p>
                <a:r>
                  <a:rPr lang="en-IN">
                    <a:noFill/>
                  </a:rPr>
                  <a:t> </a:t>
                </a:r>
              </a:p>
            </p:txBody>
          </p:sp>
        </mc:Fallback>
      </mc:AlternateContent>
    </p:spTree>
    <p:extLst>
      <p:ext uri="{BB962C8B-B14F-4D97-AF65-F5344CB8AC3E}">
        <p14:creationId xmlns:p14="http://schemas.microsoft.com/office/powerpoint/2010/main" val="184356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829918"/>
            <a:ext cx="8712967" cy="2031325"/>
          </a:xfrm>
          <a:prstGeom prst="rect">
            <a:avLst/>
          </a:prstGeom>
        </p:spPr>
        <p:txBody>
          <a:bodyPr wrap="square">
            <a:spAutoFit/>
          </a:bodyPr>
          <a:lstStyle/>
          <a:p>
            <a:pPr algn="just"/>
            <a:r>
              <a:rPr lang="en-IN" dirty="0"/>
              <a:t>The Harrison Electric Company produces two products: </a:t>
            </a:r>
            <a:r>
              <a:rPr lang="en-IN" dirty="0" smtClean="0"/>
              <a:t>old-fashioned chandeliers </a:t>
            </a:r>
            <a:r>
              <a:rPr lang="en-IN" dirty="0"/>
              <a:t>and ceiling fans. Both products require a two-step </a:t>
            </a:r>
            <a:r>
              <a:rPr lang="en-IN" dirty="0" smtClean="0"/>
              <a:t>process involving </a:t>
            </a:r>
            <a:r>
              <a:rPr lang="en-IN" dirty="0"/>
              <a:t>wiring and assembly</a:t>
            </a:r>
            <a:r>
              <a:rPr lang="en-IN" dirty="0" smtClean="0"/>
              <a:t>. It </a:t>
            </a:r>
            <a:r>
              <a:rPr lang="en-IN" dirty="0"/>
              <a:t>takes 2 hours to wire each chandelier and 3 hours to wire a </a:t>
            </a:r>
            <a:r>
              <a:rPr lang="en-IN" dirty="0" smtClean="0"/>
              <a:t>ceiling fan. Final </a:t>
            </a:r>
            <a:r>
              <a:rPr lang="en-IN" dirty="0"/>
              <a:t>assembly of the chandeliers and fans requires 6 and 5 hours, respectively</a:t>
            </a:r>
            <a:r>
              <a:rPr lang="en-IN" dirty="0" smtClean="0"/>
              <a:t>. The </a:t>
            </a:r>
            <a:r>
              <a:rPr lang="en-IN" dirty="0"/>
              <a:t>production capability is such that only 12 hours of wiring time </a:t>
            </a:r>
            <a:r>
              <a:rPr lang="en-IN" dirty="0" smtClean="0"/>
              <a:t>and 30 </a:t>
            </a:r>
            <a:r>
              <a:rPr lang="en-IN" dirty="0"/>
              <a:t>hours of assembly time are </a:t>
            </a:r>
            <a:r>
              <a:rPr lang="en-IN" dirty="0" smtClean="0"/>
              <a:t>available. If </a:t>
            </a:r>
            <a:r>
              <a:rPr lang="en-IN" dirty="0"/>
              <a:t>each chandelier produced nets the firm </a:t>
            </a:r>
            <a:r>
              <a:rPr lang="en-IN" dirty="0" smtClean="0"/>
              <a:t> Rs.7.00 </a:t>
            </a:r>
            <a:r>
              <a:rPr lang="en-IN" dirty="0"/>
              <a:t>and each fan </a:t>
            </a:r>
            <a:r>
              <a:rPr lang="en-IN" dirty="0" smtClean="0"/>
              <a:t>Rs.6.00</a:t>
            </a:r>
            <a:r>
              <a:rPr lang="en-IN" dirty="0"/>
              <a:t>, </a:t>
            </a:r>
            <a:r>
              <a:rPr lang="en-IN" dirty="0" smtClean="0"/>
              <a:t>the Production </a:t>
            </a:r>
            <a:r>
              <a:rPr lang="en-IN" dirty="0"/>
              <a:t>mix decision can be formulated using LP as follows:</a:t>
            </a:r>
          </a:p>
        </p:txBody>
      </p:sp>
      <p:sp>
        <p:nvSpPr>
          <p:cNvPr id="3" name="TextBox 2"/>
          <p:cNvSpPr txBox="1"/>
          <p:nvPr/>
        </p:nvSpPr>
        <p:spPr>
          <a:xfrm>
            <a:off x="323528" y="222874"/>
            <a:ext cx="1423788" cy="461665"/>
          </a:xfrm>
          <a:prstGeom prst="rect">
            <a:avLst/>
          </a:prstGeom>
          <a:noFill/>
        </p:spPr>
        <p:txBody>
          <a:bodyPr wrap="none" rtlCol="0">
            <a:spAutoFit/>
          </a:bodyPr>
          <a:lstStyle/>
          <a:p>
            <a:r>
              <a:rPr lang="en-IN" sz="2400" b="1" dirty="0" smtClean="0"/>
              <a:t>Example :</a:t>
            </a:r>
          </a:p>
        </p:txBody>
      </p:sp>
      <p:sp>
        <p:nvSpPr>
          <p:cNvPr id="4" name="Rectangle 3"/>
          <p:cNvSpPr/>
          <p:nvPr/>
        </p:nvSpPr>
        <p:spPr>
          <a:xfrm>
            <a:off x="1437096" y="2960347"/>
            <a:ext cx="6336704" cy="2616101"/>
          </a:xfrm>
          <a:prstGeom prst="rect">
            <a:avLst/>
          </a:prstGeom>
        </p:spPr>
        <p:txBody>
          <a:bodyPr wrap="square">
            <a:spAutoFit/>
          </a:bodyPr>
          <a:lstStyle/>
          <a:p>
            <a:r>
              <a:rPr lang="en-IN" sz="2000" b="1" dirty="0"/>
              <a:t>Maximize profit = </a:t>
            </a:r>
            <a:r>
              <a:rPr lang="en-IN" sz="2000" b="1" dirty="0" smtClean="0"/>
              <a:t>7.00 </a:t>
            </a:r>
            <a:r>
              <a:rPr lang="en-IN" sz="2000" b="1" dirty="0"/>
              <a:t>X1 + </a:t>
            </a:r>
            <a:r>
              <a:rPr lang="en-IN" sz="2000" b="1" dirty="0" smtClean="0"/>
              <a:t>6.00 </a:t>
            </a:r>
            <a:r>
              <a:rPr lang="en-IN" sz="2000" b="1" dirty="0"/>
              <a:t>X2</a:t>
            </a:r>
          </a:p>
          <a:p>
            <a:r>
              <a:rPr lang="en-IN" dirty="0" smtClean="0"/>
              <a:t>	</a:t>
            </a:r>
          </a:p>
          <a:p>
            <a:r>
              <a:rPr lang="en-IN" dirty="0" smtClean="0"/>
              <a:t>subject </a:t>
            </a:r>
            <a:r>
              <a:rPr lang="en-IN" dirty="0"/>
              <a:t>to:</a:t>
            </a:r>
          </a:p>
          <a:p>
            <a:r>
              <a:rPr lang="en-IN" dirty="0" smtClean="0"/>
              <a:t>	2X1 </a:t>
            </a:r>
            <a:r>
              <a:rPr lang="en-IN" dirty="0"/>
              <a:t>+ 3X2 =&lt; 12 ( wiring hours )</a:t>
            </a:r>
          </a:p>
          <a:p>
            <a:r>
              <a:rPr lang="en-IN" dirty="0" smtClean="0"/>
              <a:t>	6X1 </a:t>
            </a:r>
            <a:r>
              <a:rPr lang="en-IN" dirty="0"/>
              <a:t>+ 5X2 =&lt; 30 ( assembly hours )</a:t>
            </a:r>
          </a:p>
          <a:p>
            <a:r>
              <a:rPr lang="en-IN" dirty="0" smtClean="0"/>
              <a:t>	X1</a:t>
            </a:r>
            <a:r>
              <a:rPr lang="en-IN" dirty="0"/>
              <a:t>, X2 =&gt; 0</a:t>
            </a:r>
          </a:p>
          <a:p>
            <a:pPr lvl="1"/>
            <a:r>
              <a:rPr lang="en-IN" dirty="0" smtClean="0"/>
              <a:t>	</a:t>
            </a:r>
            <a:r>
              <a:rPr lang="en-IN" sz="1600" i="1" dirty="0" smtClean="0"/>
              <a:t>where:	</a:t>
            </a:r>
            <a:endParaRPr lang="en-IN" sz="1600" i="1" dirty="0"/>
          </a:p>
          <a:p>
            <a:pPr lvl="1"/>
            <a:r>
              <a:rPr lang="en-IN" sz="1600" i="1" dirty="0" smtClean="0"/>
              <a:t>	X1 </a:t>
            </a:r>
            <a:r>
              <a:rPr lang="en-IN" sz="1600" i="1" dirty="0"/>
              <a:t>= number of chandeliers produced</a:t>
            </a:r>
          </a:p>
          <a:p>
            <a:pPr lvl="1"/>
            <a:r>
              <a:rPr lang="en-IN" sz="1600" i="1" dirty="0" smtClean="0"/>
              <a:t>	X2 </a:t>
            </a:r>
            <a:r>
              <a:rPr lang="en-IN" sz="1600" i="1" dirty="0"/>
              <a:t>= number of ceiling fans produced</a:t>
            </a:r>
          </a:p>
        </p:txBody>
      </p:sp>
      <p:sp>
        <p:nvSpPr>
          <p:cNvPr id="5" name="Rectangle 4"/>
          <p:cNvSpPr/>
          <p:nvPr/>
        </p:nvSpPr>
        <p:spPr>
          <a:xfrm>
            <a:off x="994932" y="5877272"/>
            <a:ext cx="7221032" cy="646331"/>
          </a:xfrm>
          <a:prstGeom prst="rect">
            <a:avLst/>
          </a:prstGeom>
        </p:spPr>
        <p:txBody>
          <a:bodyPr wrap="square">
            <a:spAutoFit/>
          </a:bodyPr>
          <a:lstStyle/>
          <a:p>
            <a:r>
              <a:rPr lang="en-IN" b="1" dirty="0"/>
              <a:t>The optimal solution is X1 = 3.75 chandeliers and X2 = 1.5 ceiling fans.</a:t>
            </a:r>
          </a:p>
          <a:p>
            <a:r>
              <a:rPr lang="en-IN" b="1" dirty="0"/>
              <a:t> Rounding to X1 = 4 and X2 = 2 makes the solution unfeasible.</a:t>
            </a:r>
          </a:p>
        </p:txBody>
      </p:sp>
    </p:spTree>
    <p:extLst>
      <p:ext uri="{BB962C8B-B14F-4D97-AF65-F5344CB8AC3E}">
        <p14:creationId xmlns:p14="http://schemas.microsoft.com/office/powerpoint/2010/main" val="2003330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8276" y="148545"/>
            <a:ext cx="6990760" cy="369332"/>
          </a:xfrm>
          <a:prstGeom prst="rect">
            <a:avLst/>
          </a:prstGeom>
          <a:noFill/>
        </p:spPr>
        <p:txBody>
          <a:bodyPr wrap="none" rtlCol="0">
            <a:spAutoFit/>
          </a:bodyPr>
          <a:lstStyle/>
          <a:p>
            <a:r>
              <a:rPr lang="en-IN" dirty="0" smtClean="0"/>
              <a:t>Ignoring the Integer restrictions, Solve the LPP by Dual Simplex Method</a:t>
            </a:r>
            <a:endParaRPr lang="en-IN"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05279672"/>
                  </p:ext>
                </p:extLst>
              </p:nvPr>
            </p:nvGraphicFramePr>
            <p:xfrm>
              <a:off x="1502802" y="707134"/>
              <a:ext cx="6096000" cy="1544567"/>
            </p:xfrm>
            <a:graphic>
              <a:graphicData uri="http://schemas.openxmlformats.org/drawingml/2006/table">
                <a:tbl>
                  <a:tblPr firstRow="1" bandRow="1">
                    <a:tableStyleId>{3C2FFA5D-87B4-456A-9821-1D502468CF0F}</a:tableStyleId>
                  </a:tblPr>
                  <a:tblGrid>
                    <a:gridCol w="1016000"/>
                    <a:gridCol w="1016000"/>
                    <a:gridCol w="1016000"/>
                    <a:gridCol w="1016000"/>
                    <a:gridCol w="1016000"/>
                    <a:gridCol w="1016000"/>
                  </a:tblGrid>
                  <a:tr h="432047">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𝟐</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𝟐</m:t>
                                    </m:r>
                                  </m:sub>
                                </m:sSub>
                              </m:oMath>
                            </m:oMathPara>
                          </a14:m>
                          <a:endParaRPr lang="en-IN" dirty="0"/>
                        </a:p>
                      </a:txBody>
                      <a:tcPr/>
                    </a:tc>
                    <a:tc>
                      <a:txBody>
                        <a:bodyPr/>
                        <a:lstStyle/>
                        <a:p>
                          <a:r>
                            <a:rPr lang="en-IN" dirty="0" smtClean="0"/>
                            <a:t>RHS</a:t>
                          </a:r>
                          <a:endParaRPr lang="en-IN" dirty="0"/>
                        </a:p>
                      </a:txBody>
                      <a:tcPr/>
                    </a:tc>
                  </a:tr>
                  <a:tr h="370840">
                    <a:tc>
                      <a:txBody>
                        <a:bodyPr/>
                        <a:lstStyle/>
                        <a:p>
                          <a:r>
                            <a:rPr lang="en-IN" dirty="0" smtClean="0"/>
                            <a:t>Z</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-7</a:t>
                          </a:r>
                          <a:endParaRPr lang="en-IN"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05279672"/>
                  </p:ext>
                </p:extLst>
              </p:nvPr>
            </p:nvGraphicFramePr>
            <p:xfrm>
              <a:off x="1502802" y="707134"/>
              <a:ext cx="6096000" cy="1544567"/>
            </p:xfrm>
            <a:graphic>
              <a:graphicData uri="http://schemas.openxmlformats.org/drawingml/2006/table">
                <a:tbl>
                  <a:tblPr firstRow="1" bandRow="1">
                    <a:tableStyleId>{3C2FFA5D-87B4-456A-9821-1D502468CF0F}</a:tableStyleId>
                  </a:tblPr>
                  <a:tblGrid>
                    <a:gridCol w="1016000"/>
                    <a:gridCol w="1016000"/>
                    <a:gridCol w="1016000"/>
                    <a:gridCol w="1016000"/>
                    <a:gridCol w="1016000"/>
                    <a:gridCol w="1016000"/>
                  </a:tblGrid>
                  <a:tr h="432047">
                    <a:tc>
                      <a:txBody>
                        <a:bodyPr/>
                        <a:lstStyle/>
                        <a:p>
                          <a:r>
                            <a:rPr lang="en-IN" dirty="0" smtClean="0"/>
                            <a:t>BV</a:t>
                          </a:r>
                          <a:endParaRPr lang="en-IN" dirty="0"/>
                        </a:p>
                      </a:txBody>
                      <a:tcPr/>
                    </a:tc>
                    <a:tc>
                      <a:txBody>
                        <a:bodyPr/>
                        <a:lstStyle/>
                        <a:p>
                          <a:endParaRPr lang="en-US"/>
                        </a:p>
                      </a:txBody>
                      <a:tcPr>
                        <a:blipFill rotWithShape="0">
                          <a:blip r:embed="rId2"/>
                          <a:stretch>
                            <a:fillRect l="-104192" t="-5634" r="-404790" b="-280282"/>
                          </a:stretch>
                        </a:blipFill>
                      </a:tcPr>
                    </a:tc>
                    <a:tc>
                      <a:txBody>
                        <a:bodyPr/>
                        <a:lstStyle/>
                        <a:p>
                          <a:endParaRPr lang="en-US"/>
                        </a:p>
                      </a:txBody>
                      <a:tcPr>
                        <a:blipFill rotWithShape="0">
                          <a:blip r:embed="rId2"/>
                          <a:stretch>
                            <a:fillRect l="-204192" t="-5634" r="-304790" b="-280282"/>
                          </a:stretch>
                        </a:blipFill>
                      </a:tcPr>
                    </a:tc>
                    <a:tc>
                      <a:txBody>
                        <a:bodyPr/>
                        <a:lstStyle/>
                        <a:p>
                          <a:endParaRPr lang="en-US"/>
                        </a:p>
                      </a:txBody>
                      <a:tcPr>
                        <a:blipFill rotWithShape="0">
                          <a:blip r:embed="rId2"/>
                          <a:stretch>
                            <a:fillRect l="-306024" t="-5634" r="-206627" b="-280282"/>
                          </a:stretch>
                        </a:blipFill>
                      </a:tcPr>
                    </a:tc>
                    <a:tc>
                      <a:txBody>
                        <a:bodyPr/>
                        <a:lstStyle/>
                        <a:p>
                          <a:endParaRPr lang="en-US"/>
                        </a:p>
                      </a:txBody>
                      <a:tcPr>
                        <a:blipFill rotWithShape="0">
                          <a:blip r:embed="rId2"/>
                          <a:stretch>
                            <a:fillRect l="-403593" t="-5634" r="-105389" b="-280282"/>
                          </a:stretch>
                        </a:blipFill>
                      </a:tcPr>
                    </a:tc>
                    <a:tc>
                      <a:txBody>
                        <a:bodyPr/>
                        <a:lstStyle/>
                        <a:p>
                          <a:r>
                            <a:rPr lang="en-IN" dirty="0" smtClean="0"/>
                            <a:t>RHS</a:t>
                          </a:r>
                          <a:endParaRPr lang="en-IN" dirty="0"/>
                        </a:p>
                      </a:txBody>
                      <a:tcPr/>
                    </a:tc>
                  </a:tr>
                  <a:tr h="370840">
                    <a:tc>
                      <a:txBody>
                        <a:bodyPr/>
                        <a:lstStyle/>
                        <a:p>
                          <a:r>
                            <a:rPr lang="en-IN" dirty="0" smtClean="0"/>
                            <a:t>Z</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endParaRPr lang="en-US"/>
                        </a:p>
                      </a:txBody>
                      <a:tcPr>
                        <a:blipFill rotWithShape="0">
                          <a:blip r:embed="rId2"/>
                          <a:stretch>
                            <a:fillRect l="-4192" t="-224590" r="-504790" b="-124590"/>
                          </a:stretch>
                        </a:blipFill>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endParaRPr lang="en-US"/>
                        </a:p>
                      </a:txBody>
                      <a:tcPr>
                        <a:blipFill rotWithShape="0">
                          <a:blip r:embed="rId2"/>
                          <a:stretch>
                            <a:fillRect l="-4192" t="-324590" r="-504790" b="-24590"/>
                          </a:stretch>
                        </a:blipFill>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-7</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222182451"/>
                  </p:ext>
                </p:extLst>
              </p:nvPr>
            </p:nvGraphicFramePr>
            <p:xfrm>
              <a:off x="1502802" y="2436257"/>
              <a:ext cx="6096000" cy="171901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144016">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−7</m:t>
                                    </m:r>
                                  </m:num>
                                  <m:den>
                                    <m:r>
                                      <a:rPr lang="en-IN" b="0" i="1" smtClean="0">
                                        <a:latin typeface="Cambria Math"/>
                                      </a:rPr>
                                      <m:t>3</m:t>
                                    </m:r>
                                  </m:den>
                                </m:f>
                              </m:oMath>
                            </m:oMathPara>
                          </a14:m>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−4</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28</m:t>
                                    </m:r>
                                  </m:num>
                                  <m:den>
                                    <m:r>
                                      <a:rPr lang="en-IN" b="0" i="1" smtClean="0">
                                        <a:latin typeface="Cambria Math"/>
                                      </a:rPr>
                                      <m:t>3</m:t>
                                    </m:r>
                                  </m:den>
                                </m:f>
                              </m:oMath>
                            </m:oMathPara>
                          </a14:m>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−10</m:t>
                                    </m:r>
                                  </m:num>
                                  <m:den>
                                    <m:r>
                                      <a:rPr lang="en-IN" b="0" i="1" smtClean="0">
                                        <a:latin typeface="Cambria Math"/>
                                      </a:rPr>
                                      <m:t>3</m:t>
                                    </m:r>
                                  </m:den>
                                </m:f>
                              </m:oMath>
                            </m:oMathPara>
                          </a14:m>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−8</m:t>
                                    </m:r>
                                  </m:num>
                                  <m:den>
                                    <m:r>
                                      <a:rPr lang="en-IN" b="0" i="1" smtClean="0">
                                        <a:latin typeface="Cambria Math"/>
                                      </a:rPr>
                                      <m:t>3</m:t>
                                    </m:r>
                                  </m:den>
                                </m:f>
                              </m:oMath>
                            </m:oMathPara>
                          </a14:m>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3</m:t>
                                    </m:r>
                                  </m:den>
                                </m:f>
                              </m:oMath>
                            </m:oMathPara>
                          </a14:m>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3</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7</m:t>
                                    </m:r>
                                  </m:num>
                                  <m:den>
                                    <m:r>
                                      <a:rPr lang="en-IN" b="0" i="1" smtClean="0">
                                        <a:latin typeface="Cambria Math"/>
                                      </a:rPr>
                                      <m:t>3</m:t>
                                    </m:r>
                                  </m:den>
                                </m:f>
                              </m:oMath>
                            </m:oMathPara>
                          </a14:m>
                          <a:endParaRPr lang="en-IN"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222182451"/>
                  </p:ext>
                </p:extLst>
              </p:nvPr>
            </p:nvGraphicFramePr>
            <p:xfrm>
              <a:off x="1502802" y="2436257"/>
              <a:ext cx="6096000" cy="171901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6576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r>
                  <a:tr h="451676">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3"/>
                          <a:stretch>
                            <a:fillRect l="-200599" t="-117333" r="-301796" b="-382667"/>
                          </a:stretch>
                        </a:blipFill>
                      </a:tcPr>
                    </a:tc>
                    <a:tc>
                      <a:txBody>
                        <a:bodyPr/>
                        <a:lstStyle/>
                        <a:p>
                          <a:r>
                            <a:rPr lang="en-IN" dirty="0" smtClean="0"/>
                            <a:t>0</a:t>
                          </a:r>
                          <a:endParaRPr lang="en-IN" dirty="0"/>
                        </a:p>
                      </a:txBody>
                      <a:tcPr/>
                    </a:tc>
                    <a:tc>
                      <a:txBody>
                        <a:bodyPr/>
                        <a:lstStyle/>
                        <a:p>
                          <a:endParaRPr lang="en-US"/>
                        </a:p>
                      </a:txBody>
                      <a:tcPr>
                        <a:blipFill rotWithShape="0">
                          <a:blip r:embed="rId3"/>
                          <a:stretch>
                            <a:fillRect l="-400000" t="-117333" r="-102395" b="-382667"/>
                          </a:stretch>
                        </a:blipFill>
                      </a:tcPr>
                    </a:tc>
                    <a:tc>
                      <a:txBody>
                        <a:bodyPr/>
                        <a:lstStyle/>
                        <a:p>
                          <a:endParaRPr lang="en-US"/>
                        </a:p>
                      </a:txBody>
                      <a:tcPr>
                        <a:blipFill rotWithShape="0">
                          <a:blip r:embed="rId3"/>
                          <a:stretch>
                            <a:fillRect l="-500000" t="-117333" r="-2395" b="-382667"/>
                          </a:stretch>
                        </a:blipFill>
                      </a:tcPr>
                    </a:tc>
                  </a:tr>
                  <a:tr h="451676">
                    <a:tc>
                      <a:txBody>
                        <a:bodyPr/>
                        <a:lstStyle/>
                        <a:p>
                          <a:endParaRPr lang="en-US"/>
                        </a:p>
                      </a:txBody>
                      <a:tcPr>
                        <a:blipFill rotWithShape="0">
                          <a:blip r:embed="rId3"/>
                          <a:stretch>
                            <a:fillRect l="-599" t="-220270" r="-501796" b="-287838"/>
                          </a:stretch>
                        </a:blipFill>
                      </a:tcPr>
                    </a:tc>
                    <a:tc>
                      <a:txBody>
                        <a:bodyPr/>
                        <a:lstStyle/>
                        <a:p>
                          <a:r>
                            <a:rPr lang="en-IN" dirty="0" smtClean="0"/>
                            <a:t>0</a:t>
                          </a:r>
                          <a:endParaRPr lang="en-IN" dirty="0"/>
                        </a:p>
                      </a:txBody>
                      <a:tcPr/>
                    </a:tc>
                    <a:tc>
                      <a:txBody>
                        <a:bodyPr/>
                        <a:lstStyle/>
                        <a:p>
                          <a:endParaRPr lang="en-US"/>
                        </a:p>
                      </a:txBody>
                      <a:tcPr>
                        <a:blipFill rotWithShape="0">
                          <a:blip r:embed="rId3"/>
                          <a:stretch>
                            <a:fillRect l="-200599" t="-220270" r="-301796" b="-287838"/>
                          </a:stretch>
                        </a:blipFill>
                      </a:tcPr>
                    </a:tc>
                    <a:tc>
                      <a:txBody>
                        <a:bodyPr/>
                        <a:lstStyle/>
                        <a:p>
                          <a:r>
                            <a:rPr lang="en-IN" dirty="0" smtClean="0"/>
                            <a:t>1</a:t>
                          </a:r>
                          <a:endParaRPr lang="en-IN" dirty="0"/>
                        </a:p>
                      </a:txBody>
                      <a:tcPr/>
                    </a:tc>
                    <a:tc>
                      <a:txBody>
                        <a:bodyPr/>
                        <a:lstStyle/>
                        <a:p>
                          <a:endParaRPr lang="en-US"/>
                        </a:p>
                      </a:txBody>
                      <a:tcPr>
                        <a:blipFill rotWithShape="0">
                          <a:blip r:embed="rId3"/>
                          <a:stretch>
                            <a:fillRect l="-400000" t="-220270" r="-102395" b="-287838"/>
                          </a:stretch>
                        </a:blipFill>
                      </a:tcPr>
                    </a:tc>
                    <a:tc>
                      <a:txBody>
                        <a:bodyPr/>
                        <a:lstStyle/>
                        <a:p>
                          <a:endParaRPr lang="en-US"/>
                        </a:p>
                      </a:txBody>
                      <a:tcPr>
                        <a:blipFill rotWithShape="0">
                          <a:blip r:embed="rId3"/>
                          <a:stretch>
                            <a:fillRect l="-500000" t="-220270" r="-2395" b="-287838"/>
                          </a:stretch>
                        </a:blipFill>
                      </a:tcPr>
                    </a:tc>
                  </a:tr>
                  <a:tr h="449898">
                    <a:tc>
                      <a:txBody>
                        <a:bodyPr/>
                        <a:lstStyle/>
                        <a:p>
                          <a:endParaRPr lang="en-US"/>
                        </a:p>
                      </a:txBody>
                      <a:tcPr>
                        <a:blipFill rotWithShape="0">
                          <a:blip r:embed="rId3"/>
                          <a:stretch>
                            <a:fillRect l="-599" t="-320270" r="-501796" b="-187838"/>
                          </a:stretch>
                        </a:blipFill>
                      </a:tcPr>
                    </a:tc>
                    <a:tc>
                      <a:txBody>
                        <a:bodyPr/>
                        <a:lstStyle/>
                        <a:p>
                          <a:r>
                            <a:rPr lang="en-IN" dirty="0" smtClean="0"/>
                            <a:t>1</a:t>
                          </a:r>
                          <a:endParaRPr lang="en-IN" dirty="0"/>
                        </a:p>
                      </a:txBody>
                      <a:tcPr/>
                    </a:tc>
                    <a:tc>
                      <a:txBody>
                        <a:bodyPr/>
                        <a:lstStyle/>
                        <a:p>
                          <a:endParaRPr lang="en-US"/>
                        </a:p>
                      </a:txBody>
                      <a:tcPr>
                        <a:blipFill rotWithShape="0">
                          <a:blip r:embed="rId3"/>
                          <a:stretch>
                            <a:fillRect l="-200599" t="-320270" r="-301796" b="-187838"/>
                          </a:stretch>
                        </a:blipFill>
                      </a:tcPr>
                    </a:tc>
                    <a:tc>
                      <a:txBody>
                        <a:bodyPr/>
                        <a:lstStyle/>
                        <a:p>
                          <a:r>
                            <a:rPr lang="en-IN" dirty="0" smtClean="0"/>
                            <a:t>0</a:t>
                          </a:r>
                          <a:endParaRPr lang="en-IN" dirty="0"/>
                        </a:p>
                      </a:txBody>
                      <a:tcPr/>
                    </a:tc>
                    <a:tc>
                      <a:txBody>
                        <a:bodyPr/>
                        <a:lstStyle/>
                        <a:p>
                          <a:endParaRPr lang="en-US"/>
                        </a:p>
                      </a:txBody>
                      <a:tcPr>
                        <a:blipFill rotWithShape="0">
                          <a:blip r:embed="rId3"/>
                          <a:stretch>
                            <a:fillRect l="-400000" t="-320270" r="-102395" b="-187838"/>
                          </a:stretch>
                        </a:blipFill>
                      </a:tcPr>
                    </a:tc>
                    <a:tc>
                      <a:txBody>
                        <a:bodyPr/>
                        <a:lstStyle/>
                        <a:p>
                          <a:endParaRPr lang="en-US"/>
                        </a:p>
                      </a:txBody>
                      <a:tcPr>
                        <a:blipFill rotWithShape="0">
                          <a:blip r:embed="rId3"/>
                          <a:stretch>
                            <a:fillRect l="-500000" t="-320270" r="-2395" b="-18783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836638499"/>
                  </p:ext>
                </p:extLst>
              </p:nvPr>
            </p:nvGraphicFramePr>
            <p:xfrm>
              <a:off x="1502802" y="4320063"/>
              <a:ext cx="6096000" cy="171901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216024">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−7</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−11</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112</m:t>
                                    </m:r>
                                  </m:num>
                                  <m:den>
                                    <m:r>
                                      <a:rPr lang="en-IN" b="0" i="1" smtClean="0">
                                        <a:latin typeface="Cambria Math"/>
                                      </a:rPr>
                                      <m:t>10</m:t>
                                    </m:r>
                                  </m:den>
                                </m:f>
                              </m:oMath>
                            </m:oMathPara>
                          </a14:m>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−3</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8</m:t>
                                    </m:r>
                                  </m:num>
                                  <m:den>
                                    <m:r>
                                      <a:rPr lang="en-IN" b="0" i="1" smtClean="0">
                                        <a:latin typeface="Cambria Math"/>
                                      </a:rPr>
                                      <m:t>10</m:t>
                                    </m:r>
                                  </m:den>
                                </m:f>
                              </m:oMath>
                            </m:oMathPara>
                          </a14:m>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2</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−4</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18</m:t>
                                    </m:r>
                                  </m:num>
                                  <m:den>
                                    <m:r>
                                      <a:rPr lang="en-IN" b="0" i="1" smtClean="0">
                                        <a:latin typeface="Cambria Math"/>
                                      </a:rPr>
                                      <m:t>10</m:t>
                                    </m:r>
                                  </m:den>
                                </m:f>
                              </m:oMath>
                            </m:oMathPara>
                          </a14:m>
                          <a:endParaRPr lang="en-IN"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836638499"/>
                  </p:ext>
                </p:extLst>
              </p:nvPr>
            </p:nvGraphicFramePr>
            <p:xfrm>
              <a:off x="1502802" y="4320063"/>
              <a:ext cx="6096000" cy="171901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6576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449898">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4"/>
                          <a:stretch>
                            <a:fillRect l="-302410" t="-118919" r="-203614" b="-389189"/>
                          </a:stretch>
                        </a:blipFill>
                      </a:tcPr>
                    </a:tc>
                    <a:tc>
                      <a:txBody>
                        <a:bodyPr/>
                        <a:lstStyle/>
                        <a:p>
                          <a:endParaRPr lang="en-US"/>
                        </a:p>
                      </a:txBody>
                      <a:tcPr>
                        <a:blipFill rotWithShape="0">
                          <a:blip r:embed="rId4"/>
                          <a:stretch>
                            <a:fillRect l="-400000" t="-118919" r="-102395" b="-389189"/>
                          </a:stretch>
                        </a:blipFill>
                      </a:tcPr>
                    </a:tc>
                    <a:tc>
                      <a:txBody>
                        <a:bodyPr/>
                        <a:lstStyle/>
                        <a:p>
                          <a:endParaRPr lang="en-US"/>
                        </a:p>
                      </a:txBody>
                      <a:tcPr>
                        <a:blipFill rotWithShape="0">
                          <a:blip r:embed="rId4"/>
                          <a:stretch>
                            <a:fillRect l="-500000" t="-118919" r="-2395" b="-389189"/>
                          </a:stretch>
                        </a:blipFill>
                      </a:tcPr>
                    </a:tc>
                  </a:tr>
                  <a:tr h="451676">
                    <a:tc>
                      <a:txBody>
                        <a:bodyPr/>
                        <a:lstStyle/>
                        <a:p>
                          <a:endParaRPr lang="en-US"/>
                        </a:p>
                      </a:txBody>
                      <a:tcPr>
                        <a:blipFill rotWithShape="0">
                          <a:blip r:embed="rId4"/>
                          <a:stretch>
                            <a:fillRect l="-599" t="-216000" r="-501796" b="-284000"/>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endParaRPr lang="en-US"/>
                        </a:p>
                      </a:txBody>
                      <a:tcPr>
                        <a:blipFill rotWithShape="0">
                          <a:blip r:embed="rId4"/>
                          <a:stretch>
                            <a:fillRect l="-302410" t="-216000" r="-203614" b="-284000"/>
                          </a:stretch>
                        </a:blipFill>
                      </a:tcPr>
                    </a:tc>
                    <a:tc>
                      <a:txBody>
                        <a:bodyPr/>
                        <a:lstStyle/>
                        <a:p>
                          <a:endParaRPr lang="en-US"/>
                        </a:p>
                      </a:txBody>
                      <a:tcPr>
                        <a:blipFill rotWithShape="0">
                          <a:blip r:embed="rId4"/>
                          <a:stretch>
                            <a:fillRect l="-400000" t="-216000" r="-102395" b="-284000"/>
                          </a:stretch>
                        </a:blipFill>
                      </a:tcPr>
                    </a:tc>
                    <a:tc>
                      <a:txBody>
                        <a:bodyPr/>
                        <a:lstStyle/>
                        <a:p>
                          <a:endParaRPr lang="en-US"/>
                        </a:p>
                      </a:txBody>
                      <a:tcPr>
                        <a:blipFill rotWithShape="0">
                          <a:blip r:embed="rId4"/>
                          <a:stretch>
                            <a:fillRect l="-500000" t="-216000" r="-2395" b="-284000"/>
                          </a:stretch>
                        </a:blipFill>
                      </a:tcPr>
                    </a:tc>
                  </a:tr>
                  <a:tr h="451676">
                    <a:tc>
                      <a:txBody>
                        <a:bodyPr/>
                        <a:lstStyle/>
                        <a:p>
                          <a:endParaRPr lang="en-US"/>
                        </a:p>
                      </a:txBody>
                      <a:tcPr>
                        <a:blipFill rotWithShape="0">
                          <a:blip r:embed="rId4"/>
                          <a:stretch>
                            <a:fillRect l="-599" t="-320270" r="-501796" b="-187838"/>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4"/>
                          <a:stretch>
                            <a:fillRect l="-302410" t="-320270" r="-203614" b="-187838"/>
                          </a:stretch>
                        </a:blipFill>
                      </a:tcPr>
                    </a:tc>
                    <a:tc>
                      <a:txBody>
                        <a:bodyPr/>
                        <a:lstStyle/>
                        <a:p>
                          <a:endParaRPr lang="en-US"/>
                        </a:p>
                      </a:txBody>
                      <a:tcPr>
                        <a:blipFill rotWithShape="0">
                          <a:blip r:embed="rId4"/>
                          <a:stretch>
                            <a:fillRect l="-400000" t="-320270" r="-102395" b="-187838"/>
                          </a:stretch>
                        </a:blipFill>
                      </a:tcPr>
                    </a:tc>
                    <a:tc>
                      <a:txBody>
                        <a:bodyPr/>
                        <a:lstStyle/>
                        <a:p>
                          <a:endParaRPr lang="en-US"/>
                        </a:p>
                      </a:txBody>
                      <a:tcPr>
                        <a:blipFill rotWithShape="0">
                          <a:blip r:embed="rId4"/>
                          <a:stretch>
                            <a:fillRect l="-500000" t="-320270" r="-2395" b="-187838"/>
                          </a:stretch>
                        </a:blipFill>
                      </a:tcPr>
                    </a:tc>
                  </a:tr>
                </a:tbl>
              </a:graphicData>
            </a:graphic>
          </p:graphicFrame>
        </mc:Fallback>
      </mc:AlternateContent>
      <p:sp>
        <p:nvSpPr>
          <p:cNvPr id="9" name="TextBox 8"/>
          <p:cNvSpPr txBox="1"/>
          <p:nvPr/>
        </p:nvSpPr>
        <p:spPr>
          <a:xfrm>
            <a:off x="1502802" y="6340678"/>
            <a:ext cx="5098896" cy="369332"/>
          </a:xfrm>
          <a:prstGeom prst="rect">
            <a:avLst/>
          </a:prstGeom>
          <a:noFill/>
        </p:spPr>
        <p:txBody>
          <a:bodyPr wrap="none" rtlCol="0">
            <a:spAutoFit/>
          </a:bodyPr>
          <a:lstStyle/>
          <a:p>
            <a:r>
              <a:rPr lang="en-IN" b="1" dirty="0" smtClean="0"/>
              <a:t>The above table is the Optimal Simplex table of LPP</a:t>
            </a:r>
            <a:endParaRPr lang="en-IN" b="1" dirty="0"/>
          </a:p>
        </p:txBody>
      </p:sp>
    </p:spTree>
    <p:extLst>
      <p:ext uri="{BB962C8B-B14F-4D97-AF65-F5344CB8AC3E}">
        <p14:creationId xmlns:p14="http://schemas.microsoft.com/office/powerpoint/2010/main" val="111788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67544" y="213311"/>
                <a:ext cx="4831323" cy="369332"/>
              </a:xfrm>
              <a:prstGeom prst="rect">
                <a:avLst/>
              </a:prstGeom>
              <a:noFill/>
            </p:spPr>
            <p:txBody>
              <a:bodyPr wrap="none" rtlCol="0">
                <a:spAutoFit/>
              </a:bodyPr>
              <a:lstStyle/>
              <a:p>
                <a:r>
                  <a:rPr lang="en-IN" dirty="0" smtClean="0"/>
                  <a:t>Select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as the source row for generating the cut </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467544" y="213311"/>
                <a:ext cx="4831323" cy="369332"/>
              </a:xfrm>
              <a:prstGeom prst="rect">
                <a:avLst/>
              </a:prstGeom>
              <a:blipFill rotWithShape="0">
                <a:blip r:embed="rId2"/>
                <a:stretch>
                  <a:fillRect l="-1136" t="-9836" r="-126"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7544" y="745246"/>
                <a:ext cx="6314357" cy="925125"/>
              </a:xfrm>
              <a:prstGeom prst="rect">
                <a:avLst/>
              </a:prstGeom>
              <a:noFill/>
            </p:spPr>
            <p:txBody>
              <a:bodyPr wrap="none" rtlCol="0">
                <a:spAutoFit/>
              </a:bodyPr>
              <a:lstStyle/>
              <a:p>
                <a:r>
                  <a:rPr lang="en-IN" dirty="0" smtClean="0"/>
                  <a:t>The cut constraint associated with this row is obtained as follows:</a:t>
                </a:r>
              </a:p>
              <a:p>
                <a:r>
                  <a:rPr lang="en-IN" b="1" dirty="0" smtClean="0"/>
                  <a:t>	</a:t>
                </a:r>
              </a:p>
              <a:p>
                <a14:m>
                  <m:oMath xmlns:m="http://schemas.openxmlformats.org/officeDocument/2006/math">
                    <m:f>
                      <m:fPr>
                        <m:type m:val="skw"/>
                        <m:ctrlPr>
                          <a:rPr lang="en-IN" b="1" i="1" smtClean="0">
                            <a:latin typeface="Cambria Math" panose="02040503050406030204" pitchFamily="18" charset="0"/>
                          </a:rPr>
                        </m:ctrlPr>
                      </m:fPr>
                      <m:num>
                        <m:r>
                          <a:rPr lang="en-IN" b="1" i="1" smtClean="0">
                            <a:latin typeface="Cambria Math"/>
                          </a:rPr>
                          <m:t>𝟐</m:t>
                        </m:r>
                      </m:num>
                      <m:den>
                        <m:r>
                          <a:rPr lang="en-IN" b="1" i="1" smtClean="0">
                            <a:latin typeface="Cambria Math"/>
                          </a:rPr>
                          <m:t>𝟏𝟎</m:t>
                        </m:r>
                      </m:den>
                    </m:f>
                    <m:sSub>
                      <m:sSubPr>
                        <m:ctrlPr>
                          <a:rPr lang="en-IN" b="1" i="1" smtClean="0">
                            <a:latin typeface="Cambria Math" panose="02040503050406030204" pitchFamily="18" charset="0"/>
                          </a:rPr>
                        </m:ctrlPr>
                      </m:sSubPr>
                      <m:e>
                        <m:r>
                          <a:rPr lang="en-IN" b="1" i="1" smtClean="0">
                            <a:latin typeface="Cambria Math"/>
                          </a:rPr>
                          <m:t>𝒔</m:t>
                        </m:r>
                      </m:e>
                      <m:sub>
                        <m:r>
                          <a:rPr lang="en-IN" b="1" i="1" smtClean="0">
                            <a:latin typeface="Cambria Math"/>
                          </a:rPr>
                          <m:t>𝟏</m:t>
                        </m:r>
                      </m:sub>
                    </m:sSub>
                  </m:oMath>
                </a14:m>
                <a:r>
                  <a:rPr lang="en-IN" b="1" dirty="0" smtClean="0"/>
                  <a:t>+</a:t>
                </a:r>
                <a14:m>
                  <m:oMath xmlns:m="http://schemas.openxmlformats.org/officeDocument/2006/math">
                    <m:f>
                      <m:fPr>
                        <m:type m:val="skw"/>
                        <m:ctrlPr>
                          <a:rPr lang="en-IN" b="1" i="1" dirty="0" smtClean="0">
                            <a:latin typeface="Cambria Math" panose="02040503050406030204" pitchFamily="18" charset="0"/>
                          </a:rPr>
                        </m:ctrlPr>
                      </m:fPr>
                      <m:num>
                        <m:r>
                          <a:rPr lang="en-IN" b="1" i="1" dirty="0" smtClean="0">
                            <a:latin typeface="Cambria Math"/>
                          </a:rPr>
                          <m:t>𝟔</m:t>
                        </m:r>
                      </m:num>
                      <m:den>
                        <m:r>
                          <a:rPr lang="en-IN" b="1" i="1" dirty="0" smtClean="0">
                            <a:latin typeface="Cambria Math"/>
                          </a:rPr>
                          <m:t>𝟏𝟎</m:t>
                        </m:r>
                      </m:den>
                    </m:f>
                    <m:sSub>
                      <m:sSubPr>
                        <m:ctrlPr>
                          <a:rPr lang="en-IN" b="1" i="1" dirty="0" smtClean="0">
                            <a:latin typeface="Cambria Math" panose="02040503050406030204" pitchFamily="18" charset="0"/>
                          </a:rPr>
                        </m:ctrlPr>
                      </m:sSubPr>
                      <m:e>
                        <m:r>
                          <a:rPr lang="en-IN" b="1" i="1" dirty="0" smtClean="0">
                            <a:latin typeface="Cambria Math"/>
                          </a:rPr>
                          <m:t>𝒔</m:t>
                        </m:r>
                      </m:e>
                      <m:sub>
                        <m:r>
                          <a:rPr lang="en-IN" b="1" i="1" dirty="0" smtClean="0">
                            <a:latin typeface="Cambria Math"/>
                          </a:rPr>
                          <m:t>𝟐</m:t>
                        </m:r>
                      </m:sub>
                    </m:sSub>
                    <m:r>
                      <a:rPr lang="en-IN" b="1" i="1" dirty="0" smtClean="0">
                        <a:latin typeface="Cambria Math"/>
                        <a:ea typeface="Cambria Math"/>
                      </a:rPr>
                      <m:t>≥ </m:t>
                    </m:r>
                    <m:f>
                      <m:fPr>
                        <m:type m:val="skw"/>
                        <m:ctrlPr>
                          <a:rPr lang="en-IN" b="1" i="1" dirty="0" smtClean="0">
                            <a:latin typeface="Cambria Math" panose="02040503050406030204" pitchFamily="18" charset="0"/>
                            <a:ea typeface="Cambria Math"/>
                          </a:rPr>
                        </m:ctrlPr>
                      </m:fPr>
                      <m:num>
                        <m:r>
                          <a:rPr lang="en-IN" b="1" i="1" dirty="0" smtClean="0">
                            <a:latin typeface="Cambria Math"/>
                            <a:ea typeface="Cambria Math"/>
                          </a:rPr>
                          <m:t>𝟖</m:t>
                        </m:r>
                      </m:num>
                      <m:den>
                        <m:r>
                          <a:rPr lang="en-IN" b="1" i="1" dirty="0" smtClean="0">
                            <a:latin typeface="Cambria Math"/>
                            <a:ea typeface="Cambria Math"/>
                          </a:rPr>
                          <m:t>𝟏𝟎</m:t>
                        </m:r>
                      </m:den>
                    </m:f>
                  </m:oMath>
                </a14:m>
                <a:endParaRPr lang="en-IN" b="1" dirty="0"/>
              </a:p>
            </p:txBody>
          </p:sp>
        </mc:Choice>
        <mc:Fallback xmlns="">
          <p:sp>
            <p:nvSpPr>
              <p:cNvPr id="3" name="TextBox 2"/>
              <p:cNvSpPr txBox="1">
                <a:spLocks noRot="1" noChangeAspect="1" noMove="1" noResize="1" noEditPoints="1" noAdjustHandles="1" noChangeArrowheads="1" noChangeShapeType="1" noTextEdit="1"/>
              </p:cNvSpPr>
              <p:nvPr/>
            </p:nvSpPr>
            <p:spPr>
              <a:xfrm>
                <a:off x="467544" y="745246"/>
                <a:ext cx="6314357" cy="925125"/>
              </a:xfrm>
              <a:prstGeom prst="rect">
                <a:avLst/>
              </a:prstGeom>
              <a:blipFill rotWithShape="0">
                <a:blip r:embed="rId3"/>
                <a:stretch>
                  <a:fillRect l="-3958" t="-3289" b="-70395"/>
                </a:stretch>
              </a:blipFill>
            </p:spPr>
            <p:txBody>
              <a:bodyPr/>
              <a:lstStyle/>
              <a:p>
                <a:r>
                  <a:rPr lang="en-IN">
                    <a:noFill/>
                  </a:rPr>
                  <a:t> </a:t>
                </a:r>
              </a:p>
            </p:txBody>
          </p:sp>
        </mc:Fallback>
      </mc:AlternateContent>
      <p:sp>
        <p:nvSpPr>
          <p:cNvPr id="4" name="TextBox 3"/>
          <p:cNvSpPr txBox="1"/>
          <p:nvPr/>
        </p:nvSpPr>
        <p:spPr>
          <a:xfrm>
            <a:off x="467544" y="1941449"/>
            <a:ext cx="5376280" cy="369332"/>
          </a:xfrm>
          <a:prstGeom prst="rect">
            <a:avLst/>
          </a:prstGeom>
          <a:noFill/>
        </p:spPr>
        <p:txBody>
          <a:bodyPr wrap="none" rtlCol="0">
            <a:spAutoFit/>
          </a:bodyPr>
          <a:lstStyle/>
          <a:p>
            <a:r>
              <a:rPr lang="en-IN" dirty="0" smtClean="0"/>
              <a:t>The Optimal Simplex table of LPP is Updated as follows:</a:t>
            </a:r>
            <a:endParaRPr lang="en-IN"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451854911"/>
                  </p:ext>
                </p:extLst>
              </p:nvPr>
            </p:nvGraphicFramePr>
            <p:xfrm>
              <a:off x="576722" y="2492896"/>
              <a:ext cx="6095999" cy="1971485"/>
            </p:xfrm>
            <a:graphic>
              <a:graphicData uri="http://schemas.openxmlformats.org/drawingml/2006/table">
                <a:tbl>
                  <a:tblPr firstRow="1" bandRow="1">
                    <a:tableStyleId>{21E4AEA4-8DFA-4A89-87EB-49C32662AFE0}</a:tableStyleId>
                  </a:tblPr>
                  <a:tblGrid>
                    <a:gridCol w="870857"/>
                    <a:gridCol w="870857"/>
                    <a:gridCol w="870857"/>
                    <a:gridCol w="870857"/>
                    <a:gridCol w="870857"/>
                    <a:gridCol w="870857"/>
                    <a:gridCol w="870857"/>
                  </a:tblGrid>
                  <a:tr h="139040">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𝟐</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𝟐</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𝑺</m:t>
                                    </m:r>
                                  </m:e>
                                  <m:sub>
                                    <m:r>
                                      <a:rPr lang="en-IN" b="1" i="1" smtClean="0">
                                        <a:latin typeface="Cambria Math"/>
                                      </a:rPr>
                                      <m:t>𝒈</m:t>
                                    </m:r>
                                    <m:r>
                                      <a:rPr lang="en-IN" b="1" i="1" smtClean="0">
                                        <a:latin typeface="Cambria Math"/>
                                      </a:rPr>
                                      <m:t>𝟏</m:t>
                                    </m:r>
                                  </m:sub>
                                </m:sSub>
                              </m:oMath>
                            </m:oMathPara>
                          </a14:m>
                          <a:endParaRPr lang="en-IN" dirty="0"/>
                        </a:p>
                      </a:txBody>
                      <a:tcPr/>
                    </a:tc>
                    <a:tc>
                      <a:txBody>
                        <a:bodyPr/>
                        <a:lstStyle/>
                        <a:p>
                          <a:r>
                            <a:rPr lang="en-IN" dirty="0" smtClean="0"/>
                            <a:t>RHS</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−7</m:t>
                                    </m:r>
                                  </m:num>
                                  <m:den>
                                    <m:r>
                                      <a:rPr lang="en-IN" b="0" i="1" smtClean="0">
                                        <a:latin typeface="Cambria Math"/>
                                      </a:rPr>
                                      <m:t>10</m:t>
                                    </m:r>
                                  </m:den>
                                </m:f>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a:rPr>
                                      <m:t>−11</m:t>
                                    </m:r>
                                  </m:num>
                                  <m:den>
                                    <m:r>
                                      <a:rPr lang="en-IN" b="0" i="1" smtClean="0">
                                        <a:latin typeface="Cambria Math"/>
                                      </a:rPr>
                                      <m:t>10</m:t>
                                    </m:r>
                                  </m:den>
                                </m:f>
                              </m:oMath>
                            </m:oMathPara>
                          </a14:m>
                          <a:endParaRPr lang="en-IN" dirty="0"/>
                        </a:p>
                      </a:txBody>
                      <a:tcPr/>
                    </a:tc>
                    <a:tc>
                      <a:txBody>
                        <a:bodyPr/>
                        <a:lstStyle/>
                        <a:p>
                          <a:r>
                            <a:rPr lang="en-IN" dirty="0" smtClean="0"/>
                            <a:t>0</a:t>
                          </a:r>
                          <a:endParaRPr lang="en-IN" dirty="0"/>
                        </a:p>
                      </a:txBody>
                      <a:tcPr/>
                    </a:tc>
                    <a:tc>
                      <a:txBody>
                        <a:bodyPr/>
                        <a:lstStyle/>
                        <a:p>
                          <a:r>
                            <a:rPr lang="en-IN" dirty="0" smtClean="0"/>
                            <a:t>112/10</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-3/10</a:t>
                          </a:r>
                          <a:endParaRPr lang="en-IN" dirty="0"/>
                        </a:p>
                      </a:txBody>
                      <a:tcPr/>
                    </a:tc>
                    <a:tc>
                      <a:txBody>
                        <a:bodyPr/>
                        <a:lstStyle/>
                        <a:p>
                          <a:r>
                            <a:rPr lang="en-IN" dirty="0" smtClean="0"/>
                            <a:t>1/10</a:t>
                          </a:r>
                          <a:endParaRPr lang="en-IN" dirty="0"/>
                        </a:p>
                      </a:txBody>
                      <a:tcPr/>
                    </a:tc>
                    <a:tc>
                      <a:txBody>
                        <a:bodyPr/>
                        <a:lstStyle/>
                        <a:p>
                          <a:r>
                            <a:rPr lang="en-IN" dirty="0" smtClean="0"/>
                            <a:t>0</a:t>
                          </a:r>
                          <a:endParaRPr lang="en-IN" dirty="0"/>
                        </a:p>
                      </a:txBody>
                      <a:tcPr/>
                    </a:tc>
                    <a:tc>
                      <a:txBody>
                        <a:bodyPr/>
                        <a:lstStyle/>
                        <a:p>
                          <a:r>
                            <a:rPr lang="en-IN" dirty="0" smtClean="0"/>
                            <a:t>8/10</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2/10</a:t>
                          </a:r>
                          <a:endParaRPr lang="en-IN" dirty="0"/>
                        </a:p>
                      </a:txBody>
                      <a:tcPr/>
                    </a:tc>
                    <a:tc>
                      <a:txBody>
                        <a:bodyPr/>
                        <a:lstStyle/>
                        <a:p>
                          <a:r>
                            <a:rPr lang="en-IN" dirty="0" smtClean="0"/>
                            <a:t>-4/10</a:t>
                          </a:r>
                          <a:endParaRPr lang="en-IN" dirty="0"/>
                        </a:p>
                      </a:txBody>
                      <a:tcPr/>
                    </a:tc>
                    <a:tc>
                      <a:txBody>
                        <a:bodyPr/>
                        <a:lstStyle/>
                        <a:p>
                          <a:r>
                            <a:rPr lang="en-IN" dirty="0" smtClean="0"/>
                            <a:t>0</a:t>
                          </a:r>
                          <a:endParaRPr lang="en-IN" dirty="0"/>
                        </a:p>
                      </a:txBody>
                      <a:tcPr/>
                    </a:tc>
                    <a:tc>
                      <a:txBody>
                        <a:bodyPr/>
                        <a:lstStyle/>
                        <a:p>
                          <a:r>
                            <a:rPr lang="en-IN" dirty="0" smtClean="0"/>
                            <a:t>18/10</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𝑆</m:t>
                                    </m:r>
                                  </m:e>
                                  <m:sub>
                                    <m:r>
                                      <a:rPr lang="en-IN" b="0" i="1" smtClean="0">
                                        <a:latin typeface="Cambria Math"/>
                                      </a:rPr>
                                      <m:t>𝑔</m:t>
                                    </m:r>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-2/10</a:t>
                          </a:r>
                          <a:endParaRPr lang="en-IN" dirty="0"/>
                        </a:p>
                      </a:txBody>
                      <a:tcPr/>
                    </a:tc>
                    <a:tc>
                      <a:txBody>
                        <a:bodyPr/>
                        <a:lstStyle/>
                        <a:p>
                          <a:r>
                            <a:rPr lang="en-IN" dirty="0" smtClean="0"/>
                            <a:t>-6/10</a:t>
                          </a:r>
                          <a:endParaRPr lang="en-IN" dirty="0"/>
                        </a:p>
                      </a:txBody>
                      <a:tcPr/>
                    </a:tc>
                    <a:tc>
                      <a:txBody>
                        <a:bodyPr/>
                        <a:lstStyle/>
                        <a:p>
                          <a:r>
                            <a:rPr lang="en-IN" dirty="0" smtClean="0"/>
                            <a:t>1</a:t>
                          </a:r>
                          <a:endParaRPr lang="en-IN" dirty="0"/>
                        </a:p>
                      </a:txBody>
                      <a:tcPr/>
                    </a:tc>
                    <a:tc>
                      <a:txBody>
                        <a:bodyPr/>
                        <a:lstStyle/>
                        <a:p>
                          <a:r>
                            <a:rPr lang="en-IN" dirty="0" smtClean="0"/>
                            <a:t>-8/10</a:t>
                          </a:r>
                          <a:endParaRPr lang="en-IN"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451854911"/>
                  </p:ext>
                </p:extLst>
              </p:nvPr>
            </p:nvGraphicFramePr>
            <p:xfrm>
              <a:off x="576722" y="2492896"/>
              <a:ext cx="6095999" cy="1971485"/>
            </p:xfrm>
            <a:graphic>
              <a:graphicData uri="http://schemas.openxmlformats.org/drawingml/2006/table">
                <a:tbl>
                  <a:tblPr firstRow="1" bandRow="1">
                    <a:tableStyleId>{21E4AEA4-8DFA-4A89-87EB-49C32662AFE0}</a:tableStyleId>
                  </a:tblPr>
                  <a:tblGrid>
                    <a:gridCol w="870857"/>
                    <a:gridCol w="870857"/>
                    <a:gridCol w="870857"/>
                    <a:gridCol w="870857"/>
                    <a:gridCol w="870857"/>
                    <a:gridCol w="870857"/>
                    <a:gridCol w="870857"/>
                  </a:tblGrid>
                  <a:tr h="391795">
                    <a:tc>
                      <a:txBody>
                        <a:bodyPr/>
                        <a:lstStyle/>
                        <a:p>
                          <a:r>
                            <a:rPr lang="en-IN" dirty="0" smtClean="0"/>
                            <a:t>BV</a:t>
                          </a:r>
                          <a:endParaRPr lang="en-IN" dirty="0"/>
                        </a:p>
                      </a:txBody>
                      <a:tcPr/>
                    </a:tc>
                    <a:tc>
                      <a:txBody>
                        <a:bodyPr/>
                        <a:lstStyle/>
                        <a:p>
                          <a:endParaRPr lang="en-US"/>
                        </a:p>
                      </a:txBody>
                      <a:tcPr>
                        <a:blipFill rotWithShape="0">
                          <a:blip r:embed="rId4"/>
                          <a:stretch>
                            <a:fillRect l="-100699" t="-36923" r="-502797" b="-418462"/>
                          </a:stretch>
                        </a:blipFill>
                      </a:tcPr>
                    </a:tc>
                    <a:tc>
                      <a:txBody>
                        <a:bodyPr/>
                        <a:lstStyle/>
                        <a:p>
                          <a:endParaRPr lang="en-US"/>
                        </a:p>
                      </a:txBody>
                      <a:tcPr>
                        <a:blipFill rotWithShape="0">
                          <a:blip r:embed="rId4"/>
                          <a:stretch>
                            <a:fillRect l="-200699" t="-36923" r="-402797" b="-418462"/>
                          </a:stretch>
                        </a:blipFill>
                      </a:tcPr>
                    </a:tc>
                    <a:tc>
                      <a:txBody>
                        <a:bodyPr/>
                        <a:lstStyle/>
                        <a:p>
                          <a:endParaRPr lang="en-US"/>
                        </a:p>
                      </a:txBody>
                      <a:tcPr>
                        <a:blipFill rotWithShape="0">
                          <a:blip r:embed="rId4"/>
                          <a:stretch>
                            <a:fillRect l="-300699" t="-36923" r="-302797" b="-418462"/>
                          </a:stretch>
                        </a:blipFill>
                      </a:tcPr>
                    </a:tc>
                    <a:tc>
                      <a:txBody>
                        <a:bodyPr/>
                        <a:lstStyle/>
                        <a:p>
                          <a:endParaRPr lang="en-US"/>
                        </a:p>
                      </a:txBody>
                      <a:tcPr>
                        <a:blipFill rotWithShape="0">
                          <a:blip r:embed="rId4"/>
                          <a:stretch>
                            <a:fillRect l="-400699" t="-36923" r="-202797" b="-418462"/>
                          </a:stretch>
                        </a:blipFill>
                      </a:tcPr>
                    </a:tc>
                    <a:tc>
                      <a:txBody>
                        <a:bodyPr/>
                        <a:lstStyle/>
                        <a:p>
                          <a:endParaRPr lang="en-US"/>
                        </a:p>
                      </a:txBody>
                      <a:tcPr>
                        <a:blipFill rotWithShape="0">
                          <a:blip r:embed="rId4"/>
                          <a:stretch>
                            <a:fillRect l="-500699" t="-36923" r="-102797" b="-418462"/>
                          </a:stretch>
                        </a:blipFill>
                      </a:tcPr>
                    </a:tc>
                    <a:tc>
                      <a:txBody>
                        <a:bodyPr/>
                        <a:lstStyle/>
                        <a:p>
                          <a:r>
                            <a:rPr lang="en-IN" dirty="0" smtClean="0"/>
                            <a:t>RHS</a:t>
                          </a:r>
                          <a:endParaRPr lang="en-IN" dirty="0"/>
                        </a:p>
                      </a:txBody>
                      <a:tcPr/>
                    </a:tc>
                  </a:tr>
                  <a:tr h="449898">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endParaRPr lang="en-US"/>
                        </a:p>
                      </a:txBody>
                      <a:tcPr>
                        <a:blipFill rotWithShape="0">
                          <a:blip r:embed="rId4"/>
                          <a:stretch>
                            <a:fillRect l="-300699" t="-120270" r="-302797" b="-267568"/>
                          </a:stretch>
                        </a:blipFill>
                      </a:tcPr>
                    </a:tc>
                    <a:tc>
                      <a:txBody>
                        <a:bodyPr/>
                        <a:lstStyle/>
                        <a:p>
                          <a:endParaRPr lang="en-US"/>
                        </a:p>
                      </a:txBody>
                      <a:tcPr>
                        <a:blipFill rotWithShape="0">
                          <a:blip r:embed="rId4"/>
                          <a:stretch>
                            <a:fillRect l="-400699" t="-120270" r="-202797" b="-267568"/>
                          </a:stretch>
                        </a:blipFill>
                      </a:tcPr>
                    </a:tc>
                    <a:tc>
                      <a:txBody>
                        <a:bodyPr/>
                        <a:lstStyle/>
                        <a:p>
                          <a:r>
                            <a:rPr lang="en-IN" dirty="0" smtClean="0"/>
                            <a:t>0</a:t>
                          </a:r>
                          <a:endParaRPr lang="en-IN" dirty="0"/>
                        </a:p>
                      </a:txBody>
                      <a:tcPr/>
                    </a:tc>
                    <a:tc>
                      <a:txBody>
                        <a:bodyPr/>
                        <a:lstStyle/>
                        <a:p>
                          <a:r>
                            <a:rPr lang="en-IN" dirty="0" smtClean="0"/>
                            <a:t>112/10</a:t>
                          </a:r>
                          <a:endParaRPr lang="en-IN" dirty="0"/>
                        </a:p>
                      </a:txBody>
                      <a:tcPr/>
                    </a:tc>
                  </a:tr>
                  <a:tr h="370840">
                    <a:tc>
                      <a:txBody>
                        <a:bodyPr/>
                        <a:lstStyle/>
                        <a:p>
                          <a:endParaRPr lang="en-US"/>
                        </a:p>
                      </a:txBody>
                      <a:tcPr>
                        <a:blipFill rotWithShape="0">
                          <a:blip r:embed="rId4"/>
                          <a:stretch>
                            <a:fillRect l="-699" t="-267213" r="-602797" b="-224590"/>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-3/10</a:t>
                          </a:r>
                          <a:endParaRPr lang="en-IN" dirty="0"/>
                        </a:p>
                      </a:txBody>
                      <a:tcPr/>
                    </a:tc>
                    <a:tc>
                      <a:txBody>
                        <a:bodyPr/>
                        <a:lstStyle/>
                        <a:p>
                          <a:r>
                            <a:rPr lang="en-IN" dirty="0" smtClean="0"/>
                            <a:t>1/10</a:t>
                          </a:r>
                          <a:endParaRPr lang="en-IN" dirty="0"/>
                        </a:p>
                      </a:txBody>
                      <a:tcPr/>
                    </a:tc>
                    <a:tc>
                      <a:txBody>
                        <a:bodyPr/>
                        <a:lstStyle/>
                        <a:p>
                          <a:r>
                            <a:rPr lang="en-IN" dirty="0" smtClean="0"/>
                            <a:t>0</a:t>
                          </a:r>
                          <a:endParaRPr lang="en-IN" dirty="0"/>
                        </a:p>
                      </a:txBody>
                      <a:tcPr/>
                    </a:tc>
                    <a:tc>
                      <a:txBody>
                        <a:bodyPr/>
                        <a:lstStyle/>
                        <a:p>
                          <a:r>
                            <a:rPr lang="en-IN" dirty="0" smtClean="0"/>
                            <a:t>8/10</a:t>
                          </a:r>
                          <a:endParaRPr lang="en-IN" dirty="0"/>
                        </a:p>
                      </a:txBody>
                      <a:tcPr/>
                    </a:tc>
                  </a:tr>
                  <a:tr h="370840">
                    <a:tc>
                      <a:txBody>
                        <a:bodyPr/>
                        <a:lstStyle/>
                        <a:p>
                          <a:endParaRPr lang="en-US"/>
                        </a:p>
                      </a:txBody>
                      <a:tcPr>
                        <a:blipFill rotWithShape="0">
                          <a:blip r:embed="rId4"/>
                          <a:stretch>
                            <a:fillRect l="-699" t="-367213" r="-602797" b="-124590"/>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2/10</a:t>
                          </a:r>
                          <a:endParaRPr lang="en-IN" dirty="0"/>
                        </a:p>
                      </a:txBody>
                      <a:tcPr/>
                    </a:tc>
                    <a:tc>
                      <a:txBody>
                        <a:bodyPr/>
                        <a:lstStyle/>
                        <a:p>
                          <a:r>
                            <a:rPr lang="en-IN" dirty="0" smtClean="0"/>
                            <a:t>-4/10</a:t>
                          </a:r>
                          <a:endParaRPr lang="en-IN" dirty="0"/>
                        </a:p>
                      </a:txBody>
                      <a:tcPr/>
                    </a:tc>
                    <a:tc>
                      <a:txBody>
                        <a:bodyPr/>
                        <a:lstStyle/>
                        <a:p>
                          <a:r>
                            <a:rPr lang="en-IN" dirty="0" smtClean="0"/>
                            <a:t>0</a:t>
                          </a:r>
                          <a:endParaRPr lang="en-IN" dirty="0"/>
                        </a:p>
                      </a:txBody>
                      <a:tcPr/>
                    </a:tc>
                    <a:tc>
                      <a:txBody>
                        <a:bodyPr/>
                        <a:lstStyle/>
                        <a:p>
                          <a:r>
                            <a:rPr lang="en-IN" dirty="0" smtClean="0"/>
                            <a:t>18/10</a:t>
                          </a:r>
                          <a:endParaRPr lang="en-IN" dirty="0"/>
                        </a:p>
                      </a:txBody>
                      <a:tcPr/>
                    </a:tc>
                  </a:tr>
                  <a:tr h="388112">
                    <a:tc>
                      <a:txBody>
                        <a:bodyPr/>
                        <a:lstStyle/>
                        <a:p>
                          <a:endParaRPr lang="en-US"/>
                        </a:p>
                      </a:txBody>
                      <a:tcPr>
                        <a:blipFill rotWithShape="0">
                          <a:blip r:embed="rId4"/>
                          <a:stretch>
                            <a:fillRect l="-699" t="-445313" r="-602797" b="-18750"/>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-2/10</a:t>
                          </a:r>
                          <a:endParaRPr lang="en-IN" dirty="0"/>
                        </a:p>
                      </a:txBody>
                      <a:tcPr/>
                    </a:tc>
                    <a:tc>
                      <a:txBody>
                        <a:bodyPr/>
                        <a:lstStyle/>
                        <a:p>
                          <a:r>
                            <a:rPr lang="en-IN" dirty="0" smtClean="0"/>
                            <a:t>-6/10</a:t>
                          </a:r>
                          <a:endParaRPr lang="en-IN" dirty="0"/>
                        </a:p>
                      </a:txBody>
                      <a:tcPr/>
                    </a:tc>
                    <a:tc>
                      <a:txBody>
                        <a:bodyPr/>
                        <a:lstStyle/>
                        <a:p>
                          <a:r>
                            <a:rPr lang="en-IN" dirty="0" smtClean="0"/>
                            <a:t>1</a:t>
                          </a:r>
                          <a:endParaRPr lang="en-IN" dirty="0"/>
                        </a:p>
                      </a:txBody>
                      <a:tcPr/>
                    </a:tc>
                    <a:tc>
                      <a:txBody>
                        <a:bodyPr/>
                        <a:lstStyle/>
                        <a:p>
                          <a:r>
                            <a:rPr lang="en-IN" dirty="0" smtClean="0"/>
                            <a:t>-8/10</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18855373"/>
                  </p:ext>
                </p:extLst>
              </p:nvPr>
            </p:nvGraphicFramePr>
            <p:xfrm>
              <a:off x="576722" y="4646496"/>
              <a:ext cx="6095999" cy="18440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14973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-11/6</a:t>
                          </a:r>
                          <a:endParaRPr lang="en-IN" dirty="0"/>
                        </a:p>
                      </a:txBody>
                      <a:tcPr/>
                    </a:tc>
                    <a:tc>
                      <a:txBody>
                        <a:bodyPr/>
                        <a:lstStyle/>
                        <a:p>
                          <a:r>
                            <a:rPr lang="en-IN" dirty="0" smtClean="0"/>
                            <a:t>76/6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4/6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14/6</a:t>
                          </a:r>
                          <a:endParaRPr lang="en-IN" dirty="0"/>
                        </a:p>
                      </a:txBody>
                      <a:tcPr/>
                    </a:tc>
                  </a:tr>
                  <a:tr h="32192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1</a:t>
                          </a:r>
                          <a:endParaRPr lang="en-IN" dirty="0"/>
                        </a:p>
                      </a:txBody>
                      <a:tcPr/>
                    </a:tc>
                    <a:tc>
                      <a:txBody>
                        <a:bodyPr/>
                        <a:lstStyle/>
                        <a:p>
                          <a:r>
                            <a:rPr lang="en-IN" dirty="0" smtClean="0"/>
                            <a:t>-10/6</a:t>
                          </a:r>
                          <a:endParaRPr lang="en-IN" dirty="0"/>
                        </a:p>
                      </a:txBody>
                      <a:tcPr/>
                    </a:tc>
                    <a:tc>
                      <a:txBody>
                        <a:bodyPr/>
                        <a:lstStyle/>
                        <a:p>
                          <a:r>
                            <a:rPr lang="en-IN" dirty="0" smtClean="0"/>
                            <a:t>8/6</a:t>
                          </a:r>
                          <a:endParaRPr lang="en-IN"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18855373"/>
                  </p:ext>
                </p:extLst>
              </p:nvPr>
            </p:nvGraphicFramePr>
            <p:xfrm>
              <a:off x="576722" y="4646496"/>
              <a:ext cx="6095999" cy="18440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6576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-11/6</a:t>
                          </a:r>
                          <a:endParaRPr lang="en-IN" dirty="0"/>
                        </a:p>
                      </a:txBody>
                      <a:tcPr/>
                    </a:tc>
                    <a:tc>
                      <a:txBody>
                        <a:bodyPr/>
                        <a:lstStyle/>
                        <a:p>
                          <a:r>
                            <a:rPr lang="en-IN" dirty="0" smtClean="0"/>
                            <a:t>76/6</a:t>
                          </a:r>
                          <a:endParaRPr lang="en-IN" dirty="0"/>
                        </a:p>
                      </a:txBody>
                      <a:tcPr/>
                    </a:tc>
                  </a:tr>
                  <a:tr h="370840">
                    <a:tc>
                      <a:txBody>
                        <a:bodyPr/>
                        <a:lstStyle/>
                        <a:p>
                          <a:endParaRPr lang="en-US"/>
                        </a:p>
                      </a:txBody>
                      <a:tcPr>
                        <a:blipFill rotWithShape="0">
                          <a:blip r:embed="rId5"/>
                          <a:stretch>
                            <a:fillRect l="-699" t="-200000" r="-602797" b="-224590"/>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4/6</a:t>
                          </a:r>
                          <a:endParaRPr lang="en-IN" dirty="0"/>
                        </a:p>
                      </a:txBody>
                      <a:tcPr/>
                    </a:tc>
                  </a:tr>
                  <a:tr h="370840">
                    <a:tc>
                      <a:txBody>
                        <a:bodyPr/>
                        <a:lstStyle/>
                        <a:p>
                          <a:endParaRPr lang="en-US"/>
                        </a:p>
                      </a:txBody>
                      <a:tcPr>
                        <a:blipFill rotWithShape="0">
                          <a:blip r:embed="rId5"/>
                          <a:stretch>
                            <a:fillRect l="-699" t="-300000" r="-602797" b="-124590"/>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14/6</a:t>
                          </a:r>
                          <a:endParaRPr lang="en-IN" dirty="0"/>
                        </a:p>
                      </a:txBody>
                      <a:tcPr/>
                    </a:tc>
                  </a:tr>
                  <a:tr h="365760">
                    <a:tc>
                      <a:txBody>
                        <a:bodyPr/>
                        <a:lstStyle/>
                        <a:p>
                          <a:endParaRPr lang="en-US"/>
                        </a:p>
                      </a:txBody>
                      <a:tcPr>
                        <a:blipFill rotWithShape="0">
                          <a:blip r:embed="rId5"/>
                          <a:stretch>
                            <a:fillRect l="-699" t="-406667" r="-602797" b="-26667"/>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1</a:t>
                          </a:r>
                          <a:endParaRPr lang="en-IN" dirty="0"/>
                        </a:p>
                      </a:txBody>
                      <a:tcPr/>
                    </a:tc>
                    <a:tc>
                      <a:txBody>
                        <a:bodyPr/>
                        <a:lstStyle/>
                        <a:p>
                          <a:r>
                            <a:rPr lang="en-IN" dirty="0" smtClean="0"/>
                            <a:t>-10/6</a:t>
                          </a:r>
                          <a:endParaRPr lang="en-IN" dirty="0"/>
                        </a:p>
                      </a:txBody>
                      <a:tcPr/>
                    </a:tc>
                    <a:tc>
                      <a:txBody>
                        <a:bodyPr/>
                        <a:lstStyle/>
                        <a:p>
                          <a:r>
                            <a:rPr lang="en-IN" dirty="0" smtClean="0"/>
                            <a:t>8/6</a:t>
                          </a:r>
                          <a:endParaRPr lang="en-IN" dirty="0"/>
                        </a:p>
                      </a:txBody>
                      <a:tcPr/>
                    </a:tc>
                  </a:tr>
                </a:tbl>
              </a:graphicData>
            </a:graphic>
          </p:graphicFrame>
        </mc:Fallback>
      </mc:AlternateContent>
    </p:spTree>
    <p:extLst>
      <p:ext uri="{BB962C8B-B14F-4D97-AF65-F5344CB8AC3E}">
        <p14:creationId xmlns:p14="http://schemas.microsoft.com/office/powerpoint/2010/main" val="4021358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82372" y="183996"/>
                <a:ext cx="5252015" cy="369332"/>
              </a:xfrm>
              <a:prstGeom prst="rect">
                <a:avLst/>
              </a:prstGeom>
              <a:noFill/>
            </p:spPr>
            <p:txBody>
              <a:bodyPr wrap="none" rtlCol="0">
                <a:spAutoFit/>
              </a:bodyPr>
              <a:lstStyle/>
              <a:p>
                <a:r>
                  <a:rPr lang="en-IN" dirty="0" smtClean="0"/>
                  <a:t>Select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row as the source row for generating the cut</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482372" y="183996"/>
                <a:ext cx="5252015" cy="369332"/>
              </a:xfrm>
              <a:prstGeom prst="rect">
                <a:avLst/>
              </a:prstGeom>
              <a:blipFill rotWithShape="0">
                <a:blip r:embed="rId2"/>
                <a:stretch>
                  <a:fillRect l="-928" t="-8197" r="-116"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82372" y="690551"/>
                <a:ext cx="7704856" cy="945900"/>
              </a:xfrm>
              <a:prstGeom prst="rect">
                <a:avLst/>
              </a:prstGeom>
            </p:spPr>
            <p:txBody>
              <a:bodyPr wrap="square">
                <a:spAutoFit/>
              </a:bodyPr>
              <a:lstStyle/>
              <a:p>
                <a:r>
                  <a:rPr lang="en-IN" dirty="0" smtClean="0"/>
                  <a:t>The cut constraint associated with this row is obtained as follows:</a:t>
                </a:r>
              </a:p>
              <a:p>
                <a:r>
                  <a:rPr lang="en-IN" dirty="0" smtClean="0"/>
                  <a:t>		</a:t>
                </a:r>
              </a:p>
              <a:p>
                <a14:m>
                  <m:oMath xmlns:m="http://schemas.openxmlformats.org/officeDocument/2006/math">
                    <m:f>
                      <m:fPr>
                        <m:type m:val="skw"/>
                        <m:ctrlPr>
                          <a:rPr lang="en-IN" i="1">
                            <a:latin typeface="Cambria Math" panose="02040503050406030204" pitchFamily="18" charset="0"/>
                          </a:rPr>
                        </m:ctrlPr>
                      </m:fPr>
                      <m:num>
                        <m:r>
                          <a:rPr lang="en-IN" b="0" i="1" smtClean="0">
                            <a:latin typeface="Cambria Math"/>
                          </a:rPr>
                          <m:t>4</m:t>
                        </m:r>
                      </m:num>
                      <m:den>
                        <m:r>
                          <a:rPr lang="en-IN" b="0" i="1" smtClean="0">
                            <a:latin typeface="Cambria Math"/>
                          </a:rPr>
                          <m:t>6</m:t>
                        </m:r>
                      </m:den>
                    </m:f>
                    <m:sSub>
                      <m:sSubPr>
                        <m:ctrlPr>
                          <a:rPr lang="en-IN" i="1">
                            <a:latin typeface="Cambria Math" panose="02040503050406030204" pitchFamily="18" charset="0"/>
                          </a:rPr>
                        </m:ctrlPr>
                      </m:sSubPr>
                      <m:e>
                        <m:r>
                          <a:rPr lang="en-IN" i="1">
                            <a:latin typeface="Cambria Math"/>
                          </a:rPr>
                          <m:t>𝑠</m:t>
                        </m:r>
                      </m:e>
                      <m:sub>
                        <m:r>
                          <a:rPr lang="en-IN" i="1">
                            <a:latin typeface="Cambria Math"/>
                          </a:rPr>
                          <m:t>1</m:t>
                        </m:r>
                      </m:sub>
                    </m:sSub>
                  </m:oMath>
                </a14:m>
                <a:r>
                  <a:rPr lang="en-IN" dirty="0"/>
                  <a:t>+</a:t>
                </a:r>
                <a14:m>
                  <m:oMath xmlns:m="http://schemas.openxmlformats.org/officeDocument/2006/math">
                    <m:f>
                      <m:fPr>
                        <m:type m:val="skw"/>
                        <m:ctrlPr>
                          <a:rPr lang="en-IN" i="1" dirty="0">
                            <a:latin typeface="Cambria Math" panose="02040503050406030204" pitchFamily="18" charset="0"/>
                          </a:rPr>
                        </m:ctrlPr>
                      </m:fPr>
                      <m:num>
                        <m:r>
                          <a:rPr lang="en-IN" b="0" i="1" dirty="0" smtClean="0">
                            <a:latin typeface="Cambria Math"/>
                          </a:rPr>
                          <m:t>1</m:t>
                        </m:r>
                      </m:num>
                      <m:den>
                        <m:r>
                          <a:rPr lang="en-IN" b="0" i="1" dirty="0" smtClean="0">
                            <a:latin typeface="Cambria Math"/>
                          </a:rPr>
                          <m:t>6</m:t>
                        </m:r>
                      </m:den>
                    </m:f>
                    <m:sSub>
                      <m:sSubPr>
                        <m:ctrlPr>
                          <a:rPr lang="en-IN" i="1" dirty="0">
                            <a:latin typeface="Cambria Math" panose="02040503050406030204" pitchFamily="18" charset="0"/>
                          </a:rPr>
                        </m:ctrlPr>
                      </m:sSubPr>
                      <m:e>
                        <m:r>
                          <a:rPr lang="en-IN" i="1" dirty="0">
                            <a:latin typeface="Cambria Math"/>
                          </a:rPr>
                          <m:t>𝑠</m:t>
                        </m:r>
                      </m:e>
                      <m:sub>
                        <m:r>
                          <a:rPr lang="en-IN" b="0" i="1" dirty="0" smtClean="0">
                            <a:latin typeface="Cambria Math"/>
                          </a:rPr>
                          <m:t>𝑔</m:t>
                        </m:r>
                        <m:r>
                          <a:rPr lang="en-IN" b="0" i="1" dirty="0" smtClean="0">
                            <a:latin typeface="Cambria Math"/>
                          </a:rPr>
                          <m:t>1</m:t>
                        </m:r>
                      </m:sub>
                    </m:sSub>
                    <m:r>
                      <a:rPr lang="en-IN" i="1" dirty="0">
                        <a:latin typeface="Cambria Math"/>
                        <a:ea typeface="Cambria Math"/>
                      </a:rPr>
                      <m:t>≥ </m:t>
                    </m:r>
                    <m:f>
                      <m:fPr>
                        <m:type m:val="skw"/>
                        <m:ctrlPr>
                          <a:rPr lang="en-IN" i="1" dirty="0">
                            <a:latin typeface="Cambria Math" panose="02040503050406030204" pitchFamily="18" charset="0"/>
                            <a:ea typeface="Cambria Math"/>
                          </a:rPr>
                        </m:ctrlPr>
                      </m:fPr>
                      <m:num>
                        <m:r>
                          <a:rPr lang="en-IN" b="0" i="1" dirty="0" smtClean="0">
                            <a:latin typeface="Cambria Math"/>
                            <a:ea typeface="Cambria Math"/>
                          </a:rPr>
                          <m:t>4</m:t>
                        </m:r>
                      </m:num>
                      <m:den>
                        <m:r>
                          <a:rPr lang="en-IN" b="0" i="1" dirty="0" smtClean="0">
                            <a:latin typeface="Cambria Math"/>
                            <a:ea typeface="Cambria Math"/>
                          </a:rPr>
                          <m:t>6</m:t>
                        </m:r>
                      </m:den>
                    </m:f>
                  </m:oMath>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482372" y="690551"/>
                <a:ext cx="7704856" cy="945900"/>
              </a:xfrm>
              <a:prstGeom prst="rect">
                <a:avLst/>
              </a:prstGeom>
              <a:blipFill rotWithShape="0">
                <a:blip r:embed="rId3"/>
                <a:stretch>
                  <a:fillRect l="-3165" t="-3226" b="-670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51519959"/>
                  </p:ext>
                </p:extLst>
              </p:nvPr>
            </p:nvGraphicFramePr>
            <p:xfrm>
              <a:off x="482372" y="1925578"/>
              <a:ext cx="6096000" cy="2303519"/>
            </p:xfrm>
            <a:graphic>
              <a:graphicData uri="http://schemas.openxmlformats.org/drawingml/2006/table">
                <a:tbl>
                  <a:tblPr firstRow="1" bandRow="1">
                    <a:tableStyleId>{21E4AEA4-8DFA-4A89-87EB-49C32662AFE0}</a:tableStyleId>
                  </a:tblPr>
                  <a:tblGrid>
                    <a:gridCol w="762000"/>
                    <a:gridCol w="762000"/>
                    <a:gridCol w="762000"/>
                    <a:gridCol w="762000"/>
                    <a:gridCol w="762000"/>
                    <a:gridCol w="762000"/>
                    <a:gridCol w="762000"/>
                    <a:gridCol w="762000"/>
                  </a:tblGrid>
                  <a:tr h="432047">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𝒙</m:t>
                                    </m:r>
                                  </m:e>
                                  <m:sub>
                                    <m:r>
                                      <a:rPr lang="en-IN" b="1" i="1" smtClean="0">
                                        <a:latin typeface="Cambria Math"/>
                                      </a:rPr>
                                      <m:t>𝟐</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𝟐</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𝒈</m:t>
                                    </m:r>
                                    <m:r>
                                      <a:rPr lang="en-IN" b="1" i="1" smtClean="0">
                                        <a:latin typeface="Cambria Math"/>
                                      </a:rPr>
                                      <m:t>𝟏</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smtClean="0">
                                        <a:latin typeface="Cambria Math"/>
                                      </a:rPr>
                                      <m:t>𝒔</m:t>
                                    </m:r>
                                  </m:e>
                                  <m:sub>
                                    <m:r>
                                      <a:rPr lang="en-IN" b="1" i="1" smtClean="0">
                                        <a:latin typeface="Cambria Math"/>
                                      </a:rPr>
                                      <m:t>𝒈</m:t>
                                    </m:r>
                                    <m:r>
                                      <a:rPr lang="en-IN" b="1" i="1" smtClean="0">
                                        <a:latin typeface="Cambria Math"/>
                                      </a:rPr>
                                      <m:t>𝟐</m:t>
                                    </m:r>
                                  </m:sub>
                                </m:sSub>
                              </m:oMath>
                            </m:oMathPara>
                          </a14:m>
                          <a:endParaRPr lang="en-IN" dirty="0"/>
                        </a:p>
                      </a:txBody>
                      <a:tcPr/>
                    </a:tc>
                    <a:tc>
                      <a:txBody>
                        <a:bodyPr/>
                        <a:lstStyle/>
                        <a:p>
                          <a:r>
                            <a:rPr lang="en-IN" dirty="0" smtClean="0"/>
                            <a:t>RHS</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-11/6</a:t>
                          </a:r>
                          <a:endParaRPr lang="en-IN" dirty="0"/>
                        </a:p>
                      </a:txBody>
                      <a:tcPr/>
                    </a:tc>
                    <a:tc>
                      <a:txBody>
                        <a:bodyPr/>
                        <a:lstStyle/>
                        <a:p>
                          <a:r>
                            <a:rPr lang="en-IN" dirty="0" smtClean="0"/>
                            <a:t>0</a:t>
                          </a:r>
                          <a:endParaRPr lang="en-IN" dirty="0"/>
                        </a:p>
                      </a:txBody>
                      <a:tcPr/>
                    </a:tc>
                    <a:tc>
                      <a:txBody>
                        <a:bodyPr/>
                        <a:lstStyle/>
                        <a:p>
                          <a:r>
                            <a:rPr lang="en-IN" dirty="0" smtClean="0"/>
                            <a:t>76/6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0</a:t>
                          </a:r>
                          <a:endParaRPr lang="en-IN" dirty="0"/>
                        </a:p>
                      </a:txBody>
                      <a:tcPr/>
                    </a:tc>
                    <a:tc>
                      <a:txBody>
                        <a:bodyPr/>
                        <a:lstStyle/>
                        <a:p>
                          <a:r>
                            <a:rPr lang="en-IN" dirty="0" smtClean="0"/>
                            <a:t>14/6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1</a:t>
                          </a:r>
                          <a:endParaRPr lang="en-IN" dirty="0"/>
                        </a:p>
                      </a:txBody>
                      <a:tcPr/>
                    </a:tc>
                    <a:tc>
                      <a:txBody>
                        <a:bodyPr/>
                        <a:lstStyle/>
                        <a:p>
                          <a:r>
                            <a:rPr lang="en-IN" dirty="0" smtClean="0"/>
                            <a:t>-10/6</a:t>
                          </a:r>
                          <a:endParaRPr lang="en-IN" dirty="0"/>
                        </a:p>
                      </a:txBody>
                      <a:tcPr/>
                    </a:tc>
                    <a:tc>
                      <a:txBody>
                        <a:bodyPr/>
                        <a:lstStyle/>
                        <a:p>
                          <a:r>
                            <a:rPr lang="en-IN" dirty="0" smtClean="0"/>
                            <a:t>0</a:t>
                          </a:r>
                          <a:endParaRPr lang="en-IN" dirty="0"/>
                        </a:p>
                      </a:txBody>
                      <a:tcPr/>
                    </a:tc>
                    <a:tc>
                      <a:txBody>
                        <a:bodyPr/>
                        <a:lstStyle/>
                        <a:p>
                          <a:r>
                            <a:rPr lang="en-IN" dirty="0" smtClean="0"/>
                            <a:t>8/6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1</a:t>
                          </a:r>
                          <a:endParaRPr lang="en-IN" dirty="0"/>
                        </a:p>
                      </a:txBody>
                      <a:tcPr/>
                    </a:tc>
                    <a:tc>
                      <a:txBody>
                        <a:bodyPr/>
                        <a:lstStyle/>
                        <a:p>
                          <a:r>
                            <a:rPr lang="en-IN" dirty="0" smtClean="0"/>
                            <a:t>-4/6</a:t>
                          </a:r>
                          <a:endParaRPr lang="en-IN"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51519959"/>
                  </p:ext>
                </p:extLst>
              </p:nvPr>
            </p:nvGraphicFramePr>
            <p:xfrm>
              <a:off x="482372" y="1925578"/>
              <a:ext cx="6096000" cy="2303519"/>
            </p:xfrm>
            <a:graphic>
              <a:graphicData uri="http://schemas.openxmlformats.org/drawingml/2006/table">
                <a:tbl>
                  <a:tblPr firstRow="1" bandRow="1">
                    <a:tableStyleId>{21E4AEA4-8DFA-4A89-87EB-49C32662AFE0}</a:tableStyleId>
                  </a:tblPr>
                  <a:tblGrid>
                    <a:gridCol w="762000"/>
                    <a:gridCol w="762000"/>
                    <a:gridCol w="762000"/>
                    <a:gridCol w="762000"/>
                    <a:gridCol w="762000"/>
                    <a:gridCol w="762000"/>
                    <a:gridCol w="762000"/>
                    <a:gridCol w="762000"/>
                  </a:tblGrid>
                  <a:tr h="432047">
                    <a:tc>
                      <a:txBody>
                        <a:bodyPr/>
                        <a:lstStyle/>
                        <a:p>
                          <a:r>
                            <a:rPr lang="en-IN" dirty="0" smtClean="0"/>
                            <a:t>BV</a:t>
                          </a:r>
                          <a:endParaRPr lang="en-IN" dirty="0"/>
                        </a:p>
                      </a:txBody>
                      <a:tcPr/>
                    </a:tc>
                    <a:tc>
                      <a:txBody>
                        <a:bodyPr/>
                        <a:lstStyle/>
                        <a:p>
                          <a:endParaRPr lang="en-US"/>
                        </a:p>
                      </a:txBody>
                      <a:tcPr>
                        <a:blipFill rotWithShape="0">
                          <a:blip r:embed="rId4"/>
                          <a:stretch>
                            <a:fillRect l="-100800" t="-7042" r="-604000" b="-450704"/>
                          </a:stretch>
                        </a:blipFill>
                      </a:tcPr>
                    </a:tc>
                    <a:tc>
                      <a:txBody>
                        <a:bodyPr/>
                        <a:lstStyle/>
                        <a:p>
                          <a:endParaRPr lang="en-US"/>
                        </a:p>
                      </a:txBody>
                      <a:tcPr>
                        <a:blipFill rotWithShape="0">
                          <a:blip r:embed="rId4"/>
                          <a:stretch>
                            <a:fillRect l="-200800" t="-7042" r="-504000" b="-450704"/>
                          </a:stretch>
                        </a:blipFill>
                      </a:tcPr>
                    </a:tc>
                    <a:tc>
                      <a:txBody>
                        <a:bodyPr/>
                        <a:lstStyle/>
                        <a:p>
                          <a:endParaRPr lang="en-US"/>
                        </a:p>
                      </a:txBody>
                      <a:tcPr>
                        <a:blipFill rotWithShape="0">
                          <a:blip r:embed="rId4"/>
                          <a:stretch>
                            <a:fillRect l="-298413" t="-7042" r="-400000" b="-450704"/>
                          </a:stretch>
                        </a:blipFill>
                      </a:tcPr>
                    </a:tc>
                    <a:tc>
                      <a:txBody>
                        <a:bodyPr/>
                        <a:lstStyle/>
                        <a:p>
                          <a:endParaRPr lang="en-US"/>
                        </a:p>
                      </a:txBody>
                      <a:tcPr>
                        <a:blipFill rotWithShape="0">
                          <a:blip r:embed="rId4"/>
                          <a:stretch>
                            <a:fillRect l="-401600" t="-7042" r="-303200" b="-450704"/>
                          </a:stretch>
                        </a:blipFill>
                      </a:tcPr>
                    </a:tc>
                    <a:tc>
                      <a:txBody>
                        <a:bodyPr/>
                        <a:lstStyle/>
                        <a:p>
                          <a:endParaRPr lang="en-US"/>
                        </a:p>
                      </a:txBody>
                      <a:tcPr>
                        <a:blipFill rotWithShape="0">
                          <a:blip r:embed="rId4"/>
                          <a:stretch>
                            <a:fillRect l="-501600" t="-7042" r="-203200" b="-450704"/>
                          </a:stretch>
                        </a:blipFill>
                      </a:tcPr>
                    </a:tc>
                    <a:tc>
                      <a:txBody>
                        <a:bodyPr/>
                        <a:lstStyle/>
                        <a:p>
                          <a:endParaRPr lang="en-US"/>
                        </a:p>
                      </a:txBody>
                      <a:tcPr>
                        <a:blipFill rotWithShape="0">
                          <a:blip r:embed="rId4"/>
                          <a:stretch>
                            <a:fillRect l="-601600" t="-7042" r="-103200" b="-450704"/>
                          </a:stretch>
                        </a:blipFill>
                      </a:tcPr>
                    </a:tc>
                    <a:tc>
                      <a:txBody>
                        <a:bodyPr/>
                        <a:lstStyle/>
                        <a:p>
                          <a:r>
                            <a:rPr lang="en-IN" dirty="0" smtClean="0"/>
                            <a:t>RHS</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-11/6</a:t>
                          </a:r>
                          <a:endParaRPr lang="en-IN" dirty="0"/>
                        </a:p>
                      </a:txBody>
                      <a:tcPr/>
                    </a:tc>
                    <a:tc>
                      <a:txBody>
                        <a:bodyPr/>
                        <a:lstStyle/>
                        <a:p>
                          <a:r>
                            <a:rPr lang="en-IN" dirty="0" smtClean="0"/>
                            <a:t>0</a:t>
                          </a:r>
                          <a:endParaRPr lang="en-IN" dirty="0"/>
                        </a:p>
                      </a:txBody>
                      <a:tcPr/>
                    </a:tc>
                    <a:tc>
                      <a:txBody>
                        <a:bodyPr/>
                        <a:lstStyle/>
                        <a:p>
                          <a:r>
                            <a:rPr lang="en-IN" dirty="0" smtClean="0"/>
                            <a:t>76/6</a:t>
                          </a:r>
                          <a:endParaRPr lang="en-IN" dirty="0"/>
                        </a:p>
                      </a:txBody>
                      <a:tcPr/>
                    </a:tc>
                  </a:tr>
                  <a:tr h="370840">
                    <a:tc>
                      <a:txBody>
                        <a:bodyPr/>
                        <a:lstStyle/>
                        <a:p>
                          <a:endParaRPr lang="en-US"/>
                        </a:p>
                      </a:txBody>
                      <a:tcPr>
                        <a:blipFill rotWithShape="0">
                          <a:blip r:embed="rId4"/>
                          <a:stretch>
                            <a:fillRect l="-800" t="-224590" r="-704000" b="-324590"/>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r>
                  <a:tr h="370840">
                    <a:tc>
                      <a:txBody>
                        <a:bodyPr/>
                        <a:lstStyle/>
                        <a:p>
                          <a:endParaRPr lang="en-US"/>
                        </a:p>
                      </a:txBody>
                      <a:tcPr>
                        <a:blipFill rotWithShape="0">
                          <a:blip r:embed="rId4"/>
                          <a:stretch>
                            <a:fillRect l="-800" t="-324590" r="-704000" b="-224590"/>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0</a:t>
                          </a:r>
                          <a:endParaRPr lang="en-IN" dirty="0"/>
                        </a:p>
                      </a:txBody>
                      <a:tcPr/>
                    </a:tc>
                    <a:tc>
                      <a:txBody>
                        <a:bodyPr/>
                        <a:lstStyle/>
                        <a:p>
                          <a:r>
                            <a:rPr lang="en-IN" dirty="0" smtClean="0"/>
                            <a:t>14/6</a:t>
                          </a:r>
                          <a:endParaRPr lang="en-IN" dirty="0"/>
                        </a:p>
                      </a:txBody>
                      <a:tcPr/>
                    </a:tc>
                  </a:tr>
                  <a:tr h="370840">
                    <a:tc>
                      <a:txBody>
                        <a:bodyPr/>
                        <a:lstStyle/>
                        <a:p>
                          <a:endParaRPr lang="en-US"/>
                        </a:p>
                      </a:txBody>
                      <a:tcPr>
                        <a:blipFill rotWithShape="0">
                          <a:blip r:embed="rId4"/>
                          <a:stretch>
                            <a:fillRect l="-800" t="-424590" r="-704000" b="-124590"/>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2/6</a:t>
                          </a:r>
                          <a:endParaRPr lang="en-IN" dirty="0"/>
                        </a:p>
                      </a:txBody>
                      <a:tcPr/>
                    </a:tc>
                    <a:tc>
                      <a:txBody>
                        <a:bodyPr/>
                        <a:lstStyle/>
                        <a:p>
                          <a:r>
                            <a:rPr lang="en-IN" dirty="0" smtClean="0"/>
                            <a:t>1</a:t>
                          </a:r>
                          <a:endParaRPr lang="en-IN" dirty="0"/>
                        </a:p>
                      </a:txBody>
                      <a:tcPr/>
                    </a:tc>
                    <a:tc>
                      <a:txBody>
                        <a:bodyPr/>
                        <a:lstStyle/>
                        <a:p>
                          <a:r>
                            <a:rPr lang="en-IN" dirty="0" smtClean="0"/>
                            <a:t>-10/6</a:t>
                          </a:r>
                          <a:endParaRPr lang="en-IN" dirty="0"/>
                        </a:p>
                      </a:txBody>
                      <a:tcPr/>
                    </a:tc>
                    <a:tc>
                      <a:txBody>
                        <a:bodyPr/>
                        <a:lstStyle/>
                        <a:p>
                          <a:r>
                            <a:rPr lang="en-IN" dirty="0" smtClean="0"/>
                            <a:t>0</a:t>
                          </a:r>
                          <a:endParaRPr lang="en-IN" dirty="0"/>
                        </a:p>
                      </a:txBody>
                      <a:tcPr/>
                    </a:tc>
                    <a:tc>
                      <a:txBody>
                        <a:bodyPr/>
                        <a:lstStyle/>
                        <a:p>
                          <a:r>
                            <a:rPr lang="en-IN" dirty="0" smtClean="0"/>
                            <a:t>8/6</a:t>
                          </a:r>
                          <a:endParaRPr lang="en-IN" dirty="0"/>
                        </a:p>
                      </a:txBody>
                      <a:tcPr/>
                    </a:tc>
                  </a:tr>
                  <a:tr h="388112">
                    <a:tc>
                      <a:txBody>
                        <a:bodyPr/>
                        <a:lstStyle/>
                        <a:p>
                          <a:endParaRPr lang="en-US"/>
                        </a:p>
                      </a:txBody>
                      <a:tcPr>
                        <a:blipFill rotWithShape="0">
                          <a:blip r:embed="rId4"/>
                          <a:stretch>
                            <a:fillRect l="-800" t="-500000" r="-704000" b="-18750"/>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1</a:t>
                          </a:r>
                          <a:endParaRPr lang="en-IN" dirty="0"/>
                        </a:p>
                      </a:txBody>
                      <a:tcPr/>
                    </a:tc>
                    <a:tc>
                      <a:txBody>
                        <a:bodyPr/>
                        <a:lstStyle/>
                        <a:p>
                          <a:r>
                            <a:rPr lang="en-IN" dirty="0" smtClean="0"/>
                            <a:t>-4/6</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422528261"/>
                  </p:ext>
                </p:extLst>
              </p:nvPr>
            </p:nvGraphicFramePr>
            <p:xfrm>
              <a:off x="482372" y="4421480"/>
              <a:ext cx="6096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-7/4</a:t>
                          </a:r>
                          <a:endParaRPr lang="en-IN" dirty="0"/>
                        </a:p>
                      </a:txBody>
                      <a:tcPr/>
                    </a:tc>
                    <a:tc>
                      <a:txBody>
                        <a:bodyPr/>
                        <a:lstStyle/>
                        <a:p>
                          <a:r>
                            <a:rPr lang="en-IN" dirty="0" smtClean="0"/>
                            <a:t>-1/2</a:t>
                          </a:r>
                          <a:endParaRPr lang="en-IN" dirty="0"/>
                        </a:p>
                      </a:txBody>
                      <a:tcPr/>
                    </a:tc>
                    <a:tc>
                      <a:txBody>
                        <a:bodyPr/>
                        <a:lstStyle/>
                        <a:p>
                          <a:r>
                            <a:rPr lang="en-IN" dirty="0" smtClean="0"/>
                            <a:t>13</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¼</a:t>
                          </a:r>
                          <a:endParaRPr lang="en-IN" dirty="0"/>
                        </a:p>
                      </a:txBody>
                      <a:tcPr/>
                    </a:tc>
                    <a:tc>
                      <a:txBody>
                        <a:bodyPr/>
                        <a:lstStyle/>
                        <a:p>
                          <a:r>
                            <a:rPr lang="en-IN" dirty="0" smtClean="0"/>
                            <a:t>-1/2</a:t>
                          </a:r>
                          <a:endParaRPr lang="en-IN" dirty="0"/>
                        </a:p>
                      </a:txBody>
                      <a:tcPr/>
                    </a:tc>
                    <a:tc>
                      <a:txBody>
                        <a:bodyPr/>
                        <a:lstStyle/>
                        <a:p>
                          <a:r>
                            <a:rPr lang="en-IN" dirty="0" smtClean="0"/>
                            <a:t>1</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-3/4</a:t>
                          </a:r>
                          <a:endParaRPr lang="en-IN" dirty="0"/>
                        </a:p>
                      </a:txBody>
                      <a:tcPr/>
                    </a:tc>
                    <a:tc>
                      <a:txBody>
                        <a:bodyPr/>
                        <a:lstStyle/>
                        <a:p>
                          <a:r>
                            <a:rPr lang="en-IN" dirty="0" smtClean="0"/>
                            <a:t>½</a:t>
                          </a:r>
                          <a:endParaRPr lang="en-IN" dirty="0"/>
                        </a:p>
                      </a:txBody>
                      <a:tcPr/>
                    </a:tc>
                    <a:tc>
                      <a:txBody>
                        <a:bodyPr/>
                        <a:lstStyle/>
                        <a:p>
                          <a:r>
                            <a:rPr lang="en-IN" dirty="0" smtClean="0"/>
                            <a:t>2</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-7/4</a:t>
                          </a:r>
                          <a:endParaRPr lang="en-IN" dirty="0"/>
                        </a:p>
                      </a:txBody>
                      <a:tcPr/>
                    </a:tc>
                    <a:tc>
                      <a:txBody>
                        <a:bodyPr/>
                        <a:lstStyle/>
                        <a:p>
                          <a:r>
                            <a:rPr lang="en-IN" dirty="0" smtClean="0"/>
                            <a:t>½</a:t>
                          </a:r>
                          <a:endParaRPr lang="en-IN" dirty="0"/>
                        </a:p>
                      </a:txBody>
                      <a:tcPr/>
                    </a:tc>
                    <a:tc>
                      <a:txBody>
                        <a:bodyPr/>
                        <a:lstStyle/>
                        <a:p>
                          <a:r>
                            <a:rPr lang="en-IN" dirty="0" smtClean="0"/>
                            <a:t>1</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¼</a:t>
                          </a:r>
                          <a:endParaRPr lang="en-IN" dirty="0"/>
                        </a:p>
                      </a:txBody>
                      <a:tcPr/>
                    </a:tc>
                    <a:tc>
                      <a:txBody>
                        <a:bodyPr/>
                        <a:lstStyle/>
                        <a:p>
                          <a:r>
                            <a:rPr lang="en-IN" dirty="0" smtClean="0"/>
                            <a:t>-3/2</a:t>
                          </a:r>
                          <a:endParaRPr lang="en-IN" dirty="0"/>
                        </a:p>
                      </a:txBody>
                      <a:tcPr/>
                    </a:tc>
                    <a:tc>
                      <a:txBody>
                        <a:bodyPr/>
                        <a:lstStyle/>
                        <a:p>
                          <a:r>
                            <a:rPr lang="en-IN" dirty="0" smtClean="0"/>
                            <a:t>1</a:t>
                          </a:r>
                          <a:endParaRPr lang="en-IN"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422528261"/>
                  </p:ext>
                </p:extLst>
              </p:nvPr>
            </p:nvGraphicFramePr>
            <p:xfrm>
              <a:off x="482372" y="4421480"/>
              <a:ext cx="6096000" cy="22250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-7/4</a:t>
                          </a:r>
                          <a:endParaRPr lang="en-IN" dirty="0"/>
                        </a:p>
                      </a:txBody>
                      <a:tcPr/>
                    </a:tc>
                    <a:tc>
                      <a:txBody>
                        <a:bodyPr/>
                        <a:lstStyle/>
                        <a:p>
                          <a:r>
                            <a:rPr lang="en-IN" dirty="0" smtClean="0"/>
                            <a:t>-1/2</a:t>
                          </a:r>
                          <a:endParaRPr lang="en-IN" dirty="0"/>
                        </a:p>
                      </a:txBody>
                      <a:tcPr/>
                    </a:tc>
                    <a:tc>
                      <a:txBody>
                        <a:bodyPr/>
                        <a:lstStyle/>
                        <a:p>
                          <a:r>
                            <a:rPr lang="en-IN" dirty="0" smtClean="0"/>
                            <a:t>13</a:t>
                          </a:r>
                          <a:endParaRPr lang="en-IN" dirty="0"/>
                        </a:p>
                      </a:txBody>
                      <a:tcPr/>
                    </a:tc>
                  </a:tr>
                  <a:tr h="370840">
                    <a:tc>
                      <a:txBody>
                        <a:bodyPr/>
                        <a:lstStyle/>
                        <a:p>
                          <a:endParaRPr lang="en-US"/>
                        </a:p>
                      </a:txBody>
                      <a:tcPr>
                        <a:blipFill rotWithShape="0">
                          <a:blip r:embed="rId5"/>
                          <a:stretch>
                            <a:fillRect l="-800" t="-201639" r="-704000" b="-322951"/>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¼</a:t>
                          </a:r>
                          <a:endParaRPr lang="en-IN" dirty="0"/>
                        </a:p>
                      </a:txBody>
                      <a:tcPr/>
                    </a:tc>
                    <a:tc>
                      <a:txBody>
                        <a:bodyPr/>
                        <a:lstStyle/>
                        <a:p>
                          <a:r>
                            <a:rPr lang="en-IN" dirty="0" smtClean="0"/>
                            <a:t>-1/2</a:t>
                          </a:r>
                          <a:endParaRPr lang="en-IN" dirty="0"/>
                        </a:p>
                      </a:txBody>
                      <a:tcPr/>
                    </a:tc>
                    <a:tc>
                      <a:txBody>
                        <a:bodyPr/>
                        <a:lstStyle/>
                        <a:p>
                          <a:r>
                            <a:rPr lang="en-IN" dirty="0" smtClean="0"/>
                            <a:t>1</a:t>
                          </a:r>
                          <a:endParaRPr lang="en-IN" dirty="0"/>
                        </a:p>
                      </a:txBody>
                      <a:tcPr/>
                    </a:tc>
                  </a:tr>
                  <a:tr h="370840">
                    <a:tc>
                      <a:txBody>
                        <a:bodyPr/>
                        <a:lstStyle/>
                        <a:p>
                          <a:endParaRPr lang="en-US"/>
                        </a:p>
                      </a:txBody>
                      <a:tcPr>
                        <a:blipFill rotWithShape="0">
                          <a:blip r:embed="rId5"/>
                          <a:stretch>
                            <a:fillRect l="-800" t="-301639" r="-704000" b="-222951"/>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-3/4</a:t>
                          </a:r>
                          <a:endParaRPr lang="en-IN" dirty="0"/>
                        </a:p>
                      </a:txBody>
                      <a:tcPr/>
                    </a:tc>
                    <a:tc>
                      <a:txBody>
                        <a:bodyPr/>
                        <a:lstStyle/>
                        <a:p>
                          <a:r>
                            <a:rPr lang="en-IN" dirty="0" smtClean="0"/>
                            <a:t>½</a:t>
                          </a:r>
                          <a:endParaRPr lang="en-IN" dirty="0"/>
                        </a:p>
                      </a:txBody>
                      <a:tcPr/>
                    </a:tc>
                    <a:tc>
                      <a:txBody>
                        <a:bodyPr/>
                        <a:lstStyle/>
                        <a:p>
                          <a:r>
                            <a:rPr lang="en-IN" dirty="0" smtClean="0"/>
                            <a:t>2</a:t>
                          </a:r>
                          <a:endParaRPr lang="en-IN" dirty="0"/>
                        </a:p>
                      </a:txBody>
                      <a:tcPr/>
                    </a:tc>
                  </a:tr>
                  <a:tr h="370840">
                    <a:tc>
                      <a:txBody>
                        <a:bodyPr/>
                        <a:lstStyle/>
                        <a:p>
                          <a:endParaRPr lang="en-US"/>
                        </a:p>
                      </a:txBody>
                      <a:tcPr>
                        <a:blipFill rotWithShape="0">
                          <a:blip r:embed="rId5"/>
                          <a:stretch>
                            <a:fillRect l="-800" t="-401639" r="-704000" b="-122951"/>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-7/4</a:t>
                          </a:r>
                          <a:endParaRPr lang="en-IN" dirty="0"/>
                        </a:p>
                      </a:txBody>
                      <a:tcPr/>
                    </a:tc>
                    <a:tc>
                      <a:txBody>
                        <a:bodyPr/>
                        <a:lstStyle/>
                        <a:p>
                          <a:r>
                            <a:rPr lang="en-IN" dirty="0" smtClean="0"/>
                            <a:t>½</a:t>
                          </a:r>
                          <a:endParaRPr lang="en-IN" dirty="0"/>
                        </a:p>
                      </a:txBody>
                      <a:tcPr/>
                    </a:tc>
                    <a:tc>
                      <a:txBody>
                        <a:bodyPr/>
                        <a:lstStyle/>
                        <a:p>
                          <a:r>
                            <a:rPr lang="en-IN" dirty="0" smtClean="0"/>
                            <a:t>1</a:t>
                          </a:r>
                          <a:endParaRPr lang="en-IN" dirty="0"/>
                        </a:p>
                      </a:txBody>
                      <a:tcPr/>
                    </a:tc>
                  </a:tr>
                  <a:tr h="370840">
                    <a:tc>
                      <a:txBody>
                        <a:bodyPr/>
                        <a:lstStyle/>
                        <a:p>
                          <a:endParaRPr lang="en-US"/>
                        </a:p>
                      </a:txBody>
                      <a:tcPr>
                        <a:blipFill rotWithShape="0">
                          <a:blip r:embed="rId5"/>
                          <a:stretch>
                            <a:fillRect l="-800" t="-501639" r="-704000" b="-22951"/>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¼</a:t>
                          </a:r>
                          <a:endParaRPr lang="en-IN" dirty="0"/>
                        </a:p>
                      </a:txBody>
                      <a:tcPr/>
                    </a:tc>
                    <a:tc>
                      <a:txBody>
                        <a:bodyPr/>
                        <a:lstStyle/>
                        <a:p>
                          <a:r>
                            <a:rPr lang="en-IN" dirty="0" smtClean="0"/>
                            <a:t>-3/2</a:t>
                          </a:r>
                          <a:endParaRPr lang="en-IN" dirty="0"/>
                        </a:p>
                      </a:txBody>
                      <a:tcPr/>
                    </a:tc>
                    <a:tc>
                      <a:txBody>
                        <a:bodyPr/>
                        <a:lstStyle/>
                        <a:p>
                          <a:r>
                            <a:rPr lang="en-IN" dirty="0" smtClean="0"/>
                            <a:t>1</a:t>
                          </a:r>
                          <a:endParaRPr lang="en-IN" dirty="0"/>
                        </a:p>
                      </a:txBody>
                      <a:tcPr/>
                    </a:tc>
                  </a:tr>
                </a:tbl>
              </a:graphicData>
            </a:graphic>
          </p:graphicFrame>
        </mc:Fallback>
      </mc:AlternateContent>
      <p:sp>
        <p:nvSpPr>
          <p:cNvPr id="8" name="TextBox 7"/>
          <p:cNvSpPr txBox="1"/>
          <p:nvPr/>
        </p:nvSpPr>
        <p:spPr>
          <a:xfrm>
            <a:off x="6956648" y="5381600"/>
            <a:ext cx="184731" cy="369332"/>
          </a:xfrm>
          <a:prstGeom prst="rect">
            <a:avLst/>
          </a:prstGeom>
          <a:noFill/>
        </p:spPr>
        <p:txBody>
          <a:bodyPr wrap="none" rtlCol="0">
            <a:spAutoFit/>
          </a:bodyPr>
          <a:lstStyle/>
          <a:p>
            <a:endParaRPr lang="en-IN" dirty="0"/>
          </a:p>
        </p:txBody>
      </p:sp>
      <p:sp>
        <p:nvSpPr>
          <p:cNvPr id="9" name="TextBox 8"/>
          <p:cNvSpPr txBox="1"/>
          <p:nvPr/>
        </p:nvSpPr>
        <p:spPr>
          <a:xfrm>
            <a:off x="7109048" y="5534000"/>
            <a:ext cx="184731" cy="369332"/>
          </a:xfrm>
          <a:prstGeom prst="rect">
            <a:avLst/>
          </a:prstGeom>
          <a:noFill/>
        </p:spPr>
        <p:txBody>
          <a:bodyPr wrap="none" rtlCol="0">
            <a:spAutoFit/>
          </a:bodyPr>
          <a:lstStyle/>
          <a:p>
            <a:endParaRPr lang="en-IN" dirty="0"/>
          </a:p>
        </p:txBody>
      </p:sp>
      <mc:AlternateContent xmlns:mc="http://schemas.openxmlformats.org/markup-compatibility/2006" xmlns:a14="http://schemas.microsoft.com/office/drawing/2010/main">
        <mc:Choice Requires="a14">
          <p:sp>
            <p:nvSpPr>
              <p:cNvPr id="10" name="Rectangle 9"/>
              <p:cNvSpPr/>
              <p:nvPr/>
            </p:nvSpPr>
            <p:spPr>
              <a:xfrm>
                <a:off x="6578372" y="4518224"/>
                <a:ext cx="2607333" cy="2308324"/>
              </a:xfrm>
              <a:prstGeom prst="rect">
                <a:avLst/>
              </a:prstGeom>
            </p:spPr>
            <p:txBody>
              <a:bodyPr wrap="square">
                <a:spAutoFit/>
              </a:bodyPr>
              <a:lstStyle/>
              <a:p>
                <a:r>
                  <a:rPr lang="en-IN" dirty="0"/>
                  <a:t>Since all the  basic variables values in the above optimal simplex table are integers,</a:t>
                </a:r>
              </a:p>
              <a:p>
                <a:r>
                  <a:rPr lang="en-IN" dirty="0"/>
                  <a:t>The optimal integer solution of the given ILP is </a:t>
                </a:r>
                <a14:m>
                  <m:oMath xmlns:m="http://schemas.openxmlformats.org/officeDocument/2006/math">
                    <m:sSub>
                      <m:sSubPr>
                        <m:ctrlPr>
                          <a:rPr lang="en-IN" i="1">
                            <a:latin typeface="Cambria Math" panose="02040503050406030204" pitchFamily="18" charset="0"/>
                          </a:rPr>
                        </m:ctrlPr>
                      </m:sSubPr>
                      <m:e>
                        <m:r>
                          <a:rPr lang="en-IN" i="1">
                            <a:latin typeface="Cambria Math"/>
                          </a:rPr>
                          <m:t>𝑥</m:t>
                        </m:r>
                      </m:e>
                      <m:sub>
                        <m:r>
                          <a:rPr lang="en-IN" i="1">
                            <a:latin typeface="Cambria Math"/>
                          </a:rPr>
                          <m:t>1</m:t>
                        </m:r>
                      </m:sub>
                    </m:sSub>
                  </m:oMath>
                </a14:m>
                <a:r>
                  <a:rPr lang="en-IN" dirty="0"/>
                  <a:t>=2, </a:t>
                </a:r>
                <a14:m>
                  <m:oMath xmlns:m="http://schemas.openxmlformats.org/officeDocument/2006/math">
                    <m:sSub>
                      <m:sSubPr>
                        <m:ctrlPr>
                          <a:rPr lang="en-IN" i="1">
                            <a:latin typeface="Cambria Math" panose="02040503050406030204" pitchFamily="18" charset="0"/>
                          </a:rPr>
                        </m:ctrlPr>
                      </m:sSubPr>
                      <m:e>
                        <m:r>
                          <a:rPr lang="en-IN" i="1">
                            <a:latin typeface="Cambria Math"/>
                          </a:rPr>
                          <m:t>𝑥</m:t>
                        </m:r>
                      </m:e>
                      <m:sub>
                        <m:r>
                          <a:rPr lang="en-IN" i="1">
                            <a:latin typeface="Cambria Math"/>
                          </a:rPr>
                          <m:t>2</m:t>
                        </m:r>
                      </m:sub>
                    </m:sSub>
                  </m:oMath>
                </a14:m>
                <a:r>
                  <a:rPr lang="en-IN" dirty="0"/>
                  <a:t>=1 with Minimum value of Z=13</a:t>
                </a:r>
              </a:p>
            </p:txBody>
          </p:sp>
        </mc:Choice>
        <mc:Fallback xmlns="">
          <p:sp>
            <p:nvSpPr>
              <p:cNvPr id="10" name="Rectangle 9"/>
              <p:cNvSpPr>
                <a:spLocks noRot="1" noChangeAspect="1" noMove="1" noResize="1" noEditPoints="1" noAdjustHandles="1" noChangeArrowheads="1" noChangeShapeType="1" noTextEdit="1"/>
              </p:cNvSpPr>
              <p:nvPr/>
            </p:nvSpPr>
            <p:spPr>
              <a:xfrm>
                <a:off x="6578372" y="4518224"/>
                <a:ext cx="2607333" cy="2308324"/>
              </a:xfrm>
              <a:prstGeom prst="rect">
                <a:avLst/>
              </a:prstGeom>
              <a:blipFill rotWithShape="0">
                <a:blip r:embed="rId6"/>
                <a:stretch>
                  <a:fillRect l="-1869" t="-1319" b="-3166"/>
                </a:stretch>
              </a:blipFill>
            </p:spPr>
            <p:txBody>
              <a:bodyPr/>
              <a:lstStyle/>
              <a:p>
                <a:r>
                  <a:rPr lang="en-IN">
                    <a:noFill/>
                  </a:rPr>
                  <a:t> </a:t>
                </a:r>
              </a:p>
            </p:txBody>
          </p:sp>
        </mc:Fallback>
      </mc:AlternateContent>
    </p:spTree>
    <p:extLst>
      <p:ext uri="{BB962C8B-B14F-4D97-AF65-F5344CB8AC3E}">
        <p14:creationId xmlns:p14="http://schemas.microsoft.com/office/powerpoint/2010/main" val="5381631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5359544" cy="400110"/>
          </a:xfrm>
          <a:prstGeom prst="rect">
            <a:avLst/>
          </a:prstGeom>
          <a:noFill/>
        </p:spPr>
        <p:txBody>
          <a:bodyPr wrap="none" rtlCol="0">
            <a:spAutoFit/>
          </a:bodyPr>
          <a:lstStyle/>
          <a:p>
            <a:r>
              <a:rPr lang="en-IN" sz="2000" b="1" dirty="0" smtClean="0"/>
              <a:t>Example 4 </a:t>
            </a:r>
            <a:r>
              <a:rPr lang="en-IN" sz="2000" b="1" dirty="0" smtClean="0">
                <a:sym typeface="Wingdings" pitchFamily="2" charset="2"/>
              </a:rPr>
              <a:t>:(Cutting Plane Method for Mixed ILP)</a:t>
            </a:r>
            <a:endParaRPr lang="en-IN" sz="2000" b="1" dirty="0"/>
          </a:p>
        </p:txBody>
      </p:sp>
      <mc:AlternateContent xmlns:mc="http://schemas.openxmlformats.org/markup-compatibility/2006" xmlns:a14="http://schemas.microsoft.com/office/drawing/2010/main">
        <mc:Choice Requires="a14">
          <p:sp>
            <p:nvSpPr>
              <p:cNvPr id="5" name="TextBox 4"/>
              <p:cNvSpPr txBox="1"/>
              <p:nvPr/>
            </p:nvSpPr>
            <p:spPr>
              <a:xfrm>
                <a:off x="391731" y="868070"/>
                <a:ext cx="2808589" cy="369332"/>
              </a:xfrm>
              <a:prstGeom prst="rect">
                <a:avLst/>
              </a:prstGeom>
              <a:noFill/>
            </p:spPr>
            <p:txBody>
              <a:bodyPr wrap="none" rtlCol="0">
                <a:spAutoFit/>
              </a:bodyPr>
              <a:lstStyle/>
              <a:p>
                <a:r>
                  <a:rPr lang="en-IN" b="1" dirty="0" smtClean="0"/>
                  <a:t>Maximize Z=4</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𝒙</m:t>
                        </m:r>
                      </m:e>
                      <m:sub>
                        <m:r>
                          <a:rPr lang="en-IN" b="1" i="1" smtClean="0">
                            <a:latin typeface="Cambria Math"/>
                          </a:rPr>
                          <m:t>𝟏</m:t>
                        </m:r>
                        <m:r>
                          <a:rPr lang="en-IN" b="1" i="1" smtClean="0">
                            <a:latin typeface="Cambria Math"/>
                          </a:rPr>
                          <m:t>  </m:t>
                        </m:r>
                      </m:sub>
                    </m:sSub>
                  </m:oMath>
                </a14:m>
                <a:r>
                  <a:rPr lang="en-IN" b="1" dirty="0" smtClean="0"/>
                  <a:t>+6</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a:rPr>
                          <m:t>𝒙</m:t>
                        </m:r>
                      </m:e>
                      <m:sub>
                        <m:r>
                          <a:rPr lang="en-IN" b="1" i="1" dirty="0" smtClean="0">
                            <a:latin typeface="Cambria Math"/>
                          </a:rPr>
                          <m:t>𝟐</m:t>
                        </m:r>
                        <m:r>
                          <a:rPr lang="en-IN" b="1" i="1" dirty="0" smtClean="0">
                            <a:latin typeface="Cambria Math"/>
                          </a:rPr>
                          <m:t> </m:t>
                        </m:r>
                      </m:sub>
                    </m:sSub>
                  </m:oMath>
                </a14:m>
                <a:r>
                  <a:rPr lang="en-IN" b="1" dirty="0" smtClean="0"/>
                  <a:t>+2</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a:rPr>
                          <m:t>𝒙</m:t>
                        </m:r>
                      </m:e>
                      <m:sub>
                        <m:r>
                          <a:rPr lang="en-IN" b="1" i="1" dirty="0" smtClean="0">
                            <a:latin typeface="Cambria Math"/>
                          </a:rPr>
                          <m:t>𝟑</m:t>
                        </m:r>
                      </m:sub>
                    </m:sSub>
                  </m:oMath>
                </a14:m>
                <a:endParaRPr lang="en-IN" b="1" dirty="0"/>
              </a:p>
            </p:txBody>
          </p:sp>
        </mc:Choice>
        <mc:Fallback xmlns="">
          <p:sp>
            <p:nvSpPr>
              <p:cNvPr id="5" name="TextBox 4"/>
              <p:cNvSpPr txBox="1">
                <a:spLocks noRot="1" noChangeAspect="1" noMove="1" noResize="1" noEditPoints="1" noAdjustHandles="1" noChangeArrowheads="1" noChangeShapeType="1" noTextEdit="1"/>
              </p:cNvSpPr>
              <p:nvPr/>
            </p:nvSpPr>
            <p:spPr>
              <a:xfrm>
                <a:off x="391731" y="868070"/>
                <a:ext cx="2808589" cy="369332"/>
              </a:xfrm>
              <a:prstGeom prst="rect">
                <a:avLst/>
              </a:prstGeom>
              <a:blipFill rotWithShape="1">
                <a:blip r:embed="rId2"/>
                <a:stretch>
                  <a:fillRect l="-1735"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7544" y="1412776"/>
                <a:ext cx="3981026" cy="1200329"/>
              </a:xfrm>
              <a:prstGeom prst="rect">
                <a:avLst/>
              </a:prstGeom>
              <a:noFill/>
            </p:spPr>
            <p:txBody>
              <a:bodyPr wrap="none" rtlCol="0">
                <a:spAutoFit/>
              </a:bodyPr>
              <a:lstStyle/>
              <a:p>
                <a:r>
                  <a:rPr lang="en-IN" dirty="0" smtClean="0"/>
                  <a:t>Subject to         4</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-4</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2 </m:t>
                        </m:r>
                      </m:sub>
                    </m:sSub>
                    <m:r>
                      <a:rPr lang="en-IN" b="0" i="1" dirty="0" smtClean="0">
                        <a:latin typeface="Cambria Math"/>
                      </a:rPr>
                      <m:t> </m:t>
                    </m:r>
                    <m:r>
                      <a:rPr lang="en-IN" i="1" dirty="0" smtClean="0">
                        <a:latin typeface="Cambria Math"/>
                        <a:ea typeface="Cambria Math"/>
                      </a:rPr>
                      <m:t>≤</m:t>
                    </m:r>
                    <m:r>
                      <a:rPr lang="en-IN" b="0" i="1" dirty="0" smtClean="0">
                        <a:latin typeface="Cambria Math"/>
                        <a:ea typeface="Cambria Math"/>
                      </a:rPr>
                      <m:t>5</m:t>
                    </m:r>
                  </m:oMath>
                </a14:m>
                <a:endParaRPr lang="en-IN" b="0" dirty="0" smtClean="0">
                  <a:ea typeface="Cambria Math"/>
                </a:endParaRPr>
              </a:p>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+6</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2 </m:t>
                        </m:r>
                      </m:sub>
                    </m:sSub>
                    <m:r>
                      <a:rPr lang="en-IN" i="1" dirty="0" smtClean="0">
                        <a:latin typeface="Cambria Math"/>
                        <a:ea typeface="Cambria Math"/>
                      </a:rPr>
                      <m:t>≤</m:t>
                    </m:r>
                    <m:r>
                      <a:rPr lang="en-IN" b="0" i="1" dirty="0" smtClean="0">
                        <a:latin typeface="Cambria Math"/>
                        <a:ea typeface="Cambria Math"/>
                      </a:rPr>
                      <m:t>5</m:t>
                    </m:r>
                  </m:oMath>
                </a14:m>
                <a:endParaRPr lang="en-IN" b="0" dirty="0" smtClean="0">
                  <a:ea typeface="Cambria Math"/>
                </a:endParaRPr>
              </a:p>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3</m:t>
                        </m:r>
                      </m:sub>
                    </m:sSub>
                  </m:oMath>
                </a14:m>
                <a:r>
                  <a:rPr lang="en-IN" dirty="0" smtClean="0"/>
                  <a:t>  </a:t>
                </a:r>
                <a14:m>
                  <m:oMath xmlns:m="http://schemas.openxmlformats.org/officeDocument/2006/math">
                    <m:r>
                      <a:rPr lang="en-IN" i="1" dirty="0" smtClean="0">
                        <a:latin typeface="Cambria Math"/>
                        <a:ea typeface="Cambria Math"/>
                      </a:rPr>
                      <m:t>≤</m:t>
                    </m:r>
                  </m:oMath>
                </a14:m>
                <a:r>
                  <a:rPr lang="en-IN" dirty="0" smtClean="0"/>
                  <a:t> 5</a:t>
                </a:r>
              </a:p>
              <a:p>
                <a:r>
                  <a:rPr lang="en-IN" dirty="0"/>
                  <a:t> </a:t>
                </a:r>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3</m:t>
                        </m:r>
                      </m:sub>
                    </m:sSub>
                  </m:oMath>
                </a14:m>
                <a:r>
                  <a:rPr lang="en-IN" dirty="0" smtClean="0"/>
                  <a:t> </a:t>
                </a:r>
                <a14:m>
                  <m:oMath xmlns:m="http://schemas.openxmlformats.org/officeDocument/2006/math">
                    <m:r>
                      <a:rPr lang="en-IN" i="1" dirty="0" smtClean="0">
                        <a:latin typeface="Cambria Math"/>
                        <a:ea typeface="Cambria Math"/>
                      </a:rPr>
                      <m:t>≥</m:t>
                    </m:r>
                    <m:r>
                      <a:rPr lang="en-IN" b="0" i="1" dirty="0" smtClean="0">
                        <a:latin typeface="Cambria Math"/>
                        <a:ea typeface="Cambria Math"/>
                      </a:rPr>
                      <m:t>0 </m:t>
                    </m:r>
                    <m:r>
                      <a:rPr lang="en-IN" b="0" i="1" dirty="0" smtClean="0">
                        <a:latin typeface="Cambria Math"/>
                        <a:ea typeface="Cambria Math"/>
                      </a:rPr>
                      <m:t>𝑎𝑛𝑑</m:t>
                    </m:r>
                    <m:sSub>
                      <m:sSubPr>
                        <m:ctrlPr>
                          <a:rPr lang="en-IN" b="0" i="1" dirty="0" smtClean="0">
                            <a:latin typeface="Cambria Math" panose="02040503050406030204" pitchFamily="18" charset="0"/>
                            <a:ea typeface="Cambria Math"/>
                          </a:rPr>
                        </m:ctrlPr>
                      </m:sSubPr>
                      <m:e>
                        <m:r>
                          <a:rPr lang="en-IN" b="0" i="1" dirty="0" smtClean="0">
                            <a:latin typeface="Cambria Math"/>
                            <a:ea typeface="Cambria Math"/>
                          </a:rPr>
                          <m:t>𝑥</m:t>
                        </m:r>
                      </m:e>
                      <m:sub>
                        <m:r>
                          <a:rPr lang="en-IN" b="0" i="1" dirty="0" smtClean="0">
                            <a:latin typeface="Cambria Math"/>
                            <a:ea typeface="Cambria Math"/>
                          </a:rPr>
                          <m:t>1</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3</m:t>
                        </m:r>
                      </m:sub>
                    </m:sSub>
                  </m:oMath>
                </a14:m>
                <a:r>
                  <a:rPr lang="en-IN" dirty="0" smtClean="0"/>
                  <a:t> are integers</a:t>
                </a:r>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467544" y="1412776"/>
                <a:ext cx="3981026" cy="1200329"/>
              </a:xfrm>
              <a:prstGeom prst="rect">
                <a:avLst/>
              </a:prstGeom>
              <a:blipFill rotWithShape="1">
                <a:blip r:embed="rId3"/>
                <a:stretch>
                  <a:fillRect l="-1378" t="-2538" r="-613" b="-7107"/>
                </a:stretch>
              </a:blipFill>
            </p:spPr>
            <p:txBody>
              <a:bodyPr/>
              <a:lstStyle/>
              <a:p>
                <a:r>
                  <a:rPr lang="en-IN">
                    <a:noFill/>
                  </a:rPr>
                  <a:t> </a:t>
                </a:r>
              </a:p>
            </p:txBody>
          </p:sp>
        </mc:Fallback>
      </mc:AlternateContent>
      <p:sp>
        <p:nvSpPr>
          <p:cNvPr id="7" name="TextBox 6"/>
          <p:cNvSpPr txBox="1"/>
          <p:nvPr/>
        </p:nvSpPr>
        <p:spPr>
          <a:xfrm>
            <a:off x="755576" y="2996952"/>
            <a:ext cx="6566862" cy="646331"/>
          </a:xfrm>
          <a:prstGeom prst="rect">
            <a:avLst/>
          </a:prstGeom>
          <a:noFill/>
        </p:spPr>
        <p:txBody>
          <a:bodyPr wrap="none" rtlCol="0">
            <a:spAutoFit/>
          </a:bodyPr>
          <a:lstStyle/>
          <a:p>
            <a:r>
              <a:rPr lang="en-IN" dirty="0" smtClean="0"/>
              <a:t>Ignoring the integer condition,  solve the LPP using Simplex method,</a:t>
            </a:r>
          </a:p>
          <a:p>
            <a:r>
              <a:rPr lang="en-IN" dirty="0" smtClean="0"/>
              <a:t>the Optimal solution of the LPP is obtained in the Fourth Iteration</a:t>
            </a:r>
            <a:endParaRPr lang="en-IN" dirty="0"/>
          </a:p>
        </p:txBody>
      </p:sp>
      <p:sp>
        <p:nvSpPr>
          <p:cNvPr id="10" name="TextBox 9"/>
          <p:cNvSpPr txBox="1"/>
          <p:nvPr/>
        </p:nvSpPr>
        <p:spPr>
          <a:xfrm>
            <a:off x="827584" y="3861048"/>
            <a:ext cx="4991816" cy="369332"/>
          </a:xfrm>
          <a:prstGeom prst="rect">
            <a:avLst/>
          </a:prstGeom>
          <a:noFill/>
        </p:spPr>
        <p:txBody>
          <a:bodyPr wrap="none" rtlCol="0">
            <a:spAutoFit/>
          </a:bodyPr>
          <a:lstStyle/>
          <a:p>
            <a:r>
              <a:rPr lang="en-IN" dirty="0" smtClean="0"/>
              <a:t>The following is the Optimal simplex table of LPP  </a:t>
            </a:r>
            <a:endParaRPr lang="en-IN"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1385155224"/>
                  </p:ext>
                </p:extLst>
              </p:nvPr>
            </p:nvGraphicFramePr>
            <p:xfrm>
              <a:off x="910576" y="4230380"/>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3</m:t>
                                    </m:r>
                                  </m:sub>
                                </m:sSub>
                              </m:oMath>
                            </m:oMathPara>
                          </a14:m>
                          <a:endParaRPr lang="en-IN" dirty="0"/>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3/10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5/2</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1/20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5/4</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25/4</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35/2</a:t>
                          </a:r>
                          <a:endParaRPr lang="en-IN" dirty="0"/>
                        </a:p>
                      </a:txBody>
                      <a:tcP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1385155224"/>
                  </p:ext>
                </p:extLst>
              </p:nvPr>
            </p:nvGraphicFramePr>
            <p:xfrm>
              <a:off x="910576" y="4230380"/>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r>
                            <a:rPr lang="en-IN" dirty="0" smtClean="0"/>
                            <a:t>BV</a:t>
                          </a:r>
                          <a:endParaRPr lang="en-IN" dirty="0"/>
                        </a:p>
                      </a:txBody>
                      <a:tcPr/>
                    </a:tc>
                    <a:tc>
                      <a:txBody>
                        <a:bodyPr/>
                        <a:lstStyle/>
                        <a:p>
                          <a:endParaRPr lang="en-US"/>
                        </a:p>
                      </a:txBody>
                      <a:tcPr>
                        <a:blipFill rotWithShape="1">
                          <a:blip r:embed="rId4"/>
                          <a:stretch>
                            <a:fillRect l="-100000" t="-8197" r="-600800" b="-422951"/>
                          </a:stretch>
                        </a:blipFill>
                      </a:tcPr>
                    </a:tc>
                    <a:tc>
                      <a:txBody>
                        <a:bodyPr/>
                        <a:lstStyle/>
                        <a:p>
                          <a:endParaRPr lang="en-US"/>
                        </a:p>
                      </a:txBody>
                      <a:tcPr>
                        <a:blipFill rotWithShape="1">
                          <a:blip r:embed="rId4"/>
                          <a:stretch>
                            <a:fillRect l="-200000" t="-8197" r="-500800" b="-422951"/>
                          </a:stretch>
                        </a:blipFill>
                      </a:tcPr>
                    </a:tc>
                    <a:tc>
                      <a:txBody>
                        <a:bodyPr/>
                        <a:lstStyle/>
                        <a:p>
                          <a:endParaRPr lang="en-US"/>
                        </a:p>
                      </a:txBody>
                      <a:tcPr>
                        <a:blipFill rotWithShape="1">
                          <a:blip r:embed="rId4"/>
                          <a:stretch>
                            <a:fillRect l="-300000" t="-8197" r="-400800" b="-422951"/>
                          </a:stretch>
                        </a:blipFill>
                      </a:tcPr>
                    </a:tc>
                    <a:tc>
                      <a:txBody>
                        <a:bodyPr/>
                        <a:lstStyle/>
                        <a:p>
                          <a:endParaRPr lang="en-US"/>
                        </a:p>
                      </a:txBody>
                      <a:tcPr>
                        <a:blipFill rotWithShape="1">
                          <a:blip r:embed="rId4"/>
                          <a:stretch>
                            <a:fillRect l="-400000" t="-8197" r="-300800" b="-422951"/>
                          </a:stretch>
                        </a:blipFill>
                      </a:tcPr>
                    </a:tc>
                    <a:tc>
                      <a:txBody>
                        <a:bodyPr/>
                        <a:lstStyle/>
                        <a:p>
                          <a:endParaRPr lang="en-US"/>
                        </a:p>
                      </a:txBody>
                      <a:tcPr>
                        <a:blipFill rotWithShape="1">
                          <a:blip r:embed="rId4"/>
                          <a:stretch>
                            <a:fillRect l="-500000" t="-8197" r="-200800" b="-422951"/>
                          </a:stretch>
                        </a:blipFill>
                      </a:tcPr>
                    </a:tc>
                    <a:tc>
                      <a:txBody>
                        <a:bodyPr/>
                        <a:lstStyle/>
                        <a:p>
                          <a:endParaRPr lang="en-US"/>
                        </a:p>
                      </a:txBody>
                      <a:tcPr>
                        <a:blipFill rotWithShape="1">
                          <a:blip r:embed="rId4"/>
                          <a:stretch>
                            <a:fillRect l="-600000" t="-8197" r="-100800" b="-422951"/>
                          </a:stretch>
                        </a:blipFill>
                      </a:tcPr>
                    </a:tc>
                    <a:tc>
                      <a:txBody>
                        <a:bodyPr/>
                        <a:lstStyle/>
                        <a:p>
                          <a:r>
                            <a:rPr lang="en-IN" dirty="0" smtClean="0"/>
                            <a:t>RHS</a:t>
                          </a:r>
                          <a:endParaRPr lang="en-IN" dirty="0"/>
                        </a:p>
                      </a:txBody>
                      <a:tcPr/>
                    </a:tc>
                  </a:tr>
                  <a:tr h="370840">
                    <a:tc>
                      <a:txBody>
                        <a:bodyPr/>
                        <a:lstStyle/>
                        <a:p>
                          <a:endParaRPr lang="en-US"/>
                        </a:p>
                      </a:txBody>
                      <a:tcPr>
                        <a:blipFill rotWithShape="1">
                          <a:blip r:embed="rId4"/>
                          <a:stretch>
                            <a:fillRect t="-108197" r="-700800" b="-322951"/>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3/10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5/2</a:t>
                          </a:r>
                          <a:endParaRPr lang="en-IN" dirty="0"/>
                        </a:p>
                      </a:txBody>
                      <a:tcPr/>
                    </a:tc>
                  </a:tr>
                  <a:tr h="370840">
                    <a:tc>
                      <a:txBody>
                        <a:bodyPr/>
                        <a:lstStyle/>
                        <a:p>
                          <a:endParaRPr lang="en-US"/>
                        </a:p>
                      </a:txBody>
                      <a:tcPr>
                        <a:blipFill rotWithShape="1">
                          <a:blip r:embed="rId4"/>
                          <a:stretch>
                            <a:fillRect t="-211667" r="-700800" b="-228333"/>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1/20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5/4</a:t>
                          </a:r>
                          <a:endParaRPr lang="en-IN" dirty="0"/>
                        </a:p>
                      </a:txBody>
                      <a:tcPr/>
                    </a:tc>
                  </a:tr>
                  <a:tr h="370840">
                    <a:tc>
                      <a:txBody>
                        <a:bodyPr/>
                        <a:lstStyle/>
                        <a:p>
                          <a:endParaRPr lang="en-US"/>
                        </a:p>
                      </a:txBody>
                      <a:tcPr>
                        <a:blipFill rotWithShape="1">
                          <a:blip r:embed="rId4"/>
                          <a:stretch>
                            <a:fillRect t="-306557" r="-700800" b="-124590"/>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25/4</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35/2</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614003834"/>
                  </p:ext>
                </p:extLst>
              </p:nvPr>
            </p:nvGraphicFramePr>
            <p:xfrm>
              <a:off x="4433360" y="721142"/>
              <a:ext cx="4536504" cy="1752600"/>
            </p:xfrm>
            <a:graphic>
              <a:graphicData uri="http://schemas.openxmlformats.org/drawingml/2006/table">
                <a:tbl>
                  <a:tblPr firstRow="1" bandRow="1">
                    <a:tableStyleId>{5C22544A-7EE6-4342-B048-85BDC9FD1C3A}</a:tableStyleId>
                  </a:tblPr>
                  <a:tblGrid>
                    <a:gridCol w="1008112"/>
                    <a:gridCol w="1080120"/>
                    <a:gridCol w="1008112"/>
                    <a:gridCol w="1440160"/>
                  </a:tblGrid>
                  <a:tr h="370840">
                    <a:tc>
                      <a:txBody>
                        <a:bodyPr/>
                        <a:lstStyle/>
                        <a:p>
                          <a:r>
                            <a:rPr lang="en-IN" dirty="0" smtClean="0"/>
                            <a:t>Iteration</a:t>
                          </a:r>
                          <a:endParaRPr lang="en-IN" dirty="0"/>
                        </a:p>
                      </a:txBody>
                      <a:tcPr/>
                    </a:tc>
                    <a:tc>
                      <a:txBody>
                        <a:bodyPr/>
                        <a:lstStyle/>
                        <a:p>
                          <a:r>
                            <a:rPr lang="en-IN" dirty="0" smtClean="0"/>
                            <a:t>Entering </a:t>
                          </a:r>
                          <a:endParaRPr lang="en-IN" dirty="0"/>
                        </a:p>
                      </a:txBody>
                      <a:tcPr/>
                    </a:tc>
                    <a:tc>
                      <a:txBody>
                        <a:bodyPr/>
                        <a:lstStyle/>
                        <a:p>
                          <a:r>
                            <a:rPr lang="en-IN" dirty="0" smtClean="0"/>
                            <a:t>Leaving</a:t>
                          </a:r>
                          <a:endParaRPr lang="en-IN" dirty="0"/>
                        </a:p>
                      </a:txBody>
                      <a:tcPr/>
                    </a:tc>
                    <a:tc>
                      <a:txBody>
                        <a:bodyPr/>
                        <a:lstStyle/>
                        <a:p>
                          <a:r>
                            <a:rPr lang="en-IN" dirty="0" smtClean="0"/>
                            <a:t>Pivot Element</a:t>
                          </a:r>
                          <a:endParaRPr lang="en-IN" dirty="0"/>
                        </a:p>
                      </a:txBody>
                      <a:tcPr/>
                    </a:tc>
                  </a:tr>
                  <a:tr h="370840">
                    <a:tc>
                      <a:txBody>
                        <a:bodyPr/>
                        <a:lstStyle/>
                        <a:p>
                          <a:r>
                            <a:rPr lang="en-IN" dirty="0" smtClean="0"/>
                            <a:t>1</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r>
                            <a:rPr lang="en-IN" dirty="0" smtClean="0"/>
                            <a:t>6</a:t>
                          </a:r>
                          <a:endParaRPr lang="en-IN" dirty="0"/>
                        </a:p>
                      </a:txBody>
                      <a:tcPr/>
                    </a:tc>
                  </a:tr>
                  <a:tr h="370840">
                    <a:tc>
                      <a:txBody>
                        <a:bodyPr/>
                        <a:lstStyle/>
                        <a:p>
                          <a:r>
                            <a:rPr lang="en-IN" dirty="0" smtClean="0"/>
                            <a:t>2</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10/3</a:t>
                          </a:r>
                          <a:endParaRPr lang="en-IN" dirty="0"/>
                        </a:p>
                      </a:txBody>
                      <a:tcPr/>
                    </a:tc>
                  </a:tr>
                  <a:tr h="370840">
                    <a:tc>
                      <a:txBody>
                        <a:bodyPr/>
                        <a:lstStyle/>
                        <a:p>
                          <a:r>
                            <a:rPr lang="en-IN" dirty="0" smtClean="0"/>
                            <a:t>3</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3</m:t>
                                    </m:r>
                                  </m:sub>
                                </m:sSub>
                              </m:oMath>
                            </m:oMathPara>
                          </a14:m>
                          <a:endParaRPr lang="en-IN" dirty="0"/>
                        </a:p>
                      </a:txBody>
                      <a:tcPr/>
                    </a:tc>
                    <a:tc>
                      <a:txBody>
                        <a:bodyPr/>
                        <a:lstStyle/>
                        <a:p>
                          <a:r>
                            <a:rPr lang="en-IN" dirty="0" smtClean="0"/>
                            <a:t>1</a:t>
                          </a:r>
                          <a:endParaRPr lang="en-IN"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614003834"/>
                  </p:ext>
                </p:extLst>
              </p:nvPr>
            </p:nvGraphicFramePr>
            <p:xfrm>
              <a:off x="4433360" y="721142"/>
              <a:ext cx="4536504" cy="1752600"/>
            </p:xfrm>
            <a:graphic>
              <a:graphicData uri="http://schemas.openxmlformats.org/drawingml/2006/table">
                <a:tbl>
                  <a:tblPr firstRow="1" bandRow="1">
                    <a:tableStyleId>{5C22544A-7EE6-4342-B048-85BDC9FD1C3A}</a:tableStyleId>
                  </a:tblPr>
                  <a:tblGrid>
                    <a:gridCol w="1008112"/>
                    <a:gridCol w="1080120"/>
                    <a:gridCol w="1008112"/>
                    <a:gridCol w="1440160"/>
                  </a:tblGrid>
                  <a:tr h="640080">
                    <a:tc>
                      <a:txBody>
                        <a:bodyPr/>
                        <a:lstStyle/>
                        <a:p>
                          <a:r>
                            <a:rPr lang="en-IN" dirty="0" smtClean="0"/>
                            <a:t>Iteration</a:t>
                          </a:r>
                          <a:endParaRPr lang="en-IN" dirty="0"/>
                        </a:p>
                      </a:txBody>
                      <a:tcPr/>
                    </a:tc>
                    <a:tc>
                      <a:txBody>
                        <a:bodyPr/>
                        <a:lstStyle/>
                        <a:p>
                          <a:r>
                            <a:rPr lang="en-IN" dirty="0" smtClean="0"/>
                            <a:t>Entering </a:t>
                          </a:r>
                          <a:endParaRPr lang="en-IN" dirty="0"/>
                        </a:p>
                      </a:txBody>
                      <a:tcPr/>
                    </a:tc>
                    <a:tc>
                      <a:txBody>
                        <a:bodyPr/>
                        <a:lstStyle/>
                        <a:p>
                          <a:r>
                            <a:rPr lang="en-IN" dirty="0" smtClean="0"/>
                            <a:t>Leaving</a:t>
                          </a:r>
                          <a:endParaRPr lang="en-IN" dirty="0"/>
                        </a:p>
                      </a:txBody>
                      <a:tcPr/>
                    </a:tc>
                    <a:tc>
                      <a:txBody>
                        <a:bodyPr/>
                        <a:lstStyle/>
                        <a:p>
                          <a:r>
                            <a:rPr lang="en-IN" dirty="0" smtClean="0"/>
                            <a:t>Pivot Element</a:t>
                          </a:r>
                          <a:endParaRPr lang="en-IN" dirty="0"/>
                        </a:p>
                      </a:txBody>
                      <a:tcPr/>
                    </a:tc>
                  </a:tr>
                  <a:tr h="370840">
                    <a:tc>
                      <a:txBody>
                        <a:bodyPr/>
                        <a:lstStyle/>
                        <a:p>
                          <a:r>
                            <a:rPr lang="en-IN" dirty="0" smtClean="0"/>
                            <a:t>1</a:t>
                          </a:r>
                          <a:endParaRPr lang="en-IN" dirty="0"/>
                        </a:p>
                      </a:txBody>
                      <a:tcPr/>
                    </a:tc>
                    <a:tc>
                      <a:txBody>
                        <a:bodyPr/>
                        <a:lstStyle/>
                        <a:p>
                          <a:endParaRPr lang="en-US"/>
                        </a:p>
                      </a:txBody>
                      <a:tcPr>
                        <a:blipFill rotWithShape="1">
                          <a:blip r:embed="rId5"/>
                          <a:stretch>
                            <a:fillRect l="-93220" t="-180328" r="-227684" b="-224590"/>
                          </a:stretch>
                        </a:blipFill>
                      </a:tcPr>
                    </a:tc>
                    <a:tc>
                      <a:txBody>
                        <a:bodyPr/>
                        <a:lstStyle/>
                        <a:p>
                          <a:endParaRPr lang="en-US"/>
                        </a:p>
                      </a:txBody>
                      <a:tcPr>
                        <a:blipFill rotWithShape="1">
                          <a:blip r:embed="rId5"/>
                          <a:stretch>
                            <a:fillRect l="-206024" t="-180328" r="-142771" b="-224590"/>
                          </a:stretch>
                        </a:blipFill>
                      </a:tcPr>
                    </a:tc>
                    <a:tc>
                      <a:txBody>
                        <a:bodyPr/>
                        <a:lstStyle/>
                        <a:p>
                          <a:r>
                            <a:rPr lang="en-IN" dirty="0" smtClean="0"/>
                            <a:t>6</a:t>
                          </a:r>
                          <a:endParaRPr lang="en-IN" dirty="0"/>
                        </a:p>
                      </a:txBody>
                      <a:tcPr/>
                    </a:tc>
                  </a:tr>
                  <a:tr h="370840">
                    <a:tc>
                      <a:txBody>
                        <a:bodyPr/>
                        <a:lstStyle/>
                        <a:p>
                          <a:r>
                            <a:rPr lang="en-IN" dirty="0" smtClean="0"/>
                            <a:t>2</a:t>
                          </a:r>
                          <a:endParaRPr lang="en-IN" dirty="0"/>
                        </a:p>
                      </a:txBody>
                      <a:tcPr/>
                    </a:tc>
                    <a:tc>
                      <a:txBody>
                        <a:bodyPr/>
                        <a:lstStyle/>
                        <a:p>
                          <a:endParaRPr lang="en-US"/>
                        </a:p>
                      </a:txBody>
                      <a:tcPr>
                        <a:blipFill rotWithShape="1">
                          <a:blip r:embed="rId5"/>
                          <a:stretch>
                            <a:fillRect l="-93220" t="-280328" r="-227684" b="-124590"/>
                          </a:stretch>
                        </a:blipFill>
                      </a:tcPr>
                    </a:tc>
                    <a:tc>
                      <a:txBody>
                        <a:bodyPr/>
                        <a:lstStyle/>
                        <a:p>
                          <a:endParaRPr lang="en-US"/>
                        </a:p>
                      </a:txBody>
                      <a:tcPr>
                        <a:blipFill rotWithShape="1">
                          <a:blip r:embed="rId5"/>
                          <a:stretch>
                            <a:fillRect l="-206024" t="-280328" r="-142771" b="-124590"/>
                          </a:stretch>
                        </a:blipFill>
                      </a:tcPr>
                    </a:tc>
                    <a:tc>
                      <a:txBody>
                        <a:bodyPr/>
                        <a:lstStyle/>
                        <a:p>
                          <a:r>
                            <a:rPr lang="en-IN" dirty="0" smtClean="0"/>
                            <a:t>10/3</a:t>
                          </a:r>
                          <a:endParaRPr lang="en-IN" dirty="0"/>
                        </a:p>
                      </a:txBody>
                      <a:tcPr/>
                    </a:tc>
                  </a:tr>
                  <a:tr h="370840">
                    <a:tc>
                      <a:txBody>
                        <a:bodyPr/>
                        <a:lstStyle/>
                        <a:p>
                          <a:r>
                            <a:rPr lang="en-IN" dirty="0" smtClean="0"/>
                            <a:t>3</a:t>
                          </a:r>
                          <a:endParaRPr lang="en-IN" dirty="0"/>
                        </a:p>
                      </a:txBody>
                      <a:tcPr/>
                    </a:tc>
                    <a:tc>
                      <a:txBody>
                        <a:bodyPr/>
                        <a:lstStyle/>
                        <a:p>
                          <a:endParaRPr lang="en-US"/>
                        </a:p>
                      </a:txBody>
                      <a:tcPr>
                        <a:blipFill rotWithShape="1">
                          <a:blip r:embed="rId5"/>
                          <a:stretch>
                            <a:fillRect l="-93220" t="-380328" r="-227684" b="-24590"/>
                          </a:stretch>
                        </a:blipFill>
                      </a:tcPr>
                    </a:tc>
                    <a:tc>
                      <a:txBody>
                        <a:bodyPr/>
                        <a:lstStyle/>
                        <a:p>
                          <a:endParaRPr lang="en-US"/>
                        </a:p>
                      </a:txBody>
                      <a:tcPr>
                        <a:blipFill rotWithShape="1">
                          <a:blip r:embed="rId5"/>
                          <a:stretch>
                            <a:fillRect l="-206024" t="-380328" r="-142771" b="-24590"/>
                          </a:stretch>
                        </a:blipFill>
                      </a:tcPr>
                    </a:tc>
                    <a:tc>
                      <a:txBody>
                        <a:bodyPr/>
                        <a:lstStyle/>
                        <a:p>
                          <a:r>
                            <a:rPr lang="en-IN" dirty="0" smtClean="0"/>
                            <a:t>1</a:t>
                          </a:r>
                          <a:endParaRPr lang="en-IN" dirty="0"/>
                        </a:p>
                      </a:txBody>
                      <a:tcPr/>
                    </a:tc>
                  </a:tr>
                </a:tbl>
              </a:graphicData>
            </a:graphic>
          </p:graphicFrame>
        </mc:Fallback>
      </mc:AlternateContent>
    </p:spTree>
    <p:extLst>
      <p:ext uri="{BB962C8B-B14F-4D97-AF65-F5344CB8AC3E}">
        <p14:creationId xmlns:p14="http://schemas.microsoft.com/office/powerpoint/2010/main" val="295768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51520" y="476672"/>
                <a:ext cx="8659871" cy="1337033"/>
              </a:xfrm>
              <a:prstGeom prst="rect">
                <a:avLst/>
              </a:prstGeom>
              <a:noFill/>
            </p:spPr>
            <p:txBody>
              <a:bodyPr wrap="none" rtlCol="0">
                <a:spAutoFit/>
              </a:bodyPr>
              <a:lstStyle/>
              <a:p>
                <a:r>
                  <a:rPr lang="en-IN" dirty="0" smtClean="0"/>
                  <a:t>Since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has the largest fractional part, the </a:t>
                </a:r>
                <a:r>
                  <a:rPr lang="en-IN" dirty="0" err="1"/>
                  <a:t>G</a:t>
                </a:r>
                <a:r>
                  <a:rPr lang="en-IN" dirty="0" err="1" smtClean="0"/>
                  <a:t>omorian</a:t>
                </a:r>
                <a:r>
                  <a:rPr lang="en-IN" dirty="0" smtClean="0"/>
                  <a:t> cut associated with this variable is</a:t>
                </a:r>
              </a:p>
              <a:p>
                <a:r>
                  <a:rPr lang="en-IN" dirty="0" smtClean="0"/>
                  <a:t>3/10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1 </m:t>
                        </m:r>
                      </m:sub>
                    </m:sSub>
                  </m:oMath>
                </a14:m>
                <a:r>
                  <a:rPr lang="en-IN" dirty="0" smtClean="0"/>
                  <a:t>+1/5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2 </m:t>
                        </m:r>
                      </m:sub>
                    </m:sSub>
                    <m:r>
                      <a:rPr lang="en-IN" i="1" smtClean="0">
                        <a:latin typeface="Cambria Math"/>
                        <a:ea typeface="Cambria Math"/>
                      </a:rPr>
                      <m:t>≥</m:t>
                    </m:r>
                    <m:f>
                      <m:fPr>
                        <m:ctrlPr>
                          <a:rPr lang="en-IN" b="0" i="1" smtClean="0">
                            <a:latin typeface="Cambria Math" panose="02040503050406030204" pitchFamily="18" charset="0"/>
                            <a:ea typeface="Cambria Math"/>
                          </a:rPr>
                        </m:ctrlPr>
                      </m:fPr>
                      <m:num>
                        <m:r>
                          <a:rPr lang="en-IN" b="0" i="1" smtClean="0">
                            <a:latin typeface="Cambria Math"/>
                            <a:ea typeface="Cambria Math"/>
                          </a:rPr>
                          <m:t>1</m:t>
                        </m:r>
                      </m:num>
                      <m:den>
                        <m:r>
                          <a:rPr lang="en-IN" b="0" i="1" smtClean="0">
                            <a:latin typeface="Cambria Math"/>
                            <a:ea typeface="Cambria Math"/>
                          </a:rPr>
                          <m:t>2</m:t>
                        </m:r>
                      </m:den>
                    </m:f>
                  </m:oMath>
                </a14:m>
                <a:endParaRPr lang="en-IN" b="0" dirty="0" smtClean="0">
                  <a:ea typeface="Cambria Math"/>
                </a:endParaRPr>
              </a:p>
              <a:p>
                <a:endParaRPr lang="en-IN" b="0" dirty="0" smtClean="0">
                  <a:ea typeface="Cambria Math"/>
                </a:endParaRPr>
              </a:p>
              <a:p>
                <a:r>
                  <a:rPr lang="en-IN" dirty="0" smtClean="0"/>
                  <a:t>Add this new equation -3/10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1 </m:t>
                        </m:r>
                      </m:sub>
                    </m:sSub>
                  </m:oMath>
                </a14:m>
                <a:r>
                  <a:rPr lang="en-IN" dirty="0" smtClean="0"/>
                  <a:t>-1/5</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2 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𝑔</m:t>
                        </m:r>
                        <m:r>
                          <a:rPr lang="en-IN" b="0" i="1" dirty="0" smtClean="0">
                            <a:latin typeface="Cambria Math"/>
                          </a:rPr>
                          <m:t>1 </m:t>
                        </m:r>
                      </m:sub>
                    </m:sSub>
                  </m:oMath>
                </a14:m>
                <a:r>
                  <a:rPr lang="en-IN" dirty="0" smtClean="0"/>
                  <a:t>=-1/2 at the bottom of the above simplex table</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251520" y="476672"/>
                <a:ext cx="8659871" cy="1337033"/>
              </a:xfrm>
              <a:prstGeom prst="rect">
                <a:avLst/>
              </a:prstGeom>
              <a:blipFill rotWithShape="0">
                <a:blip r:embed="rId2"/>
                <a:stretch>
                  <a:fillRect l="-563" t="-2273" b="-45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80213519"/>
                  </p:ext>
                </p:extLst>
              </p:nvPr>
            </p:nvGraphicFramePr>
            <p:xfrm>
              <a:off x="1043608" y="2276518"/>
              <a:ext cx="6095997" cy="2259584"/>
            </p:xfrm>
            <a:graphic>
              <a:graphicData uri="http://schemas.openxmlformats.org/drawingml/2006/table">
                <a:tbl>
                  <a:tblPr firstRow="1" bandRow="1">
                    <a:tableStyleId>{5940675A-B579-460E-94D1-54222C63F5DA}</a:tableStyleId>
                  </a:tblPr>
                  <a:tblGrid>
                    <a:gridCol w="677333"/>
                    <a:gridCol w="677333"/>
                    <a:gridCol w="677333"/>
                    <a:gridCol w="677333"/>
                    <a:gridCol w="842724"/>
                    <a:gridCol w="576064"/>
                    <a:gridCol w="613211"/>
                    <a:gridCol w="677333"/>
                    <a:gridCol w="677333"/>
                  </a:tblGrid>
                  <a:tr h="370840">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m:t>
                                    </m:r>
                                  </m:sub>
                                </m:sSub>
                              </m:oMath>
                            </m:oMathPara>
                          </a14:m>
                          <a:endParaRPr lang="en-IN" dirty="0"/>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3/10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5/2</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1/20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5/4</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25/4</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solidFill>
                                <a:srgbClr val="00B050"/>
                              </a:solidFill>
                            </a:rPr>
                            <a:t>-3/10</a:t>
                          </a:r>
                          <a:endParaRPr lang="en-IN" dirty="0">
                            <a:solidFill>
                              <a:srgbClr val="00B050"/>
                            </a:solidFill>
                          </a:endParaRPr>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-1/2</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30</a:t>
                          </a:r>
                          <a:endParaRPr lang="en-IN"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80213519"/>
                  </p:ext>
                </p:extLst>
              </p:nvPr>
            </p:nvGraphicFramePr>
            <p:xfrm>
              <a:off x="1043608" y="2276518"/>
              <a:ext cx="6095997" cy="2259584"/>
            </p:xfrm>
            <a:graphic>
              <a:graphicData uri="http://schemas.openxmlformats.org/drawingml/2006/table">
                <a:tbl>
                  <a:tblPr firstRow="1" bandRow="1">
                    <a:tableStyleId>{5940675A-B579-460E-94D1-54222C63F5DA}</a:tableStyleId>
                  </a:tblPr>
                  <a:tblGrid>
                    <a:gridCol w="677333"/>
                    <a:gridCol w="677333"/>
                    <a:gridCol w="677333"/>
                    <a:gridCol w="677333"/>
                    <a:gridCol w="842724"/>
                    <a:gridCol w="576064"/>
                    <a:gridCol w="613211"/>
                    <a:gridCol w="677333"/>
                    <a:gridCol w="677333"/>
                  </a:tblGrid>
                  <a:tr h="388112">
                    <a:tc>
                      <a:txBody>
                        <a:bodyPr/>
                        <a:lstStyle/>
                        <a:p>
                          <a:r>
                            <a:rPr lang="en-IN" dirty="0" smtClean="0"/>
                            <a:t>BV</a:t>
                          </a:r>
                          <a:endParaRPr lang="en-IN" dirty="0"/>
                        </a:p>
                      </a:txBody>
                      <a:tcPr/>
                    </a:tc>
                    <a:tc>
                      <a:txBody>
                        <a:bodyPr/>
                        <a:lstStyle/>
                        <a:p>
                          <a:endParaRPr lang="en-US"/>
                        </a:p>
                      </a:txBody>
                      <a:tcPr>
                        <a:blipFill rotWithShape="0">
                          <a:blip r:embed="rId3"/>
                          <a:stretch>
                            <a:fillRect l="-100901" t="-7813" r="-703604" b="-503125"/>
                          </a:stretch>
                        </a:blipFill>
                      </a:tcPr>
                    </a:tc>
                    <a:tc>
                      <a:txBody>
                        <a:bodyPr/>
                        <a:lstStyle/>
                        <a:p>
                          <a:endParaRPr lang="en-US"/>
                        </a:p>
                      </a:txBody>
                      <a:tcPr>
                        <a:blipFill rotWithShape="0">
                          <a:blip r:embed="rId3"/>
                          <a:stretch>
                            <a:fillRect l="-199107" t="-7813" r="-597321" b="-503125"/>
                          </a:stretch>
                        </a:blipFill>
                      </a:tcPr>
                    </a:tc>
                    <a:tc>
                      <a:txBody>
                        <a:bodyPr/>
                        <a:lstStyle/>
                        <a:p>
                          <a:endParaRPr lang="en-US"/>
                        </a:p>
                      </a:txBody>
                      <a:tcPr>
                        <a:blipFill rotWithShape="0">
                          <a:blip r:embed="rId3"/>
                          <a:stretch>
                            <a:fillRect l="-301802" t="-7813" r="-502703" b="-503125"/>
                          </a:stretch>
                        </a:blipFill>
                      </a:tcPr>
                    </a:tc>
                    <a:tc>
                      <a:txBody>
                        <a:bodyPr/>
                        <a:lstStyle/>
                        <a:p>
                          <a:endParaRPr lang="en-US"/>
                        </a:p>
                      </a:txBody>
                      <a:tcPr>
                        <a:blipFill rotWithShape="0">
                          <a:blip r:embed="rId3"/>
                          <a:stretch>
                            <a:fillRect l="-323188" t="-7813" r="-304348" b="-503125"/>
                          </a:stretch>
                        </a:blipFill>
                      </a:tcPr>
                    </a:tc>
                    <a:tc>
                      <a:txBody>
                        <a:bodyPr/>
                        <a:lstStyle/>
                        <a:p>
                          <a:endParaRPr lang="en-US"/>
                        </a:p>
                      </a:txBody>
                      <a:tcPr>
                        <a:blipFill rotWithShape="0">
                          <a:blip r:embed="rId3"/>
                          <a:stretch>
                            <a:fillRect l="-614737" t="-7813" r="-342105" b="-503125"/>
                          </a:stretch>
                        </a:blipFill>
                      </a:tcPr>
                    </a:tc>
                    <a:tc>
                      <a:txBody>
                        <a:bodyPr/>
                        <a:lstStyle/>
                        <a:p>
                          <a:endParaRPr lang="en-US"/>
                        </a:p>
                      </a:txBody>
                      <a:tcPr>
                        <a:blipFill rotWithShape="0">
                          <a:blip r:embed="rId3"/>
                          <a:stretch>
                            <a:fillRect l="-672277" t="-7813" r="-221782" b="-503125"/>
                          </a:stretch>
                        </a:blipFill>
                      </a:tcPr>
                    </a:tc>
                    <a:tc>
                      <a:txBody>
                        <a:bodyPr/>
                        <a:lstStyle/>
                        <a:p>
                          <a:endParaRPr lang="en-US"/>
                        </a:p>
                      </a:txBody>
                      <a:tcPr>
                        <a:blipFill rotWithShape="0">
                          <a:blip r:embed="rId3"/>
                          <a:stretch>
                            <a:fillRect l="-702703" t="-7813" r="-101802" b="-503125"/>
                          </a:stretch>
                        </a:blipFill>
                      </a:tcPr>
                    </a:tc>
                    <a:tc>
                      <a:txBody>
                        <a:bodyPr/>
                        <a:lstStyle/>
                        <a:p>
                          <a:r>
                            <a:rPr lang="en-IN" dirty="0" smtClean="0"/>
                            <a:t>RHS</a:t>
                          </a:r>
                          <a:endParaRPr lang="en-IN" dirty="0"/>
                        </a:p>
                      </a:txBody>
                      <a:tcPr/>
                    </a:tc>
                  </a:tr>
                  <a:tr h="370840">
                    <a:tc>
                      <a:txBody>
                        <a:bodyPr/>
                        <a:lstStyle/>
                        <a:p>
                          <a:endParaRPr lang="en-US"/>
                        </a:p>
                      </a:txBody>
                      <a:tcPr>
                        <a:blipFill rotWithShape="0">
                          <a:blip r:embed="rId3"/>
                          <a:stretch>
                            <a:fillRect l="-901" t="-113115" r="-803604" b="-427869"/>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3/10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5/2</a:t>
                          </a:r>
                          <a:endParaRPr lang="en-IN" dirty="0"/>
                        </a:p>
                      </a:txBody>
                      <a:tcPr/>
                    </a:tc>
                  </a:tr>
                  <a:tr h="370840">
                    <a:tc>
                      <a:txBody>
                        <a:bodyPr/>
                        <a:lstStyle/>
                        <a:p>
                          <a:endParaRPr lang="en-US"/>
                        </a:p>
                      </a:txBody>
                      <a:tcPr>
                        <a:blipFill rotWithShape="0">
                          <a:blip r:embed="rId3"/>
                          <a:stretch>
                            <a:fillRect l="-901" t="-213115" r="-803604" b="-327869"/>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1/20</a:t>
                          </a:r>
                          <a:endParaRPr lang="en-IN" dirty="0"/>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5/4</a:t>
                          </a:r>
                          <a:endParaRPr lang="en-IN" dirty="0"/>
                        </a:p>
                      </a:txBody>
                      <a:tcPr/>
                    </a:tc>
                  </a:tr>
                  <a:tr h="370840">
                    <a:tc>
                      <a:txBody>
                        <a:bodyPr/>
                        <a:lstStyle/>
                        <a:p>
                          <a:endParaRPr lang="en-US"/>
                        </a:p>
                      </a:txBody>
                      <a:tcPr>
                        <a:blipFill rotWithShape="0">
                          <a:blip r:embed="rId3"/>
                          <a:stretch>
                            <a:fillRect l="-901" t="-313115" r="-803604" b="-227869"/>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25/4</a:t>
                          </a:r>
                          <a:endParaRPr lang="en-IN" dirty="0"/>
                        </a:p>
                      </a:txBody>
                      <a:tcPr/>
                    </a:tc>
                  </a:tr>
                  <a:tr h="388112">
                    <a:tc>
                      <a:txBody>
                        <a:bodyPr/>
                        <a:lstStyle/>
                        <a:p>
                          <a:endParaRPr lang="en-US"/>
                        </a:p>
                      </a:txBody>
                      <a:tcPr>
                        <a:blipFill rotWithShape="0">
                          <a:blip r:embed="rId3"/>
                          <a:stretch>
                            <a:fillRect l="-901" t="-393750" r="-803604" b="-117188"/>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solidFill>
                                <a:srgbClr val="00B050"/>
                              </a:solidFill>
                            </a:rPr>
                            <a:t>-3/10</a:t>
                          </a:r>
                          <a:endParaRPr lang="en-IN" dirty="0">
                            <a:solidFill>
                              <a:srgbClr val="00B050"/>
                            </a:solidFill>
                          </a:endParaRPr>
                        </a:p>
                      </a:txBody>
                      <a:tcPr/>
                    </a:tc>
                    <a:tc>
                      <a:txBody>
                        <a:bodyPr/>
                        <a:lstStyle/>
                        <a:p>
                          <a:r>
                            <a:rPr lang="en-IN" dirty="0" smtClean="0"/>
                            <a:t>-1/5</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-1/2</a:t>
                          </a:r>
                          <a:endParaRPr lang="en-IN" dirty="0"/>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30</a:t>
                          </a:r>
                          <a:endParaRPr lang="en-IN" dirty="0"/>
                        </a:p>
                      </a:txBody>
                      <a:tcPr/>
                    </a:tc>
                  </a:tr>
                </a:tbl>
              </a:graphicData>
            </a:graphic>
          </p:graphicFrame>
        </mc:Fallback>
      </mc:AlternateContent>
      <p:sp>
        <p:nvSpPr>
          <p:cNvPr id="5" name="TextBox 4"/>
          <p:cNvSpPr txBox="1"/>
          <p:nvPr/>
        </p:nvSpPr>
        <p:spPr>
          <a:xfrm>
            <a:off x="1043608" y="5805264"/>
            <a:ext cx="4440068" cy="369332"/>
          </a:xfrm>
          <a:prstGeom prst="rect">
            <a:avLst/>
          </a:prstGeom>
          <a:noFill/>
        </p:spPr>
        <p:txBody>
          <a:bodyPr wrap="square" rtlCol="0">
            <a:spAutoFit/>
          </a:bodyPr>
          <a:lstStyle/>
          <a:p>
            <a:r>
              <a:rPr lang="en-IN" dirty="0" smtClean="0"/>
              <a:t>Use Dual Simple Method to recover feasibility</a:t>
            </a:r>
            <a:endParaRPr lang="en-IN" dirty="0"/>
          </a:p>
        </p:txBody>
      </p:sp>
      <p:sp>
        <p:nvSpPr>
          <p:cNvPr id="3" name="TextBox 2"/>
          <p:cNvSpPr txBox="1"/>
          <p:nvPr/>
        </p:nvSpPr>
        <p:spPr>
          <a:xfrm>
            <a:off x="1043608" y="5157192"/>
            <a:ext cx="4008020" cy="369332"/>
          </a:xfrm>
          <a:prstGeom prst="rect">
            <a:avLst/>
          </a:prstGeom>
          <a:noFill/>
        </p:spPr>
        <p:txBody>
          <a:bodyPr wrap="none" rtlCol="0">
            <a:spAutoFit/>
          </a:bodyPr>
          <a:lstStyle/>
          <a:p>
            <a:r>
              <a:rPr lang="en-IN" dirty="0" smtClean="0"/>
              <a:t>The above table is Optimal but infeasible</a:t>
            </a:r>
            <a:endParaRPr lang="en-IN" dirty="0"/>
          </a:p>
        </p:txBody>
      </p:sp>
    </p:spTree>
    <p:extLst>
      <p:ext uri="{BB962C8B-B14F-4D97-AF65-F5344CB8AC3E}">
        <p14:creationId xmlns:p14="http://schemas.microsoft.com/office/powerpoint/2010/main" val="4147085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4104641894"/>
                  </p:ext>
                </p:extLst>
              </p:nvPr>
            </p:nvGraphicFramePr>
            <p:xfrm>
              <a:off x="1391816" y="113391"/>
              <a:ext cx="6288360" cy="2818376"/>
            </p:xfrm>
            <a:graphic>
              <a:graphicData uri="http://schemas.openxmlformats.org/drawingml/2006/table">
                <a:tbl>
                  <a:tblPr firstRow="1" bandRow="1">
                    <a:tableStyleId>{5940675A-B579-460E-94D1-54222C63F5DA}</a:tableStyleId>
                  </a:tblPr>
                  <a:tblGrid>
                    <a:gridCol w="599932"/>
                    <a:gridCol w="599932"/>
                    <a:gridCol w="599932"/>
                    <a:gridCol w="599932"/>
                    <a:gridCol w="599932"/>
                    <a:gridCol w="599932"/>
                    <a:gridCol w="672544"/>
                    <a:gridCol w="720080"/>
                    <a:gridCol w="503852"/>
                    <a:gridCol w="792292"/>
                  </a:tblGrid>
                  <a:tr h="576064">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00B0F0"/>
                                        </a:solidFill>
                                        <a:latin typeface="Cambria Math" panose="02040503050406030204" pitchFamily="18" charset="0"/>
                                      </a:rPr>
                                    </m:ctrlPr>
                                  </m:sSubPr>
                                  <m:e>
                                    <m:r>
                                      <a:rPr lang="en-IN" b="0" i="1" smtClean="0">
                                        <a:solidFill>
                                          <a:srgbClr val="00B0F0"/>
                                        </a:solidFill>
                                        <a:latin typeface="Cambria Math"/>
                                      </a:rPr>
                                      <m:t>𝑠</m:t>
                                    </m:r>
                                  </m:e>
                                  <m:sub>
                                    <m:r>
                                      <a:rPr lang="en-IN" b="0" i="1" smtClean="0">
                                        <a:solidFill>
                                          <a:srgbClr val="00B0F0"/>
                                        </a:solidFill>
                                        <a:latin typeface="Cambria Math"/>
                                      </a:rPr>
                                      <m:t>𝑔</m:t>
                                    </m:r>
                                    <m:r>
                                      <a:rPr lang="en-IN" b="0" i="1" smtClean="0">
                                        <a:solidFill>
                                          <a:srgbClr val="00B0F0"/>
                                        </a:solidFill>
                                        <a:latin typeface="Cambria Math"/>
                                      </a:rPr>
                                      <m:t>2</m:t>
                                    </m:r>
                                  </m:sub>
                                </m:sSub>
                              </m:oMath>
                            </m:oMathPara>
                          </a14:m>
                          <a:endParaRPr lang="en-IN" dirty="0">
                            <a:solidFill>
                              <a:srgbClr val="00B0F0"/>
                            </a:solidFill>
                          </a:endParaRPr>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2</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7/6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1</a:t>
                          </a:r>
                          <a:endParaRPr lang="en-IN" dirty="0"/>
                        </a:p>
                      </a:txBody>
                      <a:tcPr/>
                    </a:tc>
                    <a:tc>
                      <a:txBody>
                        <a:bodyPr/>
                        <a:lstStyle/>
                        <a:p>
                          <a:r>
                            <a:rPr lang="en-IN" dirty="0" smtClean="0"/>
                            <a:t>5/6</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35/6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2/3</a:t>
                          </a:r>
                          <a:endParaRPr lang="en-IN" dirty="0"/>
                        </a:p>
                      </a:txBody>
                      <a:tcPr/>
                    </a:tc>
                    <a:tc>
                      <a:txBody>
                        <a:bodyPr/>
                        <a:lstStyle/>
                        <a:p>
                          <a:r>
                            <a:rPr lang="en-IN" dirty="0" smtClean="0"/>
                            <a:t>0</a:t>
                          </a:r>
                          <a:endParaRPr lang="en-IN" dirty="0"/>
                        </a:p>
                      </a:txBody>
                      <a:tcPr/>
                    </a:tc>
                    <a:tc>
                      <a:txBody>
                        <a:bodyPr/>
                        <a:lstStyle/>
                        <a:p>
                          <a:r>
                            <a:rPr lang="en-IN" dirty="0" smtClean="0"/>
                            <a:t>-10/3</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5/3</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00B0F0"/>
                                        </a:solidFill>
                                        <a:latin typeface="Cambria Math" panose="02040503050406030204" pitchFamily="18" charset="0"/>
                                      </a:rPr>
                                    </m:ctrlPr>
                                  </m:sSubPr>
                                  <m:e>
                                    <m:r>
                                      <a:rPr lang="en-IN" b="0" i="1" smtClean="0">
                                        <a:solidFill>
                                          <a:srgbClr val="00B0F0"/>
                                        </a:solidFill>
                                        <a:latin typeface="Cambria Math"/>
                                      </a:rPr>
                                      <m:t>𝑠</m:t>
                                    </m:r>
                                  </m:e>
                                  <m:sub>
                                    <m:r>
                                      <a:rPr lang="en-IN" b="0" i="1" smtClean="0">
                                        <a:solidFill>
                                          <a:srgbClr val="00B0F0"/>
                                        </a:solidFill>
                                        <a:latin typeface="Cambria Math"/>
                                      </a:rPr>
                                      <m:t>𝑔</m:t>
                                    </m:r>
                                    <m:r>
                                      <a:rPr lang="en-IN" b="0" i="1" smtClean="0">
                                        <a:solidFill>
                                          <a:srgbClr val="00B0F0"/>
                                        </a:solidFill>
                                        <a:latin typeface="Cambria Math"/>
                                      </a:rPr>
                                      <m:t>2</m:t>
                                    </m:r>
                                  </m:sub>
                                </m:sSub>
                              </m:oMath>
                            </m:oMathPara>
                          </a14:m>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c>
                      <a:txBody>
                        <a:bodyPr/>
                        <a:lstStyle/>
                        <a:p>
                          <a:r>
                            <a:rPr lang="en-IN" dirty="0" smtClean="0">
                              <a:solidFill>
                                <a:srgbClr val="00B0F0"/>
                              </a:solidFill>
                            </a:rPr>
                            <a:t>1</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2/3</a:t>
                          </a:r>
                          <a:endParaRPr lang="en-IN" dirty="0"/>
                        </a:p>
                      </a:txBody>
                      <a:tcPr/>
                    </a:tc>
                    <a:tc>
                      <a:txBody>
                        <a:bodyPr/>
                        <a:lstStyle/>
                        <a:p>
                          <a:r>
                            <a:rPr lang="en-IN" dirty="0" smtClean="0"/>
                            <a:t>2</a:t>
                          </a:r>
                          <a:endParaRPr lang="en-IN" dirty="0"/>
                        </a:p>
                      </a:txBody>
                      <a:tcPr/>
                    </a:tc>
                    <a:tc>
                      <a:txBody>
                        <a:bodyPr/>
                        <a:lstStyle/>
                        <a:p>
                          <a:r>
                            <a:rPr lang="en-IN" dirty="0" smtClean="0"/>
                            <a:t>20/3</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80/3</a:t>
                          </a:r>
                          <a:endParaRPr lang="en-IN" dirty="0"/>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4104641894"/>
                  </p:ext>
                </p:extLst>
              </p:nvPr>
            </p:nvGraphicFramePr>
            <p:xfrm>
              <a:off x="1391816" y="113391"/>
              <a:ext cx="6288360" cy="2818376"/>
            </p:xfrm>
            <a:graphic>
              <a:graphicData uri="http://schemas.openxmlformats.org/drawingml/2006/table">
                <a:tbl>
                  <a:tblPr firstRow="1" bandRow="1">
                    <a:tableStyleId>{5940675A-B579-460E-94D1-54222C63F5DA}</a:tableStyleId>
                  </a:tblPr>
                  <a:tblGrid>
                    <a:gridCol w="599932"/>
                    <a:gridCol w="599932"/>
                    <a:gridCol w="599932"/>
                    <a:gridCol w="599932"/>
                    <a:gridCol w="599932"/>
                    <a:gridCol w="599932"/>
                    <a:gridCol w="672544"/>
                    <a:gridCol w="720080"/>
                    <a:gridCol w="503852"/>
                    <a:gridCol w="792292"/>
                  </a:tblGrid>
                  <a:tr h="576064">
                    <a:tc>
                      <a:txBody>
                        <a:bodyPr/>
                        <a:lstStyle/>
                        <a:p>
                          <a:r>
                            <a:rPr lang="en-IN" dirty="0" smtClean="0"/>
                            <a:t>BV</a:t>
                          </a:r>
                          <a:endParaRPr lang="en-IN" dirty="0"/>
                        </a:p>
                      </a:txBody>
                      <a:tcPr/>
                    </a:tc>
                    <a:tc>
                      <a:txBody>
                        <a:bodyPr/>
                        <a:lstStyle/>
                        <a:p>
                          <a:endParaRPr lang="en-US"/>
                        </a:p>
                      </a:txBody>
                      <a:tcPr>
                        <a:blipFill rotWithShape="1">
                          <a:blip r:embed="rId2"/>
                          <a:stretch>
                            <a:fillRect l="-98990" t="-5319" r="-843434" b="-407447"/>
                          </a:stretch>
                        </a:blipFill>
                      </a:tcPr>
                    </a:tc>
                    <a:tc>
                      <a:txBody>
                        <a:bodyPr/>
                        <a:lstStyle/>
                        <a:p>
                          <a:endParaRPr lang="en-US"/>
                        </a:p>
                      </a:txBody>
                      <a:tcPr>
                        <a:blipFill rotWithShape="1">
                          <a:blip r:embed="rId2"/>
                          <a:stretch>
                            <a:fillRect l="-201020" t="-5319" r="-752041" b="-407447"/>
                          </a:stretch>
                        </a:blipFill>
                      </a:tcPr>
                    </a:tc>
                    <a:tc>
                      <a:txBody>
                        <a:bodyPr/>
                        <a:lstStyle/>
                        <a:p>
                          <a:endParaRPr lang="en-US"/>
                        </a:p>
                      </a:txBody>
                      <a:tcPr>
                        <a:blipFill rotWithShape="1">
                          <a:blip r:embed="rId2"/>
                          <a:stretch>
                            <a:fillRect l="-297980" t="-5319" r="-644444" b="-407447"/>
                          </a:stretch>
                        </a:blipFill>
                      </a:tcPr>
                    </a:tc>
                    <a:tc>
                      <a:txBody>
                        <a:bodyPr/>
                        <a:lstStyle/>
                        <a:p>
                          <a:endParaRPr lang="en-US"/>
                        </a:p>
                      </a:txBody>
                      <a:tcPr>
                        <a:blipFill rotWithShape="1">
                          <a:blip r:embed="rId2"/>
                          <a:stretch>
                            <a:fillRect l="-402041" t="-5319" r="-551020" b="-407447"/>
                          </a:stretch>
                        </a:blipFill>
                      </a:tcPr>
                    </a:tc>
                    <a:tc>
                      <a:txBody>
                        <a:bodyPr/>
                        <a:lstStyle/>
                        <a:p>
                          <a:endParaRPr lang="en-US"/>
                        </a:p>
                      </a:txBody>
                      <a:tcPr>
                        <a:blipFill rotWithShape="1">
                          <a:blip r:embed="rId2"/>
                          <a:stretch>
                            <a:fillRect l="-496970" t="-5319" r="-445455" b="-407447"/>
                          </a:stretch>
                        </a:blipFill>
                      </a:tcPr>
                    </a:tc>
                    <a:tc>
                      <a:txBody>
                        <a:bodyPr/>
                        <a:lstStyle/>
                        <a:p>
                          <a:endParaRPr lang="en-US"/>
                        </a:p>
                      </a:txBody>
                      <a:tcPr>
                        <a:blipFill rotWithShape="1">
                          <a:blip r:embed="rId2"/>
                          <a:stretch>
                            <a:fillRect l="-537273" t="-5319" r="-300909" b="-407447"/>
                          </a:stretch>
                        </a:blipFill>
                      </a:tcPr>
                    </a:tc>
                    <a:tc>
                      <a:txBody>
                        <a:bodyPr/>
                        <a:lstStyle/>
                        <a:p>
                          <a:endParaRPr lang="en-US"/>
                        </a:p>
                      </a:txBody>
                      <a:tcPr>
                        <a:blipFill rotWithShape="1">
                          <a:blip r:embed="rId2"/>
                          <a:stretch>
                            <a:fillRect l="-594068" t="-5319" r="-180508" b="-407447"/>
                          </a:stretch>
                        </a:blipFill>
                      </a:tcPr>
                    </a:tc>
                    <a:tc>
                      <a:txBody>
                        <a:bodyPr/>
                        <a:lstStyle/>
                        <a:p>
                          <a:endParaRPr lang="en-US"/>
                        </a:p>
                      </a:txBody>
                      <a:tcPr>
                        <a:blipFill rotWithShape="1">
                          <a:blip r:embed="rId2"/>
                          <a:stretch>
                            <a:fillRect l="-986747" t="-5319" r="-156627" b="-407447"/>
                          </a:stretch>
                        </a:blipFill>
                      </a:tcPr>
                    </a:tc>
                    <a:tc>
                      <a:txBody>
                        <a:bodyPr/>
                        <a:lstStyle/>
                        <a:p>
                          <a:r>
                            <a:rPr lang="en-IN" dirty="0" smtClean="0"/>
                            <a:t>RHS</a:t>
                          </a:r>
                          <a:endParaRPr lang="en-IN" dirty="0"/>
                        </a:p>
                      </a:txBody>
                      <a:tcPr/>
                    </a:tc>
                  </a:tr>
                  <a:tr h="370840">
                    <a:tc>
                      <a:txBody>
                        <a:bodyPr/>
                        <a:lstStyle/>
                        <a:p>
                          <a:endParaRPr lang="en-US"/>
                        </a:p>
                      </a:txBody>
                      <a:tcPr>
                        <a:blipFill rotWithShape="1">
                          <a:blip r:embed="rId2"/>
                          <a:stretch>
                            <a:fillRect t="-162295" r="-953061" b="-527869"/>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2</a:t>
                          </a:r>
                          <a:endParaRPr lang="en-IN" dirty="0"/>
                        </a:p>
                      </a:txBody>
                      <a:tcPr/>
                    </a:tc>
                  </a:tr>
                  <a:tr h="370840">
                    <a:tc>
                      <a:txBody>
                        <a:bodyPr/>
                        <a:lstStyle/>
                        <a:p>
                          <a:endParaRPr lang="en-US"/>
                        </a:p>
                      </a:txBody>
                      <a:tcPr>
                        <a:blipFill rotWithShape="1">
                          <a:blip r:embed="rId2"/>
                          <a:stretch>
                            <a:fillRect t="-262295" r="-953061" b="-427869"/>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7/6</a:t>
                          </a:r>
                          <a:endParaRPr lang="en-IN" dirty="0"/>
                        </a:p>
                      </a:txBody>
                      <a:tcPr/>
                    </a:tc>
                  </a:tr>
                  <a:tr h="370840">
                    <a:tc>
                      <a:txBody>
                        <a:bodyPr/>
                        <a:lstStyle/>
                        <a:p>
                          <a:endParaRPr lang="en-US"/>
                        </a:p>
                      </a:txBody>
                      <a:tcPr>
                        <a:blipFill rotWithShape="1">
                          <a:blip r:embed="rId2"/>
                          <a:stretch>
                            <a:fillRect t="-362295" r="-953061" b="-327869"/>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-1/6</a:t>
                          </a:r>
                          <a:endParaRPr lang="en-IN" dirty="0"/>
                        </a:p>
                      </a:txBody>
                      <a:tcPr/>
                    </a:tc>
                    <a:tc>
                      <a:txBody>
                        <a:bodyPr/>
                        <a:lstStyle/>
                        <a:p>
                          <a:r>
                            <a:rPr lang="en-IN" dirty="0" smtClean="0"/>
                            <a:t>1</a:t>
                          </a:r>
                          <a:endParaRPr lang="en-IN" dirty="0"/>
                        </a:p>
                      </a:txBody>
                      <a:tcPr/>
                    </a:tc>
                    <a:tc>
                      <a:txBody>
                        <a:bodyPr/>
                        <a:lstStyle/>
                        <a:p>
                          <a:r>
                            <a:rPr lang="en-IN" dirty="0" smtClean="0"/>
                            <a:t>5/6</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35/6</a:t>
                          </a:r>
                          <a:endParaRPr lang="en-IN" dirty="0"/>
                        </a:p>
                      </a:txBody>
                      <a:tcPr/>
                    </a:tc>
                  </a:tr>
                  <a:tr h="370840">
                    <a:tc>
                      <a:txBody>
                        <a:bodyPr/>
                        <a:lstStyle/>
                        <a:p>
                          <a:endParaRPr lang="en-US"/>
                        </a:p>
                      </a:txBody>
                      <a:tcPr>
                        <a:blipFill rotWithShape="1">
                          <a:blip r:embed="rId2"/>
                          <a:stretch>
                            <a:fillRect t="-462295" r="-953061" b="-227869"/>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2/3</a:t>
                          </a:r>
                          <a:endParaRPr lang="en-IN" dirty="0"/>
                        </a:p>
                      </a:txBody>
                      <a:tcPr/>
                    </a:tc>
                    <a:tc>
                      <a:txBody>
                        <a:bodyPr/>
                        <a:lstStyle/>
                        <a:p>
                          <a:r>
                            <a:rPr lang="en-IN" dirty="0" smtClean="0"/>
                            <a:t>0</a:t>
                          </a:r>
                          <a:endParaRPr lang="en-IN" dirty="0"/>
                        </a:p>
                      </a:txBody>
                      <a:tcPr/>
                    </a:tc>
                    <a:tc>
                      <a:txBody>
                        <a:bodyPr/>
                        <a:lstStyle/>
                        <a:p>
                          <a:r>
                            <a:rPr lang="en-IN" dirty="0" smtClean="0"/>
                            <a:t>-10/3</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5/3</a:t>
                          </a:r>
                          <a:endParaRPr lang="en-IN" dirty="0"/>
                        </a:p>
                      </a:txBody>
                      <a:tcPr/>
                    </a:tc>
                  </a:tr>
                  <a:tr h="388112">
                    <a:tc>
                      <a:txBody>
                        <a:bodyPr/>
                        <a:lstStyle/>
                        <a:p>
                          <a:endParaRPr lang="en-US"/>
                        </a:p>
                      </a:txBody>
                      <a:tcPr>
                        <a:blipFill rotWithShape="1">
                          <a:blip r:embed="rId2"/>
                          <a:stretch>
                            <a:fillRect t="-544444" r="-953061" b="-120635"/>
                          </a:stretch>
                        </a:blipFill>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c>
                      <a:txBody>
                        <a:bodyPr/>
                        <a:lstStyle/>
                        <a:p>
                          <a:r>
                            <a:rPr lang="en-IN" dirty="0" smtClean="0">
                              <a:solidFill>
                                <a:srgbClr val="00B0F0"/>
                              </a:solidFill>
                            </a:rPr>
                            <a:t>1</a:t>
                          </a:r>
                          <a:endParaRPr lang="en-IN" dirty="0">
                            <a:solidFill>
                              <a:srgbClr val="00B0F0"/>
                            </a:solidFill>
                          </a:endParaRPr>
                        </a:p>
                      </a:txBody>
                      <a:tcPr/>
                    </a:tc>
                    <a:tc>
                      <a:txBody>
                        <a:bodyPr/>
                        <a:lstStyle/>
                        <a:p>
                          <a:r>
                            <a:rPr lang="en-IN" dirty="0" smtClean="0">
                              <a:solidFill>
                                <a:srgbClr val="00B0F0"/>
                              </a:solidFill>
                            </a:rPr>
                            <a:t>-5/6</a:t>
                          </a:r>
                          <a:endParaRPr lang="en-IN" dirty="0">
                            <a:solidFill>
                              <a:srgbClr val="00B0F0"/>
                            </a:solidFill>
                          </a:endParaRPr>
                        </a:p>
                      </a:txBody>
                      <a:tcPr/>
                    </a:tc>
                  </a:tr>
                  <a:tr h="370840">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2/3</a:t>
                          </a:r>
                          <a:endParaRPr lang="en-IN" dirty="0"/>
                        </a:p>
                      </a:txBody>
                      <a:tcPr/>
                    </a:tc>
                    <a:tc>
                      <a:txBody>
                        <a:bodyPr/>
                        <a:lstStyle/>
                        <a:p>
                          <a:r>
                            <a:rPr lang="en-IN" dirty="0" smtClean="0"/>
                            <a:t>2</a:t>
                          </a:r>
                          <a:endParaRPr lang="en-IN" dirty="0"/>
                        </a:p>
                      </a:txBody>
                      <a:tcPr/>
                    </a:tc>
                    <a:tc>
                      <a:txBody>
                        <a:bodyPr/>
                        <a:lstStyle/>
                        <a:p>
                          <a:r>
                            <a:rPr lang="en-IN" dirty="0" smtClean="0"/>
                            <a:t>20/3</a:t>
                          </a:r>
                          <a:endParaRPr lang="en-IN" dirty="0"/>
                        </a:p>
                      </a:txBody>
                      <a:tcPr/>
                    </a:tc>
                    <a:tc>
                      <a:txBody>
                        <a:bodyPr/>
                        <a:lstStyle/>
                        <a:p>
                          <a:r>
                            <a:rPr lang="en-IN" dirty="0" smtClean="0">
                              <a:solidFill>
                                <a:srgbClr val="00B0F0"/>
                              </a:solidFill>
                            </a:rPr>
                            <a:t>0</a:t>
                          </a:r>
                          <a:endParaRPr lang="en-IN" dirty="0">
                            <a:solidFill>
                              <a:srgbClr val="00B0F0"/>
                            </a:solidFill>
                          </a:endParaRPr>
                        </a:p>
                      </a:txBody>
                      <a:tcPr/>
                    </a:tc>
                    <a:tc>
                      <a:txBody>
                        <a:bodyPr/>
                        <a:lstStyle/>
                        <a:p>
                          <a:r>
                            <a:rPr lang="en-IN" dirty="0" smtClean="0"/>
                            <a:t>80/3</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1328516" y="3062876"/>
                <a:ext cx="6757684" cy="646331"/>
              </a:xfrm>
              <a:prstGeom prst="rect">
                <a:avLst/>
              </a:prstGeom>
              <a:noFill/>
            </p:spPr>
            <p:txBody>
              <a:bodyPr wrap="none" rtlCol="0">
                <a:spAutoFit/>
              </a:bodyPr>
              <a:lstStyle/>
              <a:p>
                <a:r>
                  <a:rPr lang="en-IN" dirty="0" smtClean="0"/>
                  <a:t>Since the basic variable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3 </m:t>
                        </m:r>
                      </m:sub>
                    </m:sSub>
                  </m:oMath>
                </a14:m>
                <a:r>
                  <a:rPr lang="en-IN" dirty="0" smtClean="0"/>
                  <a:t> value is not an integer, to generate the cut </a:t>
                </a:r>
              </a:p>
              <a:p>
                <a:r>
                  <a:rPr lang="en-IN" dirty="0"/>
                  <a:t>f</a:t>
                </a:r>
                <a:r>
                  <a:rPr lang="en-IN" dirty="0" smtClean="0"/>
                  <a:t>or this variable by using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row as the source row</a:t>
                </a: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328516" y="3062876"/>
                <a:ext cx="6757684" cy="646331"/>
              </a:xfrm>
              <a:prstGeom prst="rect">
                <a:avLst/>
              </a:prstGeom>
              <a:blipFill rotWithShape="0">
                <a:blip r:embed="rId3"/>
                <a:stretch>
                  <a:fillRect l="-812" t="-4717" b="-141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5290" y="3751324"/>
                <a:ext cx="2581412" cy="391902"/>
              </a:xfrm>
              <a:prstGeom prst="rect">
                <a:avLst/>
              </a:prstGeom>
              <a:noFill/>
            </p:spPr>
            <p:txBody>
              <a:bodyPr wrap="none" rtlCol="0">
                <a:spAutoFit/>
              </a:bodyPr>
              <a:lstStyle/>
              <a:p>
                <a:r>
                  <a:rPr lang="en-IN" dirty="0" smtClean="0"/>
                  <a:t>-1/6</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3 </m:t>
                        </m:r>
                      </m:sub>
                    </m:sSub>
                  </m:oMath>
                </a14:m>
                <a:r>
                  <a:rPr lang="en-IN" dirty="0" smtClean="0"/>
                  <a:t>+5/6</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𝑔</m:t>
                        </m:r>
                        <m:r>
                          <a:rPr lang="en-IN" b="0" i="1" dirty="0" smtClean="0">
                            <a:latin typeface="Cambria Math"/>
                          </a:rPr>
                          <m:t>1 </m:t>
                        </m:r>
                      </m:sub>
                    </m:sSub>
                  </m:oMath>
                </a14:m>
                <a:r>
                  <a:rPr lang="en-IN" dirty="0" smtClean="0"/>
                  <a:t>= 35/6</a:t>
                </a:r>
              </a:p>
            </p:txBody>
          </p:sp>
        </mc:Choice>
        <mc:Fallback xmlns="">
          <p:sp>
            <p:nvSpPr>
              <p:cNvPr id="4" name="TextBox 3"/>
              <p:cNvSpPr txBox="1">
                <a:spLocks noRot="1" noChangeAspect="1" noMove="1" noResize="1" noEditPoints="1" noAdjustHandles="1" noChangeArrowheads="1" noChangeShapeType="1" noTextEdit="1"/>
              </p:cNvSpPr>
              <p:nvPr/>
            </p:nvSpPr>
            <p:spPr>
              <a:xfrm>
                <a:off x="3245290" y="3751324"/>
                <a:ext cx="2581412" cy="391902"/>
              </a:xfrm>
              <a:prstGeom prst="rect">
                <a:avLst/>
              </a:prstGeom>
              <a:blipFill rotWithShape="0">
                <a:blip r:embed="rId4"/>
                <a:stretch>
                  <a:fillRect l="-1887" t="-6154" r="-1179" b="-184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3711" y="4293096"/>
                <a:ext cx="8424936" cy="2395399"/>
              </a:xfrm>
              <a:prstGeom prst="rect">
                <a:avLst/>
              </a:prstGeom>
              <a:noFill/>
            </p:spPr>
            <p:txBody>
              <a:bodyPr wrap="square" rtlCol="0">
                <a:spAutoFit/>
              </a:bodyPr>
              <a:lstStyle/>
              <a:p>
                <a:r>
                  <a:rPr lang="en-IN" sz="1600" dirty="0" smtClean="0"/>
                  <a:t>Since the given  problem is Mixed ILP, the </a:t>
                </a:r>
                <a:r>
                  <a:rPr lang="en-IN" sz="1600" dirty="0" err="1" smtClean="0"/>
                  <a:t>Gomory’s</a:t>
                </a:r>
                <a:r>
                  <a:rPr lang="en-IN" sz="1600" dirty="0" smtClean="0"/>
                  <a:t> cut for this equation</a:t>
                </a:r>
              </a:p>
              <a:p>
                <a:r>
                  <a:rPr lang="en-IN" dirty="0"/>
                  <a:t> </a:t>
                </a:r>
                <a:r>
                  <a:rPr lang="en-IN" dirty="0" smtClean="0"/>
                  <a:t>is 5/6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1  </m:t>
                        </m:r>
                      </m:sub>
                    </m:sSub>
                  </m:oMath>
                </a14:m>
                <a:r>
                  <a:rPr lang="en-IN" dirty="0" smtClean="0"/>
                  <a:t>+</a:t>
                </a:r>
                <a14:m>
                  <m:oMath xmlns:m="http://schemas.openxmlformats.org/officeDocument/2006/math">
                    <m:f>
                      <m:fPr>
                        <m:ctrlPr>
                          <a:rPr lang="en-IN" i="1" dirty="0" smtClean="0">
                            <a:latin typeface="Cambria Math" panose="02040503050406030204" pitchFamily="18" charset="0"/>
                          </a:rPr>
                        </m:ctrlPr>
                      </m:fPr>
                      <m:num>
                        <m:f>
                          <m:fPr>
                            <m:ctrlPr>
                              <a:rPr lang="en-IN" i="1" dirty="0" smtClean="0">
                                <a:latin typeface="Cambria Math" panose="02040503050406030204" pitchFamily="18" charset="0"/>
                              </a:rPr>
                            </m:ctrlPr>
                          </m:fPr>
                          <m:num>
                            <m:r>
                              <a:rPr lang="en-IN" b="0" i="1" dirty="0" smtClean="0">
                                <a:latin typeface="Cambria Math"/>
                              </a:rPr>
                              <m:t>5</m:t>
                            </m:r>
                          </m:num>
                          <m:den>
                            <m:r>
                              <a:rPr lang="en-IN" b="0" i="1" dirty="0" smtClean="0">
                                <a:latin typeface="Cambria Math"/>
                              </a:rPr>
                              <m:t>6</m:t>
                            </m:r>
                          </m:den>
                        </m:f>
                      </m:num>
                      <m:den>
                        <m:f>
                          <m:fPr>
                            <m:ctrlPr>
                              <a:rPr lang="en-IN" i="1" dirty="0" smtClean="0">
                                <a:latin typeface="Cambria Math" panose="02040503050406030204" pitchFamily="18" charset="0"/>
                              </a:rPr>
                            </m:ctrlPr>
                          </m:fPr>
                          <m:num>
                            <m:r>
                              <a:rPr lang="en-IN" b="0" i="1" dirty="0" smtClean="0">
                                <a:latin typeface="Cambria Math"/>
                              </a:rPr>
                              <m:t>5</m:t>
                            </m:r>
                          </m:num>
                          <m:den>
                            <m:r>
                              <a:rPr lang="en-IN" b="0" i="1" dirty="0" smtClean="0">
                                <a:latin typeface="Cambria Math"/>
                              </a:rPr>
                              <m:t>6  </m:t>
                            </m:r>
                          </m:den>
                        </m:f>
                        <m:r>
                          <a:rPr lang="en-IN" b="0" i="1" dirty="0" smtClean="0">
                            <a:latin typeface="Cambria Math"/>
                          </a:rPr>
                          <m:t>−1</m:t>
                        </m:r>
                      </m:den>
                    </m:f>
                  </m:oMath>
                </a14:m>
                <a:r>
                  <a:rPr lang="en-IN" dirty="0" smtClean="0"/>
                  <a:t>(-1/6)</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2 </m:t>
                        </m:r>
                      </m:sub>
                    </m:sSub>
                    <m:r>
                      <a:rPr lang="en-IN" i="1" dirty="0" smtClean="0">
                        <a:latin typeface="Cambria Math"/>
                        <a:ea typeface="Cambria Math"/>
                      </a:rPr>
                      <m:t>≥</m:t>
                    </m:r>
                    <m:f>
                      <m:fPr>
                        <m:ctrlPr>
                          <a:rPr lang="en-IN" b="0" i="1" dirty="0" smtClean="0">
                            <a:latin typeface="Cambria Math" panose="02040503050406030204" pitchFamily="18" charset="0"/>
                            <a:ea typeface="Cambria Math"/>
                          </a:rPr>
                        </m:ctrlPr>
                      </m:fPr>
                      <m:num>
                        <m:r>
                          <a:rPr lang="en-IN" b="0" i="1" dirty="0" smtClean="0">
                            <a:latin typeface="Cambria Math"/>
                            <a:ea typeface="Cambria Math"/>
                          </a:rPr>
                          <m:t>5</m:t>
                        </m:r>
                      </m:num>
                      <m:den>
                        <m:r>
                          <a:rPr lang="en-IN" b="0" i="1" dirty="0" smtClean="0">
                            <a:latin typeface="Cambria Math"/>
                            <a:ea typeface="Cambria Math"/>
                          </a:rPr>
                          <m:t>6</m:t>
                        </m:r>
                      </m:den>
                    </m:f>
                    <m:r>
                      <a:rPr lang="en-IN" b="0" i="1" dirty="0" smtClean="0">
                        <a:latin typeface="Cambria Math"/>
                        <a:ea typeface="Cambria Math"/>
                      </a:rPr>
                      <m:t>  </m:t>
                    </m:r>
                  </m:oMath>
                </a14:m>
                <a:endParaRPr lang="en-IN" b="0" dirty="0" smtClean="0">
                  <a:ea typeface="Cambria Math"/>
                </a:endParaRPr>
              </a:p>
              <a:p>
                <a:r>
                  <a:rPr lang="en-IN" dirty="0" smtClean="0"/>
                  <a:t> i.e., 5/6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2 </m:t>
                        </m:r>
                      </m:sub>
                    </m:sSub>
                  </m:oMath>
                </a14:m>
                <a:r>
                  <a:rPr lang="en-IN" dirty="0" smtClean="0"/>
                  <a:t>+ 5/6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1 </m:t>
                        </m:r>
                      </m:sub>
                    </m:sSub>
                    <m:r>
                      <a:rPr lang="en-IN" i="1" smtClean="0">
                        <a:latin typeface="Cambria Math"/>
                        <a:ea typeface="Cambria Math"/>
                      </a:rPr>
                      <m:t>≥</m:t>
                    </m:r>
                    <m:r>
                      <a:rPr lang="en-IN" b="0" i="1" smtClean="0">
                        <a:latin typeface="Cambria Math"/>
                        <a:ea typeface="Cambria Math"/>
                      </a:rPr>
                      <m:t> </m:t>
                    </m:r>
                    <m:f>
                      <m:fPr>
                        <m:ctrlPr>
                          <a:rPr lang="en-IN" b="0" i="1" smtClean="0">
                            <a:latin typeface="Cambria Math" panose="02040503050406030204" pitchFamily="18" charset="0"/>
                            <a:ea typeface="Cambria Math"/>
                          </a:rPr>
                        </m:ctrlPr>
                      </m:fPr>
                      <m:num>
                        <m:r>
                          <a:rPr lang="en-IN" b="0" i="1" smtClean="0">
                            <a:latin typeface="Cambria Math"/>
                            <a:ea typeface="Cambria Math"/>
                          </a:rPr>
                          <m:t>5</m:t>
                        </m:r>
                      </m:num>
                      <m:den>
                        <m:r>
                          <a:rPr lang="en-IN" b="0" i="1" smtClean="0">
                            <a:latin typeface="Cambria Math"/>
                            <a:ea typeface="Cambria Math"/>
                          </a:rPr>
                          <m:t>6</m:t>
                        </m:r>
                      </m:den>
                    </m:f>
                  </m:oMath>
                </a14:m>
                <a:endParaRPr lang="en-IN" b="0" dirty="0" smtClean="0">
                  <a:ea typeface="Cambria Math"/>
                </a:endParaRPr>
              </a:p>
              <a:p>
                <a:r>
                  <a:rPr lang="en-IN" dirty="0" smtClean="0"/>
                  <a:t> i.e., -5/6 </a:t>
                </a:r>
                <a14:m>
                  <m:oMath xmlns:m="http://schemas.openxmlformats.org/officeDocument/2006/math">
                    <m:sSub>
                      <m:sSubPr>
                        <m:ctrlPr>
                          <a:rPr lang="en-IN" i="1">
                            <a:latin typeface="Cambria Math" panose="02040503050406030204" pitchFamily="18" charset="0"/>
                          </a:rPr>
                        </m:ctrlPr>
                      </m:sSubPr>
                      <m:e>
                        <m:r>
                          <a:rPr lang="en-IN" i="1">
                            <a:latin typeface="Cambria Math"/>
                          </a:rPr>
                          <m:t>𝑠</m:t>
                        </m:r>
                      </m:e>
                      <m:sub>
                        <m:r>
                          <a:rPr lang="en-IN" i="1">
                            <a:latin typeface="Cambria Math"/>
                          </a:rPr>
                          <m:t>2 </m:t>
                        </m:r>
                      </m:sub>
                    </m:sSub>
                    <m:r>
                      <a:rPr lang="en-IN" b="0" i="0" smtClean="0">
                        <a:latin typeface="Cambria Math"/>
                      </a:rPr>
                      <m:t>−</m:t>
                    </m:r>
                  </m:oMath>
                </a14:m>
                <a:r>
                  <a:rPr lang="en-IN" dirty="0"/>
                  <a:t> 5/6 </a:t>
                </a:r>
                <a14:m>
                  <m:oMath xmlns:m="http://schemas.openxmlformats.org/officeDocument/2006/math">
                    <m:sSub>
                      <m:sSubPr>
                        <m:ctrlPr>
                          <a:rPr lang="en-IN" i="1">
                            <a:latin typeface="Cambria Math" panose="02040503050406030204" pitchFamily="18" charset="0"/>
                          </a:rPr>
                        </m:ctrlPr>
                      </m:sSubPr>
                      <m:e>
                        <m:r>
                          <a:rPr lang="en-IN" i="1">
                            <a:latin typeface="Cambria Math"/>
                          </a:rPr>
                          <m:t>𝑠</m:t>
                        </m:r>
                      </m:e>
                      <m:sub>
                        <m:r>
                          <a:rPr lang="en-IN" i="1">
                            <a:latin typeface="Cambria Math"/>
                          </a:rPr>
                          <m:t>𝑔</m:t>
                        </m:r>
                        <m:r>
                          <a:rPr lang="en-IN" i="1">
                            <a:latin typeface="Cambria Math"/>
                          </a:rPr>
                          <m:t>1       </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𝑠</m:t>
                        </m:r>
                      </m:e>
                      <m:sub>
                        <m:r>
                          <a:rPr lang="en-IN" b="0" i="1" dirty="0" smtClean="0">
                            <a:latin typeface="Cambria Math"/>
                          </a:rPr>
                          <m:t>𝑔</m:t>
                        </m:r>
                        <m:r>
                          <a:rPr lang="en-IN" b="0" i="1" dirty="0" smtClean="0">
                            <a:latin typeface="Cambria Math"/>
                          </a:rPr>
                          <m:t>2</m:t>
                        </m:r>
                      </m:sub>
                    </m:sSub>
                  </m:oMath>
                </a14:m>
                <a:r>
                  <a:rPr lang="en-IN" dirty="0" smtClean="0"/>
                  <a:t>=-5/6.  </a:t>
                </a:r>
              </a:p>
              <a:p>
                <a:endParaRPr lang="en-IN" sz="1600" dirty="0" smtClean="0"/>
              </a:p>
              <a:p>
                <a:r>
                  <a:rPr lang="en-IN" sz="1600" dirty="0" smtClean="0"/>
                  <a:t>Add this cutting plane equation at the bottom of the above simplex table, the table becomes optimal but infeasible</a:t>
                </a:r>
                <a:endParaRPr lang="en-IN"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1323711" y="4293096"/>
                <a:ext cx="8424936" cy="2395399"/>
              </a:xfrm>
              <a:prstGeom prst="rect">
                <a:avLst/>
              </a:prstGeom>
              <a:blipFill rotWithShape="0">
                <a:blip r:embed="rId5"/>
                <a:stretch>
                  <a:fillRect l="-362" t="-763" b="-2290"/>
                </a:stretch>
              </a:blipFill>
            </p:spPr>
            <p:txBody>
              <a:bodyPr/>
              <a:lstStyle/>
              <a:p>
                <a:r>
                  <a:rPr lang="en-IN">
                    <a:noFill/>
                  </a:rPr>
                  <a:t> </a:t>
                </a:r>
              </a:p>
            </p:txBody>
          </p:sp>
        </mc:Fallback>
      </mc:AlternateContent>
    </p:spTree>
    <p:extLst>
      <p:ext uri="{BB962C8B-B14F-4D97-AF65-F5344CB8AC3E}">
        <p14:creationId xmlns:p14="http://schemas.microsoft.com/office/powerpoint/2010/main" val="2219826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700350336"/>
                  </p:ext>
                </p:extLst>
              </p:nvPr>
            </p:nvGraphicFramePr>
            <p:xfrm>
              <a:off x="1547664" y="1408643"/>
              <a:ext cx="6288360" cy="2900068"/>
            </p:xfrm>
            <a:graphic>
              <a:graphicData uri="http://schemas.openxmlformats.org/drawingml/2006/table">
                <a:tbl>
                  <a:tblPr firstRow="1" bandRow="1">
                    <a:tableStyleId>{5940675A-B579-460E-94D1-54222C63F5DA}</a:tableStyleId>
                  </a:tblPr>
                  <a:tblGrid>
                    <a:gridCol w="599932"/>
                    <a:gridCol w="599932"/>
                    <a:gridCol w="599932"/>
                    <a:gridCol w="599932"/>
                    <a:gridCol w="599932"/>
                    <a:gridCol w="599932"/>
                    <a:gridCol w="672544"/>
                    <a:gridCol w="720080"/>
                    <a:gridCol w="648072"/>
                    <a:gridCol w="648072"/>
                  </a:tblGrid>
                  <a:tr h="576064">
                    <a:tc>
                      <a:txBody>
                        <a:bodyPr/>
                        <a:lstStyle/>
                        <a:p>
                          <a:r>
                            <a:rPr lang="en-IN" dirty="0" smtClean="0"/>
                            <a:t>BV</a:t>
                          </a:r>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𝑔</m:t>
                                    </m:r>
                                    <m:r>
                                      <a:rPr lang="en-IN" b="0" i="1" smtClean="0">
                                        <a:latin typeface="Cambria Math"/>
                                      </a:rPr>
                                      <m:t>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a:rPr>
                                      <m:t>𝑠</m:t>
                                    </m:r>
                                  </m:e>
                                  <m:sub>
                                    <m:r>
                                      <a:rPr lang="en-IN" b="0" i="1" smtClean="0">
                                        <a:solidFill>
                                          <a:schemeClr val="tx1"/>
                                        </a:solidFill>
                                        <a:latin typeface="Cambria Math"/>
                                      </a:rPr>
                                      <m:t>𝑔</m:t>
                                    </m:r>
                                    <m:r>
                                      <a:rPr lang="en-IN" b="0" i="1" smtClean="0">
                                        <a:solidFill>
                                          <a:schemeClr val="tx1"/>
                                        </a:solidFill>
                                        <a:latin typeface="Cambria Math"/>
                                      </a:rPr>
                                      <m:t>2</m:t>
                                    </m:r>
                                  </m:sub>
                                </m:sSub>
                              </m:oMath>
                            </m:oMathPara>
                          </a14:m>
                          <a:endParaRPr lang="en-IN" dirty="0">
                            <a:solidFill>
                              <a:schemeClr val="tx1"/>
                            </a:solidFill>
                          </a:endParaRPr>
                        </a:p>
                      </a:txBody>
                      <a:tcPr/>
                    </a:tc>
                    <a:tc>
                      <a:txBody>
                        <a:bodyPr/>
                        <a:lstStyle/>
                        <a:p>
                          <a:r>
                            <a:rPr lang="en-IN" dirty="0" smtClean="0"/>
                            <a:t>RHS</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m:oMathPara>
                          </a14:m>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t>2</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solidFill>
                                <a:schemeClr val="tx1"/>
                              </a:solidFill>
                            </a:rPr>
                            <a:t>1/5</a:t>
                          </a:r>
                          <a:endParaRPr lang="en-IN" dirty="0">
                            <a:solidFill>
                              <a:schemeClr val="tx1"/>
                            </a:solidFill>
                          </a:endParaRPr>
                        </a:p>
                      </a:txBody>
                      <a:tcPr/>
                    </a:tc>
                    <a:tc>
                      <a:txBody>
                        <a:bodyPr/>
                        <a:lstStyle/>
                        <a:p>
                          <a:r>
                            <a:rPr lang="en-IN" dirty="0" smtClean="0"/>
                            <a:t>1</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solidFill>
                                <a:schemeClr val="tx1"/>
                              </a:solidFill>
                            </a:rPr>
                            <a:t>-1/5</a:t>
                          </a:r>
                          <a:endParaRPr lang="en-IN" dirty="0">
                            <a:solidFill>
                              <a:schemeClr val="tx1"/>
                            </a:solidFill>
                          </a:endParaRPr>
                        </a:p>
                      </a:txBody>
                      <a:tcPr/>
                    </a:tc>
                    <a:tc>
                      <a:txBody>
                        <a:bodyPr/>
                        <a:lstStyle/>
                        <a:p>
                          <a:r>
                            <a:rPr lang="en-IN" dirty="0" smtClean="0"/>
                            <a:t>6</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𝑠</m:t>
                                    </m:r>
                                  </m:e>
                                  <m:sub>
                                    <m:r>
                                      <a:rPr lang="en-IN" b="0" i="1" smtClean="0">
                                        <a:latin typeface="Cambria Math"/>
                                      </a:rPr>
                                      <m:t>1</m:t>
                                    </m:r>
                                  </m:sub>
                                </m:sSub>
                              </m:oMath>
                            </m:oMathPara>
                          </a14:m>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solidFill>
                                <a:schemeClr val="tx1"/>
                              </a:solidFill>
                            </a:rPr>
                            <a:t>4/5</a:t>
                          </a:r>
                          <a:endParaRPr lang="en-IN" dirty="0">
                            <a:solidFill>
                              <a:schemeClr val="tx1"/>
                            </a:solidFill>
                          </a:endParaRPr>
                        </a:p>
                      </a:txBody>
                      <a:tcPr/>
                    </a:tc>
                    <a:tc>
                      <a:txBody>
                        <a:bodyPr/>
                        <a:lstStyle/>
                        <a:p>
                          <a:r>
                            <a:rPr lang="en-IN" dirty="0" smtClean="0"/>
                            <a:t>1</a:t>
                          </a:r>
                          <a:endParaRPr lang="en-IN"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a:rPr>
                                      <m:t>𝑠</m:t>
                                    </m:r>
                                  </m:e>
                                  <m:sub>
                                    <m:r>
                                      <a:rPr lang="en-IN" b="0" i="1" smtClean="0">
                                        <a:solidFill>
                                          <a:schemeClr val="tx1"/>
                                        </a:solidFill>
                                        <a:latin typeface="Cambria Math"/>
                                      </a:rPr>
                                      <m:t>2</m:t>
                                    </m:r>
                                  </m:sub>
                                </m:sSub>
                              </m:oMath>
                            </m:oMathPara>
                          </a14:m>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c>
                      <a:txBody>
                        <a:bodyPr/>
                        <a:lstStyle/>
                        <a:p>
                          <a:r>
                            <a:rPr lang="en-IN" dirty="0" smtClean="0">
                              <a:solidFill>
                                <a:schemeClr val="tx1"/>
                              </a:solidFill>
                            </a:rPr>
                            <a:t>-6/5</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r>
                  <a:tr h="469804">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6</a:t>
                          </a:r>
                          <a:endParaRPr lang="en-IN" dirty="0"/>
                        </a:p>
                      </a:txBody>
                      <a:tcPr/>
                    </a:tc>
                    <a:tc>
                      <a:txBody>
                        <a:bodyPr/>
                        <a:lstStyle/>
                        <a:p>
                          <a:r>
                            <a:rPr lang="en-IN" dirty="0" smtClean="0">
                              <a:solidFill>
                                <a:schemeClr val="tx1"/>
                              </a:solidFill>
                            </a:rPr>
                            <a:t>4/5</a:t>
                          </a:r>
                          <a:endParaRPr lang="en-IN" dirty="0">
                            <a:solidFill>
                              <a:schemeClr val="tx1"/>
                            </a:solidFill>
                          </a:endParaRPr>
                        </a:p>
                      </a:txBody>
                      <a:tcPr/>
                    </a:tc>
                    <a:tc>
                      <a:txBody>
                        <a:bodyPr/>
                        <a:lstStyle/>
                        <a:p>
                          <a:r>
                            <a:rPr lang="en-IN" dirty="0" smtClean="0"/>
                            <a:t>26</a:t>
                          </a:r>
                          <a:endParaRPr lang="en-IN" dirty="0"/>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700350336"/>
                  </p:ext>
                </p:extLst>
              </p:nvPr>
            </p:nvGraphicFramePr>
            <p:xfrm>
              <a:off x="1547664" y="1408643"/>
              <a:ext cx="6288360" cy="2900068"/>
            </p:xfrm>
            <a:graphic>
              <a:graphicData uri="http://schemas.openxmlformats.org/drawingml/2006/table">
                <a:tbl>
                  <a:tblPr firstRow="1" bandRow="1">
                    <a:tableStyleId>{5940675A-B579-460E-94D1-54222C63F5DA}</a:tableStyleId>
                  </a:tblPr>
                  <a:tblGrid>
                    <a:gridCol w="599932"/>
                    <a:gridCol w="599932"/>
                    <a:gridCol w="599932"/>
                    <a:gridCol w="599932"/>
                    <a:gridCol w="599932"/>
                    <a:gridCol w="599932"/>
                    <a:gridCol w="672544"/>
                    <a:gridCol w="720080"/>
                    <a:gridCol w="648072"/>
                    <a:gridCol w="648072"/>
                  </a:tblGrid>
                  <a:tr h="576064">
                    <a:tc>
                      <a:txBody>
                        <a:bodyPr/>
                        <a:lstStyle/>
                        <a:p>
                          <a:r>
                            <a:rPr lang="en-IN" dirty="0" smtClean="0"/>
                            <a:t>BV</a:t>
                          </a:r>
                          <a:endParaRPr lang="en-IN" dirty="0"/>
                        </a:p>
                      </a:txBody>
                      <a:tcPr/>
                    </a:tc>
                    <a:tc>
                      <a:txBody>
                        <a:bodyPr/>
                        <a:lstStyle/>
                        <a:p>
                          <a:endParaRPr lang="en-US"/>
                        </a:p>
                      </a:txBody>
                      <a:tcPr>
                        <a:blipFill rotWithShape="0">
                          <a:blip r:embed="rId2"/>
                          <a:stretch>
                            <a:fillRect l="-102041" t="-5263" r="-855102" b="-403158"/>
                          </a:stretch>
                        </a:blipFill>
                      </a:tcPr>
                    </a:tc>
                    <a:tc>
                      <a:txBody>
                        <a:bodyPr/>
                        <a:lstStyle/>
                        <a:p>
                          <a:endParaRPr lang="en-US"/>
                        </a:p>
                      </a:txBody>
                      <a:tcPr>
                        <a:blipFill rotWithShape="0">
                          <a:blip r:embed="rId2"/>
                          <a:stretch>
                            <a:fillRect l="-200000" t="-5263" r="-746465" b="-403158"/>
                          </a:stretch>
                        </a:blipFill>
                      </a:tcPr>
                    </a:tc>
                    <a:tc>
                      <a:txBody>
                        <a:bodyPr/>
                        <a:lstStyle/>
                        <a:p>
                          <a:endParaRPr lang="en-US"/>
                        </a:p>
                      </a:txBody>
                      <a:tcPr>
                        <a:blipFill rotWithShape="0">
                          <a:blip r:embed="rId2"/>
                          <a:stretch>
                            <a:fillRect l="-303061" t="-5263" r="-654082" b="-403158"/>
                          </a:stretch>
                        </a:blipFill>
                      </a:tcPr>
                    </a:tc>
                    <a:tc>
                      <a:txBody>
                        <a:bodyPr/>
                        <a:lstStyle/>
                        <a:p>
                          <a:endParaRPr lang="en-US"/>
                        </a:p>
                      </a:txBody>
                      <a:tcPr>
                        <a:blipFill rotWithShape="0">
                          <a:blip r:embed="rId2"/>
                          <a:stretch>
                            <a:fillRect l="-398990" t="-5263" r="-547475" b="-403158"/>
                          </a:stretch>
                        </a:blipFill>
                      </a:tcPr>
                    </a:tc>
                    <a:tc>
                      <a:txBody>
                        <a:bodyPr/>
                        <a:lstStyle/>
                        <a:p>
                          <a:endParaRPr lang="en-US"/>
                        </a:p>
                      </a:txBody>
                      <a:tcPr>
                        <a:blipFill rotWithShape="0">
                          <a:blip r:embed="rId2"/>
                          <a:stretch>
                            <a:fillRect l="-504082" t="-5263" r="-453061" b="-403158"/>
                          </a:stretch>
                        </a:blipFill>
                      </a:tcPr>
                    </a:tc>
                    <a:tc>
                      <a:txBody>
                        <a:bodyPr/>
                        <a:lstStyle/>
                        <a:p>
                          <a:endParaRPr lang="en-US"/>
                        </a:p>
                      </a:txBody>
                      <a:tcPr>
                        <a:blipFill rotWithShape="0">
                          <a:blip r:embed="rId2"/>
                          <a:stretch>
                            <a:fillRect l="-533333" t="-5263" r="-300000" b="-403158"/>
                          </a:stretch>
                        </a:blipFill>
                      </a:tcPr>
                    </a:tc>
                    <a:tc>
                      <a:txBody>
                        <a:bodyPr/>
                        <a:lstStyle/>
                        <a:p>
                          <a:endParaRPr lang="en-US"/>
                        </a:p>
                      </a:txBody>
                      <a:tcPr>
                        <a:blipFill rotWithShape="0">
                          <a:blip r:embed="rId2"/>
                          <a:stretch>
                            <a:fillRect l="-595763" t="-5263" r="-182203" b="-403158"/>
                          </a:stretch>
                        </a:blipFill>
                      </a:tcPr>
                    </a:tc>
                    <a:tc>
                      <a:txBody>
                        <a:bodyPr/>
                        <a:lstStyle/>
                        <a:p>
                          <a:endParaRPr lang="en-US"/>
                        </a:p>
                      </a:txBody>
                      <a:tcPr>
                        <a:blipFill rotWithShape="0">
                          <a:blip r:embed="rId2"/>
                          <a:stretch>
                            <a:fillRect l="-767290" t="-5263" r="-100935" b="-403158"/>
                          </a:stretch>
                        </a:blipFill>
                      </a:tcPr>
                    </a:tc>
                    <a:tc>
                      <a:txBody>
                        <a:bodyPr/>
                        <a:lstStyle/>
                        <a:p>
                          <a:r>
                            <a:rPr lang="en-IN" dirty="0" smtClean="0"/>
                            <a:t>RHS</a:t>
                          </a:r>
                          <a:endParaRPr lang="en-IN" dirty="0"/>
                        </a:p>
                      </a:txBody>
                      <a:tcPr/>
                    </a:tc>
                  </a:tr>
                  <a:tr h="370840">
                    <a:tc>
                      <a:txBody>
                        <a:bodyPr/>
                        <a:lstStyle/>
                        <a:p>
                          <a:endParaRPr lang="en-US"/>
                        </a:p>
                      </a:txBody>
                      <a:tcPr>
                        <a:blipFill rotWithShape="0">
                          <a:blip r:embed="rId2"/>
                          <a:stretch>
                            <a:fillRect l="-1010" t="-166667" r="-945455" b="-538333"/>
                          </a:stretch>
                        </a:blipFill>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t>2</a:t>
                          </a:r>
                          <a:endParaRPr lang="en-IN" dirty="0"/>
                        </a:p>
                      </a:txBody>
                      <a:tcPr/>
                    </a:tc>
                  </a:tr>
                  <a:tr h="370840">
                    <a:tc>
                      <a:txBody>
                        <a:bodyPr/>
                        <a:lstStyle/>
                        <a:p>
                          <a:endParaRPr lang="en-US"/>
                        </a:p>
                      </a:txBody>
                      <a:tcPr>
                        <a:blipFill rotWithShape="0">
                          <a:blip r:embed="rId2"/>
                          <a:stretch>
                            <a:fillRect l="-1010" t="-262295" r="-945455" b="-429508"/>
                          </a:stretch>
                        </a:blipFill>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solidFill>
                                <a:schemeClr val="tx1"/>
                              </a:solidFill>
                            </a:rPr>
                            <a:t>1/5</a:t>
                          </a:r>
                          <a:endParaRPr lang="en-IN" dirty="0">
                            <a:solidFill>
                              <a:schemeClr val="tx1"/>
                            </a:solidFill>
                          </a:endParaRPr>
                        </a:p>
                      </a:txBody>
                      <a:tcPr/>
                    </a:tc>
                    <a:tc>
                      <a:txBody>
                        <a:bodyPr/>
                        <a:lstStyle/>
                        <a:p>
                          <a:r>
                            <a:rPr lang="en-IN" dirty="0" smtClean="0"/>
                            <a:t>1</a:t>
                          </a:r>
                          <a:endParaRPr lang="en-IN" dirty="0"/>
                        </a:p>
                      </a:txBody>
                      <a:tcPr/>
                    </a:tc>
                  </a:tr>
                  <a:tr h="370840">
                    <a:tc>
                      <a:txBody>
                        <a:bodyPr/>
                        <a:lstStyle/>
                        <a:p>
                          <a:endParaRPr lang="en-US"/>
                        </a:p>
                      </a:txBody>
                      <a:tcPr>
                        <a:blipFill rotWithShape="0">
                          <a:blip r:embed="rId2"/>
                          <a:stretch>
                            <a:fillRect l="-1010" t="-362295" r="-945455" b="-329508"/>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solidFill>
                                <a:schemeClr val="tx1"/>
                              </a:solidFill>
                            </a:rPr>
                            <a:t>-1/5</a:t>
                          </a:r>
                          <a:endParaRPr lang="en-IN" dirty="0">
                            <a:solidFill>
                              <a:schemeClr val="tx1"/>
                            </a:solidFill>
                          </a:endParaRPr>
                        </a:p>
                      </a:txBody>
                      <a:tcPr/>
                    </a:tc>
                    <a:tc>
                      <a:txBody>
                        <a:bodyPr/>
                        <a:lstStyle/>
                        <a:p>
                          <a:r>
                            <a:rPr lang="en-IN" dirty="0" smtClean="0"/>
                            <a:t>6</a:t>
                          </a:r>
                          <a:endParaRPr lang="en-IN" dirty="0"/>
                        </a:p>
                      </a:txBody>
                      <a:tcPr/>
                    </a:tc>
                  </a:tr>
                  <a:tr h="370840">
                    <a:tc>
                      <a:txBody>
                        <a:bodyPr/>
                        <a:lstStyle/>
                        <a:p>
                          <a:endParaRPr lang="en-US"/>
                        </a:p>
                      </a:txBody>
                      <a:tcPr>
                        <a:blipFill rotWithShape="0">
                          <a:blip r:embed="rId2"/>
                          <a:stretch>
                            <a:fillRect l="-1010" t="-462295" r="-945455" b="-229508"/>
                          </a:stretch>
                        </a:blipFill>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solidFill>
                                <a:schemeClr val="tx1"/>
                              </a:solidFill>
                            </a:rPr>
                            <a:t>4/5</a:t>
                          </a:r>
                          <a:endParaRPr lang="en-IN" dirty="0">
                            <a:solidFill>
                              <a:schemeClr val="tx1"/>
                            </a:solidFill>
                          </a:endParaRPr>
                        </a:p>
                      </a:txBody>
                      <a:tcPr/>
                    </a:tc>
                    <a:tc>
                      <a:txBody>
                        <a:bodyPr/>
                        <a:lstStyle/>
                        <a:p>
                          <a:r>
                            <a:rPr lang="en-IN" dirty="0" smtClean="0"/>
                            <a:t>1</a:t>
                          </a:r>
                          <a:endParaRPr lang="en-IN" dirty="0"/>
                        </a:p>
                      </a:txBody>
                      <a:tcPr/>
                    </a:tc>
                  </a:tr>
                  <a:tr h="370840">
                    <a:tc>
                      <a:txBody>
                        <a:bodyPr/>
                        <a:lstStyle/>
                        <a:p>
                          <a:endParaRPr lang="en-US"/>
                        </a:p>
                      </a:txBody>
                      <a:tcPr>
                        <a:blipFill rotWithShape="0">
                          <a:blip r:embed="rId2"/>
                          <a:stretch>
                            <a:fillRect l="-1010" t="-562295" r="-945455" b="-129508"/>
                          </a:stretch>
                        </a:blipFill>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c>
                      <a:txBody>
                        <a:bodyPr/>
                        <a:lstStyle/>
                        <a:p>
                          <a:r>
                            <a:rPr lang="en-IN" dirty="0" smtClean="0">
                              <a:solidFill>
                                <a:schemeClr val="tx1"/>
                              </a:solidFill>
                            </a:rPr>
                            <a:t>-6/5</a:t>
                          </a:r>
                          <a:endParaRPr lang="en-IN" dirty="0">
                            <a:solidFill>
                              <a:schemeClr val="tx1"/>
                            </a:solidFill>
                          </a:endParaRPr>
                        </a:p>
                      </a:txBody>
                      <a:tcPr/>
                    </a:tc>
                    <a:tc>
                      <a:txBody>
                        <a:bodyPr/>
                        <a:lstStyle/>
                        <a:p>
                          <a:r>
                            <a:rPr lang="en-IN" dirty="0" smtClean="0">
                              <a:solidFill>
                                <a:schemeClr val="tx1"/>
                              </a:solidFill>
                            </a:rPr>
                            <a:t>1</a:t>
                          </a:r>
                          <a:endParaRPr lang="en-IN" dirty="0">
                            <a:solidFill>
                              <a:schemeClr val="tx1"/>
                            </a:solidFill>
                          </a:endParaRPr>
                        </a:p>
                      </a:txBody>
                      <a:tcPr/>
                    </a:tc>
                  </a:tr>
                  <a:tr h="469804">
                    <a:tc>
                      <a:txBody>
                        <a:bodyPr/>
                        <a:lstStyle/>
                        <a:p>
                          <a:r>
                            <a:rPr lang="en-IN" dirty="0" smtClean="0"/>
                            <a:t>Z</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6</a:t>
                          </a:r>
                          <a:endParaRPr lang="en-IN" dirty="0"/>
                        </a:p>
                      </a:txBody>
                      <a:tcPr/>
                    </a:tc>
                    <a:tc>
                      <a:txBody>
                        <a:bodyPr/>
                        <a:lstStyle/>
                        <a:p>
                          <a:r>
                            <a:rPr lang="en-IN" dirty="0" smtClean="0">
                              <a:solidFill>
                                <a:schemeClr val="tx1"/>
                              </a:solidFill>
                            </a:rPr>
                            <a:t>4/5</a:t>
                          </a:r>
                          <a:endParaRPr lang="en-IN" dirty="0">
                            <a:solidFill>
                              <a:schemeClr val="tx1"/>
                            </a:solidFill>
                          </a:endParaRPr>
                        </a:p>
                      </a:txBody>
                      <a:tcPr/>
                    </a:tc>
                    <a:tc>
                      <a:txBody>
                        <a:bodyPr/>
                        <a:lstStyle/>
                        <a:p>
                          <a:r>
                            <a:rPr lang="en-IN" dirty="0" smtClean="0"/>
                            <a:t>26</a:t>
                          </a:r>
                          <a:endParaRPr lang="en-IN" dirty="0"/>
                        </a:p>
                      </a:txBody>
                      <a:tcP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443372" y="4725144"/>
                <a:ext cx="8496944" cy="1815882"/>
              </a:xfrm>
              <a:prstGeom prst="rect">
                <a:avLst/>
              </a:prstGeom>
              <a:noFill/>
            </p:spPr>
            <p:txBody>
              <a:bodyPr wrap="square" rtlCol="0">
                <a:spAutoFit/>
              </a:bodyPr>
              <a:lstStyle/>
              <a:p>
                <a:r>
                  <a:rPr lang="en-IN" sz="2000" dirty="0" smtClean="0"/>
                  <a:t>Since the basic variables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1</m:t>
                        </m:r>
                      </m:sub>
                    </m:sSub>
                  </m:oMath>
                </a14:m>
                <a:r>
                  <a:rPr lang="en-IN" sz="2000" dirty="0" smtClean="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3 </m:t>
                        </m:r>
                      </m:sub>
                    </m:sSub>
                  </m:oMath>
                </a14:m>
                <a:r>
                  <a:rPr lang="en-IN" sz="2000" dirty="0" smtClean="0"/>
                  <a:t> values  are an integers and the table is Optimal, an Optimum integer solution of the given mixed ILP is obtained.</a:t>
                </a:r>
              </a:p>
              <a:p>
                <a:endParaRPr lang="en-IN" sz="2400" dirty="0" smtClean="0"/>
              </a:p>
              <a:p>
                <a:r>
                  <a:rPr lang="en-IN" sz="2400" b="1" dirty="0" smtClean="0"/>
                  <a:t>The Optimal integer solution is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𝒙</m:t>
                        </m:r>
                      </m:e>
                      <m:sub>
                        <m:r>
                          <a:rPr lang="en-IN" sz="2400" b="1" i="1" smtClean="0">
                            <a:latin typeface="Cambria Math"/>
                          </a:rPr>
                          <m:t>𝟏</m:t>
                        </m:r>
                      </m:sub>
                    </m:sSub>
                  </m:oMath>
                </a14:m>
                <a:r>
                  <a:rPr lang="en-IN" sz="2400" b="1" dirty="0" smtClean="0"/>
                  <a:t> =2,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𝒙</m:t>
                        </m:r>
                      </m:e>
                      <m:sub>
                        <m:r>
                          <a:rPr lang="en-IN" sz="2400" b="1" i="1" smtClean="0">
                            <a:latin typeface="Cambria Math"/>
                          </a:rPr>
                          <m:t>𝟐</m:t>
                        </m:r>
                      </m:sub>
                    </m:sSub>
                  </m:oMath>
                </a14:m>
                <a:r>
                  <a:rPr lang="en-IN" sz="2400" b="1" dirty="0" smtClean="0"/>
                  <a:t> =1,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𝒙</m:t>
                        </m:r>
                      </m:e>
                      <m:sub>
                        <m:r>
                          <a:rPr lang="en-IN" sz="2400" b="1" i="1" smtClean="0">
                            <a:latin typeface="Cambria Math"/>
                          </a:rPr>
                          <m:t>𝟑</m:t>
                        </m:r>
                      </m:sub>
                    </m:sSub>
                  </m:oMath>
                </a14:m>
                <a:r>
                  <a:rPr lang="en-IN" sz="2400" b="1" dirty="0" smtClean="0"/>
                  <a:t> =6 and maximum Z value is = 26</a:t>
                </a:r>
                <a:endParaRPr lang="en-IN"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443372" y="4725144"/>
                <a:ext cx="8496944" cy="1815882"/>
              </a:xfrm>
              <a:prstGeom prst="rect">
                <a:avLst/>
              </a:prstGeom>
              <a:blipFill rotWithShape="0">
                <a:blip r:embed="rId3"/>
                <a:stretch>
                  <a:fillRect l="-1148" t="-1678" r="-861" b="-67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24008" y="323309"/>
                <a:ext cx="7056784" cy="668901"/>
              </a:xfrm>
              <a:prstGeom prst="rect">
                <a:avLst/>
              </a:prstGeom>
            </p:spPr>
            <p:txBody>
              <a:bodyPr wrap="square">
                <a:spAutoFit/>
              </a:bodyPr>
              <a:lstStyle/>
              <a:p>
                <a:r>
                  <a:rPr lang="en-IN" dirty="0"/>
                  <a:t>To recover feasibility, apply dual simple method</a:t>
                </a:r>
              </a:p>
              <a:p>
                <a14:m>
                  <m:oMath xmlns:m="http://schemas.openxmlformats.org/officeDocument/2006/math">
                    <m:sSub>
                      <m:sSubPr>
                        <m:ctrlPr>
                          <a:rPr lang="en-IN" i="1">
                            <a:latin typeface="Cambria Math" panose="02040503050406030204" pitchFamily="18" charset="0"/>
                          </a:rPr>
                        </m:ctrlPr>
                      </m:sSubPr>
                      <m:e>
                        <m:r>
                          <a:rPr lang="en-IN" i="1">
                            <a:latin typeface="Cambria Math"/>
                          </a:rPr>
                          <m:t>𝑠</m:t>
                        </m:r>
                      </m:e>
                      <m:sub>
                        <m:r>
                          <a:rPr lang="en-IN" i="1">
                            <a:latin typeface="Cambria Math"/>
                          </a:rPr>
                          <m:t>𝑔</m:t>
                        </m:r>
                        <m:r>
                          <a:rPr lang="en-IN" i="1">
                            <a:latin typeface="Cambria Math"/>
                          </a:rPr>
                          <m:t>2 </m:t>
                        </m:r>
                      </m:sub>
                    </m:sSub>
                  </m:oMath>
                </a14:m>
                <a:r>
                  <a:rPr lang="en-IN" dirty="0"/>
                  <a:t> leaves and </a:t>
                </a:r>
                <a14:m>
                  <m:oMath xmlns:m="http://schemas.openxmlformats.org/officeDocument/2006/math">
                    <m:sSub>
                      <m:sSubPr>
                        <m:ctrlPr>
                          <a:rPr lang="en-IN" i="1">
                            <a:latin typeface="Cambria Math" panose="02040503050406030204" pitchFamily="18" charset="0"/>
                          </a:rPr>
                        </m:ctrlPr>
                      </m:sSubPr>
                      <m:e>
                        <m:r>
                          <a:rPr lang="en-IN" i="1">
                            <a:latin typeface="Cambria Math"/>
                          </a:rPr>
                          <m:t>𝑠</m:t>
                        </m:r>
                      </m:e>
                      <m:sub>
                        <m:r>
                          <a:rPr lang="en-IN" i="1">
                            <a:latin typeface="Cambria Math"/>
                          </a:rPr>
                          <m:t>2 </m:t>
                        </m:r>
                      </m:sub>
                    </m:sSub>
                  </m:oMath>
                </a14:m>
                <a:r>
                  <a:rPr lang="en-IN" dirty="0"/>
                  <a:t>enters  Pivot element is </a:t>
                </a:r>
                <a:r>
                  <a:rPr lang="en-IN" b="1" dirty="0"/>
                  <a:t>-5/6</a:t>
                </a:r>
              </a:p>
            </p:txBody>
          </p:sp>
        </mc:Choice>
        <mc:Fallback xmlns="">
          <p:sp>
            <p:nvSpPr>
              <p:cNvPr id="6" name="Rectangle 5"/>
              <p:cNvSpPr>
                <a:spLocks noRot="1" noChangeAspect="1" noMove="1" noResize="1" noEditPoints="1" noAdjustHandles="1" noChangeArrowheads="1" noChangeShapeType="1" noTextEdit="1"/>
              </p:cNvSpPr>
              <p:nvPr/>
            </p:nvSpPr>
            <p:spPr>
              <a:xfrm>
                <a:off x="424008" y="323309"/>
                <a:ext cx="7056784" cy="668901"/>
              </a:xfrm>
              <a:prstGeom prst="rect">
                <a:avLst/>
              </a:prstGeom>
              <a:blipFill rotWithShape="0">
                <a:blip r:embed="rId4"/>
                <a:stretch>
                  <a:fillRect l="-778" t="-4545" b="-10909"/>
                </a:stretch>
              </a:blipFill>
            </p:spPr>
            <p:txBody>
              <a:bodyPr/>
              <a:lstStyle/>
              <a:p>
                <a:r>
                  <a:rPr lang="en-IN">
                    <a:noFill/>
                  </a:rPr>
                  <a:t> </a:t>
                </a:r>
              </a:p>
            </p:txBody>
          </p:sp>
        </mc:Fallback>
      </mc:AlternateContent>
    </p:spTree>
    <p:extLst>
      <p:ext uri="{BB962C8B-B14F-4D97-AF65-F5344CB8AC3E}">
        <p14:creationId xmlns:p14="http://schemas.microsoft.com/office/powerpoint/2010/main" val="6794882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6696744" cy="3816429"/>
          </a:xfrm>
          <a:prstGeom prst="rect">
            <a:avLst/>
          </a:prstGeom>
          <a:noFill/>
        </p:spPr>
        <p:txBody>
          <a:bodyPr wrap="square" rtlCol="0">
            <a:spAutoFit/>
          </a:bodyPr>
          <a:lstStyle/>
          <a:p>
            <a:r>
              <a:rPr lang="en-IN" sz="3200" dirty="0" smtClean="0"/>
              <a:t>Properties of </a:t>
            </a:r>
            <a:r>
              <a:rPr lang="en-IN" sz="3200" dirty="0" err="1" smtClean="0"/>
              <a:t>Gomory’s</a:t>
            </a:r>
            <a:r>
              <a:rPr lang="en-IN" sz="3200" dirty="0" smtClean="0"/>
              <a:t> Method</a:t>
            </a:r>
          </a:p>
          <a:p>
            <a:endParaRPr lang="en-IN" dirty="0"/>
          </a:p>
          <a:p>
            <a:r>
              <a:rPr lang="en-IN" dirty="0" smtClean="0"/>
              <a:t>1.  </a:t>
            </a:r>
            <a:r>
              <a:rPr lang="en-IN" sz="2400" dirty="0" smtClean="0"/>
              <a:t>Additional linear constraints never cut off that portion of the original feasible solution space which contains a feasible integer solution to the original problem.</a:t>
            </a:r>
          </a:p>
          <a:p>
            <a:endParaRPr lang="en-IN" sz="2400" dirty="0"/>
          </a:p>
          <a:p>
            <a:r>
              <a:rPr lang="en-IN" sz="2400" dirty="0" smtClean="0"/>
              <a:t>2.  Each new additional constraints cuts off the current non integer optimal solution to the linear programming problem.</a:t>
            </a:r>
            <a:endParaRPr lang="en-IN" sz="2400" dirty="0"/>
          </a:p>
        </p:txBody>
      </p:sp>
    </p:spTree>
    <p:extLst>
      <p:ext uri="{BB962C8B-B14F-4D97-AF65-F5344CB8AC3E}">
        <p14:creationId xmlns:p14="http://schemas.microsoft.com/office/powerpoint/2010/main" val="1917023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77946"/>
            <a:ext cx="4631974" cy="523220"/>
          </a:xfrm>
          <a:prstGeom prst="rect">
            <a:avLst/>
          </a:prstGeom>
          <a:noFill/>
        </p:spPr>
        <p:txBody>
          <a:bodyPr wrap="none" rtlCol="0">
            <a:spAutoFit/>
          </a:bodyPr>
          <a:lstStyle/>
          <a:p>
            <a:r>
              <a:rPr lang="en-IN" sz="2800" b="1" dirty="0" smtClean="0"/>
              <a:t> </a:t>
            </a:r>
            <a:r>
              <a:rPr lang="en-IN" sz="2800" b="1" dirty="0" smtClean="0"/>
              <a:t>Solve the following </a:t>
            </a:r>
            <a:r>
              <a:rPr lang="en-IN" sz="2800" b="1" dirty="0" smtClean="0"/>
              <a:t>problems</a:t>
            </a:r>
            <a:endParaRPr lang="en-IN" sz="2800" b="1" dirty="0"/>
          </a:p>
        </p:txBody>
      </p:sp>
      <mc:AlternateContent xmlns:mc="http://schemas.openxmlformats.org/markup-compatibility/2006">
        <mc:Choice xmlns:a14="http://schemas.microsoft.com/office/drawing/2010/main" Requires="a14">
          <p:sp>
            <p:nvSpPr>
              <p:cNvPr id="3" name="TextBox 2"/>
              <p:cNvSpPr txBox="1"/>
              <p:nvPr/>
            </p:nvSpPr>
            <p:spPr>
              <a:xfrm>
                <a:off x="539552" y="1196752"/>
                <a:ext cx="3085396" cy="461665"/>
              </a:xfrm>
              <a:prstGeom prst="rect">
                <a:avLst/>
              </a:prstGeom>
              <a:noFill/>
            </p:spPr>
            <p:txBody>
              <a:bodyPr wrap="none" rtlCol="0">
                <a:spAutoFit/>
              </a:bodyPr>
              <a:lstStyle/>
              <a:p>
                <a:r>
                  <a:rPr lang="en-IN" sz="2400" b="1" dirty="0" smtClean="0"/>
                  <a:t>1.  Maximize </a:t>
                </a:r>
                <a:r>
                  <a:rPr lang="en-IN" sz="2400" b="1" dirty="0" smtClean="0"/>
                  <a:t>Z=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𝒙</m:t>
                        </m:r>
                      </m:e>
                      <m:sub>
                        <m:r>
                          <a:rPr lang="en-IN" sz="2400" b="1" i="1" smtClean="0">
                            <a:latin typeface="Cambria Math"/>
                          </a:rPr>
                          <m:t>𝟏</m:t>
                        </m:r>
                        <m:r>
                          <a:rPr lang="en-IN" sz="2400" b="1" i="1" smtClean="0">
                            <a:latin typeface="Cambria Math"/>
                          </a:rPr>
                          <m:t> </m:t>
                        </m:r>
                      </m:sub>
                    </m:sSub>
                  </m:oMath>
                </a14:m>
                <a:r>
                  <a:rPr lang="en-IN" sz="2400" b="1" dirty="0" smtClean="0"/>
                  <a:t>+</a:t>
                </a:r>
                <a14:m>
                  <m:oMath xmlns:m="http://schemas.openxmlformats.org/officeDocument/2006/math">
                    <m:sSub>
                      <m:sSubPr>
                        <m:ctrlPr>
                          <a:rPr lang="en-IN" sz="2400" b="1" i="1" dirty="0" smtClean="0">
                            <a:latin typeface="Cambria Math" panose="02040503050406030204" pitchFamily="18" charset="0"/>
                          </a:rPr>
                        </m:ctrlPr>
                      </m:sSubPr>
                      <m:e>
                        <m:r>
                          <a:rPr lang="en-IN" sz="2400" b="1" i="1" dirty="0" smtClean="0">
                            <a:latin typeface="Cambria Math"/>
                          </a:rPr>
                          <m:t>𝒙</m:t>
                        </m:r>
                      </m:e>
                      <m:sub>
                        <m:r>
                          <a:rPr lang="en-IN" sz="2400" b="1" i="1" dirty="0" smtClean="0">
                            <a:latin typeface="Cambria Math"/>
                          </a:rPr>
                          <m:t>𝟐</m:t>
                        </m:r>
                      </m:sub>
                    </m:sSub>
                  </m:oMath>
                </a14:m>
                <a:endParaRPr lang="en-IN" sz="2400" b="1" dirty="0"/>
              </a:p>
            </p:txBody>
          </p:sp>
        </mc:Choice>
        <mc:Fallback>
          <p:sp>
            <p:nvSpPr>
              <p:cNvPr id="3" name="TextBox 2"/>
              <p:cNvSpPr txBox="1">
                <a:spLocks noRot="1" noChangeAspect="1" noMove="1" noResize="1" noEditPoints="1" noAdjustHandles="1" noChangeArrowheads="1" noChangeShapeType="1" noTextEdit="1"/>
              </p:cNvSpPr>
              <p:nvPr/>
            </p:nvSpPr>
            <p:spPr>
              <a:xfrm>
                <a:off x="539552" y="1196752"/>
                <a:ext cx="3085396" cy="461665"/>
              </a:xfrm>
              <a:prstGeom prst="rect">
                <a:avLst/>
              </a:prstGeom>
              <a:blipFill rotWithShape="0">
                <a:blip r:embed="rId2"/>
                <a:stretch>
                  <a:fillRect l="-3162" t="-10526" b="-28947"/>
                </a:stretch>
              </a:blipFill>
            </p:spPr>
            <p:txBody>
              <a:bodyPr/>
              <a:lstStyle/>
              <a:p>
                <a:r>
                  <a:rPr lang="en-IN">
                    <a:noFill/>
                  </a:rPr>
                  <a:t> </a:t>
                </a:r>
              </a:p>
            </p:txBody>
          </p:sp>
        </mc:Fallback>
      </mc:AlternateContent>
      <p:sp>
        <p:nvSpPr>
          <p:cNvPr id="4" name="TextBox 3"/>
          <p:cNvSpPr txBox="1"/>
          <p:nvPr/>
        </p:nvSpPr>
        <p:spPr>
          <a:xfrm>
            <a:off x="533711" y="1746974"/>
            <a:ext cx="1128194" cy="369332"/>
          </a:xfrm>
          <a:prstGeom prst="rect">
            <a:avLst/>
          </a:prstGeom>
          <a:noFill/>
        </p:spPr>
        <p:txBody>
          <a:bodyPr wrap="none" rtlCol="0">
            <a:spAutoFit/>
          </a:bodyPr>
          <a:lstStyle/>
          <a:p>
            <a:r>
              <a:rPr lang="en-IN" dirty="0" smtClean="0"/>
              <a:t>Subject to</a:t>
            </a:r>
            <a:endParaRPr lang="en-IN" dirty="0"/>
          </a:p>
        </p:txBody>
      </p:sp>
      <mc:AlternateContent xmlns:mc="http://schemas.openxmlformats.org/markup-compatibility/2006">
        <mc:Choice xmlns:a14="http://schemas.microsoft.com/office/drawing/2010/main" Requires="a14">
          <p:sp>
            <p:nvSpPr>
              <p:cNvPr id="5" name="TextBox 4"/>
              <p:cNvSpPr txBox="1"/>
              <p:nvPr/>
            </p:nvSpPr>
            <p:spPr>
              <a:xfrm>
                <a:off x="266923" y="2054003"/>
                <a:ext cx="4970463" cy="923330"/>
              </a:xfrm>
              <a:prstGeom prst="rect">
                <a:avLst/>
              </a:prstGeom>
              <a:noFill/>
            </p:spPr>
            <p:txBody>
              <a:bodyPr wrap="none" rtlCol="0">
                <a:spAutoFit/>
              </a:bodyPr>
              <a:lstStyle/>
              <a:p>
                <a:r>
                  <a:rPr lang="en-IN" dirty="0" smtClean="0"/>
                  <a:t>		3</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+2</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2 </m:t>
                        </m:r>
                      </m:sub>
                    </m:sSub>
                    <m:r>
                      <a:rPr lang="en-IN" i="1" dirty="0" smtClean="0">
                        <a:latin typeface="Cambria Math"/>
                        <a:ea typeface="Cambria Math"/>
                      </a:rPr>
                      <m:t>≤</m:t>
                    </m:r>
                    <m:r>
                      <a:rPr lang="en-IN" b="0" i="1" dirty="0" smtClean="0">
                        <a:latin typeface="Cambria Math"/>
                        <a:ea typeface="Cambria Math"/>
                      </a:rPr>
                      <m:t>5</m:t>
                    </m:r>
                  </m:oMath>
                </a14:m>
                <a:endParaRPr lang="en-US" b="0" i="1" dirty="0" smtClean="0">
                  <a:latin typeface="Cambria Math"/>
                  <a:ea typeface="Cambria Math"/>
                </a:endParaRPr>
              </a:p>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2 </m:t>
                        </m:r>
                      </m:sub>
                    </m:sSub>
                    <m:r>
                      <a:rPr lang="en-IN" i="1" smtClean="0">
                        <a:latin typeface="Cambria Math"/>
                        <a:ea typeface="Cambria Math"/>
                      </a:rPr>
                      <m:t>≤</m:t>
                    </m:r>
                    <m:r>
                      <a:rPr lang="en-IN" b="0" i="1" smtClean="0">
                        <a:latin typeface="Cambria Math"/>
                        <a:ea typeface="Cambria Math"/>
                      </a:rPr>
                      <m:t>2</m:t>
                    </m:r>
                  </m:oMath>
                </a14:m>
                <a:endParaRPr lang="en-IN" b="0" dirty="0" smtClean="0">
                  <a:ea typeface="Cambria Math"/>
                </a:endParaRPr>
              </a:p>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r>
                      <a:rPr lang="en-IN" i="1" dirty="0" smtClean="0">
                        <a:latin typeface="Cambria Math"/>
                        <a:ea typeface="Cambria Math"/>
                      </a:rPr>
                      <m:t>≥</m:t>
                    </m:r>
                    <m:r>
                      <a:rPr lang="en-IN" b="0" i="1" dirty="0" smtClean="0">
                        <a:latin typeface="Cambria Math"/>
                        <a:ea typeface="Cambria Math"/>
                      </a:rPr>
                      <m:t>0 </m:t>
                    </m:r>
                    <m:r>
                      <a:rPr lang="en-IN" b="0" i="1" dirty="0" smtClean="0">
                        <a:latin typeface="Cambria Math"/>
                        <a:ea typeface="Cambria Math"/>
                      </a:rPr>
                      <m:t>𝑎𝑛𝑑</m:t>
                    </m:r>
                    <m:r>
                      <a:rPr lang="en-IN" b="0" i="1" dirty="0" smtClean="0">
                        <a:latin typeface="Cambria Math"/>
                        <a:ea typeface="Cambria Math"/>
                      </a:rPr>
                      <m:t> </m:t>
                    </m:r>
                    <m:sSub>
                      <m:sSubPr>
                        <m:ctrlPr>
                          <a:rPr lang="en-IN" b="0" i="1" dirty="0" smtClean="0">
                            <a:latin typeface="Cambria Math" panose="02040503050406030204" pitchFamily="18" charset="0"/>
                            <a:ea typeface="Cambria Math"/>
                          </a:rPr>
                        </m:ctrlPr>
                      </m:sSubPr>
                      <m:e>
                        <m:r>
                          <a:rPr lang="en-IN" b="0" i="1" dirty="0" smtClean="0">
                            <a:latin typeface="Cambria Math"/>
                            <a:ea typeface="Cambria Math"/>
                          </a:rPr>
                          <m:t>𝑥</m:t>
                        </m:r>
                      </m:e>
                      <m:sub>
                        <m:r>
                          <a:rPr lang="en-IN" b="0" i="1" dirty="0" smtClean="0">
                            <a:latin typeface="Cambria Math"/>
                            <a:ea typeface="Cambria Math"/>
                          </a:rPr>
                          <m:t>1 </m:t>
                        </m:r>
                      </m:sub>
                    </m:sSub>
                  </m:oMath>
                </a14:m>
                <a:r>
                  <a:rPr lang="en-IN" dirty="0" smtClean="0"/>
                  <a:t>is an integer</a:t>
                </a:r>
                <a:endParaRPr lang="en-IN" dirty="0"/>
              </a:p>
            </p:txBody>
          </p:sp>
        </mc:Choice>
        <mc:Fallback>
          <p:sp>
            <p:nvSpPr>
              <p:cNvPr id="5" name="TextBox 4"/>
              <p:cNvSpPr txBox="1">
                <a:spLocks noRot="1" noChangeAspect="1" noMove="1" noResize="1" noEditPoints="1" noAdjustHandles="1" noChangeArrowheads="1" noChangeShapeType="1" noTextEdit="1"/>
              </p:cNvSpPr>
              <p:nvPr/>
            </p:nvSpPr>
            <p:spPr>
              <a:xfrm>
                <a:off x="266923" y="2054003"/>
                <a:ext cx="4970463" cy="923330"/>
              </a:xfrm>
              <a:prstGeom prst="rect">
                <a:avLst/>
              </a:prstGeom>
              <a:blipFill rotWithShape="0">
                <a:blip r:embed="rId3"/>
                <a:stretch>
                  <a:fillRect t="-3974" r="-368" b="-993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11560" y="3573016"/>
                <a:ext cx="4896544" cy="461665"/>
              </a:xfrm>
              <a:prstGeom prst="rect">
                <a:avLst/>
              </a:prstGeom>
              <a:noFill/>
            </p:spPr>
            <p:txBody>
              <a:bodyPr wrap="square" rtlCol="0">
                <a:spAutoFit/>
              </a:bodyPr>
              <a:lstStyle/>
              <a:p>
                <a:r>
                  <a:rPr lang="en-IN" sz="2400" b="1" dirty="0" smtClean="0"/>
                  <a:t>2.   </a:t>
                </a:r>
                <a:r>
                  <a:rPr lang="en-IN" sz="2400" b="1" dirty="0"/>
                  <a:t>Maximize Z= </a:t>
                </a:r>
                <a:r>
                  <a:rPr lang="en-IN" sz="2400" b="1" dirty="0" smtClean="0"/>
                  <a:t>5</a:t>
                </a:r>
                <a14:m>
                  <m:oMath xmlns:m="http://schemas.openxmlformats.org/officeDocument/2006/math">
                    <m:sSub>
                      <m:sSubPr>
                        <m:ctrlPr>
                          <a:rPr lang="en-IN" sz="2400" b="1" i="1">
                            <a:latin typeface="Cambria Math" panose="02040503050406030204" pitchFamily="18" charset="0"/>
                          </a:rPr>
                        </m:ctrlPr>
                      </m:sSubPr>
                      <m:e>
                        <m:r>
                          <a:rPr lang="en-IN" sz="2400" b="1" i="1">
                            <a:latin typeface="Cambria Math"/>
                          </a:rPr>
                          <m:t>𝒙</m:t>
                        </m:r>
                      </m:e>
                      <m:sub>
                        <m:r>
                          <a:rPr lang="en-IN" sz="2400" b="1" i="1">
                            <a:latin typeface="Cambria Math"/>
                          </a:rPr>
                          <m:t>𝟏</m:t>
                        </m:r>
                        <m:r>
                          <a:rPr lang="en-IN" sz="2400" b="1" i="1">
                            <a:latin typeface="Cambria Math"/>
                          </a:rPr>
                          <m:t> </m:t>
                        </m:r>
                      </m:sub>
                    </m:sSub>
                  </m:oMath>
                </a14:m>
                <a:r>
                  <a:rPr lang="en-IN" sz="2400" b="1" dirty="0"/>
                  <a:t>+</a:t>
                </a:r>
                <a14:m>
                  <m:oMath xmlns:m="http://schemas.openxmlformats.org/officeDocument/2006/math">
                    <m:sSub>
                      <m:sSubPr>
                        <m:ctrlPr>
                          <a:rPr lang="en-IN" sz="2400" b="1" i="1" dirty="0">
                            <a:latin typeface="Cambria Math" panose="02040503050406030204" pitchFamily="18" charset="0"/>
                          </a:rPr>
                        </m:ctrlPr>
                      </m:sSubPr>
                      <m:e>
                        <m:r>
                          <a:rPr lang="en-IN" sz="2400" b="1" i="1" dirty="0" smtClean="0">
                            <a:latin typeface="Cambria Math" panose="02040503050406030204" pitchFamily="18" charset="0"/>
                          </a:rPr>
                          <m:t>𝟕</m:t>
                        </m:r>
                        <m:r>
                          <a:rPr lang="en-IN" sz="2400" b="1" i="1" dirty="0">
                            <a:latin typeface="Cambria Math"/>
                          </a:rPr>
                          <m:t>𝒙</m:t>
                        </m:r>
                      </m:e>
                      <m:sub>
                        <m:r>
                          <a:rPr lang="en-IN" sz="2400" b="1" i="1" dirty="0">
                            <a:latin typeface="Cambria Math"/>
                          </a:rPr>
                          <m:t>𝟐</m:t>
                        </m:r>
                      </m:sub>
                    </m:sSub>
                  </m:oMath>
                </a14:m>
                <a:endParaRPr lang="en-IN" sz="2400" b="1" dirty="0"/>
              </a:p>
            </p:txBody>
          </p:sp>
        </mc:Choice>
        <mc:Fallback>
          <p:sp>
            <p:nvSpPr>
              <p:cNvPr id="6" name="TextBox 5"/>
              <p:cNvSpPr txBox="1">
                <a:spLocks noRot="1" noChangeAspect="1" noMove="1" noResize="1" noEditPoints="1" noAdjustHandles="1" noChangeArrowheads="1" noChangeShapeType="1" noTextEdit="1"/>
              </p:cNvSpPr>
              <p:nvPr/>
            </p:nvSpPr>
            <p:spPr>
              <a:xfrm>
                <a:off x="611560" y="3573016"/>
                <a:ext cx="4896544" cy="461665"/>
              </a:xfrm>
              <a:prstGeom prst="rect">
                <a:avLst/>
              </a:prstGeom>
              <a:blipFill rotWithShape="0">
                <a:blip r:embed="rId4"/>
                <a:stretch>
                  <a:fillRect l="-1866" t="-10526" b="-28947"/>
                </a:stretch>
              </a:blipFill>
            </p:spPr>
            <p:txBody>
              <a:bodyPr/>
              <a:lstStyle/>
              <a:p>
                <a:r>
                  <a:rPr lang="en-IN">
                    <a:noFill/>
                  </a:rPr>
                  <a:t> </a:t>
                </a:r>
              </a:p>
            </p:txBody>
          </p:sp>
        </mc:Fallback>
      </mc:AlternateContent>
      <p:sp>
        <p:nvSpPr>
          <p:cNvPr id="7" name="TextBox 6"/>
          <p:cNvSpPr txBox="1"/>
          <p:nvPr/>
        </p:nvSpPr>
        <p:spPr>
          <a:xfrm>
            <a:off x="925881" y="4293096"/>
            <a:ext cx="3574111" cy="369332"/>
          </a:xfrm>
          <a:prstGeom prst="rect">
            <a:avLst/>
          </a:prstGeom>
          <a:noFill/>
        </p:spPr>
        <p:txBody>
          <a:bodyPr wrap="square" rtlCol="0">
            <a:spAutoFit/>
          </a:bodyPr>
          <a:lstStyle/>
          <a:p>
            <a:r>
              <a:rPr lang="en-IN"/>
              <a:t>Subject to</a:t>
            </a:r>
            <a:endParaRPr lang="en-IN" dirty="0"/>
          </a:p>
        </p:txBody>
      </p:sp>
      <mc:AlternateContent xmlns:mc="http://schemas.openxmlformats.org/markup-compatibility/2006">
        <mc:Choice xmlns:a14="http://schemas.microsoft.com/office/drawing/2010/main" Requires="a14">
          <p:sp>
            <p:nvSpPr>
              <p:cNvPr id="8" name="Rectangle 7"/>
              <p:cNvSpPr/>
              <p:nvPr/>
            </p:nvSpPr>
            <p:spPr>
              <a:xfrm>
                <a:off x="2058856" y="4635423"/>
                <a:ext cx="4572000" cy="923330"/>
              </a:xfrm>
              <a:prstGeom prst="rect">
                <a:avLst/>
              </a:prstGeom>
            </p:spPr>
            <p:txBody>
              <a:bodyPr>
                <a:spAutoFit/>
              </a:bodyPr>
              <a:lstStyle/>
              <a:p>
                <a14:m>
                  <m:oMath xmlns:m="http://schemas.openxmlformats.org/officeDocument/2006/math">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smtClean="0"/>
                  <a:t>+3</a:t>
                </a:r>
                <a14:m>
                  <m:oMath xmlns:m="http://schemas.openxmlformats.org/officeDocument/2006/math">
                    <m:sSub>
                      <m:sSubPr>
                        <m:ctrlPr>
                          <a:rPr lang="en-IN" i="1" dirty="0">
                            <a:latin typeface="Cambria Math" panose="02040503050406030204" pitchFamily="18" charset="0"/>
                          </a:rPr>
                        </m:ctrlPr>
                      </m:sSubPr>
                      <m:e>
                        <m:r>
                          <a:rPr lang="en-IN" i="1" dirty="0">
                            <a:latin typeface="Cambria Math"/>
                          </a:rPr>
                          <m:t>𝑥</m:t>
                        </m:r>
                      </m:e>
                      <m:sub>
                        <m:r>
                          <a:rPr lang="en-IN" i="1" dirty="0">
                            <a:latin typeface="Cambria Math"/>
                          </a:rPr>
                          <m:t>2 </m:t>
                        </m:r>
                      </m:sub>
                    </m:sSub>
                    <m:r>
                      <a:rPr lang="en-IN" i="1" dirty="0">
                        <a:latin typeface="Cambria Math"/>
                        <a:ea typeface="Cambria Math"/>
                      </a:rPr>
                      <m:t>≤</m:t>
                    </m:r>
                    <m:r>
                      <a:rPr lang="en-IN" b="0" i="1" dirty="0" smtClean="0">
                        <a:latin typeface="Cambria Math" panose="02040503050406030204" pitchFamily="18" charset="0"/>
                        <a:ea typeface="Cambria Math"/>
                      </a:rPr>
                      <m:t>6</m:t>
                    </m:r>
                  </m:oMath>
                </a14:m>
                <a:endParaRPr lang="en-IN" b="0" i="1" dirty="0" smtClean="0">
                  <a:latin typeface="Cambria Math" panose="02040503050406030204" pitchFamily="18" charset="0"/>
                  <a:ea typeface="Cambria Math"/>
                </a:endParaRPr>
              </a:p>
              <a:p>
                <a:r>
                  <a:rPr lang="en-IN" dirty="0" smtClean="0"/>
                  <a:t> </a:t>
                </a:r>
                <a14:m>
                  <m:oMath xmlns:m="http://schemas.openxmlformats.org/officeDocument/2006/math">
                    <m:r>
                      <a:rPr lang="en-IN" b="0" i="0" smtClean="0">
                        <a:latin typeface="Cambria Math" panose="02040503050406030204" pitchFamily="18" charset="0"/>
                      </a:rPr>
                      <m:t>6</m:t>
                    </m:r>
                    <m:sSub>
                      <m:sSubPr>
                        <m:ctrlPr>
                          <a:rPr lang="en-IN" b="0" i="0" smtClean="0">
                            <a:latin typeface="Cambria Math" panose="02040503050406030204" pitchFamily="18" charset="0"/>
                          </a:rPr>
                        </m:ctrlPr>
                      </m:sSubPr>
                      <m:e>
                        <m:r>
                          <m:rPr>
                            <m:sty m:val="p"/>
                          </m:rPr>
                          <a:rPr lang="en-IN" b="0" i="0" smtClean="0">
                            <a:latin typeface="Cambria Math" panose="02040503050406030204" pitchFamily="18" charset="0"/>
                          </a:rPr>
                          <m:t>x</m:t>
                        </m:r>
                      </m:e>
                      <m:sub>
                        <m:r>
                          <a:rPr lang="en-IN" b="0" i="0" smtClean="0">
                            <a:latin typeface="Cambria Math" panose="02040503050406030204" pitchFamily="18" charset="0"/>
                          </a:rPr>
                          <m:t>1</m:t>
                        </m:r>
                      </m:sub>
                    </m:sSub>
                    <m:r>
                      <a:rPr lang="en-IN" b="0" i="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2 </m:t>
                        </m:r>
                      </m:sub>
                    </m:sSub>
                    <m:r>
                      <a:rPr lang="en-IN" i="1">
                        <a:latin typeface="Cambria Math"/>
                        <a:ea typeface="Cambria Math"/>
                      </a:rPr>
                      <m:t>≤</m:t>
                    </m:r>
                    <m:r>
                      <a:rPr lang="en-IN" b="0" i="1" smtClean="0">
                        <a:latin typeface="Cambria Math" panose="02040503050406030204" pitchFamily="18" charset="0"/>
                        <a:ea typeface="Cambria Math"/>
                      </a:rPr>
                      <m:t>30</m:t>
                    </m:r>
                  </m:oMath>
                </a14:m>
                <a:endParaRPr lang="en-IN" dirty="0">
                  <a:ea typeface="Cambria Math"/>
                </a:endParaRPr>
              </a:p>
              <a:p>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𝑥</m:t>
                        </m:r>
                      </m:e>
                      <m:sub>
                        <m:r>
                          <a:rPr lang="en-IN" i="1">
                            <a:latin typeface="Cambria Math"/>
                          </a:rPr>
                          <m:t>1 </m:t>
                        </m:r>
                      </m:sub>
                    </m:sSub>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a:rPr>
                          <m:t>𝑥</m:t>
                        </m:r>
                      </m:e>
                      <m:sub>
                        <m:r>
                          <a:rPr lang="en-IN" i="1" dirty="0">
                            <a:latin typeface="Cambria Math"/>
                          </a:rPr>
                          <m:t>2</m:t>
                        </m:r>
                      </m:sub>
                    </m:sSub>
                    <m:r>
                      <a:rPr lang="en-IN" i="1" dirty="0">
                        <a:latin typeface="Cambria Math"/>
                        <a:ea typeface="Cambria Math"/>
                      </a:rPr>
                      <m:t>≥0 </m:t>
                    </m:r>
                    <m:r>
                      <a:rPr lang="en-IN" i="1" dirty="0">
                        <a:latin typeface="Cambria Math"/>
                        <a:ea typeface="Cambria Math"/>
                      </a:rPr>
                      <m:t>𝑎𝑛𝑑</m:t>
                    </m:r>
                    <m:r>
                      <a:rPr lang="en-IN" i="1" dirty="0">
                        <a:latin typeface="Cambria Math"/>
                        <a:ea typeface="Cambria Math"/>
                      </a:rPr>
                      <m:t> </m:t>
                    </m:r>
                  </m:oMath>
                </a14:m>
                <a:r>
                  <a:rPr lang="en-IN" dirty="0" smtClean="0"/>
                  <a:t>integers</a:t>
                </a:r>
                <a:endParaRPr lang="en-IN" dirty="0"/>
              </a:p>
            </p:txBody>
          </p:sp>
        </mc:Choice>
        <mc:Fallback>
          <p:sp>
            <p:nvSpPr>
              <p:cNvPr id="8" name="Rectangle 7"/>
              <p:cNvSpPr>
                <a:spLocks noRot="1" noChangeAspect="1" noMove="1" noResize="1" noEditPoints="1" noAdjustHandles="1" noChangeArrowheads="1" noChangeShapeType="1" noTextEdit="1"/>
              </p:cNvSpPr>
              <p:nvPr/>
            </p:nvSpPr>
            <p:spPr>
              <a:xfrm>
                <a:off x="2058856" y="4635423"/>
                <a:ext cx="4572000" cy="923330"/>
              </a:xfrm>
              <a:prstGeom prst="rect">
                <a:avLst/>
              </a:prstGeom>
              <a:blipFill rotWithShape="0">
                <a:blip r:embed="rId5"/>
                <a:stretch>
                  <a:fillRect t="-3289" b="-9211"/>
                </a:stretch>
              </a:blipFill>
            </p:spPr>
            <p:txBody>
              <a:bodyPr/>
              <a:lstStyle/>
              <a:p>
                <a:r>
                  <a:rPr lang="en-IN">
                    <a:noFill/>
                  </a:rPr>
                  <a:t> </a:t>
                </a:r>
              </a:p>
            </p:txBody>
          </p:sp>
        </mc:Fallback>
      </mc:AlternateContent>
    </p:spTree>
    <p:extLst>
      <p:ext uri="{BB962C8B-B14F-4D97-AF65-F5344CB8AC3E}">
        <p14:creationId xmlns:p14="http://schemas.microsoft.com/office/powerpoint/2010/main" val="2794518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781865" y="764702"/>
                <a:ext cx="7102503" cy="2185214"/>
              </a:xfrm>
              <a:prstGeom prst="rect">
                <a:avLst/>
              </a:prstGeom>
              <a:noFill/>
            </p:spPr>
            <p:txBody>
              <a:bodyPr wrap="square" rtlCol="0">
                <a:spAutoFit/>
              </a:bodyPr>
              <a:lstStyle/>
              <a:p>
                <a:pPr marL="342900" indent="-342900">
                  <a:buAutoNum type="arabicPeriod" startAt="3"/>
                </a:pPr>
                <a:r>
                  <a:rPr lang="en-IN" sz="2800" dirty="0" smtClean="0"/>
                  <a:t>Maximize Z= </a:t>
                </a:r>
                <a14:m>
                  <m:oMath xmlns:m="http://schemas.openxmlformats.org/officeDocument/2006/math">
                    <m:r>
                      <a:rPr lang="en-IN" sz="2800" b="0" i="1" smtClean="0">
                        <a:latin typeface="Cambria Math" panose="02040503050406030204" pitchFamily="18" charset="0"/>
                      </a:rPr>
                      <m:t>4</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𝑥</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+6</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𝑥</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+2</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𝑥</m:t>
                        </m:r>
                      </m:e>
                      <m:sub>
                        <m:r>
                          <a:rPr lang="en-IN" sz="2800" b="0" i="1" smtClean="0">
                            <a:latin typeface="Cambria Math" panose="02040503050406030204" pitchFamily="18" charset="0"/>
                          </a:rPr>
                          <m:t>3</m:t>
                        </m:r>
                      </m:sub>
                    </m:sSub>
                  </m:oMath>
                </a14:m>
                <a:endParaRPr lang="en-IN" sz="2800" b="0" dirty="0" smtClean="0"/>
              </a:p>
              <a:p>
                <a:r>
                  <a:rPr lang="en-IN" dirty="0" smtClean="0"/>
                  <a:t>       Subject to </a:t>
                </a:r>
              </a:p>
              <a:p>
                <a:r>
                  <a:rPr lang="en-IN" dirty="0"/>
                  <a:t> </a:t>
                </a:r>
                <a:r>
                  <a:rPr lang="en-IN" dirty="0" smtClean="0"/>
                  <a:t>                            </a:t>
                </a:r>
                <a14:m>
                  <m:oMath xmlns:m="http://schemas.openxmlformats.org/officeDocument/2006/math">
                    <m:r>
                      <a:rPr lang="en-IN" b="0" i="1" smtClean="0">
                        <a:latin typeface="Cambria Math" panose="02040503050406030204" pitchFamily="18" charset="0"/>
                      </a:rPr>
                      <m:t>4</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+4</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≤5</m:t>
                    </m:r>
                  </m:oMath>
                </a14:m>
                <a:endParaRPr lang="en-IN" b="0" dirty="0" smtClean="0">
                  <a:ea typeface="Cambria Math" panose="02040503050406030204" pitchFamily="18" charset="0"/>
                </a:endParaRPr>
              </a:p>
              <a:p>
                <a:r>
                  <a:rPr lang="en-IN" dirty="0" smtClean="0"/>
                  <a:t>                              </a:t>
                </a:r>
                <a14:m>
                  <m:oMath xmlns:m="http://schemas.openxmlformats.org/officeDocument/2006/math">
                    <m:r>
                      <a:rPr lang="en-IN"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r>
                      <a:rPr lang="en-IN" b="0" i="1" smtClean="0">
                        <a:latin typeface="Cambria Math" panose="02040503050406030204" pitchFamily="18" charset="0"/>
                      </a:rPr>
                      <m:t>6</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≤5</m:t>
                    </m:r>
                  </m:oMath>
                </a14:m>
                <a:endParaRPr lang="en-IN" dirty="0" smtClean="0">
                  <a:ea typeface="Cambria Math" panose="02040503050406030204" pitchFamily="18" charset="0"/>
                </a:endParaRPr>
              </a:p>
              <a:p>
                <a:endParaRPr lang="en-IN" dirty="0" smtClean="0">
                  <a:ea typeface="Cambria Math" panose="02040503050406030204" pitchFamily="18" charset="0"/>
                </a:endParaRPr>
              </a:p>
              <a:p>
                <a:endParaRPr lang="en-IN" dirty="0" smtClean="0">
                  <a:ea typeface="Cambria Math" panose="02040503050406030204" pitchFamily="18" charset="0"/>
                </a:endParaRPr>
              </a:p>
              <a:p>
                <a:r>
                  <a:rPr lang="en-IN" dirty="0" smtClean="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≥0 </m:t>
                    </m:r>
                  </m:oMath>
                </a14:m>
                <a:r>
                  <a:rPr lang="en-IN" dirty="0" smtClean="0"/>
                  <a:t>  and  the variables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smtClean="0"/>
                  <a:t>are non negative integers</a:t>
                </a:r>
                <a:endParaRPr lang="en-IN" dirty="0"/>
              </a:p>
            </p:txBody>
          </p:sp>
        </mc:Choice>
        <mc:Fallback>
          <p:sp>
            <p:nvSpPr>
              <p:cNvPr id="2" name="TextBox 1"/>
              <p:cNvSpPr txBox="1">
                <a:spLocks noRot="1" noChangeAspect="1" noMove="1" noResize="1" noEditPoints="1" noAdjustHandles="1" noChangeArrowheads="1" noChangeShapeType="1" noTextEdit="1"/>
              </p:cNvSpPr>
              <p:nvPr/>
            </p:nvSpPr>
            <p:spPr>
              <a:xfrm>
                <a:off x="781865" y="764702"/>
                <a:ext cx="7102503" cy="2185214"/>
              </a:xfrm>
              <a:prstGeom prst="rect">
                <a:avLst/>
              </a:prstGeom>
              <a:blipFill rotWithShape="0">
                <a:blip r:embed="rId2"/>
                <a:stretch>
                  <a:fillRect l="-1803" t="-2786" b="-334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2195736" y="2060848"/>
                <a:ext cx="20270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≤5</m:t>
                      </m:r>
                    </m:oMath>
                  </m:oMathPara>
                </a14:m>
                <a:endParaRPr lang="en-IN" dirty="0">
                  <a:ea typeface="Cambria Math" panose="020405030504060302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2195736" y="2060848"/>
                <a:ext cx="2027093" cy="369332"/>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0524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1956" y="1924387"/>
            <a:ext cx="3322044" cy="1200329"/>
          </a:xfrm>
          <a:prstGeom prst="rect">
            <a:avLst/>
          </a:prstGeom>
        </p:spPr>
        <p:txBody>
          <a:bodyPr wrap="square">
            <a:spAutoFit/>
          </a:bodyPr>
          <a:lstStyle/>
          <a:p>
            <a:r>
              <a:rPr lang="en-IN" dirty="0"/>
              <a:t>Listing all feasible solutions and selecting the one with the best </a:t>
            </a:r>
            <a:r>
              <a:rPr lang="en-IN" dirty="0" smtClean="0"/>
              <a:t>objective function </a:t>
            </a:r>
            <a:r>
              <a:rPr lang="en-IN" dirty="0"/>
              <a:t>value is called the </a:t>
            </a:r>
            <a:r>
              <a:rPr lang="en-IN" b="1" dirty="0"/>
              <a:t>enumeration method</a:t>
            </a:r>
            <a:r>
              <a:rPr lang="en-IN" dirty="0"/>
              <a:t>. </a:t>
            </a:r>
          </a:p>
        </p:txBody>
      </p:sp>
      <p:sp>
        <p:nvSpPr>
          <p:cNvPr id="3" name="Rectangle 2"/>
          <p:cNvSpPr/>
          <p:nvPr/>
        </p:nvSpPr>
        <p:spPr>
          <a:xfrm>
            <a:off x="683568" y="1064842"/>
            <a:ext cx="5287538" cy="369332"/>
          </a:xfrm>
          <a:prstGeom prst="rect">
            <a:avLst/>
          </a:prstGeom>
        </p:spPr>
        <p:txBody>
          <a:bodyPr wrap="none">
            <a:spAutoFit/>
          </a:bodyPr>
          <a:lstStyle/>
          <a:p>
            <a:r>
              <a:rPr lang="en-IN" b="1" dirty="0"/>
              <a:t>Chandeliers ( X1 </a:t>
            </a:r>
            <a:r>
              <a:rPr lang="en-IN" b="1" dirty="0" smtClean="0"/>
              <a:t>)     </a:t>
            </a:r>
            <a:r>
              <a:rPr lang="en-IN" b="1" dirty="0"/>
              <a:t>Ceiling Fans ( X2 ) </a:t>
            </a:r>
            <a:r>
              <a:rPr lang="en-IN" b="1" dirty="0" smtClean="0"/>
              <a:t>        Profit </a:t>
            </a:r>
            <a:r>
              <a:rPr lang="en-IN" b="1" dirty="0"/>
              <a:t>( Z )</a:t>
            </a:r>
          </a:p>
        </p:txBody>
      </p:sp>
      <p:sp>
        <p:nvSpPr>
          <p:cNvPr id="4" name="Rectangle 3"/>
          <p:cNvSpPr/>
          <p:nvPr/>
        </p:nvSpPr>
        <p:spPr>
          <a:xfrm>
            <a:off x="1219160" y="1385537"/>
            <a:ext cx="4572000" cy="923330"/>
          </a:xfrm>
          <a:prstGeom prst="rect">
            <a:avLst/>
          </a:prstGeom>
        </p:spPr>
        <p:txBody>
          <a:bodyPr>
            <a:spAutoFit/>
          </a:bodyPr>
          <a:lstStyle/>
          <a:p>
            <a:r>
              <a:rPr lang="en-IN" dirty="0"/>
              <a:t>0 </a:t>
            </a:r>
            <a:r>
              <a:rPr lang="en-IN" dirty="0" smtClean="0"/>
              <a:t>		0 </a:t>
            </a:r>
            <a:r>
              <a:rPr lang="en-IN" dirty="0"/>
              <a:t>	</a:t>
            </a:r>
            <a:r>
              <a:rPr lang="en-IN" dirty="0" smtClean="0"/>
              <a:t>	0.00</a:t>
            </a:r>
            <a:endParaRPr lang="en-IN" dirty="0"/>
          </a:p>
          <a:p>
            <a:r>
              <a:rPr lang="en-IN" dirty="0"/>
              <a:t>1 </a:t>
            </a:r>
            <a:r>
              <a:rPr lang="en-IN" dirty="0" smtClean="0"/>
              <a:t>                	0 		7</a:t>
            </a:r>
            <a:endParaRPr lang="en-IN" dirty="0"/>
          </a:p>
          <a:p>
            <a:r>
              <a:rPr lang="en-IN" dirty="0" smtClean="0"/>
              <a:t>2		0 		14</a:t>
            </a:r>
            <a:endParaRPr lang="en-IN" dirty="0"/>
          </a:p>
        </p:txBody>
      </p:sp>
      <p:sp>
        <p:nvSpPr>
          <p:cNvPr id="5" name="Rectangle 4"/>
          <p:cNvSpPr/>
          <p:nvPr/>
        </p:nvSpPr>
        <p:spPr>
          <a:xfrm>
            <a:off x="1219160" y="2308867"/>
            <a:ext cx="4572000" cy="1754326"/>
          </a:xfrm>
          <a:prstGeom prst="rect">
            <a:avLst/>
          </a:prstGeom>
        </p:spPr>
        <p:txBody>
          <a:bodyPr>
            <a:spAutoFit/>
          </a:bodyPr>
          <a:lstStyle/>
          <a:p>
            <a:r>
              <a:rPr lang="en-IN" dirty="0" smtClean="0"/>
              <a:t>3		0 		21</a:t>
            </a:r>
            <a:endParaRPr lang="en-IN" dirty="0"/>
          </a:p>
          <a:p>
            <a:r>
              <a:rPr lang="en-IN" dirty="0"/>
              <a:t>4 </a:t>
            </a:r>
            <a:r>
              <a:rPr lang="en-IN" dirty="0" smtClean="0"/>
              <a:t>		0		 </a:t>
            </a:r>
            <a:r>
              <a:rPr lang="en-IN" dirty="0"/>
              <a:t>28</a:t>
            </a:r>
          </a:p>
          <a:p>
            <a:r>
              <a:rPr lang="en-IN" dirty="0" smtClean="0">
                <a:solidFill>
                  <a:srgbClr val="00B050"/>
                </a:solidFill>
              </a:rPr>
              <a:t>5		0 		 35</a:t>
            </a:r>
            <a:endParaRPr lang="en-IN" dirty="0">
              <a:solidFill>
                <a:srgbClr val="00B050"/>
              </a:solidFill>
            </a:endParaRPr>
          </a:p>
          <a:p>
            <a:r>
              <a:rPr lang="en-IN" dirty="0"/>
              <a:t>0 </a:t>
            </a:r>
            <a:r>
              <a:rPr lang="en-IN" dirty="0" smtClean="0"/>
              <a:t>		1 		 6</a:t>
            </a:r>
            <a:endParaRPr lang="en-IN" dirty="0"/>
          </a:p>
          <a:p>
            <a:r>
              <a:rPr lang="en-IN" dirty="0" smtClean="0"/>
              <a:t>1		1 		13</a:t>
            </a:r>
            <a:endParaRPr lang="en-IN" dirty="0"/>
          </a:p>
          <a:p>
            <a:r>
              <a:rPr lang="en-IN" dirty="0" smtClean="0"/>
              <a:t>2		1 		20</a:t>
            </a:r>
            <a:endParaRPr lang="en-IN" dirty="0"/>
          </a:p>
        </p:txBody>
      </p:sp>
      <p:sp>
        <p:nvSpPr>
          <p:cNvPr id="6" name="Rectangle 5"/>
          <p:cNvSpPr/>
          <p:nvPr/>
        </p:nvSpPr>
        <p:spPr>
          <a:xfrm>
            <a:off x="899592" y="157141"/>
            <a:ext cx="7560840" cy="461665"/>
          </a:xfrm>
          <a:prstGeom prst="rect">
            <a:avLst/>
          </a:prstGeom>
        </p:spPr>
        <p:txBody>
          <a:bodyPr wrap="square">
            <a:spAutoFit/>
          </a:bodyPr>
          <a:lstStyle/>
          <a:p>
            <a:r>
              <a:rPr lang="en-IN" sz="2400" b="1" dirty="0"/>
              <a:t>There are 18 feasible integer solutions to this problem.</a:t>
            </a:r>
          </a:p>
        </p:txBody>
      </p:sp>
      <p:sp>
        <p:nvSpPr>
          <p:cNvPr id="7" name="Rectangle 6"/>
          <p:cNvSpPr/>
          <p:nvPr/>
        </p:nvSpPr>
        <p:spPr>
          <a:xfrm>
            <a:off x="5821956" y="3673772"/>
            <a:ext cx="3168352" cy="923330"/>
          </a:xfrm>
          <a:prstGeom prst="rect">
            <a:avLst/>
          </a:prstGeom>
        </p:spPr>
        <p:txBody>
          <a:bodyPr wrap="square">
            <a:spAutoFit/>
          </a:bodyPr>
          <a:lstStyle/>
          <a:p>
            <a:r>
              <a:rPr lang="en-IN" dirty="0"/>
              <a:t>The optimal integer solution is X1 = 5 and X2 = 0 , with a total</a:t>
            </a:r>
          </a:p>
          <a:p>
            <a:r>
              <a:rPr lang="en-IN" dirty="0"/>
              <a:t>profit of </a:t>
            </a:r>
            <a:r>
              <a:rPr lang="en-IN" dirty="0" smtClean="0"/>
              <a:t>35.00 </a:t>
            </a:r>
            <a:endParaRPr lang="en-IN" dirty="0"/>
          </a:p>
        </p:txBody>
      </p:sp>
      <p:sp>
        <p:nvSpPr>
          <p:cNvPr id="8" name="Rectangle 7"/>
          <p:cNvSpPr/>
          <p:nvPr/>
        </p:nvSpPr>
        <p:spPr>
          <a:xfrm>
            <a:off x="5821956" y="4869160"/>
            <a:ext cx="3322044" cy="1200329"/>
          </a:xfrm>
          <a:prstGeom prst="rect">
            <a:avLst/>
          </a:prstGeom>
        </p:spPr>
        <p:txBody>
          <a:bodyPr wrap="square">
            <a:spAutoFit/>
          </a:bodyPr>
          <a:lstStyle/>
          <a:p>
            <a:r>
              <a:rPr lang="en-IN" dirty="0"/>
              <a:t>This can be virtually impossible for large problems where the number of feasible solutions is extremely </a:t>
            </a:r>
            <a:r>
              <a:rPr lang="en-IN" dirty="0" smtClean="0"/>
              <a:t>large!</a:t>
            </a:r>
            <a:endParaRPr lang="en-IN" dirty="0"/>
          </a:p>
        </p:txBody>
      </p:sp>
      <p:sp>
        <p:nvSpPr>
          <p:cNvPr id="9" name="Rectangle 8"/>
          <p:cNvSpPr/>
          <p:nvPr/>
        </p:nvSpPr>
        <p:spPr>
          <a:xfrm>
            <a:off x="1219160" y="3920575"/>
            <a:ext cx="4572000" cy="2585323"/>
          </a:xfrm>
          <a:prstGeom prst="rect">
            <a:avLst/>
          </a:prstGeom>
        </p:spPr>
        <p:txBody>
          <a:bodyPr>
            <a:spAutoFit/>
          </a:bodyPr>
          <a:lstStyle/>
          <a:p>
            <a:r>
              <a:rPr lang="en-IN" dirty="0"/>
              <a:t>3 </a:t>
            </a:r>
            <a:r>
              <a:rPr lang="en-IN" dirty="0" smtClean="0"/>
              <a:t>		1		27</a:t>
            </a:r>
            <a:endParaRPr lang="en-IN" dirty="0"/>
          </a:p>
          <a:p>
            <a:r>
              <a:rPr lang="en-IN" dirty="0" smtClean="0">
                <a:solidFill>
                  <a:srgbClr val="FF0000"/>
                </a:solidFill>
              </a:rPr>
              <a:t>4		1 		34</a:t>
            </a:r>
            <a:endParaRPr lang="en-IN" dirty="0">
              <a:solidFill>
                <a:srgbClr val="FF0000"/>
              </a:solidFill>
            </a:endParaRPr>
          </a:p>
          <a:p>
            <a:r>
              <a:rPr lang="en-IN" dirty="0" smtClean="0"/>
              <a:t>0		2 		12</a:t>
            </a:r>
            <a:endParaRPr lang="en-IN" dirty="0"/>
          </a:p>
          <a:p>
            <a:r>
              <a:rPr lang="en-IN" dirty="0" smtClean="0"/>
              <a:t>1		2 		19</a:t>
            </a:r>
            <a:endParaRPr lang="en-IN" dirty="0"/>
          </a:p>
          <a:p>
            <a:r>
              <a:rPr lang="en-IN" dirty="0" smtClean="0"/>
              <a:t>2		2 		26</a:t>
            </a:r>
            <a:endParaRPr lang="en-IN" dirty="0"/>
          </a:p>
          <a:p>
            <a:r>
              <a:rPr lang="en-IN" dirty="0" smtClean="0"/>
              <a:t>3		2		 </a:t>
            </a:r>
            <a:r>
              <a:rPr lang="en-IN" dirty="0"/>
              <a:t>33</a:t>
            </a:r>
          </a:p>
          <a:p>
            <a:r>
              <a:rPr lang="en-IN" dirty="0"/>
              <a:t>0 </a:t>
            </a:r>
            <a:r>
              <a:rPr lang="en-IN" dirty="0" smtClean="0"/>
              <a:t>		3 		18</a:t>
            </a:r>
            <a:endParaRPr lang="en-IN" dirty="0"/>
          </a:p>
          <a:p>
            <a:r>
              <a:rPr lang="en-IN" dirty="0"/>
              <a:t>1 </a:t>
            </a:r>
            <a:r>
              <a:rPr lang="en-IN" dirty="0" smtClean="0"/>
              <a:t>		3 		25</a:t>
            </a:r>
            <a:endParaRPr lang="en-IN" dirty="0"/>
          </a:p>
          <a:p>
            <a:r>
              <a:rPr lang="en-IN" dirty="0"/>
              <a:t>0 </a:t>
            </a:r>
            <a:r>
              <a:rPr lang="en-IN" dirty="0" smtClean="0"/>
              <a:t>		4 		24</a:t>
            </a:r>
            <a:endParaRPr lang="en-IN" dirty="0"/>
          </a:p>
        </p:txBody>
      </p:sp>
    </p:spTree>
    <p:extLst>
      <p:ext uri="{BB962C8B-B14F-4D97-AF65-F5344CB8AC3E}">
        <p14:creationId xmlns:p14="http://schemas.microsoft.com/office/powerpoint/2010/main" val="296739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268760"/>
            <a:ext cx="7992888" cy="4893647"/>
          </a:xfrm>
          <a:prstGeom prst="rect">
            <a:avLst/>
          </a:prstGeom>
          <a:noFill/>
        </p:spPr>
        <p:txBody>
          <a:bodyPr wrap="square" rtlCol="0">
            <a:spAutoFit/>
          </a:bodyPr>
          <a:lstStyle/>
          <a:p>
            <a:r>
              <a:rPr lang="en-IN" dirty="0" smtClean="0"/>
              <a:t> </a:t>
            </a:r>
            <a:r>
              <a:rPr lang="en-IN" sz="2400" dirty="0" smtClean="0"/>
              <a:t>An Integer LP Problem has some more important applications.</a:t>
            </a:r>
          </a:p>
          <a:p>
            <a:r>
              <a:rPr lang="en-IN" sz="2400" dirty="0" smtClean="0"/>
              <a:t> </a:t>
            </a:r>
          </a:p>
          <a:p>
            <a:pPr marL="342900" indent="-342900">
              <a:buFont typeface="Arial" panose="020B0604020202020204" pitchFamily="34" charset="0"/>
              <a:buChar char="•"/>
            </a:pPr>
            <a:r>
              <a:rPr lang="en-IN" sz="2400" dirty="0" smtClean="0"/>
              <a:t>All Assignment and Transportation Problems </a:t>
            </a:r>
          </a:p>
          <a:p>
            <a:pPr marL="342900" indent="-342900">
              <a:buFont typeface="Arial" panose="020B0604020202020204" pitchFamily="34" charset="0"/>
              <a:buChar char="•"/>
            </a:pPr>
            <a:r>
              <a:rPr lang="en-IN" sz="2400" dirty="0" smtClean="0"/>
              <a:t>Capital budgeting,</a:t>
            </a:r>
          </a:p>
          <a:p>
            <a:pPr marL="342900" indent="-342900">
              <a:buFont typeface="Arial" panose="020B0604020202020204" pitchFamily="34" charset="0"/>
              <a:buChar char="•"/>
            </a:pPr>
            <a:r>
              <a:rPr lang="en-IN" sz="2400" dirty="0" smtClean="0"/>
              <a:t>Construction scheduling, </a:t>
            </a:r>
          </a:p>
          <a:p>
            <a:pPr marL="342900" indent="-342900">
              <a:buFont typeface="Arial" panose="020B0604020202020204" pitchFamily="34" charset="0"/>
              <a:buChar char="•"/>
            </a:pPr>
            <a:r>
              <a:rPr lang="en-IN" sz="2400" dirty="0" smtClean="0"/>
              <a:t>Production Scheduling</a:t>
            </a:r>
          </a:p>
          <a:p>
            <a:pPr marL="342900" indent="-342900">
              <a:buFont typeface="Arial" panose="020B0604020202020204" pitchFamily="34" charset="0"/>
              <a:buChar char="•"/>
            </a:pPr>
            <a:r>
              <a:rPr lang="en-IN" sz="2400" dirty="0" smtClean="0"/>
              <a:t>Plant location and size, </a:t>
            </a:r>
          </a:p>
          <a:p>
            <a:pPr marL="342900" indent="-342900">
              <a:buFont typeface="Arial" panose="020B0604020202020204" pitchFamily="34" charset="0"/>
              <a:buChar char="•"/>
            </a:pPr>
            <a:r>
              <a:rPr lang="en-IN" sz="2400" dirty="0" smtClean="0"/>
              <a:t>Routing and shipping schedule,</a:t>
            </a:r>
          </a:p>
          <a:p>
            <a:pPr marL="342900" indent="-342900">
              <a:buFont typeface="Arial" panose="020B0604020202020204" pitchFamily="34" charset="0"/>
              <a:buChar char="•"/>
            </a:pPr>
            <a:r>
              <a:rPr lang="en-IN" sz="2400" dirty="0"/>
              <a:t>C</a:t>
            </a:r>
            <a:r>
              <a:rPr lang="en-IN" sz="2400" dirty="0" smtClean="0"/>
              <a:t>apacity expansion,</a:t>
            </a:r>
          </a:p>
          <a:p>
            <a:pPr marL="342900" indent="-342900">
              <a:buFont typeface="Arial" panose="020B0604020202020204" pitchFamily="34" charset="0"/>
              <a:buChar char="•"/>
            </a:pPr>
            <a:r>
              <a:rPr lang="en-IN" sz="2400" dirty="0" smtClean="0"/>
              <a:t>Fixed charge, etc., </a:t>
            </a:r>
          </a:p>
          <a:p>
            <a:endParaRPr lang="en-IN" sz="2400" dirty="0"/>
          </a:p>
          <a:p>
            <a:r>
              <a:rPr lang="en-IN" sz="2400" dirty="0" smtClean="0"/>
              <a:t>are few problems that demonstrate the areas of  applications of   integer programming</a:t>
            </a:r>
            <a:r>
              <a:rPr lang="en-IN" dirty="0" smtClean="0"/>
              <a:t>.</a:t>
            </a:r>
            <a:endParaRPr lang="en-IN" dirty="0"/>
          </a:p>
        </p:txBody>
      </p:sp>
      <p:sp>
        <p:nvSpPr>
          <p:cNvPr id="4" name="Rectangle 3"/>
          <p:cNvSpPr/>
          <p:nvPr/>
        </p:nvSpPr>
        <p:spPr>
          <a:xfrm>
            <a:off x="467544" y="332656"/>
            <a:ext cx="9505056" cy="523220"/>
          </a:xfrm>
          <a:prstGeom prst="rect">
            <a:avLst/>
          </a:prstGeom>
        </p:spPr>
        <p:txBody>
          <a:bodyPr wrap="square">
            <a:spAutoFit/>
          </a:bodyPr>
          <a:lstStyle/>
          <a:p>
            <a:r>
              <a:rPr lang="en-IN" sz="2800" b="1" dirty="0"/>
              <a:t>AREAS OF APPLICATIONS OF INTEGER </a:t>
            </a:r>
            <a:r>
              <a:rPr lang="en-IN" sz="2800" b="1" dirty="0" smtClean="0"/>
              <a:t>PROGRAMMING</a:t>
            </a:r>
            <a:endParaRPr lang="en-IN" sz="3200" b="1" dirty="0"/>
          </a:p>
        </p:txBody>
      </p:sp>
    </p:spTree>
    <p:extLst>
      <p:ext uri="{BB962C8B-B14F-4D97-AF65-F5344CB8AC3E}">
        <p14:creationId xmlns:p14="http://schemas.microsoft.com/office/powerpoint/2010/main" val="72721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836712"/>
            <a:ext cx="184731" cy="369332"/>
          </a:xfrm>
          <a:prstGeom prst="rect">
            <a:avLst/>
          </a:prstGeom>
          <a:noFill/>
        </p:spPr>
        <p:txBody>
          <a:bodyPr wrap="none" rtlCol="0">
            <a:spAutoFit/>
          </a:bodyPr>
          <a:lstStyle/>
          <a:p>
            <a:endParaRPr lang="en-IN"/>
          </a:p>
        </p:txBody>
      </p:sp>
      <p:sp>
        <p:nvSpPr>
          <p:cNvPr id="3" name="Rectangle 2"/>
          <p:cNvSpPr/>
          <p:nvPr/>
        </p:nvSpPr>
        <p:spPr>
          <a:xfrm>
            <a:off x="714757" y="1000220"/>
            <a:ext cx="7776864" cy="2437590"/>
          </a:xfrm>
          <a:prstGeom prst="rect">
            <a:avLst/>
          </a:prstGeom>
        </p:spPr>
        <p:txBody>
          <a:bodyPr wrap="square">
            <a:spAutoFit/>
          </a:bodyPr>
          <a:lstStyle/>
          <a:p>
            <a:pPr algn="just">
              <a:lnSpc>
                <a:spcPct val="150000"/>
              </a:lnSpc>
              <a:defRPr/>
            </a:pPr>
            <a:r>
              <a:rPr lang="en-US" sz="2000" dirty="0"/>
              <a:t>The mathematical model for </a:t>
            </a:r>
            <a:r>
              <a:rPr lang="en-US" sz="2000" dirty="0" smtClean="0"/>
              <a:t>Pure (Mixed) Integer Programming (IP) </a:t>
            </a:r>
            <a:r>
              <a:rPr lang="en-US" sz="2000" dirty="0"/>
              <a:t>or more precisely </a:t>
            </a:r>
            <a:r>
              <a:rPr lang="en-US" sz="2000" dirty="0" smtClean="0"/>
              <a:t>Integer Linear Programming (ILP)  </a:t>
            </a:r>
            <a:r>
              <a:rPr lang="en-US" sz="2000" dirty="0"/>
              <a:t>is the LP model with one additional  restriction/constraint: </a:t>
            </a:r>
            <a:r>
              <a:rPr lang="en-US" sz="2000" dirty="0" smtClean="0"/>
              <a:t>“All (Some) variables </a:t>
            </a:r>
            <a:r>
              <a:rPr lang="en-US" sz="2000" dirty="0"/>
              <a:t>must have integer values”.</a:t>
            </a:r>
          </a:p>
          <a:p>
            <a:pPr algn="just">
              <a:lnSpc>
                <a:spcPct val="90000"/>
              </a:lnSpc>
              <a:defRPr/>
            </a:pPr>
            <a:endParaRPr lang="en-US" dirty="0"/>
          </a:p>
          <a:p>
            <a:pPr>
              <a:lnSpc>
                <a:spcPct val="90000"/>
              </a:lnSpc>
              <a:defRPr/>
            </a:pPr>
            <a:endParaRPr lang="en-US" dirty="0"/>
          </a:p>
        </p:txBody>
      </p:sp>
      <p:sp>
        <p:nvSpPr>
          <p:cNvPr id="4" name="Rectangle 3"/>
          <p:cNvSpPr/>
          <p:nvPr/>
        </p:nvSpPr>
        <p:spPr>
          <a:xfrm>
            <a:off x="868299" y="3457728"/>
            <a:ext cx="6082067" cy="2336024"/>
          </a:xfrm>
          <a:prstGeom prst="rect">
            <a:avLst/>
          </a:prstGeom>
        </p:spPr>
        <p:txBody>
          <a:bodyPr wrap="square">
            <a:spAutoFit/>
          </a:bodyPr>
          <a:lstStyle/>
          <a:p>
            <a:pPr marL="533400" indent="-533400">
              <a:lnSpc>
                <a:spcPct val="90000"/>
              </a:lnSpc>
              <a:buFont typeface="Wingdings" pitchFamily="2" charset="2"/>
              <a:buChar char="Ø"/>
            </a:pPr>
            <a:r>
              <a:rPr lang="en-US" dirty="0"/>
              <a:t>Standard form of an ILP:</a:t>
            </a:r>
          </a:p>
          <a:p>
            <a:pPr marL="533400" indent="-533400">
              <a:lnSpc>
                <a:spcPct val="90000"/>
              </a:lnSpc>
            </a:pPr>
            <a:r>
              <a:rPr lang="en-US" dirty="0"/>
              <a:t>		</a:t>
            </a:r>
          </a:p>
          <a:p>
            <a:pPr marL="533400" indent="-533400">
              <a:lnSpc>
                <a:spcPct val="90000"/>
              </a:lnSpc>
            </a:pPr>
            <a:endParaRPr lang="en-US" dirty="0">
              <a:solidFill>
                <a:srgbClr val="0000CC"/>
              </a:solidFill>
            </a:endParaRPr>
          </a:p>
          <a:p>
            <a:pPr marL="533400" indent="-533400">
              <a:lnSpc>
                <a:spcPct val="90000"/>
              </a:lnSpc>
            </a:pPr>
            <a:endParaRPr lang="en-US" dirty="0">
              <a:solidFill>
                <a:srgbClr val="0000CC"/>
              </a:solidFill>
            </a:endParaRPr>
          </a:p>
          <a:p>
            <a:pPr marL="533400" indent="-533400">
              <a:lnSpc>
                <a:spcPct val="90000"/>
              </a:lnSpc>
            </a:pPr>
            <a:r>
              <a:rPr lang="en-US" dirty="0"/>
              <a:t> 			               </a:t>
            </a:r>
            <a:r>
              <a:rPr lang="en-US" dirty="0" smtClean="0"/>
              <a:t>                 </a:t>
            </a:r>
            <a:r>
              <a:rPr lang="en-US" i="1" dirty="0" smtClean="0"/>
              <a:t>X </a:t>
            </a:r>
            <a:r>
              <a:rPr lang="en-US" i="1" dirty="0"/>
              <a:t>must be integer valued</a:t>
            </a:r>
            <a:endParaRPr lang="en-US" dirty="0">
              <a:solidFill>
                <a:srgbClr val="0000CC"/>
              </a:solidFill>
            </a:endParaRPr>
          </a:p>
          <a:p>
            <a:pPr marL="533400" indent="-533400">
              <a:lnSpc>
                <a:spcPct val="90000"/>
              </a:lnSpc>
              <a:buFont typeface="Wingdings" pitchFamily="2" charset="2"/>
              <a:buChar char="Ø"/>
            </a:pPr>
            <a:endParaRPr lang="en-US" dirty="0"/>
          </a:p>
          <a:p>
            <a:pPr marL="533400" indent="-533400">
              <a:lnSpc>
                <a:spcPct val="90000"/>
              </a:lnSpc>
              <a:buFont typeface="Wingdings" pitchFamily="2" charset="2"/>
              <a:buChar char="Ø"/>
            </a:pPr>
            <a:r>
              <a:rPr lang="en-US" dirty="0"/>
              <a:t>Associated linear program, dropping the integer restrictions, is called </a:t>
            </a:r>
            <a:r>
              <a:rPr lang="en-US" dirty="0" smtClean="0"/>
              <a:t>Regular Linear Programming Problem</a:t>
            </a:r>
            <a:r>
              <a:rPr lang="en-US" i="1" dirty="0" smtClean="0"/>
              <a:t> </a:t>
            </a:r>
            <a:r>
              <a:rPr lang="en-US" i="1" dirty="0"/>
              <a:t>(</a:t>
            </a:r>
            <a:r>
              <a:rPr lang="en-US" i="1" dirty="0" smtClean="0"/>
              <a:t>LPP)</a:t>
            </a:r>
            <a:endParaRPr lang="en-US" dirty="0">
              <a:solidFill>
                <a:srgbClr val="0000CC"/>
              </a:solidFill>
            </a:endParaRPr>
          </a:p>
        </p:txBody>
      </p:sp>
      <p:graphicFrame>
        <p:nvGraphicFramePr>
          <p:cNvPr id="5" name="Object 4"/>
          <p:cNvGraphicFramePr>
            <a:graphicFrameLocks noChangeAspect="1"/>
          </p:cNvGraphicFramePr>
          <p:nvPr>
            <p:extLst/>
          </p:nvPr>
        </p:nvGraphicFramePr>
        <p:xfrm>
          <a:off x="4175956" y="3212976"/>
          <a:ext cx="2376264" cy="1109610"/>
        </p:xfrm>
        <a:graphic>
          <a:graphicData uri="http://schemas.openxmlformats.org/presentationml/2006/ole">
            <mc:AlternateContent xmlns:mc="http://schemas.openxmlformats.org/markup-compatibility/2006">
              <mc:Choice xmlns:v="urn:schemas-microsoft-com:vml" Requires="v">
                <p:oleObj spid="_x0000_s5171" name="Equation" r:id="rId3" imgW="1422400" imgH="685800" progId="Equation.3">
                  <p:embed/>
                </p:oleObj>
              </mc:Choice>
              <mc:Fallback>
                <p:oleObj name="Equation" r:id="rId3" imgW="1422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956" y="3212976"/>
                        <a:ext cx="2376264" cy="1109610"/>
                      </a:xfrm>
                      <a:prstGeom prst="rect">
                        <a:avLst/>
                      </a:prstGeom>
                      <a:noFill/>
                      <a:ln>
                        <a:noFill/>
                      </a:ln>
                    </p:spPr>
                  </p:pic>
                </p:oleObj>
              </mc:Fallback>
            </mc:AlternateContent>
          </a:graphicData>
        </a:graphic>
      </p:graphicFrame>
      <p:sp>
        <p:nvSpPr>
          <p:cNvPr id="6" name="TextBox 5"/>
          <p:cNvSpPr txBox="1"/>
          <p:nvPr/>
        </p:nvSpPr>
        <p:spPr>
          <a:xfrm>
            <a:off x="233772" y="313492"/>
            <a:ext cx="10260632" cy="523220"/>
          </a:xfrm>
          <a:prstGeom prst="rect">
            <a:avLst/>
          </a:prstGeom>
          <a:noFill/>
        </p:spPr>
        <p:txBody>
          <a:bodyPr wrap="square" rtlCol="0">
            <a:spAutoFit/>
          </a:bodyPr>
          <a:lstStyle/>
          <a:p>
            <a:r>
              <a:rPr lang="en-IN" sz="2800" b="1" dirty="0" smtClean="0"/>
              <a:t>Mathematical Model of Integer Linear Programming(ILP)</a:t>
            </a:r>
            <a:endParaRPr lang="en-IN" sz="2800" b="1" dirty="0"/>
          </a:p>
        </p:txBody>
      </p:sp>
    </p:spTree>
    <p:extLst>
      <p:ext uri="{BB962C8B-B14F-4D97-AF65-F5344CB8AC3E}">
        <p14:creationId xmlns:p14="http://schemas.microsoft.com/office/powerpoint/2010/main" val="1374015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484784"/>
            <a:ext cx="8568952" cy="4524315"/>
          </a:xfrm>
          <a:prstGeom prst="rect">
            <a:avLst/>
          </a:prstGeom>
        </p:spPr>
        <p:txBody>
          <a:bodyPr wrap="square">
            <a:spAutoFit/>
          </a:bodyPr>
          <a:lstStyle/>
          <a:p>
            <a:pPr marL="533400" indent="-533400">
              <a:lnSpc>
                <a:spcPct val="120000"/>
              </a:lnSpc>
              <a:buFont typeface="Arial" panose="020B0604020202020204" pitchFamily="34" charset="0"/>
              <a:buChar char="•"/>
            </a:pPr>
            <a:r>
              <a:rPr lang="en-US" sz="2400" i="1" dirty="0"/>
              <a:t>Minimization</a:t>
            </a:r>
            <a:r>
              <a:rPr lang="en-US" sz="2400" dirty="0"/>
              <a:t>: Optimal objective value for </a:t>
            </a:r>
            <a:r>
              <a:rPr lang="en-US" sz="2400" dirty="0" smtClean="0"/>
              <a:t>LPP </a:t>
            </a:r>
            <a:r>
              <a:rPr lang="en-US" sz="2400" dirty="0"/>
              <a:t>is less than or equal to the optimal objective for </a:t>
            </a:r>
            <a:r>
              <a:rPr lang="en-US" sz="2400" dirty="0" smtClean="0"/>
              <a:t>ILP</a:t>
            </a:r>
          </a:p>
          <a:p>
            <a:pPr marL="533400" indent="-533400">
              <a:lnSpc>
                <a:spcPct val="120000"/>
              </a:lnSpc>
              <a:buFont typeface="Arial" panose="020B0604020202020204" pitchFamily="34" charset="0"/>
              <a:buChar char="•"/>
            </a:pPr>
            <a:endParaRPr lang="en-US" sz="2400" dirty="0"/>
          </a:p>
          <a:p>
            <a:pPr marL="533400" indent="-533400">
              <a:lnSpc>
                <a:spcPct val="120000"/>
              </a:lnSpc>
              <a:buFont typeface="Arial" panose="020B0604020202020204" pitchFamily="34" charset="0"/>
              <a:buChar char="•"/>
            </a:pPr>
            <a:r>
              <a:rPr lang="en-US" sz="2400" i="1" dirty="0"/>
              <a:t>Maximization</a:t>
            </a:r>
            <a:r>
              <a:rPr lang="en-US" sz="2400" dirty="0"/>
              <a:t>: Optimal objective value for </a:t>
            </a:r>
            <a:r>
              <a:rPr lang="en-US" sz="2400" dirty="0" smtClean="0"/>
              <a:t>LPP </a:t>
            </a:r>
            <a:r>
              <a:rPr lang="en-US" sz="2400" dirty="0"/>
              <a:t>is greater than or equal to that of ILP</a:t>
            </a:r>
          </a:p>
          <a:p>
            <a:pPr marL="533400" indent="-533400">
              <a:lnSpc>
                <a:spcPct val="120000"/>
              </a:lnSpc>
              <a:buFont typeface="Arial" panose="020B0604020202020204" pitchFamily="34" charset="0"/>
              <a:buChar char="•"/>
            </a:pPr>
            <a:endParaRPr lang="en-US" sz="2400" dirty="0" smtClean="0"/>
          </a:p>
          <a:p>
            <a:pPr marL="533400" indent="-533400">
              <a:lnSpc>
                <a:spcPct val="120000"/>
              </a:lnSpc>
              <a:buFont typeface="Arial" panose="020B0604020202020204" pitchFamily="34" charset="0"/>
              <a:buChar char="•"/>
            </a:pPr>
            <a:r>
              <a:rPr lang="en-US" sz="2400" dirty="0" smtClean="0"/>
              <a:t>If LPP </a:t>
            </a:r>
            <a:r>
              <a:rPr lang="en-US" sz="2400" dirty="0"/>
              <a:t>is infeasible, then ILP is also infeasible</a:t>
            </a:r>
          </a:p>
          <a:p>
            <a:pPr marL="533400" indent="-533400">
              <a:lnSpc>
                <a:spcPct val="120000"/>
              </a:lnSpc>
              <a:buFont typeface="Arial" panose="020B0604020202020204" pitchFamily="34" charset="0"/>
              <a:buChar char="•"/>
            </a:pPr>
            <a:endParaRPr lang="en-US" sz="2400" dirty="0" smtClean="0"/>
          </a:p>
          <a:p>
            <a:pPr marL="533400" indent="-533400">
              <a:lnSpc>
                <a:spcPct val="120000"/>
              </a:lnSpc>
              <a:buFont typeface="Arial" panose="020B0604020202020204" pitchFamily="34" charset="0"/>
              <a:buChar char="•"/>
            </a:pPr>
            <a:r>
              <a:rPr lang="en-US" sz="2400" dirty="0" smtClean="0"/>
              <a:t>If LPP </a:t>
            </a:r>
            <a:r>
              <a:rPr lang="en-US" sz="2400" dirty="0"/>
              <a:t>is optimized by integer variables, then that solution is feasible and optimal for </a:t>
            </a:r>
            <a:r>
              <a:rPr lang="en-US" sz="2400" dirty="0" smtClean="0"/>
              <a:t>ILP</a:t>
            </a:r>
            <a:endParaRPr lang="en-US" sz="2400" i="1" dirty="0"/>
          </a:p>
        </p:txBody>
      </p:sp>
      <p:sp>
        <p:nvSpPr>
          <p:cNvPr id="3" name="TextBox 2"/>
          <p:cNvSpPr txBox="1"/>
          <p:nvPr/>
        </p:nvSpPr>
        <p:spPr>
          <a:xfrm>
            <a:off x="323528" y="404664"/>
            <a:ext cx="3672408" cy="584775"/>
          </a:xfrm>
          <a:prstGeom prst="rect">
            <a:avLst/>
          </a:prstGeom>
          <a:noFill/>
        </p:spPr>
        <p:txBody>
          <a:bodyPr wrap="square" rtlCol="0">
            <a:spAutoFit/>
          </a:bodyPr>
          <a:lstStyle/>
          <a:p>
            <a:r>
              <a:rPr lang="en-IN" sz="3200" b="1" dirty="0" smtClean="0"/>
              <a:t>Remarks for ILP</a:t>
            </a:r>
            <a:endParaRPr lang="en-IN" sz="3200" b="1" dirty="0"/>
          </a:p>
        </p:txBody>
      </p:sp>
    </p:spTree>
    <p:extLst>
      <p:ext uri="{BB962C8B-B14F-4D97-AF65-F5344CB8AC3E}">
        <p14:creationId xmlns:p14="http://schemas.microsoft.com/office/powerpoint/2010/main" val="3814608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04800" y="152400"/>
            <a:ext cx="8572500" cy="617538"/>
          </a:xfrm>
        </p:spPr>
        <p:txBody>
          <a:bodyPr>
            <a:noAutofit/>
          </a:bodyPr>
          <a:lstStyle/>
          <a:p>
            <a:r>
              <a:rPr lang="en-US" sz="3600" b="1" dirty="0">
                <a:latin typeface="+mn-lt"/>
              </a:rPr>
              <a:t>Types of Integer Programming Problems</a:t>
            </a:r>
            <a:r>
              <a:rPr lang="en-US" b="1" dirty="0">
                <a:latin typeface="+mn-lt"/>
              </a:rPr>
              <a:t> </a:t>
            </a:r>
          </a:p>
        </p:txBody>
      </p:sp>
      <p:sp>
        <p:nvSpPr>
          <p:cNvPr id="280579" name="Rectangle 3"/>
          <p:cNvSpPr>
            <a:spLocks noGrp="1" noChangeArrowheads="1"/>
          </p:cNvSpPr>
          <p:nvPr>
            <p:ph type="body" idx="1"/>
          </p:nvPr>
        </p:nvSpPr>
        <p:spPr>
          <a:xfrm>
            <a:off x="419100" y="1080425"/>
            <a:ext cx="8458200" cy="5715000"/>
          </a:xfrm>
        </p:spPr>
        <p:txBody>
          <a:bodyPr>
            <a:normAutofit/>
          </a:bodyPr>
          <a:lstStyle/>
          <a:p>
            <a:pPr marL="381000" indent="-381000" algn="just">
              <a:buFontTx/>
              <a:buAutoNum type="arabicPeriod"/>
            </a:pPr>
            <a:r>
              <a:rPr lang="en-US" sz="2400" b="1" i="1" dirty="0">
                <a:cs typeface="Times New Roman" pitchFamily="18" charset="0"/>
              </a:rPr>
              <a:t>Pure integer programming problems.</a:t>
            </a:r>
            <a:r>
              <a:rPr lang="en-US" sz="2400" dirty="0">
                <a:cs typeface="Times New Roman" pitchFamily="18" charset="0"/>
              </a:rPr>
              <a:t>  </a:t>
            </a:r>
          </a:p>
          <a:p>
            <a:pPr lvl="2" algn="just"/>
            <a:r>
              <a:rPr lang="en-US" sz="2000" dirty="0" smtClean="0">
                <a:cs typeface="Times New Roman" pitchFamily="18" charset="0"/>
              </a:rPr>
              <a:t>All </a:t>
            </a:r>
            <a:r>
              <a:rPr lang="en-US" sz="2000" dirty="0">
                <a:cs typeface="Times New Roman" pitchFamily="18" charset="0"/>
              </a:rPr>
              <a:t>decision variables must have integer solutions</a:t>
            </a:r>
            <a:r>
              <a:rPr lang="en-US" sz="2000" dirty="0" smtClean="0">
                <a:cs typeface="Times New Roman" pitchFamily="18" charset="0"/>
              </a:rPr>
              <a:t>.</a:t>
            </a:r>
          </a:p>
          <a:p>
            <a:pPr lvl="1" algn="just">
              <a:buFont typeface="Arial" panose="020B0604020202020204" pitchFamily="34" charset="0"/>
              <a:buChar char="•"/>
            </a:pPr>
            <a:endParaRPr lang="en-US" sz="2000" dirty="0">
              <a:cs typeface="Times New Roman" pitchFamily="18" charset="0"/>
            </a:endParaRPr>
          </a:p>
          <a:p>
            <a:pPr marL="381000" indent="-381000" algn="just">
              <a:buFontTx/>
              <a:buAutoNum type="arabicPeriod"/>
            </a:pPr>
            <a:r>
              <a:rPr lang="en-US" sz="2400" b="1" i="1" dirty="0">
                <a:cs typeface="Times New Roman" pitchFamily="18" charset="0"/>
              </a:rPr>
              <a:t>Mixed integer programming problems</a:t>
            </a:r>
            <a:r>
              <a:rPr lang="en-US" sz="2400" b="1" dirty="0">
                <a:cs typeface="Times New Roman" pitchFamily="18" charset="0"/>
              </a:rPr>
              <a:t>.</a:t>
            </a:r>
            <a:r>
              <a:rPr lang="en-US" sz="2400" dirty="0">
                <a:cs typeface="Times New Roman" pitchFamily="18" charset="0"/>
              </a:rPr>
              <a:t>  </a:t>
            </a:r>
          </a:p>
          <a:p>
            <a:pPr lvl="2" algn="just"/>
            <a:r>
              <a:rPr lang="en-US" sz="2000" dirty="0">
                <a:cs typeface="Times New Roman" pitchFamily="18" charset="0"/>
              </a:rPr>
              <a:t>Some, but not all, decision variables must have integer solutions.  </a:t>
            </a:r>
          </a:p>
          <a:p>
            <a:pPr lvl="2" algn="just"/>
            <a:r>
              <a:rPr lang="en-US" sz="2000" dirty="0">
                <a:cs typeface="Times New Roman" pitchFamily="18" charset="0"/>
              </a:rPr>
              <a:t>Non-integer variables can have fractional optimal values</a:t>
            </a:r>
            <a:r>
              <a:rPr lang="en-US" sz="1600" dirty="0" smtClean="0">
                <a:cs typeface="Times New Roman" pitchFamily="18" charset="0"/>
              </a:rPr>
              <a:t>.</a:t>
            </a:r>
          </a:p>
          <a:p>
            <a:pPr lvl="1" algn="just">
              <a:buFont typeface="Arial" panose="020B0604020202020204" pitchFamily="34" charset="0"/>
              <a:buChar char="•"/>
            </a:pPr>
            <a:endParaRPr lang="en-US" sz="2000" dirty="0">
              <a:cs typeface="Times New Roman" pitchFamily="18" charset="0"/>
            </a:endParaRPr>
          </a:p>
          <a:p>
            <a:pPr marL="381000" indent="-381000" algn="just">
              <a:buFontTx/>
              <a:buAutoNum type="arabicPeriod"/>
            </a:pPr>
            <a:r>
              <a:rPr lang="en-US" sz="2400" b="1" i="1" dirty="0">
                <a:cs typeface="Times New Roman" pitchFamily="18" charset="0"/>
              </a:rPr>
              <a:t>Pure binary (or Zero - One) integer programming problems</a:t>
            </a:r>
            <a:r>
              <a:rPr lang="en-US" sz="2400" dirty="0">
                <a:cs typeface="Times New Roman" pitchFamily="18" charset="0"/>
              </a:rPr>
              <a:t>.  </a:t>
            </a:r>
          </a:p>
          <a:p>
            <a:pPr lvl="2" algn="just"/>
            <a:r>
              <a:rPr lang="en-US" sz="2000" dirty="0">
                <a:cs typeface="Times New Roman" pitchFamily="18" charset="0"/>
              </a:rPr>
              <a:t>All decision variables are of special type known as </a:t>
            </a:r>
            <a:r>
              <a:rPr lang="en-US" sz="2000" b="1" dirty="0">
                <a:cs typeface="Times New Roman" pitchFamily="18" charset="0"/>
              </a:rPr>
              <a:t>binary</a:t>
            </a:r>
            <a:r>
              <a:rPr lang="en-US" sz="2000" dirty="0">
                <a:cs typeface="Times New Roman" pitchFamily="18" charset="0"/>
              </a:rPr>
              <a:t>.  </a:t>
            </a:r>
          </a:p>
          <a:p>
            <a:pPr lvl="2" algn="just"/>
            <a:r>
              <a:rPr lang="en-US" sz="2000" dirty="0">
                <a:cs typeface="Times New Roman" pitchFamily="18" charset="0"/>
              </a:rPr>
              <a:t>Variables must have solution values of either 0 or 1</a:t>
            </a:r>
            <a:r>
              <a:rPr lang="en-US" sz="2000" dirty="0" smtClean="0">
                <a:cs typeface="Times New Roman" pitchFamily="18" charset="0"/>
              </a:rPr>
              <a:t>.</a:t>
            </a:r>
          </a:p>
          <a:p>
            <a:pPr lvl="1" algn="just">
              <a:buFont typeface="Arial" panose="020B0604020202020204" pitchFamily="34" charset="0"/>
              <a:buChar char="•"/>
            </a:pPr>
            <a:endParaRPr lang="en-US" sz="2000" dirty="0">
              <a:cs typeface="Times New Roman" pitchFamily="18" charset="0"/>
            </a:endParaRPr>
          </a:p>
          <a:p>
            <a:pPr marL="381000" indent="-381000">
              <a:buFontTx/>
              <a:buAutoNum type="arabicPeriod"/>
            </a:pPr>
            <a:r>
              <a:rPr lang="en-US" sz="2400" b="1" i="1" dirty="0">
                <a:cs typeface="Times New Roman" pitchFamily="18" charset="0"/>
              </a:rPr>
              <a:t>Mixed binary integer programming problems</a:t>
            </a:r>
            <a:r>
              <a:rPr lang="en-US" sz="2400" b="1" dirty="0">
                <a:cs typeface="Times New Roman" pitchFamily="18" charset="0"/>
              </a:rPr>
              <a:t>.</a:t>
            </a:r>
            <a:r>
              <a:rPr lang="en-US" sz="2400" dirty="0">
                <a:cs typeface="Times New Roman" pitchFamily="18" charset="0"/>
              </a:rPr>
              <a:t>  </a:t>
            </a:r>
          </a:p>
          <a:p>
            <a:pPr lvl="2"/>
            <a:r>
              <a:rPr lang="en-US" sz="2000" dirty="0">
                <a:cs typeface="Times New Roman" pitchFamily="18" charset="0"/>
              </a:rPr>
              <a:t>Some decision variables are binary, and other decision variables are either general integer or continuous valued.</a:t>
            </a:r>
          </a:p>
          <a:p>
            <a:pPr marL="381000" indent="-381000">
              <a:lnSpc>
                <a:spcPct val="90000"/>
              </a:lnSpc>
              <a:buFontTx/>
              <a:buNone/>
            </a:pPr>
            <a:endParaRPr lang="en-US" sz="2400" dirty="0"/>
          </a:p>
        </p:txBody>
      </p:sp>
    </p:spTree>
    <p:extLst>
      <p:ext uri="{BB962C8B-B14F-4D97-AF65-F5344CB8AC3E}">
        <p14:creationId xmlns:p14="http://schemas.microsoft.com/office/powerpoint/2010/main" val="422538411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7905562" cy="523220"/>
          </a:xfrm>
          <a:prstGeom prst="rect">
            <a:avLst/>
          </a:prstGeom>
          <a:noFill/>
        </p:spPr>
        <p:txBody>
          <a:bodyPr wrap="none" rtlCol="0">
            <a:spAutoFit/>
          </a:bodyPr>
          <a:lstStyle/>
          <a:p>
            <a:r>
              <a:rPr lang="en-IN" sz="2800" b="1" dirty="0" smtClean="0"/>
              <a:t>Methods for Solving Integer Programming Problems</a:t>
            </a:r>
            <a:endParaRPr lang="en-IN" sz="2800" b="1" dirty="0"/>
          </a:p>
        </p:txBody>
      </p:sp>
      <p:sp>
        <p:nvSpPr>
          <p:cNvPr id="3" name="TextBox 2"/>
          <p:cNvSpPr txBox="1"/>
          <p:nvPr/>
        </p:nvSpPr>
        <p:spPr>
          <a:xfrm>
            <a:off x="755576" y="2030961"/>
            <a:ext cx="3275640" cy="461665"/>
          </a:xfrm>
          <a:prstGeom prst="rect">
            <a:avLst/>
          </a:prstGeom>
          <a:noFill/>
        </p:spPr>
        <p:txBody>
          <a:bodyPr wrap="none" rtlCol="0">
            <a:spAutoFit/>
          </a:bodyPr>
          <a:lstStyle/>
          <a:p>
            <a:r>
              <a:rPr lang="en-IN" dirty="0" smtClean="0"/>
              <a:t> </a:t>
            </a:r>
            <a:r>
              <a:rPr lang="en-IN" sz="2400" dirty="0" smtClean="0"/>
              <a:t>1. Cutting Plane Method</a:t>
            </a:r>
            <a:endParaRPr lang="en-IN" sz="2400" dirty="0"/>
          </a:p>
        </p:txBody>
      </p:sp>
      <p:sp>
        <p:nvSpPr>
          <p:cNvPr id="4" name="TextBox 3"/>
          <p:cNvSpPr txBox="1"/>
          <p:nvPr/>
        </p:nvSpPr>
        <p:spPr>
          <a:xfrm>
            <a:off x="788339" y="3209439"/>
            <a:ext cx="4608512" cy="461665"/>
          </a:xfrm>
          <a:prstGeom prst="rect">
            <a:avLst/>
          </a:prstGeom>
          <a:noFill/>
        </p:spPr>
        <p:txBody>
          <a:bodyPr wrap="square" rtlCol="0">
            <a:spAutoFit/>
          </a:bodyPr>
          <a:lstStyle/>
          <a:p>
            <a:r>
              <a:rPr lang="en-IN" sz="2400" dirty="0" smtClean="0"/>
              <a:t>2. Branch-and Bound(B&amp;B)Method</a:t>
            </a:r>
            <a:endParaRPr lang="en-IN" sz="2400" dirty="0"/>
          </a:p>
        </p:txBody>
      </p:sp>
    </p:spTree>
    <p:extLst>
      <p:ext uri="{BB962C8B-B14F-4D97-AF65-F5344CB8AC3E}">
        <p14:creationId xmlns:p14="http://schemas.microsoft.com/office/powerpoint/2010/main" val="2776230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1283</TotalTime>
  <Words>2103</Words>
  <Application>Microsoft Office PowerPoint</Application>
  <PresentationFormat>On-screen Show (4:3)</PresentationFormat>
  <Paragraphs>1029</Paragraphs>
  <Slides>39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Cambria Math</vt:lpstr>
      <vt:lpstr>Symbol</vt:lpstr>
      <vt:lpstr>Times New Roman</vt:lpstr>
      <vt:lpstr>Wingdings</vt:lpstr>
      <vt:lpstr>Office Theme</vt:lpstr>
      <vt:lpstr>Equation</vt:lpstr>
      <vt:lpstr>Integer Programming Models</vt:lpstr>
      <vt:lpstr>PowerPoint Presentation</vt:lpstr>
      <vt:lpstr>PowerPoint Presentation</vt:lpstr>
      <vt:lpstr>PowerPoint Presentation</vt:lpstr>
      <vt:lpstr>PowerPoint Presentation</vt:lpstr>
      <vt:lpstr>PowerPoint Presentation</vt:lpstr>
      <vt:lpstr>PowerPoint Presentation</vt:lpstr>
      <vt:lpstr>Types of Integer Programming Problems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 (Cutting Plane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dual simplex method yields the following tableau which is optimal, feasible and integer.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Hewlett-Packard Company</cp:lastModifiedBy>
  <cp:revision>152</cp:revision>
  <dcterms:created xsi:type="dcterms:W3CDTF">2020-08-26T10:29:04Z</dcterms:created>
  <dcterms:modified xsi:type="dcterms:W3CDTF">2021-10-06T04:53:12Z</dcterms:modified>
</cp:coreProperties>
</file>