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87" r:id="rId4"/>
    <p:sldId id="278" r:id="rId5"/>
    <p:sldId id="276" r:id="rId6"/>
    <p:sldId id="277" r:id="rId7"/>
    <p:sldId id="288" r:id="rId8"/>
    <p:sldId id="289" r:id="rId9"/>
    <p:sldId id="290" r:id="rId10"/>
    <p:sldId id="291" r:id="rId11"/>
    <p:sldId id="292" r:id="rId12"/>
    <p:sldId id="293" r:id="rId13"/>
    <p:sldId id="295" r:id="rId14"/>
    <p:sldId id="294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301" r:id="rId23"/>
    <p:sldId id="302" r:id="rId24"/>
    <p:sldId id="303" r:id="rId25"/>
    <p:sldId id="304" r:id="rId26"/>
    <p:sldId id="305" r:id="rId27"/>
    <p:sldId id="306" r:id="rId28"/>
    <p:sldId id="300" r:id="rId29"/>
    <p:sldId id="261" r:id="rId30"/>
    <p:sldId id="262" r:id="rId31"/>
    <p:sldId id="298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96" r:id="rId44"/>
    <p:sldId id="297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165559-7D29-4B07-8D4F-E8A0F6737668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DD4C0795-1500-4D1E-9B02-3261C1046D1F}">
      <dgm:prSet phldrT="[Text]" custT="1"/>
      <dgm:spPr/>
      <dgm:t>
        <a:bodyPr/>
        <a:lstStyle/>
        <a:p>
          <a:r>
            <a:rPr lang="en-US" sz="2000" dirty="0" smtClean="0"/>
            <a:t>X</a:t>
          </a:r>
          <a:r>
            <a:rPr lang="en-US" sz="2000" baseline="-25000" dirty="0" smtClean="0"/>
            <a:t>1</a:t>
          </a:r>
          <a:r>
            <a:rPr lang="en-US" sz="2000" baseline="0" dirty="0" smtClean="0"/>
            <a:t>=1.92, X</a:t>
          </a:r>
          <a:r>
            <a:rPr lang="en-US" sz="2000" baseline="-25000" dirty="0" smtClean="0"/>
            <a:t>2</a:t>
          </a:r>
          <a:r>
            <a:rPr lang="en-US" sz="2000" baseline="0" dirty="0" smtClean="0"/>
            <a:t>=2.69, Z</a:t>
          </a:r>
          <a:r>
            <a:rPr lang="en-US" sz="2000" baseline="-25000" dirty="0" smtClean="0"/>
            <a:t>1</a:t>
          </a:r>
          <a:r>
            <a:rPr lang="en-US" sz="2000" baseline="0" dirty="0" smtClean="0"/>
            <a:t>=11.92</a:t>
          </a:r>
          <a:endParaRPr lang="en-IN" sz="1400" baseline="0" dirty="0"/>
        </a:p>
      </dgm:t>
    </dgm:pt>
    <dgm:pt modelId="{92F910A2-DB58-40C3-AD61-CBC4FDA10D6E}" type="parTrans" cxnId="{DB05A599-8D01-4B78-AB2A-1C7550BC180F}">
      <dgm:prSet/>
      <dgm:spPr/>
      <dgm:t>
        <a:bodyPr/>
        <a:lstStyle/>
        <a:p>
          <a:endParaRPr lang="en-IN"/>
        </a:p>
      </dgm:t>
    </dgm:pt>
    <dgm:pt modelId="{C813E00B-12DF-46DD-9F0A-7F988B347DAE}" type="sibTrans" cxnId="{DB05A599-8D01-4B78-AB2A-1C7550BC180F}">
      <dgm:prSet/>
      <dgm:spPr/>
      <dgm:t>
        <a:bodyPr/>
        <a:lstStyle/>
        <a:p>
          <a:endParaRPr lang="en-IN"/>
        </a:p>
      </dgm:t>
    </dgm:pt>
    <dgm:pt modelId="{809A798B-16CF-4D72-A38C-7754823EA974}">
      <dgm:prSet phldrT="[Text]" custT="1"/>
      <dgm:spPr/>
      <dgm:t>
        <a:bodyPr/>
        <a:lstStyle/>
        <a:p>
          <a:r>
            <a:rPr lang="en-US" sz="2000" dirty="0" smtClean="0"/>
            <a:t>X</a:t>
          </a:r>
          <a:r>
            <a:rPr lang="en-US" sz="2000" baseline="-25000" dirty="0" smtClean="0"/>
            <a:t>1</a:t>
          </a:r>
          <a:r>
            <a:rPr lang="en-US" sz="2000" baseline="0" dirty="0" smtClean="0"/>
            <a:t>=1, X</a:t>
          </a:r>
          <a:r>
            <a:rPr lang="en-US" sz="2000" baseline="-25000" dirty="0" smtClean="0"/>
            <a:t>2</a:t>
          </a:r>
          <a:r>
            <a:rPr lang="en-US" sz="2000" baseline="0" dirty="0" smtClean="0"/>
            <a:t>=3, Z</a:t>
          </a:r>
          <a:r>
            <a:rPr lang="en-US" sz="2000" baseline="-25000" dirty="0" smtClean="0"/>
            <a:t>2</a:t>
          </a:r>
          <a:r>
            <a:rPr lang="en-US" sz="2000" baseline="0" dirty="0" smtClean="0"/>
            <a:t>=11</a:t>
          </a:r>
          <a:endParaRPr lang="en-IN" sz="2000" dirty="0"/>
        </a:p>
      </dgm:t>
    </dgm:pt>
    <dgm:pt modelId="{4A31FBED-16CF-4B59-BEEA-6FBC1495E179}" type="parTrans" cxnId="{065547CE-FE4A-4836-9C91-84665BE5145E}">
      <dgm:prSet/>
      <dgm:spPr/>
      <dgm:t>
        <a:bodyPr/>
        <a:lstStyle/>
        <a:p>
          <a:endParaRPr lang="en-IN" dirty="0"/>
        </a:p>
      </dgm:t>
    </dgm:pt>
    <dgm:pt modelId="{10BBE3FA-F11C-4D30-805F-B3534A5A0F3C}" type="sibTrans" cxnId="{065547CE-FE4A-4836-9C91-84665BE5145E}">
      <dgm:prSet/>
      <dgm:spPr/>
      <dgm:t>
        <a:bodyPr/>
        <a:lstStyle/>
        <a:p>
          <a:endParaRPr lang="en-IN"/>
        </a:p>
      </dgm:t>
    </dgm:pt>
    <dgm:pt modelId="{8A044482-7ABF-4784-9580-2691CDE8F46A}">
      <dgm:prSet phldrT="[Text]" custT="1"/>
      <dgm:spPr/>
      <dgm:t>
        <a:bodyPr/>
        <a:lstStyle/>
        <a:p>
          <a:r>
            <a:rPr lang="en-US" sz="2000" dirty="0" smtClean="0"/>
            <a:t>X</a:t>
          </a:r>
          <a:r>
            <a:rPr lang="en-US" sz="2000" baseline="-25000" dirty="0" smtClean="0"/>
            <a:t>1</a:t>
          </a:r>
          <a:r>
            <a:rPr lang="en-US" sz="2000" baseline="0" dirty="0" smtClean="0"/>
            <a:t>=2.5, X</a:t>
          </a:r>
          <a:r>
            <a:rPr lang="en-US" sz="2000" baseline="-25000" dirty="0" smtClean="0"/>
            <a:t>2</a:t>
          </a:r>
          <a:r>
            <a:rPr lang="en-US" sz="2000" baseline="0" dirty="0" smtClean="0"/>
            <a:t>=2, Z</a:t>
          </a:r>
          <a:r>
            <a:rPr lang="en-US" sz="2000" baseline="-25000" dirty="0" smtClean="0"/>
            <a:t>3</a:t>
          </a:r>
          <a:r>
            <a:rPr lang="en-US" sz="2000" baseline="0" dirty="0" smtClean="0"/>
            <a:t>=11</a:t>
          </a:r>
          <a:endParaRPr lang="en-IN" sz="2000" dirty="0"/>
        </a:p>
      </dgm:t>
    </dgm:pt>
    <dgm:pt modelId="{A9090D10-04EE-4524-986C-D2649F9B98A8}" type="parTrans" cxnId="{1AAFD56F-DB38-4F58-9E4C-1B02BD7D7DC1}">
      <dgm:prSet/>
      <dgm:spPr/>
      <dgm:t>
        <a:bodyPr/>
        <a:lstStyle/>
        <a:p>
          <a:endParaRPr lang="en-IN" dirty="0"/>
        </a:p>
      </dgm:t>
    </dgm:pt>
    <dgm:pt modelId="{4DC9DD4B-44F3-4133-B044-CFC8EFD0D5BC}" type="sibTrans" cxnId="{1AAFD56F-DB38-4F58-9E4C-1B02BD7D7DC1}">
      <dgm:prSet/>
      <dgm:spPr/>
      <dgm:t>
        <a:bodyPr/>
        <a:lstStyle/>
        <a:p>
          <a:endParaRPr lang="en-IN"/>
        </a:p>
      </dgm:t>
    </dgm:pt>
    <dgm:pt modelId="{461B70BE-1ED6-4760-BE7A-DEC637D0C84F}">
      <dgm:prSet phldrT="[Text]" custT="1"/>
      <dgm:spPr/>
      <dgm:t>
        <a:bodyPr/>
        <a:lstStyle/>
        <a:p>
          <a:r>
            <a:rPr lang="en-US" sz="1800" dirty="0" smtClean="0"/>
            <a:t>X</a:t>
          </a:r>
          <a:r>
            <a:rPr lang="en-US" sz="1800" baseline="-25000" dirty="0" smtClean="0"/>
            <a:t>1</a:t>
          </a:r>
          <a:r>
            <a:rPr lang="en-US" sz="1800" baseline="0" dirty="0" smtClean="0"/>
            <a:t>=2, X</a:t>
          </a:r>
          <a:r>
            <a:rPr lang="en-US" sz="1800" baseline="-25000" dirty="0" smtClean="0"/>
            <a:t>2</a:t>
          </a:r>
          <a:r>
            <a:rPr lang="en-US" sz="1800" baseline="0" dirty="0" smtClean="0"/>
            <a:t>=2, Z</a:t>
          </a:r>
          <a:r>
            <a:rPr lang="en-US" sz="1800" baseline="-25000" dirty="0" smtClean="0"/>
            <a:t>4</a:t>
          </a:r>
          <a:r>
            <a:rPr lang="en-US" sz="1800" baseline="0" dirty="0" smtClean="0"/>
            <a:t>=10</a:t>
          </a:r>
          <a:endParaRPr lang="en-IN" sz="1800" dirty="0"/>
        </a:p>
      </dgm:t>
    </dgm:pt>
    <dgm:pt modelId="{76580E9E-4814-4606-BCA3-9B65F4831B57}" type="parTrans" cxnId="{38ABED90-511F-417A-9222-472940ACA6B3}">
      <dgm:prSet/>
      <dgm:spPr/>
      <dgm:t>
        <a:bodyPr/>
        <a:lstStyle/>
        <a:p>
          <a:endParaRPr lang="en-IN" dirty="0"/>
        </a:p>
      </dgm:t>
    </dgm:pt>
    <dgm:pt modelId="{4B1A6D9F-3647-42B7-ACE6-3FE8FA260268}" type="sibTrans" cxnId="{38ABED90-511F-417A-9222-472940ACA6B3}">
      <dgm:prSet/>
      <dgm:spPr/>
      <dgm:t>
        <a:bodyPr/>
        <a:lstStyle/>
        <a:p>
          <a:endParaRPr lang="en-IN"/>
        </a:p>
      </dgm:t>
    </dgm:pt>
    <dgm:pt modelId="{4F00B03B-3A5C-468A-BE04-37DB065B40DE}">
      <dgm:prSet/>
      <dgm:spPr/>
      <dgm:t>
        <a:bodyPr/>
        <a:lstStyle/>
        <a:p>
          <a:r>
            <a:rPr lang="en-US" dirty="0" smtClean="0"/>
            <a:t>X</a:t>
          </a:r>
          <a:r>
            <a:rPr lang="en-US" baseline="-25000" dirty="0" smtClean="0"/>
            <a:t>1</a:t>
          </a:r>
          <a:r>
            <a:rPr lang="en-US" baseline="0" dirty="0" smtClean="0"/>
            <a:t>=3, X</a:t>
          </a:r>
          <a:r>
            <a:rPr lang="en-US" baseline="-25000" dirty="0" smtClean="0"/>
            <a:t>2</a:t>
          </a:r>
          <a:r>
            <a:rPr lang="en-US" baseline="0" dirty="0" smtClean="0"/>
            <a:t>=1.4, Z</a:t>
          </a:r>
          <a:r>
            <a:rPr lang="en-US" baseline="-25000" dirty="0" smtClean="0"/>
            <a:t>4</a:t>
          </a:r>
          <a:r>
            <a:rPr lang="en-US" baseline="0" dirty="0" smtClean="0"/>
            <a:t>=10.2</a:t>
          </a:r>
          <a:endParaRPr lang="en-IN" dirty="0"/>
        </a:p>
      </dgm:t>
    </dgm:pt>
    <dgm:pt modelId="{193CB368-C350-4941-9250-4F29BD097238}" type="parTrans" cxnId="{5DA59509-17DC-4D13-94CC-99256230F76A}">
      <dgm:prSet/>
      <dgm:spPr/>
      <dgm:t>
        <a:bodyPr/>
        <a:lstStyle/>
        <a:p>
          <a:endParaRPr lang="en-IN" dirty="0"/>
        </a:p>
      </dgm:t>
    </dgm:pt>
    <dgm:pt modelId="{9C55845F-AA4D-4A57-91B3-C088DA3DCF66}" type="sibTrans" cxnId="{5DA59509-17DC-4D13-94CC-99256230F76A}">
      <dgm:prSet/>
      <dgm:spPr/>
      <dgm:t>
        <a:bodyPr/>
        <a:lstStyle/>
        <a:p>
          <a:endParaRPr lang="en-IN"/>
        </a:p>
      </dgm:t>
    </dgm:pt>
    <dgm:pt modelId="{BE3799C7-432E-4CC3-87F6-225B047FDA71}" type="pres">
      <dgm:prSet presAssocID="{7A165559-7D29-4B07-8D4F-E8A0F673766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266AA69-4F4A-415D-8A08-58CA05FF60A3}" type="pres">
      <dgm:prSet presAssocID="{DD4C0795-1500-4D1E-9B02-3261C1046D1F}" presName="root1" presStyleCnt="0"/>
      <dgm:spPr/>
    </dgm:pt>
    <dgm:pt modelId="{E6DE5273-3F1A-47FF-ADAA-A8F83FCD4B0E}" type="pres">
      <dgm:prSet presAssocID="{DD4C0795-1500-4D1E-9B02-3261C1046D1F}" presName="LevelOneTextNode" presStyleLbl="node0" presStyleIdx="0" presStyleCnt="1" custScaleX="52291" custScaleY="48654" custLinFactNeighborX="-24897" custLinFactNeighborY="-127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02A374C-F5B1-483F-9AA9-AE737DA8C5E2}" type="pres">
      <dgm:prSet presAssocID="{DD4C0795-1500-4D1E-9B02-3261C1046D1F}" presName="level2hierChild" presStyleCnt="0"/>
      <dgm:spPr/>
    </dgm:pt>
    <dgm:pt modelId="{6086D9D7-90F7-4F22-A7BD-25838CCD18F3}" type="pres">
      <dgm:prSet presAssocID="{4A31FBED-16CF-4B59-BEEA-6FBC1495E179}" presName="conn2-1" presStyleLbl="parChTrans1D2" presStyleIdx="0" presStyleCnt="2"/>
      <dgm:spPr/>
      <dgm:t>
        <a:bodyPr/>
        <a:lstStyle/>
        <a:p>
          <a:endParaRPr lang="en-IN"/>
        </a:p>
      </dgm:t>
    </dgm:pt>
    <dgm:pt modelId="{BD0E5996-F206-40B3-9F8B-93EE56D095F1}" type="pres">
      <dgm:prSet presAssocID="{4A31FBED-16CF-4B59-BEEA-6FBC1495E179}" presName="connTx" presStyleLbl="parChTrans1D2" presStyleIdx="0" presStyleCnt="2"/>
      <dgm:spPr/>
      <dgm:t>
        <a:bodyPr/>
        <a:lstStyle/>
        <a:p>
          <a:endParaRPr lang="en-IN"/>
        </a:p>
      </dgm:t>
    </dgm:pt>
    <dgm:pt modelId="{02154E4D-8EE7-4FD9-BC9C-33EFDFEB6B8C}" type="pres">
      <dgm:prSet presAssocID="{809A798B-16CF-4D72-A38C-7754823EA974}" presName="root2" presStyleCnt="0"/>
      <dgm:spPr/>
    </dgm:pt>
    <dgm:pt modelId="{B189F8BC-4B0A-4470-A971-ACB880138CAD}" type="pres">
      <dgm:prSet presAssocID="{809A798B-16CF-4D72-A38C-7754823EA974}" presName="LevelTwoTextNode" presStyleLbl="node2" presStyleIdx="0" presStyleCnt="2" custScaleX="52291" custScaleY="48654" custLinFactNeighborX="-12964" custLinFactNeighborY="-4670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B1534CC-C16C-48B2-A797-35B8C5038C35}" type="pres">
      <dgm:prSet presAssocID="{809A798B-16CF-4D72-A38C-7754823EA974}" presName="level3hierChild" presStyleCnt="0"/>
      <dgm:spPr/>
    </dgm:pt>
    <dgm:pt modelId="{C0FABF96-D9C1-4C16-ADD2-AF849AA4FA85}" type="pres">
      <dgm:prSet presAssocID="{A9090D10-04EE-4524-986C-D2649F9B98A8}" presName="conn2-1" presStyleLbl="parChTrans1D2" presStyleIdx="1" presStyleCnt="2"/>
      <dgm:spPr/>
      <dgm:t>
        <a:bodyPr/>
        <a:lstStyle/>
        <a:p>
          <a:endParaRPr lang="en-IN"/>
        </a:p>
      </dgm:t>
    </dgm:pt>
    <dgm:pt modelId="{D9E57F79-5084-4F14-8FCD-20F2C8B922E0}" type="pres">
      <dgm:prSet presAssocID="{A9090D10-04EE-4524-986C-D2649F9B98A8}" presName="connTx" presStyleLbl="parChTrans1D2" presStyleIdx="1" presStyleCnt="2"/>
      <dgm:spPr/>
      <dgm:t>
        <a:bodyPr/>
        <a:lstStyle/>
        <a:p>
          <a:endParaRPr lang="en-IN"/>
        </a:p>
      </dgm:t>
    </dgm:pt>
    <dgm:pt modelId="{3186CFEA-2FAE-495D-80C1-95F64DE14F1F}" type="pres">
      <dgm:prSet presAssocID="{8A044482-7ABF-4784-9580-2691CDE8F46A}" presName="root2" presStyleCnt="0"/>
      <dgm:spPr/>
    </dgm:pt>
    <dgm:pt modelId="{80FE8223-9A3E-4B2E-AFA4-70162BDFFED9}" type="pres">
      <dgm:prSet presAssocID="{8A044482-7ABF-4784-9580-2691CDE8F46A}" presName="LevelTwoTextNode" presStyleLbl="node2" presStyleIdx="1" presStyleCnt="2" custScaleX="52794" custScaleY="48420" custLinFactNeighborX="-13858" custLinFactNeighborY="4080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951FCD8-3E6A-4713-BC4D-81660D573FE1}" type="pres">
      <dgm:prSet presAssocID="{8A044482-7ABF-4784-9580-2691CDE8F46A}" presName="level3hierChild" presStyleCnt="0"/>
      <dgm:spPr/>
    </dgm:pt>
    <dgm:pt modelId="{84BBE716-F90E-4E31-A36F-0C66EBDB7B5E}" type="pres">
      <dgm:prSet presAssocID="{76580E9E-4814-4606-BCA3-9B65F4831B57}" presName="conn2-1" presStyleLbl="parChTrans1D3" presStyleIdx="0" presStyleCnt="2"/>
      <dgm:spPr/>
      <dgm:t>
        <a:bodyPr/>
        <a:lstStyle/>
        <a:p>
          <a:endParaRPr lang="en-IN"/>
        </a:p>
      </dgm:t>
    </dgm:pt>
    <dgm:pt modelId="{5FFD575F-FC2C-49CF-812F-10BDBBB0DDF0}" type="pres">
      <dgm:prSet presAssocID="{76580E9E-4814-4606-BCA3-9B65F4831B57}" presName="connTx" presStyleLbl="parChTrans1D3" presStyleIdx="0" presStyleCnt="2"/>
      <dgm:spPr/>
      <dgm:t>
        <a:bodyPr/>
        <a:lstStyle/>
        <a:p>
          <a:endParaRPr lang="en-IN"/>
        </a:p>
      </dgm:t>
    </dgm:pt>
    <dgm:pt modelId="{5DA87F92-A5C6-4FA8-A570-9972DD2D5A4C}" type="pres">
      <dgm:prSet presAssocID="{461B70BE-1ED6-4760-BE7A-DEC637D0C84F}" presName="root2" presStyleCnt="0"/>
      <dgm:spPr/>
    </dgm:pt>
    <dgm:pt modelId="{C4302ED7-550F-44D9-B3DE-2D24578ECDE3}" type="pres">
      <dgm:prSet presAssocID="{461B70BE-1ED6-4760-BE7A-DEC637D0C84F}" presName="LevelTwoTextNode" presStyleLbl="node3" presStyleIdx="0" presStyleCnt="2" custScaleX="43945" custScaleY="41309" custLinFactNeighborX="-11163" custLinFactNeighborY="2694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9461279-B342-4764-AB45-ADA6588CE7C7}" type="pres">
      <dgm:prSet presAssocID="{461B70BE-1ED6-4760-BE7A-DEC637D0C84F}" presName="level3hierChild" presStyleCnt="0"/>
      <dgm:spPr/>
    </dgm:pt>
    <dgm:pt modelId="{CDBF3957-77A8-40B2-B906-36E873B5A106}" type="pres">
      <dgm:prSet presAssocID="{193CB368-C350-4941-9250-4F29BD097238}" presName="conn2-1" presStyleLbl="parChTrans1D3" presStyleIdx="1" presStyleCnt="2"/>
      <dgm:spPr/>
      <dgm:t>
        <a:bodyPr/>
        <a:lstStyle/>
        <a:p>
          <a:endParaRPr lang="en-IN"/>
        </a:p>
      </dgm:t>
    </dgm:pt>
    <dgm:pt modelId="{8ED2270A-F557-4718-9B13-0AEB1E0E46D9}" type="pres">
      <dgm:prSet presAssocID="{193CB368-C350-4941-9250-4F29BD097238}" presName="connTx" presStyleLbl="parChTrans1D3" presStyleIdx="1" presStyleCnt="2"/>
      <dgm:spPr/>
      <dgm:t>
        <a:bodyPr/>
        <a:lstStyle/>
        <a:p>
          <a:endParaRPr lang="en-IN"/>
        </a:p>
      </dgm:t>
    </dgm:pt>
    <dgm:pt modelId="{BCFBD384-2C86-4016-9456-99A9736DA29C}" type="pres">
      <dgm:prSet presAssocID="{4F00B03B-3A5C-468A-BE04-37DB065B40DE}" presName="root2" presStyleCnt="0"/>
      <dgm:spPr/>
    </dgm:pt>
    <dgm:pt modelId="{FA69D6B4-C560-45DF-BDCC-893820E916D9}" type="pres">
      <dgm:prSet presAssocID="{4F00B03B-3A5C-468A-BE04-37DB065B40DE}" presName="LevelTwoTextNode" presStyleLbl="node3" presStyleIdx="1" presStyleCnt="2" custScaleX="43665" custScaleY="41511" custLinFactNeighborX="-8854" custLinFactNeighborY="7236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2E9F680-7DA7-46AB-9DEB-07089A0E9C6C}" type="pres">
      <dgm:prSet presAssocID="{4F00B03B-3A5C-468A-BE04-37DB065B40DE}" presName="level3hierChild" presStyleCnt="0"/>
      <dgm:spPr/>
    </dgm:pt>
  </dgm:ptLst>
  <dgm:cxnLst>
    <dgm:cxn modelId="{03708637-4E78-4CF8-88A0-C4B99DB744B8}" type="presOf" srcId="{4A31FBED-16CF-4B59-BEEA-6FBC1495E179}" destId="{BD0E5996-F206-40B3-9F8B-93EE56D095F1}" srcOrd="1" destOrd="0" presId="urn:microsoft.com/office/officeart/2005/8/layout/hierarchy2"/>
    <dgm:cxn modelId="{22044448-6715-4F17-94FF-BE425A027BA0}" type="presOf" srcId="{193CB368-C350-4941-9250-4F29BD097238}" destId="{CDBF3957-77A8-40B2-B906-36E873B5A106}" srcOrd="0" destOrd="0" presId="urn:microsoft.com/office/officeart/2005/8/layout/hierarchy2"/>
    <dgm:cxn modelId="{1AAFD56F-DB38-4F58-9E4C-1B02BD7D7DC1}" srcId="{DD4C0795-1500-4D1E-9B02-3261C1046D1F}" destId="{8A044482-7ABF-4784-9580-2691CDE8F46A}" srcOrd="1" destOrd="0" parTransId="{A9090D10-04EE-4524-986C-D2649F9B98A8}" sibTransId="{4DC9DD4B-44F3-4133-B044-CFC8EFD0D5BC}"/>
    <dgm:cxn modelId="{DB05A599-8D01-4B78-AB2A-1C7550BC180F}" srcId="{7A165559-7D29-4B07-8D4F-E8A0F6737668}" destId="{DD4C0795-1500-4D1E-9B02-3261C1046D1F}" srcOrd="0" destOrd="0" parTransId="{92F910A2-DB58-40C3-AD61-CBC4FDA10D6E}" sibTransId="{C813E00B-12DF-46DD-9F0A-7F988B347DAE}"/>
    <dgm:cxn modelId="{5DA59509-17DC-4D13-94CC-99256230F76A}" srcId="{8A044482-7ABF-4784-9580-2691CDE8F46A}" destId="{4F00B03B-3A5C-468A-BE04-37DB065B40DE}" srcOrd="1" destOrd="0" parTransId="{193CB368-C350-4941-9250-4F29BD097238}" sibTransId="{9C55845F-AA4D-4A57-91B3-C088DA3DCF66}"/>
    <dgm:cxn modelId="{065547CE-FE4A-4836-9C91-84665BE5145E}" srcId="{DD4C0795-1500-4D1E-9B02-3261C1046D1F}" destId="{809A798B-16CF-4D72-A38C-7754823EA974}" srcOrd="0" destOrd="0" parTransId="{4A31FBED-16CF-4B59-BEEA-6FBC1495E179}" sibTransId="{10BBE3FA-F11C-4D30-805F-B3534A5A0F3C}"/>
    <dgm:cxn modelId="{396F1FA9-ED72-4E46-9CF6-2931E672DFCD}" type="presOf" srcId="{4F00B03B-3A5C-468A-BE04-37DB065B40DE}" destId="{FA69D6B4-C560-45DF-BDCC-893820E916D9}" srcOrd="0" destOrd="0" presId="urn:microsoft.com/office/officeart/2005/8/layout/hierarchy2"/>
    <dgm:cxn modelId="{1CB08E07-E044-4B5A-B966-829FA6704727}" type="presOf" srcId="{193CB368-C350-4941-9250-4F29BD097238}" destId="{8ED2270A-F557-4718-9B13-0AEB1E0E46D9}" srcOrd="1" destOrd="0" presId="urn:microsoft.com/office/officeart/2005/8/layout/hierarchy2"/>
    <dgm:cxn modelId="{C19B779F-2F54-4005-B284-77A378ACAEA4}" type="presOf" srcId="{461B70BE-1ED6-4760-BE7A-DEC637D0C84F}" destId="{C4302ED7-550F-44D9-B3DE-2D24578ECDE3}" srcOrd="0" destOrd="0" presId="urn:microsoft.com/office/officeart/2005/8/layout/hierarchy2"/>
    <dgm:cxn modelId="{38ABED90-511F-417A-9222-472940ACA6B3}" srcId="{8A044482-7ABF-4784-9580-2691CDE8F46A}" destId="{461B70BE-1ED6-4760-BE7A-DEC637D0C84F}" srcOrd="0" destOrd="0" parTransId="{76580E9E-4814-4606-BCA3-9B65F4831B57}" sibTransId="{4B1A6D9F-3647-42B7-ACE6-3FE8FA260268}"/>
    <dgm:cxn modelId="{C129F080-4223-4F1E-90D1-3FD4BFF217C6}" type="presOf" srcId="{4A31FBED-16CF-4B59-BEEA-6FBC1495E179}" destId="{6086D9D7-90F7-4F22-A7BD-25838CCD18F3}" srcOrd="0" destOrd="0" presId="urn:microsoft.com/office/officeart/2005/8/layout/hierarchy2"/>
    <dgm:cxn modelId="{A23F6D6E-AF35-46F1-97DE-25BB747A5A5B}" type="presOf" srcId="{DD4C0795-1500-4D1E-9B02-3261C1046D1F}" destId="{E6DE5273-3F1A-47FF-ADAA-A8F83FCD4B0E}" srcOrd="0" destOrd="0" presId="urn:microsoft.com/office/officeart/2005/8/layout/hierarchy2"/>
    <dgm:cxn modelId="{1A225A62-CCA2-464F-A757-72C99E724F2E}" type="presOf" srcId="{8A044482-7ABF-4784-9580-2691CDE8F46A}" destId="{80FE8223-9A3E-4B2E-AFA4-70162BDFFED9}" srcOrd="0" destOrd="0" presId="urn:microsoft.com/office/officeart/2005/8/layout/hierarchy2"/>
    <dgm:cxn modelId="{72AE24ED-0286-4AAA-A127-90AC6B3191CD}" type="presOf" srcId="{76580E9E-4814-4606-BCA3-9B65F4831B57}" destId="{5FFD575F-FC2C-49CF-812F-10BDBBB0DDF0}" srcOrd="1" destOrd="0" presId="urn:microsoft.com/office/officeart/2005/8/layout/hierarchy2"/>
    <dgm:cxn modelId="{FAFF48D7-2A1F-4E75-A3AA-031E0CBBDBB9}" type="presOf" srcId="{809A798B-16CF-4D72-A38C-7754823EA974}" destId="{B189F8BC-4B0A-4470-A971-ACB880138CAD}" srcOrd="0" destOrd="0" presId="urn:microsoft.com/office/officeart/2005/8/layout/hierarchy2"/>
    <dgm:cxn modelId="{431D38D0-AF52-4124-A46C-6DF163B4FD57}" type="presOf" srcId="{7A165559-7D29-4B07-8D4F-E8A0F6737668}" destId="{BE3799C7-432E-4CC3-87F6-225B047FDA71}" srcOrd="0" destOrd="0" presId="urn:microsoft.com/office/officeart/2005/8/layout/hierarchy2"/>
    <dgm:cxn modelId="{8A9BB23C-F8A9-4B09-BDFC-C21282817E7E}" type="presOf" srcId="{A9090D10-04EE-4524-986C-D2649F9B98A8}" destId="{C0FABF96-D9C1-4C16-ADD2-AF849AA4FA85}" srcOrd="0" destOrd="0" presId="urn:microsoft.com/office/officeart/2005/8/layout/hierarchy2"/>
    <dgm:cxn modelId="{53E984F0-28D6-46BC-8DDF-2CC1B7CE8F85}" type="presOf" srcId="{76580E9E-4814-4606-BCA3-9B65F4831B57}" destId="{84BBE716-F90E-4E31-A36F-0C66EBDB7B5E}" srcOrd="0" destOrd="0" presId="urn:microsoft.com/office/officeart/2005/8/layout/hierarchy2"/>
    <dgm:cxn modelId="{9984A8BE-86A8-475D-8A47-CDEF5BE468FC}" type="presOf" srcId="{A9090D10-04EE-4524-986C-D2649F9B98A8}" destId="{D9E57F79-5084-4F14-8FCD-20F2C8B922E0}" srcOrd="1" destOrd="0" presId="urn:microsoft.com/office/officeart/2005/8/layout/hierarchy2"/>
    <dgm:cxn modelId="{6BFF45A5-52C4-4813-A4D8-E15085BDD942}" type="presParOf" srcId="{BE3799C7-432E-4CC3-87F6-225B047FDA71}" destId="{8266AA69-4F4A-415D-8A08-58CA05FF60A3}" srcOrd="0" destOrd="0" presId="urn:microsoft.com/office/officeart/2005/8/layout/hierarchy2"/>
    <dgm:cxn modelId="{18B37DC2-47A6-470B-8329-28AF5CA91968}" type="presParOf" srcId="{8266AA69-4F4A-415D-8A08-58CA05FF60A3}" destId="{E6DE5273-3F1A-47FF-ADAA-A8F83FCD4B0E}" srcOrd="0" destOrd="0" presId="urn:microsoft.com/office/officeart/2005/8/layout/hierarchy2"/>
    <dgm:cxn modelId="{D3E6CC5A-8C65-4C81-9219-06F3A6531FBE}" type="presParOf" srcId="{8266AA69-4F4A-415D-8A08-58CA05FF60A3}" destId="{E02A374C-F5B1-483F-9AA9-AE737DA8C5E2}" srcOrd="1" destOrd="0" presId="urn:microsoft.com/office/officeart/2005/8/layout/hierarchy2"/>
    <dgm:cxn modelId="{BF72C715-40BF-48DB-A949-DB658E237857}" type="presParOf" srcId="{E02A374C-F5B1-483F-9AA9-AE737DA8C5E2}" destId="{6086D9D7-90F7-4F22-A7BD-25838CCD18F3}" srcOrd="0" destOrd="0" presId="urn:microsoft.com/office/officeart/2005/8/layout/hierarchy2"/>
    <dgm:cxn modelId="{79D1D82B-F9D6-4396-963D-14A5D01AA8C1}" type="presParOf" srcId="{6086D9D7-90F7-4F22-A7BD-25838CCD18F3}" destId="{BD0E5996-F206-40B3-9F8B-93EE56D095F1}" srcOrd="0" destOrd="0" presId="urn:microsoft.com/office/officeart/2005/8/layout/hierarchy2"/>
    <dgm:cxn modelId="{3DF90248-DD59-4218-AF6D-8967AE97444D}" type="presParOf" srcId="{E02A374C-F5B1-483F-9AA9-AE737DA8C5E2}" destId="{02154E4D-8EE7-4FD9-BC9C-33EFDFEB6B8C}" srcOrd="1" destOrd="0" presId="urn:microsoft.com/office/officeart/2005/8/layout/hierarchy2"/>
    <dgm:cxn modelId="{C876AE34-1592-4499-ACAB-8C346DC94AD9}" type="presParOf" srcId="{02154E4D-8EE7-4FD9-BC9C-33EFDFEB6B8C}" destId="{B189F8BC-4B0A-4470-A971-ACB880138CAD}" srcOrd="0" destOrd="0" presId="urn:microsoft.com/office/officeart/2005/8/layout/hierarchy2"/>
    <dgm:cxn modelId="{783E3E8B-FF9F-4003-99E9-38DCA3AB4535}" type="presParOf" srcId="{02154E4D-8EE7-4FD9-BC9C-33EFDFEB6B8C}" destId="{FB1534CC-C16C-48B2-A797-35B8C5038C35}" srcOrd="1" destOrd="0" presId="urn:microsoft.com/office/officeart/2005/8/layout/hierarchy2"/>
    <dgm:cxn modelId="{86EAB753-256B-49C0-B2C9-1013C401FC32}" type="presParOf" srcId="{E02A374C-F5B1-483F-9AA9-AE737DA8C5E2}" destId="{C0FABF96-D9C1-4C16-ADD2-AF849AA4FA85}" srcOrd="2" destOrd="0" presId="urn:microsoft.com/office/officeart/2005/8/layout/hierarchy2"/>
    <dgm:cxn modelId="{73DA9ED3-BEDD-478F-B596-429C1F6A1AA0}" type="presParOf" srcId="{C0FABF96-D9C1-4C16-ADD2-AF849AA4FA85}" destId="{D9E57F79-5084-4F14-8FCD-20F2C8B922E0}" srcOrd="0" destOrd="0" presId="urn:microsoft.com/office/officeart/2005/8/layout/hierarchy2"/>
    <dgm:cxn modelId="{025E6100-F58D-46B2-8734-041113B04CEE}" type="presParOf" srcId="{E02A374C-F5B1-483F-9AA9-AE737DA8C5E2}" destId="{3186CFEA-2FAE-495D-80C1-95F64DE14F1F}" srcOrd="3" destOrd="0" presId="urn:microsoft.com/office/officeart/2005/8/layout/hierarchy2"/>
    <dgm:cxn modelId="{8D4225DA-42EF-4A15-894D-00A5E7D36ED3}" type="presParOf" srcId="{3186CFEA-2FAE-495D-80C1-95F64DE14F1F}" destId="{80FE8223-9A3E-4B2E-AFA4-70162BDFFED9}" srcOrd="0" destOrd="0" presId="urn:microsoft.com/office/officeart/2005/8/layout/hierarchy2"/>
    <dgm:cxn modelId="{856D104C-84C2-4A3E-A631-F7C1E1208AFF}" type="presParOf" srcId="{3186CFEA-2FAE-495D-80C1-95F64DE14F1F}" destId="{7951FCD8-3E6A-4713-BC4D-81660D573FE1}" srcOrd="1" destOrd="0" presId="urn:microsoft.com/office/officeart/2005/8/layout/hierarchy2"/>
    <dgm:cxn modelId="{4159D192-AA16-4300-B2C5-F21C6C391EF4}" type="presParOf" srcId="{7951FCD8-3E6A-4713-BC4D-81660D573FE1}" destId="{84BBE716-F90E-4E31-A36F-0C66EBDB7B5E}" srcOrd="0" destOrd="0" presId="urn:microsoft.com/office/officeart/2005/8/layout/hierarchy2"/>
    <dgm:cxn modelId="{22051421-B01E-447B-8FC7-4EF66B08424F}" type="presParOf" srcId="{84BBE716-F90E-4E31-A36F-0C66EBDB7B5E}" destId="{5FFD575F-FC2C-49CF-812F-10BDBBB0DDF0}" srcOrd="0" destOrd="0" presId="urn:microsoft.com/office/officeart/2005/8/layout/hierarchy2"/>
    <dgm:cxn modelId="{C3F1135F-C6E4-4F62-A4F3-3BF5E5BBEEAD}" type="presParOf" srcId="{7951FCD8-3E6A-4713-BC4D-81660D573FE1}" destId="{5DA87F92-A5C6-4FA8-A570-9972DD2D5A4C}" srcOrd="1" destOrd="0" presId="urn:microsoft.com/office/officeart/2005/8/layout/hierarchy2"/>
    <dgm:cxn modelId="{15A25653-7D00-499C-BBC1-8D9534D29259}" type="presParOf" srcId="{5DA87F92-A5C6-4FA8-A570-9972DD2D5A4C}" destId="{C4302ED7-550F-44D9-B3DE-2D24578ECDE3}" srcOrd="0" destOrd="0" presId="urn:microsoft.com/office/officeart/2005/8/layout/hierarchy2"/>
    <dgm:cxn modelId="{5196AFD3-8017-4E95-BC57-748E3DB655DA}" type="presParOf" srcId="{5DA87F92-A5C6-4FA8-A570-9972DD2D5A4C}" destId="{A9461279-B342-4764-AB45-ADA6588CE7C7}" srcOrd="1" destOrd="0" presId="urn:microsoft.com/office/officeart/2005/8/layout/hierarchy2"/>
    <dgm:cxn modelId="{18290768-1DFD-42FB-8853-5535E73BE7A8}" type="presParOf" srcId="{7951FCD8-3E6A-4713-BC4D-81660D573FE1}" destId="{CDBF3957-77A8-40B2-B906-36E873B5A106}" srcOrd="2" destOrd="0" presId="urn:microsoft.com/office/officeart/2005/8/layout/hierarchy2"/>
    <dgm:cxn modelId="{96309E9C-C7DB-46C7-B1C7-BC132B55109E}" type="presParOf" srcId="{CDBF3957-77A8-40B2-B906-36E873B5A106}" destId="{8ED2270A-F557-4718-9B13-0AEB1E0E46D9}" srcOrd="0" destOrd="0" presId="urn:microsoft.com/office/officeart/2005/8/layout/hierarchy2"/>
    <dgm:cxn modelId="{32C7F7C2-2398-47A4-AC68-5E15F8E5F3E7}" type="presParOf" srcId="{7951FCD8-3E6A-4713-BC4D-81660D573FE1}" destId="{BCFBD384-2C86-4016-9456-99A9736DA29C}" srcOrd="3" destOrd="0" presId="urn:microsoft.com/office/officeart/2005/8/layout/hierarchy2"/>
    <dgm:cxn modelId="{4B44BB33-2C18-4E62-9CB0-16B80EC2F42B}" type="presParOf" srcId="{BCFBD384-2C86-4016-9456-99A9736DA29C}" destId="{FA69D6B4-C560-45DF-BDCC-893820E916D9}" srcOrd="0" destOrd="0" presId="urn:microsoft.com/office/officeart/2005/8/layout/hierarchy2"/>
    <dgm:cxn modelId="{254C0E6B-5BC0-4B07-B330-579DD08D36C0}" type="presParOf" srcId="{BCFBD384-2C86-4016-9456-99A9736DA29C}" destId="{F2E9F680-7DA7-46AB-9DEB-07089A0E9C6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165559-7D29-4B07-8D4F-E8A0F6737668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DD4C0795-1500-4D1E-9B02-3261C1046D1F}">
      <dgm:prSet phldrT="[Text]" custT="1"/>
      <dgm:spPr/>
      <dgm:t>
        <a:bodyPr/>
        <a:lstStyle/>
        <a:p>
          <a:r>
            <a:rPr lang="en-US" sz="2000" dirty="0" smtClean="0"/>
            <a:t>X</a:t>
          </a:r>
          <a:r>
            <a:rPr lang="en-US" sz="2000" baseline="-25000" dirty="0" smtClean="0"/>
            <a:t>1</a:t>
          </a:r>
          <a:r>
            <a:rPr lang="en-US" sz="2000" baseline="0" dirty="0" smtClean="0"/>
            <a:t>=15, X</a:t>
          </a:r>
          <a:r>
            <a:rPr lang="en-US" sz="2000" baseline="-25000" dirty="0" smtClean="0"/>
            <a:t>2</a:t>
          </a:r>
          <a:r>
            <a:rPr lang="en-US" sz="2000" baseline="0" dirty="0" smtClean="0"/>
            <a:t>=2.5, Z</a:t>
          </a:r>
          <a:r>
            <a:rPr lang="en-US" sz="2000" baseline="-25000" dirty="0" smtClean="0"/>
            <a:t>1</a:t>
          </a:r>
          <a:r>
            <a:rPr lang="en-US" sz="2000" baseline="0" dirty="0" smtClean="0"/>
            <a:t>=51.25</a:t>
          </a:r>
          <a:endParaRPr lang="en-IN" sz="1400" baseline="0" dirty="0"/>
        </a:p>
      </dgm:t>
    </dgm:pt>
    <dgm:pt modelId="{92F910A2-DB58-40C3-AD61-CBC4FDA10D6E}" type="parTrans" cxnId="{DB05A599-8D01-4B78-AB2A-1C7550BC180F}">
      <dgm:prSet/>
      <dgm:spPr/>
      <dgm:t>
        <a:bodyPr/>
        <a:lstStyle/>
        <a:p>
          <a:endParaRPr lang="en-IN"/>
        </a:p>
      </dgm:t>
    </dgm:pt>
    <dgm:pt modelId="{C813E00B-12DF-46DD-9F0A-7F988B347DAE}" type="sibTrans" cxnId="{DB05A599-8D01-4B78-AB2A-1C7550BC180F}">
      <dgm:prSet/>
      <dgm:spPr/>
      <dgm:t>
        <a:bodyPr/>
        <a:lstStyle/>
        <a:p>
          <a:endParaRPr lang="en-IN"/>
        </a:p>
      </dgm:t>
    </dgm:pt>
    <dgm:pt modelId="{809A798B-16CF-4D72-A38C-7754823EA974}">
      <dgm:prSet phldrT="[Text]" custT="1"/>
      <dgm:spPr/>
      <dgm:t>
        <a:bodyPr/>
        <a:lstStyle/>
        <a:p>
          <a:r>
            <a:rPr lang="en-US" sz="2000" dirty="0" smtClean="0"/>
            <a:t>X</a:t>
          </a:r>
          <a:r>
            <a:rPr lang="en-US" sz="2000" baseline="-25000" dirty="0" smtClean="0"/>
            <a:t>1</a:t>
          </a:r>
          <a:r>
            <a:rPr lang="en-US" sz="2000" baseline="0" dirty="0" smtClean="0"/>
            <a:t>=16, X</a:t>
          </a:r>
          <a:r>
            <a:rPr lang="en-US" sz="2000" baseline="-25000" dirty="0" smtClean="0"/>
            <a:t>2</a:t>
          </a:r>
          <a:r>
            <a:rPr lang="en-US" sz="2000" baseline="0" dirty="0" smtClean="0"/>
            <a:t>=2, Z</a:t>
          </a:r>
          <a:r>
            <a:rPr lang="en-US" sz="2000" baseline="-25000" dirty="0" smtClean="0"/>
            <a:t>2</a:t>
          </a:r>
          <a:r>
            <a:rPr lang="en-US" sz="2000" baseline="0" dirty="0" smtClean="0"/>
            <a:t>=53</a:t>
          </a:r>
          <a:endParaRPr lang="en-IN" sz="2000" dirty="0"/>
        </a:p>
      </dgm:t>
    </dgm:pt>
    <dgm:pt modelId="{4A31FBED-16CF-4B59-BEEA-6FBC1495E179}" type="parTrans" cxnId="{065547CE-FE4A-4836-9C91-84665BE5145E}">
      <dgm:prSet/>
      <dgm:spPr/>
      <dgm:t>
        <a:bodyPr/>
        <a:lstStyle/>
        <a:p>
          <a:endParaRPr lang="en-IN"/>
        </a:p>
      </dgm:t>
    </dgm:pt>
    <dgm:pt modelId="{10BBE3FA-F11C-4D30-805F-B3534A5A0F3C}" type="sibTrans" cxnId="{065547CE-FE4A-4836-9C91-84665BE5145E}">
      <dgm:prSet/>
      <dgm:spPr/>
      <dgm:t>
        <a:bodyPr/>
        <a:lstStyle/>
        <a:p>
          <a:endParaRPr lang="en-IN"/>
        </a:p>
      </dgm:t>
    </dgm:pt>
    <dgm:pt modelId="{8A044482-7ABF-4784-9580-2691CDE8F46A}">
      <dgm:prSet phldrT="[Text]" custT="1"/>
      <dgm:spPr/>
      <dgm:t>
        <a:bodyPr/>
        <a:lstStyle/>
        <a:p>
          <a:r>
            <a:rPr lang="en-US" sz="2000" dirty="0" smtClean="0"/>
            <a:t>X</a:t>
          </a:r>
          <a:r>
            <a:rPr lang="en-US" sz="2000" baseline="-25000" dirty="0" smtClean="0"/>
            <a:t>1</a:t>
          </a:r>
          <a:r>
            <a:rPr lang="en-US" sz="2000" baseline="0" dirty="0" smtClean="0"/>
            <a:t>=14.66, X</a:t>
          </a:r>
          <a:r>
            <a:rPr lang="en-US" sz="2000" baseline="-25000" dirty="0" smtClean="0"/>
            <a:t>2</a:t>
          </a:r>
          <a:r>
            <a:rPr lang="en-US" sz="2000" baseline="0" dirty="0" smtClean="0"/>
            <a:t>=3, Z</a:t>
          </a:r>
          <a:r>
            <a:rPr lang="en-US" sz="2000" baseline="-25000" dirty="0" smtClean="0"/>
            <a:t>3</a:t>
          </a:r>
          <a:r>
            <a:rPr lang="en-US" sz="2000" baseline="0" dirty="0" smtClean="0"/>
            <a:t>=51.5</a:t>
          </a:r>
          <a:endParaRPr lang="en-IN" sz="2000" dirty="0"/>
        </a:p>
      </dgm:t>
    </dgm:pt>
    <dgm:pt modelId="{A9090D10-04EE-4524-986C-D2649F9B98A8}" type="parTrans" cxnId="{1AAFD56F-DB38-4F58-9E4C-1B02BD7D7DC1}">
      <dgm:prSet/>
      <dgm:spPr/>
      <dgm:t>
        <a:bodyPr/>
        <a:lstStyle/>
        <a:p>
          <a:endParaRPr lang="en-IN"/>
        </a:p>
      </dgm:t>
    </dgm:pt>
    <dgm:pt modelId="{4DC9DD4B-44F3-4133-B044-CFC8EFD0D5BC}" type="sibTrans" cxnId="{1AAFD56F-DB38-4F58-9E4C-1B02BD7D7DC1}">
      <dgm:prSet/>
      <dgm:spPr/>
      <dgm:t>
        <a:bodyPr/>
        <a:lstStyle/>
        <a:p>
          <a:endParaRPr lang="en-IN"/>
        </a:p>
      </dgm:t>
    </dgm:pt>
    <dgm:pt modelId="{461B70BE-1ED6-4760-BE7A-DEC637D0C84F}">
      <dgm:prSet phldrT="[Text]" custT="1"/>
      <dgm:spPr/>
      <dgm:t>
        <a:bodyPr/>
        <a:lstStyle/>
        <a:p>
          <a:r>
            <a:rPr lang="en-US" sz="1800" dirty="0" smtClean="0"/>
            <a:t>X</a:t>
          </a:r>
          <a:r>
            <a:rPr lang="en-US" sz="1800" baseline="-25000" dirty="0" smtClean="0"/>
            <a:t>1</a:t>
          </a:r>
          <a:r>
            <a:rPr lang="en-US" sz="1800" baseline="0" dirty="0" smtClean="0"/>
            <a:t>=14, X</a:t>
          </a:r>
          <a:r>
            <a:rPr lang="en-US" sz="1800" baseline="-25000" dirty="0" smtClean="0"/>
            <a:t>2</a:t>
          </a:r>
          <a:r>
            <a:rPr lang="en-US" sz="1800" baseline="0" dirty="0" smtClean="0"/>
            <a:t>=4, Z</a:t>
          </a:r>
          <a:r>
            <a:rPr lang="en-US" sz="1800" baseline="-25000" dirty="0" smtClean="0"/>
            <a:t>4</a:t>
          </a:r>
          <a:r>
            <a:rPr lang="en-US" sz="1800" baseline="0" dirty="0" smtClean="0"/>
            <a:t>=52</a:t>
          </a:r>
          <a:endParaRPr lang="en-IN" sz="1800" dirty="0"/>
        </a:p>
      </dgm:t>
    </dgm:pt>
    <dgm:pt modelId="{76580E9E-4814-4606-BCA3-9B65F4831B57}" type="parTrans" cxnId="{38ABED90-511F-417A-9222-472940ACA6B3}">
      <dgm:prSet/>
      <dgm:spPr/>
      <dgm:t>
        <a:bodyPr/>
        <a:lstStyle/>
        <a:p>
          <a:endParaRPr lang="en-IN"/>
        </a:p>
      </dgm:t>
    </dgm:pt>
    <dgm:pt modelId="{4B1A6D9F-3647-42B7-ACE6-3FE8FA260268}" type="sibTrans" cxnId="{38ABED90-511F-417A-9222-472940ACA6B3}">
      <dgm:prSet/>
      <dgm:spPr/>
      <dgm:t>
        <a:bodyPr/>
        <a:lstStyle/>
        <a:p>
          <a:endParaRPr lang="en-IN"/>
        </a:p>
      </dgm:t>
    </dgm:pt>
    <dgm:pt modelId="{4F00B03B-3A5C-468A-BE04-37DB065B40DE}">
      <dgm:prSet/>
      <dgm:spPr/>
      <dgm:t>
        <a:bodyPr/>
        <a:lstStyle/>
        <a:p>
          <a:r>
            <a:rPr lang="en-US" dirty="0" smtClean="0"/>
            <a:t>X</a:t>
          </a:r>
          <a:r>
            <a:rPr lang="en-US" baseline="-25000" dirty="0" smtClean="0"/>
            <a:t>1</a:t>
          </a:r>
          <a:r>
            <a:rPr lang="en-US" baseline="0" dirty="0" smtClean="0"/>
            <a:t>=15, X</a:t>
          </a:r>
          <a:r>
            <a:rPr lang="en-US" baseline="-25000" dirty="0" smtClean="0"/>
            <a:t>2</a:t>
          </a:r>
          <a:r>
            <a:rPr lang="en-US" baseline="0" dirty="0" smtClean="0"/>
            <a:t>=4, Z</a:t>
          </a:r>
          <a:r>
            <a:rPr lang="en-US" baseline="-25000" dirty="0" smtClean="0"/>
            <a:t>4</a:t>
          </a:r>
          <a:r>
            <a:rPr lang="en-US" baseline="0" dirty="0" smtClean="0"/>
            <a:t>=52.5</a:t>
          </a:r>
          <a:endParaRPr lang="en-IN" dirty="0"/>
        </a:p>
      </dgm:t>
    </dgm:pt>
    <dgm:pt modelId="{193CB368-C350-4941-9250-4F29BD097238}" type="parTrans" cxnId="{5DA59509-17DC-4D13-94CC-99256230F76A}">
      <dgm:prSet/>
      <dgm:spPr/>
      <dgm:t>
        <a:bodyPr/>
        <a:lstStyle/>
        <a:p>
          <a:endParaRPr lang="en-IN"/>
        </a:p>
      </dgm:t>
    </dgm:pt>
    <dgm:pt modelId="{9C55845F-AA4D-4A57-91B3-C088DA3DCF66}" type="sibTrans" cxnId="{5DA59509-17DC-4D13-94CC-99256230F76A}">
      <dgm:prSet/>
      <dgm:spPr/>
      <dgm:t>
        <a:bodyPr/>
        <a:lstStyle/>
        <a:p>
          <a:endParaRPr lang="en-IN"/>
        </a:p>
      </dgm:t>
    </dgm:pt>
    <dgm:pt modelId="{BE3799C7-432E-4CC3-87F6-225B047FDA71}" type="pres">
      <dgm:prSet presAssocID="{7A165559-7D29-4B07-8D4F-E8A0F673766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266AA69-4F4A-415D-8A08-58CA05FF60A3}" type="pres">
      <dgm:prSet presAssocID="{DD4C0795-1500-4D1E-9B02-3261C1046D1F}" presName="root1" presStyleCnt="0"/>
      <dgm:spPr/>
    </dgm:pt>
    <dgm:pt modelId="{E6DE5273-3F1A-47FF-ADAA-A8F83FCD4B0E}" type="pres">
      <dgm:prSet presAssocID="{DD4C0795-1500-4D1E-9B02-3261C1046D1F}" presName="LevelOneTextNode" presStyleLbl="node0" presStyleIdx="0" presStyleCnt="1" custScaleX="52291" custScaleY="48654" custLinFactNeighborX="-24897" custLinFactNeighborY="-127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02A374C-F5B1-483F-9AA9-AE737DA8C5E2}" type="pres">
      <dgm:prSet presAssocID="{DD4C0795-1500-4D1E-9B02-3261C1046D1F}" presName="level2hierChild" presStyleCnt="0"/>
      <dgm:spPr/>
    </dgm:pt>
    <dgm:pt modelId="{6086D9D7-90F7-4F22-A7BD-25838CCD18F3}" type="pres">
      <dgm:prSet presAssocID="{4A31FBED-16CF-4B59-BEEA-6FBC1495E179}" presName="conn2-1" presStyleLbl="parChTrans1D2" presStyleIdx="0" presStyleCnt="2"/>
      <dgm:spPr/>
      <dgm:t>
        <a:bodyPr/>
        <a:lstStyle/>
        <a:p>
          <a:endParaRPr lang="en-IN"/>
        </a:p>
      </dgm:t>
    </dgm:pt>
    <dgm:pt modelId="{BD0E5996-F206-40B3-9F8B-93EE56D095F1}" type="pres">
      <dgm:prSet presAssocID="{4A31FBED-16CF-4B59-BEEA-6FBC1495E179}" presName="connTx" presStyleLbl="parChTrans1D2" presStyleIdx="0" presStyleCnt="2"/>
      <dgm:spPr/>
      <dgm:t>
        <a:bodyPr/>
        <a:lstStyle/>
        <a:p>
          <a:endParaRPr lang="en-IN"/>
        </a:p>
      </dgm:t>
    </dgm:pt>
    <dgm:pt modelId="{02154E4D-8EE7-4FD9-BC9C-33EFDFEB6B8C}" type="pres">
      <dgm:prSet presAssocID="{809A798B-16CF-4D72-A38C-7754823EA974}" presName="root2" presStyleCnt="0"/>
      <dgm:spPr/>
    </dgm:pt>
    <dgm:pt modelId="{B189F8BC-4B0A-4470-A971-ACB880138CAD}" type="pres">
      <dgm:prSet presAssocID="{809A798B-16CF-4D72-A38C-7754823EA974}" presName="LevelTwoTextNode" presStyleLbl="node2" presStyleIdx="0" presStyleCnt="2" custScaleX="52291" custScaleY="48654" custLinFactNeighborX="-12964" custLinFactNeighborY="-4670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B1534CC-C16C-48B2-A797-35B8C5038C35}" type="pres">
      <dgm:prSet presAssocID="{809A798B-16CF-4D72-A38C-7754823EA974}" presName="level3hierChild" presStyleCnt="0"/>
      <dgm:spPr/>
    </dgm:pt>
    <dgm:pt modelId="{C0FABF96-D9C1-4C16-ADD2-AF849AA4FA85}" type="pres">
      <dgm:prSet presAssocID="{A9090D10-04EE-4524-986C-D2649F9B98A8}" presName="conn2-1" presStyleLbl="parChTrans1D2" presStyleIdx="1" presStyleCnt="2"/>
      <dgm:spPr/>
      <dgm:t>
        <a:bodyPr/>
        <a:lstStyle/>
        <a:p>
          <a:endParaRPr lang="en-IN"/>
        </a:p>
      </dgm:t>
    </dgm:pt>
    <dgm:pt modelId="{D9E57F79-5084-4F14-8FCD-20F2C8B922E0}" type="pres">
      <dgm:prSet presAssocID="{A9090D10-04EE-4524-986C-D2649F9B98A8}" presName="connTx" presStyleLbl="parChTrans1D2" presStyleIdx="1" presStyleCnt="2"/>
      <dgm:spPr/>
      <dgm:t>
        <a:bodyPr/>
        <a:lstStyle/>
        <a:p>
          <a:endParaRPr lang="en-IN"/>
        </a:p>
      </dgm:t>
    </dgm:pt>
    <dgm:pt modelId="{3186CFEA-2FAE-495D-80C1-95F64DE14F1F}" type="pres">
      <dgm:prSet presAssocID="{8A044482-7ABF-4784-9580-2691CDE8F46A}" presName="root2" presStyleCnt="0"/>
      <dgm:spPr/>
    </dgm:pt>
    <dgm:pt modelId="{80FE8223-9A3E-4B2E-AFA4-70162BDFFED9}" type="pres">
      <dgm:prSet presAssocID="{8A044482-7ABF-4784-9580-2691CDE8F46A}" presName="LevelTwoTextNode" presStyleLbl="node2" presStyleIdx="1" presStyleCnt="2" custScaleX="52794" custScaleY="48420" custLinFactNeighborX="-13858" custLinFactNeighborY="4080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951FCD8-3E6A-4713-BC4D-81660D573FE1}" type="pres">
      <dgm:prSet presAssocID="{8A044482-7ABF-4784-9580-2691CDE8F46A}" presName="level3hierChild" presStyleCnt="0"/>
      <dgm:spPr/>
    </dgm:pt>
    <dgm:pt modelId="{84BBE716-F90E-4E31-A36F-0C66EBDB7B5E}" type="pres">
      <dgm:prSet presAssocID="{76580E9E-4814-4606-BCA3-9B65F4831B57}" presName="conn2-1" presStyleLbl="parChTrans1D3" presStyleIdx="0" presStyleCnt="2"/>
      <dgm:spPr/>
      <dgm:t>
        <a:bodyPr/>
        <a:lstStyle/>
        <a:p>
          <a:endParaRPr lang="en-IN"/>
        </a:p>
      </dgm:t>
    </dgm:pt>
    <dgm:pt modelId="{5FFD575F-FC2C-49CF-812F-10BDBBB0DDF0}" type="pres">
      <dgm:prSet presAssocID="{76580E9E-4814-4606-BCA3-9B65F4831B57}" presName="connTx" presStyleLbl="parChTrans1D3" presStyleIdx="0" presStyleCnt="2"/>
      <dgm:spPr/>
      <dgm:t>
        <a:bodyPr/>
        <a:lstStyle/>
        <a:p>
          <a:endParaRPr lang="en-IN"/>
        </a:p>
      </dgm:t>
    </dgm:pt>
    <dgm:pt modelId="{5DA87F92-A5C6-4FA8-A570-9972DD2D5A4C}" type="pres">
      <dgm:prSet presAssocID="{461B70BE-1ED6-4760-BE7A-DEC637D0C84F}" presName="root2" presStyleCnt="0"/>
      <dgm:spPr/>
    </dgm:pt>
    <dgm:pt modelId="{C4302ED7-550F-44D9-B3DE-2D24578ECDE3}" type="pres">
      <dgm:prSet presAssocID="{461B70BE-1ED6-4760-BE7A-DEC637D0C84F}" presName="LevelTwoTextNode" presStyleLbl="node3" presStyleIdx="0" presStyleCnt="2" custScaleX="43945" custScaleY="41309" custLinFactNeighborX="-11163" custLinFactNeighborY="2694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9461279-B342-4764-AB45-ADA6588CE7C7}" type="pres">
      <dgm:prSet presAssocID="{461B70BE-1ED6-4760-BE7A-DEC637D0C84F}" presName="level3hierChild" presStyleCnt="0"/>
      <dgm:spPr/>
    </dgm:pt>
    <dgm:pt modelId="{CDBF3957-77A8-40B2-B906-36E873B5A106}" type="pres">
      <dgm:prSet presAssocID="{193CB368-C350-4941-9250-4F29BD097238}" presName="conn2-1" presStyleLbl="parChTrans1D3" presStyleIdx="1" presStyleCnt="2"/>
      <dgm:spPr/>
      <dgm:t>
        <a:bodyPr/>
        <a:lstStyle/>
        <a:p>
          <a:endParaRPr lang="en-IN"/>
        </a:p>
      </dgm:t>
    </dgm:pt>
    <dgm:pt modelId="{8ED2270A-F557-4718-9B13-0AEB1E0E46D9}" type="pres">
      <dgm:prSet presAssocID="{193CB368-C350-4941-9250-4F29BD097238}" presName="connTx" presStyleLbl="parChTrans1D3" presStyleIdx="1" presStyleCnt="2"/>
      <dgm:spPr/>
      <dgm:t>
        <a:bodyPr/>
        <a:lstStyle/>
        <a:p>
          <a:endParaRPr lang="en-IN"/>
        </a:p>
      </dgm:t>
    </dgm:pt>
    <dgm:pt modelId="{BCFBD384-2C86-4016-9456-99A9736DA29C}" type="pres">
      <dgm:prSet presAssocID="{4F00B03B-3A5C-468A-BE04-37DB065B40DE}" presName="root2" presStyleCnt="0"/>
      <dgm:spPr/>
    </dgm:pt>
    <dgm:pt modelId="{FA69D6B4-C560-45DF-BDCC-893820E916D9}" type="pres">
      <dgm:prSet presAssocID="{4F00B03B-3A5C-468A-BE04-37DB065B40DE}" presName="LevelTwoTextNode" presStyleLbl="node3" presStyleIdx="1" presStyleCnt="2" custScaleX="43665" custScaleY="41511" custLinFactNeighborX="-8854" custLinFactNeighborY="7236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2E9F680-7DA7-46AB-9DEB-07089A0E9C6C}" type="pres">
      <dgm:prSet presAssocID="{4F00B03B-3A5C-468A-BE04-37DB065B40DE}" presName="level3hierChild" presStyleCnt="0"/>
      <dgm:spPr/>
    </dgm:pt>
  </dgm:ptLst>
  <dgm:cxnLst>
    <dgm:cxn modelId="{F7B037DE-57B7-451A-946A-3C0E3CC1D66F}" type="presOf" srcId="{193CB368-C350-4941-9250-4F29BD097238}" destId="{8ED2270A-F557-4718-9B13-0AEB1E0E46D9}" srcOrd="1" destOrd="0" presId="urn:microsoft.com/office/officeart/2005/8/layout/hierarchy2"/>
    <dgm:cxn modelId="{CE0F9CB7-9277-40CF-8B85-C6D877079C08}" type="presOf" srcId="{193CB368-C350-4941-9250-4F29BD097238}" destId="{CDBF3957-77A8-40B2-B906-36E873B5A106}" srcOrd="0" destOrd="0" presId="urn:microsoft.com/office/officeart/2005/8/layout/hierarchy2"/>
    <dgm:cxn modelId="{1AAFD56F-DB38-4F58-9E4C-1B02BD7D7DC1}" srcId="{DD4C0795-1500-4D1E-9B02-3261C1046D1F}" destId="{8A044482-7ABF-4784-9580-2691CDE8F46A}" srcOrd="1" destOrd="0" parTransId="{A9090D10-04EE-4524-986C-D2649F9B98A8}" sibTransId="{4DC9DD4B-44F3-4133-B044-CFC8EFD0D5BC}"/>
    <dgm:cxn modelId="{8318548D-73EB-4B16-B2EB-3FF1A975FD58}" type="presOf" srcId="{76580E9E-4814-4606-BCA3-9B65F4831B57}" destId="{84BBE716-F90E-4E31-A36F-0C66EBDB7B5E}" srcOrd="0" destOrd="0" presId="urn:microsoft.com/office/officeart/2005/8/layout/hierarchy2"/>
    <dgm:cxn modelId="{F835BF0F-BCF7-46A0-B09C-950CDD728DBB}" type="presOf" srcId="{809A798B-16CF-4D72-A38C-7754823EA974}" destId="{B189F8BC-4B0A-4470-A971-ACB880138CAD}" srcOrd="0" destOrd="0" presId="urn:microsoft.com/office/officeart/2005/8/layout/hierarchy2"/>
    <dgm:cxn modelId="{065547CE-FE4A-4836-9C91-84665BE5145E}" srcId="{DD4C0795-1500-4D1E-9B02-3261C1046D1F}" destId="{809A798B-16CF-4D72-A38C-7754823EA974}" srcOrd="0" destOrd="0" parTransId="{4A31FBED-16CF-4B59-BEEA-6FBC1495E179}" sibTransId="{10BBE3FA-F11C-4D30-805F-B3534A5A0F3C}"/>
    <dgm:cxn modelId="{5DA59509-17DC-4D13-94CC-99256230F76A}" srcId="{8A044482-7ABF-4784-9580-2691CDE8F46A}" destId="{4F00B03B-3A5C-468A-BE04-37DB065B40DE}" srcOrd="1" destOrd="0" parTransId="{193CB368-C350-4941-9250-4F29BD097238}" sibTransId="{9C55845F-AA4D-4A57-91B3-C088DA3DCF66}"/>
    <dgm:cxn modelId="{0FB06238-6516-4E2B-8CC1-7B9222A72B57}" type="presOf" srcId="{A9090D10-04EE-4524-986C-D2649F9B98A8}" destId="{D9E57F79-5084-4F14-8FCD-20F2C8B922E0}" srcOrd="1" destOrd="0" presId="urn:microsoft.com/office/officeart/2005/8/layout/hierarchy2"/>
    <dgm:cxn modelId="{73B9B3D0-43A4-40B6-B147-FA6ED43A34B7}" type="presOf" srcId="{76580E9E-4814-4606-BCA3-9B65F4831B57}" destId="{5FFD575F-FC2C-49CF-812F-10BDBBB0DDF0}" srcOrd="1" destOrd="0" presId="urn:microsoft.com/office/officeart/2005/8/layout/hierarchy2"/>
    <dgm:cxn modelId="{25DB2499-A793-44AD-9BD9-128DE58864B1}" type="presOf" srcId="{7A165559-7D29-4B07-8D4F-E8A0F6737668}" destId="{BE3799C7-432E-4CC3-87F6-225B047FDA71}" srcOrd="0" destOrd="0" presId="urn:microsoft.com/office/officeart/2005/8/layout/hierarchy2"/>
    <dgm:cxn modelId="{AF3B0B87-99A4-463A-8BC7-58AF31FAD5D9}" type="presOf" srcId="{A9090D10-04EE-4524-986C-D2649F9B98A8}" destId="{C0FABF96-D9C1-4C16-ADD2-AF849AA4FA85}" srcOrd="0" destOrd="0" presId="urn:microsoft.com/office/officeart/2005/8/layout/hierarchy2"/>
    <dgm:cxn modelId="{DB05A599-8D01-4B78-AB2A-1C7550BC180F}" srcId="{7A165559-7D29-4B07-8D4F-E8A0F6737668}" destId="{DD4C0795-1500-4D1E-9B02-3261C1046D1F}" srcOrd="0" destOrd="0" parTransId="{92F910A2-DB58-40C3-AD61-CBC4FDA10D6E}" sibTransId="{C813E00B-12DF-46DD-9F0A-7F988B347DAE}"/>
    <dgm:cxn modelId="{B533E1AD-7333-4DF2-843A-9FAE762D39A3}" type="presOf" srcId="{461B70BE-1ED6-4760-BE7A-DEC637D0C84F}" destId="{C4302ED7-550F-44D9-B3DE-2D24578ECDE3}" srcOrd="0" destOrd="0" presId="urn:microsoft.com/office/officeart/2005/8/layout/hierarchy2"/>
    <dgm:cxn modelId="{4E2D6D83-5D85-4403-A134-8685AB1A8E34}" type="presOf" srcId="{8A044482-7ABF-4784-9580-2691CDE8F46A}" destId="{80FE8223-9A3E-4B2E-AFA4-70162BDFFED9}" srcOrd="0" destOrd="0" presId="urn:microsoft.com/office/officeart/2005/8/layout/hierarchy2"/>
    <dgm:cxn modelId="{632B70B8-2723-49D0-A706-8214AD49421A}" type="presOf" srcId="{DD4C0795-1500-4D1E-9B02-3261C1046D1F}" destId="{E6DE5273-3F1A-47FF-ADAA-A8F83FCD4B0E}" srcOrd="0" destOrd="0" presId="urn:microsoft.com/office/officeart/2005/8/layout/hierarchy2"/>
    <dgm:cxn modelId="{1E154037-8CDD-4EB8-8FBE-CA2A9A6E7690}" type="presOf" srcId="{4F00B03B-3A5C-468A-BE04-37DB065B40DE}" destId="{FA69D6B4-C560-45DF-BDCC-893820E916D9}" srcOrd="0" destOrd="0" presId="urn:microsoft.com/office/officeart/2005/8/layout/hierarchy2"/>
    <dgm:cxn modelId="{826B1DE6-4D0C-4A40-B263-53F6F16F0469}" type="presOf" srcId="{4A31FBED-16CF-4B59-BEEA-6FBC1495E179}" destId="{6086D9D7-90F7-4F22-A7BD-25838CCD18F3}" srcOrd="0" destOrd="0" presId="urn:microsoft.com/office/officeart/2005/8/layout/hierarchy2"/>
    <dgm:cxn modelId="{38ABED90-511F-417A-9222-472940ACA6B3}" srcId="{8A044482-7ABF-4784-9580-2691CDE8F46A}" destId="{461B70BE-1ED6-4760-BE7A-DEC637D0C84F}" srcOrd="0" destOrd="0" parTransId="{76580E9E-4814-4606-BCA3-9B65F4831B57}" sibTransId="{4B1A6D9F-3647-42B7-ACE6-3FE8FA260268}"/>
    <dgm:cxn modelId="{0FE0A5EF-A6DE-4FCC-A250-E1D234FD3761}" type="presOf" srcId="{4A31FBED-16CF-4B59-BEEA-6FBC1495E179}" destId="{BD0E5996-F206-40B3-9F8B-93EE56D095F1}" srcOrd="1" destOrd="0" presId="urn:microsoft.com/office/officeart/2005/8/layout/hierarchy2"/>
    <dgm:cxn modelId="{E3E28ED4-805D-4135-9DB2-75209616BC87}" type="presParOf" srcId="{BE3799C7-432E-4CC3-87F6-225B047FDA71}" destId="{8266AA69-4F4A-415D-8A08-58CA05FF60A3}" srcOrd="0" destOrd="0" presId="urn:microsoft.com/office/officeart/2005/8/layout/hierarchy2"/>
    <dgm:cxn modelId="{C0568433-5430-4067-A477-E556BF134926}" type="presParOf" srcId="{8266AA69-4F4A-415D-8A08-58CA05FF60A3}" destId="{E6DE5273-3F1A-47FF-ADAA-A8F83FCD4B0E}" srcOrd="0" destOrd="0" presId="urn:microsoft.com/office/officeart/2005/8/layout/hierarchy2"/>
    <dgm:cxn modelId="{2DE968C3-F83E-430E-B25F-2110739046F7}" type="presParOf" srcId="{8266AA69-4F4A-415D-8A08-58CA05FF60A3}" destId="{E02A374C-F5B1-483F-9AA9-AE737DA8C5E2}" srcOrd="1" destOrd="0" presId="urn:microsoft.com/office/officeart/2005/8/layout/hierarchy2"/>
    <dgm:cxn modelId="{F89B5CCC-7AC1-4128-8D62-2924CD757D29}" type="presParOf" srcId="{E02A374C-F5B1-483F-9AA9-AE737DA8C5E2}" destId="{6086D9D7-90F7-4F22-A7BD-25838CCD18F3}" srcOrd="0" destOrd="0" presId="urn:microsoft.com/office/officeart/2005/8/layout/hierarchy2"/>
    <dgm:cxn modelId="{0EBB03EB-D630-44EE-9175-7E2E4B578D3B}" type="presParOf" srcId="{6086D9D7-90F7-4F22-A7BD-25838CCD18F3}" destId="{BD0E5996-F206-40B3-9F8B-93EE56D095F1}" srcOrd="0" destOrd="0" presId="urn:microsoft.com/office/officeart/2005/8/layout/hierarchy2"/>
    <dgm:cxn modelId="{5D8C6977-8355-4C7B-A72F-96E141E1E711}" type="presParOf" srcId="{E02A374C-F5B1-483F-9AA9-AE737DA8C5E2}" destId="{02154E4D-8EE7-4FD9-BC9C-33EFDFEB6B8C}" srcOrd="1" destOrd="0" presId="urn:microsoft.com/office/officeart/2005/8/layout/hierarchy2"/>
    <dgm:cxn modelId="{ACC12134-BBFD-4E3F-AFEB-50C1F8DD03E6}" type="presParOf" srcId="{02154E4D-8EE7-4FD9-BC9C-33EFDFEB6B8C}" destId="{B189F8BC-4B0A-4470-A971-ACB880138CAD}" srcOrd="0" destOrd="0" presId="urn:microsoft.com/office/officeart/2005/8/layout/hierarchy2"/>
    <dgm:cxn modelId="{723491CF-C0BB-4939-9F9F-3B46834C3ABA}" type="presParOf" srcId="{02154E4D-8EE7-4FD9-BC9C-33EFDFEB6B8C}" destId="{FB1534CC-C16C-48B2-A797-35B8C5038C35}" srcOrd="1" destOrd="0" presId="urn:microsoft.com/office/officeart/2005/8/layout/hierarchy2"/>
    <dgm:cxn modelId="{F3D63824-0D59-4246-9AE1-6584424087DF}" type="presParOf" srcId="{E02A374C-F5B1-483F-9AA9-AE737DA8C5E2}" destId="{C0FABF96-D9C1-4C16-ADD2-AF849AA4FA85}" srcOrd="2" destOrd="0" presId="urn:microsoft.com/office/officeart/2005/8/layout/hierarchy2"/>
    <dgm:cxn modelId="{0CE69C84-AD8E-48AD-AA5A-0791377D4C30}" type="presParOf" srcId="{C0FABF96-D9C1-4C16-ADD2-AF849AA4FA85}" destId="{D9E57F79-5084-4F14-8FCD-20F2C8B922E0}" srcOrd="0" destOrd="0" presId="urn:microsoft.com/office/officeart/2005/8/layout/hierarchy2"/>
    <dgm:cxn modelId="{1C467ADA-E6C7-4883-9D69-7455601FA8E3}" type="presParOf" srcId="{E02A374C-F5B1-483F-9AA9-AE737DA8C5E2}" destId="{3186CFEA-2FAE-495D-80C1-95F64DE14F1F}" srcOrd="3" destOrd="0" presId="urn:microsoft.com/office/officeart/2005/8/layout/hierarchy2"/>
    <dgm:cxn modelId="{15A08A09-9F70-4A2D-9987-11B68AF9CA31}" type="presParOf" srcId="{3186CFEA-2FAE-495D-80C1-95F64DE14F1F}" destId="{80FE8223-9A3E-4B2E-AFA4-70162BDFFED9}" srcOrd="0" destOrd="0" presId="urn:microsoft.com/office/officeart/2005/8/layout/hierarchy2"/>
    <dgm:cxn modelId="{688D2622-A394-4D9E-833D-F0663EAE1FF3}" type="presParOf" srcId="{3186CFEA-2FAE-495D-80C1-95F64DE14F1F}" destId="{7951FCD8-3E6A-4713-BC4D-81660D573FE1}" srcOrd="1" destOrd="0" presId="urn:microsoft.com/office/officeart/2005/8/layout/hierarchy2"/>
    <dgm:cxn modelId="{D9A62023-9AB9-4C96-A3FF-F789E7BE256A}" type="presParOf" srcId="{7951FCD8-3E6A-4713-BC4D-81660D573FE1}" destId="{84BBE716-F90E-4E31-A36F-0C66EBDB7B5E}" srcOrd="0" destOrd="0" presId="urn:microsoft.com/office/officeart/2005/8/layout/hierarchy2"/>
    <dgm:cxn modelId="{78ECF9B7-6CFA-4D87-A4AC-4E18C467DD2B}" type="presParOf" srcId="{84BBE716-F90E-4E31-A36F-0C66EBDB7B5E}" destId="{5FFD575F-FC2C-49CF-812F-10BDBBB0DDF0}" srcOrd="0" destOrd="0" presId="urn:microsoft.com/office/officeart/2005/8/layout/hierarchy2"/>
    <dgm:cxn modelId="{4AC85E7F-1CC3-495D-BE3D-8A12C2EDD6F0}" type="presParOf" srcId="{7951FCD8-3E6A-4713-BC4D-81660D573FE1}" destId="{5DA87F92-A5C6-4FA8-A570-9972DD2D5A4C}" srcOrd="1" destOrd="0" presId="urn:microsoft.com/office/officeart/2005/8/layout/hierarchy2"/>
    <dgm:cxn modelId="{294B656F-5EF8-413A-9D9D-BE0C3AB200FD}" type="presParOf" srcId="{5DA87F92-A5C6-4FA8-A570-9972DD2D5A4C}" destId="{C4302ED7-550F-44D9-B3DE-2D24578ECDE3}" srcOrd="0" destOrd="0" presId="urn:microsoft.com/office/officeart/2005/8/layout/hierarchy2"/>
    <dgm:cxn modelId="{6E25FEE8-E4F8-4B13-BBC2-C28B070050FD}" type="presParOf" srcId="{5DA87F92-A5C6-4FA8-A570-9972DD2D5A4C}" destId="{A9461279-B342-4764-AB45-ADA6588CE7C7}" srcOrd="1" destOrd="0" presId="urn:microsoft.com/office/officeart/2005/8/layout/hierarchy2"/>
    <dgm:cxn modelId="{1CD3D92F-9773-4386-9D66-58DF92DFC86C}" type="presParOf" srcId="{7951FCD8-3E6A-4713-BC4D-81660D573FE1}" destId="{CDBF3957-77A8-40B2-B906-36E873B5A106}" srcOrd="2" destOrd="0" presId="urn:microsoft.com/office/officeart/2005/8/layout/hierarchy2"/>
    <dgm:cxn modelId="{3A4C9606-170C-4589-AA07-833274A0AF13}" type="presParOf" srcId="{CDBF3957-77A8-40B2-B906-36E873B5A106}" destId="{8ED2270A-F557-4718-9B13-0AEB1E0E46D9}" srcOrd="0" destOrd="0" presId="urn:microsoft.com/office/officeart/2005/8/layout/hierarchy2"/>
    <dgm:cxn modelId="{98AD5DF3-914B-4016-9EA5-F36711B31E3B}" type="presParOf" srcId="{7951FCD8-3E6A-4713-BC4D-81660D573FE1}" destId="{BCFBD384-2C86-4016-9456-99A9736DA29C}" srcOrd="3" destOrd="0" presId="urn:microsoft.com/office/officeart/2005/8/layout/hierarchy2"/>
    <dgm:cxn modelId="{40332503-E356-44DE-B921-2742A86EA5DA}" type="presParOf" srcId="{BCFBD384-2C86-4016-9456-99A9736DA29C}" destId="{FA69D6B4-C560-45DF-BDCC-893820E916D9}" srcOrd="0" destOrd="0" presId="urn:microsoft.com/office/officeart/2005/8/layout/hierarchy2"/>
    <dgm:cxn modelId="{6739D89C-B508-414A-97DF-7EA7A3A91DDB}" type="presParOf" srcId="{BCFBD384-2C86-4016-9456-99A9736DA29C}" destId="{F2E9F680-7DA7-46AB-9DEB-07089A0E9C6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608-AAC7-46C7-9979-2822494CC9B2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9789-A2AE-4BDE-BE45-7F798B27B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80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608-AAC7-46C7-9979-2822494CC9B2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9789-A2AE-4BDE-BE45-7F798B27B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15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608-AAC7-46C7-9979-2822494CC9B2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9789-A2AE-4BDE-BE45-7F798B27B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97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608-AAC7-46C7-9979-2822494CC9B2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9789-A2AE-4BDE-BE45-7F798B27B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82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608-AAC7-46C7-9979-2822494CC9B2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9789-A2AE-4BDE-BE45-7F798B27B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59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608-AAC7-46C7-9979-2822494CC9B2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9789-A2AE-4BDE-BE45-7F798B27B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66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608-AAC7-46C7-9979-2822494CC9B2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9789-A2AE-4BDE-BE45-7F798B27B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8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608-AAC7-46C7-9979-2822494CC9B2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9789-A2AE-4BDE-BE45-7F798B27B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3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608-AAC7-46C7-9979-2822494CC9B2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9789-A2AE-4BDE-BE45-7F798B27B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25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608-AAC7-46C7-9979-2822494CC9B2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9789-A2AE-4BDE-BE45-7F798B27B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19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608-AAC7-46C7-9979-2822494CC9B2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9789-A2AE-4BDE-BE45-7F798B27B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68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0D608-AAC7-46C7-9979-2822494CC9B2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C9789-A2AE-4BDE-BE45-7F798B27B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53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2484586"/>
            <a:ext cx="813697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It can be applied to </a:t>
            </a:r>
            <a:r>
              <a:rPr lang="en-IN" sz="2800" dirty="0" smtClean="0"/>
              <a:t>solve the  </a:t>
            </a:r>
            <a:r>
              <a:rPr lang="en-IN" sz="2800" dirty="0"/>
              <a:t>mixed </a:t>
            </a:r>
            <a:r>
              <a:rPr lang="en-IN" sz="2800" dirty="0" smtClean="0"/>
              <a:t>, pure and Zero-one </a:t>
            </a:r>
            <a:r>
              <a:rPr lang="en-IN" sz="2800" dirty="0"/>
              <a:t> </a:t>
            </a:r>
            <a:r>
              <a:rPr lang="en-IN" sz="2800" b="1" dirty="0"/>
              <a:t>integer programming problems</a:t>
            </a:r>
            <a:r>
              <a:rPr lang="en-IN" sz="2800" dirty="0" smtClean="0"/>
              <a:t>. This method first suggested by A.H. Land and A.G. </a:t>
            </a:r>
            <a:r>
              <a:rPr lang="en-IN" sz="2800" dirty="0" err="1" smtClean="0"/>
              <a:t>Doig</a:t>
            </a:r>
            <a:r>
              <a:rPr lang="en-IN" sz="2800" dirty="0" smtClean="0"/>
              <a:t>. </a:t>
            </a:r>
            <a:r>
              <a:rPr lang="en-IN" sz="2800" dirty="0"/>
              <a:t>This method partitions the area of feasible </a:t>
            </a:r>
            <a:r>
              <a:rPr lang="en-IN" sz="2800" dirty="0" smtClean="0"/>
              <a:t>solution of LPP </a:t>
            </a:r>
            <a:r>
              <a:rPr lang="en-IN" sz="2800" dirty="0"/>
              <a:t>into smaller </a:t>
            </a:r>
            <a:r>
              <a:rPr lang="en-IN" sz="2800" dirty="0" smtClean="0"/>
              <a:t>and smaller parts until </a:t>
            </a:r>
            <a:r>
              <a:rPr lang="en-IN" sz="2800" dirty="0"/>
              <a:t>an </a:t>
            </a:r>
            <a:r>
              <a:rPr lang="en-IN" sz="2800" dirty="0" smtClean="0"/>
              <a:t>integer feasible </a:t>
            </a:r>
            <a:r>
              <a:rPr lang="en-IN" sz="2800" dirty="0"/>
              <a:t>solution is </a:t>
            </a:r>
            <a:r>
              <a:rPr lang="en-IN" sz="2800" dirty="0" smtClean="0"/>
              <a:t>obtained Which optimizes the given objective function.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95464" y="332255"/>
            <a:ext cx="8353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BRANCH-AND-BOUND METHOD FOR INTEGER PROGRAMMING PROBLEMS</a:t>
            </a:r>
            <a:endParaRPr lang="en-IN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772816"/>
            <a:ext cx="2902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I</a:t>
            </a:r>
            <a:r>
              <a:rPr lang="en-IN" sz="2800" b="1" dirty="0" smtClean="0"/>
              <a:t>NTRODUCTION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33402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5843" y="476672"/>
            <a:ext cx="8676456" cy="8925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4: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optimal feasible solutions of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subproblems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are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827584" y="1700808"/>
            <a:ext cx="0" cy="3466532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827584" y="5167340"/>
            <a:ext cx="5595582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295321" y="2123889"/>
            <a:ext cx="5363570" cy="3507476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305956" y="3127001"/>
            <a:ext cx="6888672" cy="1874331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 rot="16537791">
            <a:off x="2403377" y="1741340"/>
            <a:ext cx="2689802" cy="3687957"/>
          </a:xfrm>
          <a:prstGeom prst="arc">
            <a:avLst>
              <a:gd name="adj1" fmla="val 16042084"/>
              <a:gd name="adj2" fmla="val 0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940399" y="2233071"/>
            <a:ext cx="15888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6x</a:t>
            </a:r>
            <a:r>
              <a:rPr lang="en-US" sz="2400" b="0" cap="none" spc="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+5x</a:t>
            </a:r>
            <a:r>
              <a:rPr lang="en-US" sz="2400" b="0" cap="none" spc="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=25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84319" y="4770500"/>
            <a:ext cx="143340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sz="2400" b="0" cap="none" spc="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+3x</a:t>
            </a:r>
            <a:r>
              <a:rPr lang="en-US" sz="2400" b="0" cap="none" spc="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=10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Connector 9"/>
          <p:cNvCxnSpPr>
            <a:stCxn id="11" idx="1"/>
          </p:cNvCxnSpPr>
          <p:nvPr/>
        </p:nvCxnSpPr>
        <p:spPr>
          <a:xfrm flipH="1" flipV="1">
            <a:off x="305956" y="4356360"/>
            <a:ext cx="6157382" cy="3582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463338" y="4161350"/>
            <a:ext cx="7312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sz="2400" b="0" cap="none" spc="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39209" y="3354486"/>
            <a:ext cx="7312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sz="2400" b="0" cap="none" spc="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Connector 12"/>
          <p:cNvCxnSpPr>
            <a:stCxn id="12" idx="1"/>
          </p:cNvCxnSpPr>
          <p:nvPr/>
        </p:nvCxnSpPr>
        <p:spPr>
          <a:xfrm flipH="1" flipV="1">
            <a:off x="103514" y="3534470"/>
            <a:ext cx="6135695" cy="5084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30"/>
          <p:cNvSpPr/>
          <p:nvPr/>
        </p:nvSpPr>
        <p:spPr>
          <a:xfrm>
            <a:off x="854880" y="3299895"/>
            <a:ext cx="879967" cy="234574"/>
          </a:xfrm>
          <a:custGeom>
            <a:avLst/>
            <a:gdLst>
              <a:gd name="connsiteX0" fmla="*/ 0 w 907263"/>
              <a:gd name="connsiteY0" fmla="*/ 179984 h 179984"/>
              <a:gd name="connsiteX1" fmla="*/ 453632 w 907263"/>
              <a:gd name="connsiteY1" fmla="*/ 0 h 179984"/>
              <a:gd name="connsiteX2" fmla="*/ 907263 w 907263"/>
              <a:gd name="connsiteY2" fmla="*/ 179984 h 179984"/>
              <a:gd name="connsiteX3" fmla="*/ 0 w 907263"/>
              <a:gd name="connsiteY3" fmla="*/ 179984 h 179984"/>
              <a:gd name="connsiteX0" fmla="*/ 0 w 907263"/>
              <a:gd name="connsiteY0" fmla="*/ 207279 h 207279"/>
              <a:gd name="connsiteX1" fmla="*/ 85143 w 907263"/>
              <a:gd name="connsiteY1" fmla="*/ 0 h 207279"/>
              <a:gd name="connsiteX2" fmla="*/ 907263 w 907263"/>
              <a:gd name="connsiteY2" fmla="*/ 207279 h 207279"/>
              <a:gd name="connsiteX3" fmla="*/ 0 w 907263"/>
              <a:gd name="connsiteY3" fmla="*/ 207279 h 207279"/>
              <a:gd name="connsiteX0" fmla="*/ 0 w 907263"/>
              <a:gd name="connsiteY0" fmla="*/ 207279 h 207279"/>
              <a:gd name="connsiteX1" fmla="*/ 57848 w 907263"/>
              <a:gd name="connsiteY1" fmla="*/ 0 h 207279"/>
              <a:gd name="connsiteX2" fmla="*/ 907263 w 907263"/>
              <a:gd name="connsiteY2" fmla="*/ 207279 h 207279"/>
              <a:gd name="connsiteX3" fmla="*/ 0 w 907263"/>
              <a:gd name="connsiteY3" fmla="*/ 207279 h 207279"/>
              <a:gd name="connsiteX0" fmla="*/ 0 w 907263"/>
              <a:gd name="connsiteY0" fmla="*/ 261870 h 261870"/>
              <a:gd name="connsiteX1" fmla="*/ 3257 w 907263"/>
              <a:gd name="connsiteY1" fmla="*/ 0 h 261870"/>
              <a:gd name="connsiteX2" fmla="*/ 907263 w 907263"/>
              <a:gd name="connsiteY2" fmla="*/ 261870 h 261870"/>
              <a:gd name="connsiteX3" fmla="*/ 0 w 907263"/>
              <a:gd name="connsiteY3" fmla="*/ 261870 h 261870"/>
              <a:gd name="connsiteX0" fmla="*/ 24072 w 904039"/>
              <a:gd name="connsiteY0" fmla="*/ 261870 h 261870"/>
              <a:gd name="connsiteX1" fmla="*/ 33 w 904039"/>
              <a:gd name="connsiteY1" fmla="*/ 0 h 261870"/>
              <a:gd name="connsiteX2" fmla="*/ 904039 w 904039"/>
              <a:gd name="connsiteY2" fmla="*/ 261870 h 261870"/>
              <a:gd name="connsiteX3" fmla="*/ 24072 w 904039"/>
              <a:gd name="connsiteY3" fmla="*/ 261870 h 261870"/>
              <a:gd name="connsiteX0" fmla="*/ 0 w 879967"/>
              <a:gd name="connsiteY0" fmla="*/ 234574 h 234574"/>
              <a:gd name="connsiteX1" fmla="*/ 3257 w 879967"/>
              <a:gd name="connsiteY1" fmla="*/ 0 h 234574"/>
              <a:gd name="connsiteX2" fmla="*/ 879967 w 879967"/>
              <a:gd name="connsiteY2" fmla="*/ 234574 h 234574"/>
              <a:gd name="connsiteX3" fmla="*/ 0 w 879967"/>
              <a:gd name="connsiteY3" fmla="*/ 234574 h 234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9967" h="234574">
                <a:moveTo>
                  <a:pt x="0" y="234574"/>
                </a:moveTo>
                <a:cubicBezTo>
                  <a:pt x="1086" y="147284"/>
                  <a:pt x="2171" y="87290"/>
                  <a:pt x="3257" y="0"/>
                </a:cubicBezTo>
                <a:lnTo>
                  <a:pt x="879967" y="234574"/>
                </a:lnTo>
                <a:lnTo>
                  <a:pt x="0" y="23457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3886475" y="1797502"/>
            <a:ext cx="230864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Optimal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</a:t>
            </a:r>
          </a:p>
          <a:p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(x</a:t>
            </a:r>
            <a:r>
              <a:rPr lang="en-US" sz="2400" b="0" cap="none" spc="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=1, x</a:t>
            </a:r>
            <a:r>
              <a:rPr lang="en-US" sz="2400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=3)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34"/>
          <p:cNvSpPr/>
          <p:nvPr/>
        </p:nvSpPr>
        <p:spPr>
          <a:xfrm>
            <a:off x="827583" y="4377482"/>
            <a:ext cx="4063400" cy="780685"/>
          </a:xfrm>
          <a:custGeom>
            <a:avLst/>
            <a:gdLst>
              <a:gd name="connsiteX0" fmla="*/ 0 w 3831388"/>
              <a:gd name="connsiteY0" fmla="*/ 0 h 712447"/>
              <a:gd name="connsiteX1" fmla="*/ 3831388 w 3831388"/>
              <a:gd name="connsiteY1" fmla="*/ 0 h 712447"/>
              <a:gd name="connsiteX2" fmla="*/ 3831388 w 3831388"/>
              <a:gd name="connsiteY2" fmla="*/ 712447 h 712447"/>
              <a:gd name="connsiteX3" fmla="*/ 0 w 3831388"/>
              <a:gd name="connsiteY3" fmla="*/ 712447 h 712447"/>
              <a:gd name="connsiteX4" fmla="*/ 0 w 3831388"/>
              <a:gd name="connsiteY4" fmla="*/ 0 h 712447"/>
              <a:gd name="connsiteX0" fmla="*/ 13648 w 3831388"/>
              <a:gd name="connsiteY0" fmla="*/ 0 h 780685"/>
              <a:gd name="connsiteX1" fmla="*/ 3831388 w 3831388"/>
              <a:gd name="connsiteY1" fmla="*/ 68238 h 780685"/>
              <a:gd name="connsiteX2" fmla="*/ 3831388 w 3831388"/>
              <a:gd name="connsiteY2" fmla="*/ 780685 h 780685"/>
              <a:gd name="connsiteX3" fmla="*/ 0 w 3831388"/>
              <a:gd name="connsiteY3" fmla="*/ 780685 h 780685"/>
              <a:gd name="connsiteX4" fmla="*/ 13648 w 3831388"/>
              <a:gd name="connsiteY4" fmla="*/ 0 h 780685"/>
              <a:gd name="connsiteX0" fmla="*/ 13648 w 3831388"/>
              <a:gd name="connsiteY0" fmla="*/ 0 h 780685"/>
              <a:gd name="connsiteX1" fmla="*/ 2903340 w 3831388"/>
              <a:gd name="connsiteY1" fmla="*/ 40943 h 780685"/>
              <a:gd name="connsiteX2" fmla="*/ 3831388 w 3831388"/>
              <a:gd name="connsiteY2" fmla="*/ 780685 h 780685"/>
              <a:gd name="connsiteX3" fmla="*/ 0 w 3831388"/>
              <a:gd name="connsiteY3" fmla="*/ 780685 h 780685"/>
              <a:gd name="connsiteX4" fmla="*/ 13648 w 3831388"/>
              <a:gd name="connsiteY4" fmla="*/ 0 h 780685"/>
              <a:gd name="connsiteX0" fmla="*/ 13648 w 4063400"/>
              <a:gd name="connsiteY0" fmla="*/ 0 h 780685"/>
              <a:gd name="connsiteX1" fmla="*/ 2903340 w 4063400"/>
              <a:gd name="connsiteY1" fmla="*/ 40943 h 780685"/>
              <a:gd name="connsiteX2" fmla="*/ 4063400 w 4063400"/>
              <a:gd name="connsiteY2" fmla="*/ 780685 h 780685"/>
              <a:gd name="connsiteX3" fmla="*/ 0 w 4063400"/>
              <a:gd name="connsiteY3" fmla="*/ 780685 h 780685"/>
              <a:gd name="connsiteX4" fmla="*/ 13648 w 4063400"/>
              <a:gd name="connsiteY4" fmla="*/ 0 h 78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3400" h="780685">
                <a:moveTo>
                  <a:pt x="13648" y="0"/>
                </a:moveTo>
                <a:lnTo>
                  <a:pt x="2903340" y="40943"/>
                </a:lnTo>
                <a:lnTo>
                  <a:pt x="4063400" y="780685"/>
                </a:lnTo>
                <a:lnTo>
                  <a:pt x="0" y="780685"/>
                </a:lnTo>
                <a:lnTo>
                  <a:pt x="13648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2372781" y="4561116"/>
            <a:ext cx="38023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20447" y="3249408"/>
            <a:ext cx="3080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2755" y="5875671"/>
            <a:ext cx="867645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Sub-problem B : x</a:t>
            </a:r>
            <a:r>
              <a:rPr lang="en-US" sz="2400" b="1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</a:t>
            </a:r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=2.5,	x</a:t>
            </a:r>
            <a:r>
              <a:rPr lang="en-US" sz="2400" b="1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=2,		Max Z = 11</a:t>
            </a:r>
          </a:p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Sub-problem C</a:t>
            </a:r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x</a:t>
            </a:r>
            <a:r>
              <a:rPr lang="en-US" sz="2400" b="1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</a:t>
            </a:r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=1,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sz="2400" b="1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=3,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Max 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 = 11</a:t>
            </a:r>
            <a:endParaRPr lang="en-US" sz="24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3686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733" y="116632"/>
            <a:ext cx="867645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2: 	Upper bound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Z is 11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sz="2400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=2.5, x</a:t>
            </a:r>
            <a:r>
              <a:rPr lang="en-US" sz="2400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=2)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Lower bound of Z is 11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(x</a:t>
            </a:r>
            <a:r>
              <a:rPr lang="en-US" sz="2400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=1, x</a:t>
            </a:r>
            <a:r>
              <a:rPr lang="en-US" sz="2400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=3)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0858" y="1100144"/>
            <a:ext cx="86764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3: </a:t>
            </a:r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Since UB of Z is not less than LB, Sub Problem 1 is divided into further sub problems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93146" y="1497827"/>
            <a:ext cx="608416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 		Z= 2x</a:t>
            </a:r>
            <a:r>
              <a:rPr lang="en-US" sz="24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+ 3x</a:t>
            </a:r>
            <a:r>
              <a:rPr lang="en-US" sz="24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Subject to 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6x</a:t>
            </a:r>
            <a:r>
              <a:rPr lang="en-US" sz="24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+ 5x</a:t>
            </a:r>
            <a:r>
              <a:rPr lang="en-US" sz="24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≤ 25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   x</a:t>
            </a:r>
            <a:r>
              <a:rPr lang="en-US" sz="24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+ 3x</a:t>
            </a:r>
            <a:r>
              <a:rPr lang="en-US" sz="24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≤ 10</a:t>
            </a:r>
          </a:p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x</a:t>
            </a:r>
            <a:r>
              <a:rPr lang="en-US" sz="2400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≤</a:t>
            </a:r>
            <a:r>
              <a:rPr lang="en-US" sz="2400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x</a:t>
            </a:r>
            <a:r>
              <a:rPr lang="en-US" sz="2400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≤</a:t>
            </a:r>
            <a:r>
              <a:rPr lang="en-US" sz="24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   x</a:t>
            </a:r>
            <a:r>
              <a:rPr lang="en-US" sz="24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x</a:t>
            </a:r>
            <a:r>
              <a:rPr lang="en-US" sz="24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≥0 and integers 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411917" y="1661399"/>
            <a:ext cx="867645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Sub-problem D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64512" y="4115252"/>
            <a:ext cx="608416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 		Z= 2x</a:t>
            </a:r>
            <a:r>
              <a:rPr lang="en-US" sz="24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+ 3x</a:t>
            </a:r>
            <a:r>
              <a:rPr lang="en-US" sz="24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Subject to 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6x</a:t>
            </a:r>
            <a:r>
              <a:rPr lang="en-US" sz="24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+ 5x</a:t>
            </a:r>
            <a:r>
              <a:rPr lang="en-US" sz="24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≤ 25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   x</a:t>
            </a:r>
            <a:r>
              <a:rPr lang="en-US" sz="24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+ 3x</a:t>
            </a:r>
            <a:r>
              <a:rPr lang="en-US" sz="24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≤ 10</a:t>
            </a:r>
          </a:p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x</a:t>
            </a:r>
            <a:r>
              <a:rPr lang="en-US" sz="2400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≥ 3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          x</a:t>
            </a:r>
            <a:r>
              <a:rPr lang="en-US" sz="2400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≥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   x</a:t>
            </a:r>
            <a:r>
              <a:rPr lang="en-US" sz="24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x</a:t>
            </a:r>
            <a:r>
              <a:rPr lang="en-US" sz="24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≥0 and integers 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471582" y="4117900"/>
            <a:ext cx="867645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Sub-problem E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5216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1754" y="39109"/>
            <a:ext cx="8676456" cy="8925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4: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optimal feasible solutions of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 problems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90934" y="1018108"/>
            <a:ext cx="0" cy="3466532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690934" y="4484640"/>
            <a:ext cx="5595582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158671" y="1441189"/>
            <a:ext cx="5363570" cy="3507476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169306" y="2444301"/>
            <a:ext cx="6888672" cy="1874331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 rot="16537791">
            <a:off x="2266727" y="1058640"/>
            <a:ext cx="2689802" cy="3687957"/>
          </a:xfrm>
          <a:prstGeom prst="arc">
            <a:avLst>
              <a:gd name="adj1" fmla="val 16042084"/>
              <a:gd name="adj2" fmla="val 0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803749" y="1550371"/>
            <a:ext cx="15888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6x</a:t>
            </a:r>
            <a:r>
              <a:rPr lang="en-US" sz="2400" b="0" cap="none" spc="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+5x</a:t>
            </a:r>
            <a:r>
              <a:rPr lang="en-US" sz="2400" b="0" cap="none" spc="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=25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47669" y="4087800"/>
            <a:ext cx="143340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sz="2400" b="0" cap="none" spc="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+3x</a:t>
            </a:r>
            <a:r>
              <a:rPr lang="en-US" sz="2400" b="0" cap="none" spc="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=10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Connector 9"/>
          <p:cNvCxnSpPr>
            <a:stCxn id="11" idx="1"/>
          </p:cNvCxnSpPr>
          <p:nvPr/>
        </p:nvCxnSpPr>
        <p:spPr>
          <a:xfrm flipH="1" flipV="1">
            <a:off x="169306" y="3673660"/>
            <a:ext cx="6157382" cy="3582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326688" y="3478650"/>
            <a:ext cx="7312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sz="2400" b="0" cap="none" spc="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02559" y="2671786"/>
            <a:ext cx="7312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sz="2400" b="0" cap="none" spc="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4582" y="3709482"/>
            <a:ext cx="2032258" cy="775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4" name="Straight Connector 13"/>
          <p:cNvCxnSpPr>
            <a:stCxn id="12" idx="1"/>
          </p:cNvCxnSpPr>
          <p:nvPr/>
        </p:nvCxnSpPr>
        <p:spPr>
          <a:xfrm flipH="1" flipV="1">
            <a:off x="-33136" y="2851770"/>
            <a:ext cx="6135695" cy="5084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30"/>
          <p:cNvSpPr/>
          <p:nvPr/>
        </p:nvSpPr>
        <p:spPr>
          <a:xfrm>
            <a:off x="718230" y="2617195"/>
            <a:ext cx="879967" cy="234574"/>
          </a:xfrm>
          <a:custGeom>
            <a:avLst/>
            <a:gdLst>
              <a:gd name="connsiteX0" fmla="*/ 0 w 907263"/>
              <a:gd name="connsiteY0" fmla="*/ 179984 h 179984"/>
              <a:gd name="connsiteX1" fmla="*/ 453632 w 907263"/>
              <a:gd name="connsiteY1" fmla="*/ 0 h 179984"/>
              <a:gd name="connsiteX2" fmla="*/ 907263 w 907263"/>
              <a:gd name="connsiteY2" fmla="*/ 179984 h 179984"/>
              <a:gd name="connsiteX3" fmla="*/ 0 w 907263"/>
              <a:gd name="connsiteY3" fmla="*/ 179984 h 179984"/>
              <a:gd name="connsiteX0" fmla="*/ 0 w 907263"/>
              <a:gd name="connsiteY0" fmla="*/ 207279 h 207279"/>
              <a:gd name="connsiteX1" fmla="*/ 85143 w 907263"/>
              <a:gd name="connsiteY1" fmla="*/ 0 h 207279"/>
              <a:gd name="connsiteX2" fmla="*/ 907263 w 907263"/>
              <a:gd name="connsiteY2" fmla="*/ 207279 h 207279"/>
              <a:gd name="connsiteX3" fmla="*/ 0 w 907263"/>
              <a:gd name="connsiteY3" fmla="*/ 207279 h 207279"/>
              <a:gd name="connsiteX0" fmla="*/ 0 w 907263"/>
              <a:gd name="connsiteY0" fmla="*/ 207279 h 207279"/>
              <a:gd name="connsiteX1" fmla="*/ 57848 w 907263"/>
              <a:gd name="connsiteY1" fmla="*/ 0 h 207279"/>
              <a:gd name="connsiteX2" fmla="*/ 907263 w 907263"/>
              <a:gd name="connsiteY2" fmla="*/ 207279 h 207279"/>
              <a:gd name="connsiteX3" fmla="*/ 0 w 907263"/>
              <a:gd name="connsiteY3" fmla="*/ 207279 h 207279"/>
              <a:gd name="connsiteX0" fmla="*/ 0 w 907263"/>
              <a:gd name="connsiteY0" fmla="*/ 261870 h 261870"/>
              <a:gd name="connsiteX1" fmla="*/ 3257 w 907263"/>
              <a:gd name="connsiteY1" fmla="*/ 0 h 261870"/>
              <a:gd name="connsiteX2" fmla="*/ 907263 w 907263"/>
              <a:gd name="connsiteY2" fmla="*/ 261870 h 261870"/>
              <a:gd name="connsiteX3" fmla="*/ 0 w 907263"/>
              <a:gd name="connsiteY3" fmla="*/ 261870 h 261870"/>
              <a:gd name="connsiteX0" fmla="*/ 24072 w 904039"/>
              <a:gd name="connsiteY0" fmla="*/ 261870 h 261870"/>
              <a:gd name="connsiteX1" fmla="*/ 33 w 904039"/>
              <a:gd name="connsiteY1" fmla="*/ 0 h 261870"/>
              <a:gd name="connsiteX2" fmla="*/ 904039 w 904039"/>
              <a:gd name="connsiteY2" fmla="*/ 261870 h 261870"/>
              <a:gd name="connsiteX3" fmla="*/ 24072 w 904039"/>
              <a:gd name="connsiteY3" fmla="*/ 261870 h 261870"/>
              <a:gd name="connsiteX0" fmla="*/ 0 w 879967"/>
              <a:gd name="connsiteY0" fmla="*/ 234574 h 234574"/>
              <a:gd name="connsiteX1" fmla="*/ 3257 w 879967"/>
              <a:gd name="connsiteY1" fmla="*/ 0 h 234574"/>
              <a:gd name="connsiteX2" fmla="*/ 879967 w 879967"/>
              <a:gd name="connsiteY2" fmla="*/ 234574 h 234574"/>
              <a:gd name="connsiteX3" fmla="*/ 0 w 879967"/>
              <a:gd name="connsiteY3" fmla="*/ 234574 h 234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9967" h="234574">
                <a:moveTo>
                  <a:pt x="0" y="234574"/>
                </a:moveTo>
                <a:cubicBezTo>
                  <a:pt x="1086" y="147284"/>
                  <a:pt x="2171" y="87290"/>
                  <a:pt x="3257" y="0"/>
                </a:cubicBezTo>
                <a:lnTo>
                  <a:pt x="879967" y="234574"/>
                </a:lnTo>
                <a:lnTo>
                  <a:pt x="0" y="23457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937767" y="3823401"/>
            <a:ext cx="4058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3797" y="2566708"/>
            <a:ext cx="3080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736840" y="1264929"/>
            <a:ext cx="0" cy="3683736"/>
          </a:xfrm>
          <a:prstGeom prst="line">
            <a:avLst/>
          </a:prstGeom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07340" y="2232759"/>
            <a:ext cx="1017" cy="3087759"/>
          </a:xfrm>
          <a:prstGeom prst="line">
            <a:avLst/>
          </a:prstGeom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371195" y="4990627"/>
            <a:ext cx="7312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sz="2400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49825" y="5214120"/>
            <a:ext cx="7312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sz="2400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Isosceles Triangle 13"/>
          <p:cNvSpPr/>
          <p:nvPr/>
        </p:nvSpPr>
        <p:spPr>
          <a:xfrm>
            <a:off x="4010237" y="3989968"/>
            <a:ext cx="719745" cy="473924"/>
          </a:xfrm>
          <a:custGeom>
            <a:avLst/>
            <a:gdLst>
              <a:gd name="connsiteX0" fmla="*/ 0 w 675216"/>
              <a:gd name="connsiteY0" fmla="*/ 228264 h 228264"/>
              <a:gd name="connsiteX1" fmla="*/ 337608 w 675216"/>
              <a:gd name="connsiteY1" fmla="*/ 0 h 228264"/>
              <a:gd name="connsiteX2" fmla="*/ 675216 w 675216"/>
              <a:gd name="connsiteY2" fmla="*/ 228264 h 228264"/>
              <a:gd name="connsiteX3" fmla="*/ 0 w 675216"/>
              <a:gd name="connsiteY3" fmla="*/ 228264 h 228264"/>
              <a:gd name="connsiteX0" fmla="*/ 17234 w 692450"/>
              <a:gd name="connsiteY0" fmla="*/ 446628 h 446628"/>
              <a:gd name="connsiteX1" fmla="*/ 0 w 692450"/>
              <a:gd name="connsiteY1" fmla="*/ 0 h 446628"/>
              <a:gd name="connsiteX2" fmla="*/ 692450 w 692450"/>
              <a:gd name="connsiteY2" fmla="*/ 446628 h 446628"/>
              <a:gd name="connsiteX3" fmla="*/ 17234 w 692450"/>
              <a:gd name="connsiteY3" fmla="*/ 446628 h 446628"/>
              <a:gd name="connsiteX0" fmla="*/ 3586 w 692450"/>
              <a:gd name="connsiteY0" fmla="*/ 446628 h 446628"/>
              <a:gd name="connsiteX1" fmla="*/ 0 w 692450"/>
              <a:gd name="connsiteY1" fmla="*/ 0 h 446628"/>
              <a:gd name="connsiteX2" fmla="*/ 692450 w 692450"/>
              <a:gd name="connsiteY2" fmla="*/ 446628 h 446628"/>
              <a:gd name="connsiteX3" fmla="*/ 3586 w 692450"/>
              <a:gd name="connsiteY3" fmla="*/ 446628 h 446628"/>
              <a:gd name="connsiteX0" fmla="*/ 30881 w 719745"/>
              <a:gd name="connsiteY0" fmla="*/ 473924 h 473924"/>
              <a:gd name="connsiteX1" fmla="*/ 0 w 719745"/>
              <a:gd name="connsiteY1" fmla="*/ 0 h 473924"/>
              <a:gd name="connsiteX2" fmla="*/ 719745 w 719745"/>
              <a:gd name="connsiteY2" fmla="*/ 473924 h 473924"/>
              <a:gd name="connsiteX3" fmla="*/ 30881 w 719745"/>
              <a:gd name="connsiteY3" fmla="*/ 473924 h 473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745" h="473924">
                <a:moveTo>
                  <a:pt x="30881" y="473924"/>
                </a:moveTo>
                <a:cubicBezTo>
                  <a:pt x="29686" y="325048"/>
                  <a:pt x="1195" y="148876"/>
                  <a:pt x="0" y="0"/>
                </a:cubicBezTo>
                <a:lnTo>
                  <a:pt x="719745" y="473924"/>
                </a:lnTo>
                <a:lnTo>
                  <a:pt x="30881" y="47392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4015284" y="4107344"/>
            <a:ext cx="3097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Arc 23"/>
          <p:cNvSpPr/>
          <p:nvPr/>
        </p:nvSpPr>
        <p:spPr>
          <a:xfrm rot="16537791">
            <a:off x="3305129" y="1908091"/>
            <a:ext cx="2689802" cy="3687957"/>
          </a:xfrm>
          <a:prstGeom prst="arc">
            <a:avLst>
              <a:gd name="adj1" fmla="val 16042084"/>
              <a:gd name="adj2" fmla="val 0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Arc 24"/>
          <p:cNvSpPr/>
          <p:nvPr/>
        </p:nvSpPr>
        <p:spPr>
          <a:xfrm rot="16537791">
            <a:off x="4878111" y="2266959"/>
            <a:ext cx="2689802" cy="4545929"/>
          </a:xfrm>
          <a:prstGeom prst="arc">
            <a:avLst>
              <a:gd name="adj1" fmla="val 16704131"/>
              <a:gd name="adj2" fmla="val 767510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6560643" y="2974573"/>
            <a:ext cx="26319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Optimal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</a:t>
            </a:r>
          </a:p>
          <a:p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(x</a:t>
            </a:r>
            <a:r>
              <a:rPr lang="en-US" b="0" cap="none" spc="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=3, x</a:t>
            </a:r>
            <a:r>
              <a:rPr lang="en-US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=1.4, Max Z=10.2)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44026" y="1944954"/>
            <a:ext cx="25130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Optimal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</a:t>
            </a:r>
          </a:p>
          <a:p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(x</a:t>
            </a:r>
            <a:r>
              <a:rPr lang="en-US" sz="2000" b="0" cap="none" spc="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=2, x</a:t>
            </a:r>
            <a:r>
              <a:rPr lang="en-US" sz="2000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=2, Max Z=11)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29074" y="1127011"/>
            <a:ext cx="25130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Optimal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</a:t>
            </a:r>
          </a:p>
          <a:p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(x</a:t>
            </a:r>
            <a:r>
              <a:rPr lang="en-US" sz="2000" b="0" cap="none" spc="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=1, x</a:t>
            </a:r>
            <a:r>
              <a:rPr lang="en-US" sz="2000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=3, Max Z=11)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8099" y="5778732"/>
            <a:ext cx="867645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Sub-problem D : x</a:t>
            </a:r>
            <a:r>
              <a:rPr lang="en-US" sz="2400" b="1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</a:t>
            </a:r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=2,	x</a:t>
            </a:r>
            <a:r>
              <a:rPr lang="en-US" sz="2400" b="1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=2,		Max Z = 10</a:t>
            </a:r>
          </a:p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Sub-problem </a:t>
            </a:r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x</a:t>
            </a:r>
            <a:r>
              <a:rPr lang="en-US" sz="2400" b="1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</a:t>
            </a:r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=3,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sz="2400" b="1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=1.4,	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Max Z = </a:t>
            </a:r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10.2</a:t>
            </a:r>
          </a:p>
        </p:txBody>
      </p:sp>
    </p:spTree>
    <p:extLst>
      <p:ext uri="{BB962C8B-B14F-4D97-AF65-F5344CB8AC3E}">
        <p14:creationId xmlns:p14="http://schemas.microsoft.com/office/powerpoint/2010/main" val="1383954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196752"/>
            <a:ext cx="8676456" cy="51398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2: 	Upper bound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Z is 10.2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sz="2400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=3, x</a:t>
            </a:r>
            <a:r>
              <a:rPr lang="en-US" sz="2400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=1.4)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Lower bound of Z is 11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(x</a:t>
            </a:r>
            <a:r>
              <a:rPr lang="en-US" sz="2400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=1, x</a:t>
            </a:r>
            <a:r>
              <a:rPr lang="en-US" sz="2400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=3)</a:t>
            </a:r>
          </a:p>
          <a:p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Since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 upper bound is less than the Lower bound, the sub problem 4 is fathomed. </a:t>
            </a:r>
          </a:p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Since the solution of sub problem 3 is integer, the sub problem 3 is fathomed. TERMINATE the process.</a:t>
            </a:r>
          </a:p>
          <a:p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Hence, the optimal solution of the given integer programming problem is the solution corresponding to sub problem 2.</a:t>
            </a:r>
          </a:p>
          <a:p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	 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That is,  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sz="2800" b="1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=1, </a:t>
            </a:r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x</a:t>
            </a:r>
            <a:r>
              <a:rPr lang="en-US" sz="2800" b="1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=3,		Z=11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9050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260648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The history of the complete </a:t>
            </a:r>
            <a:r>
              <a:rPr lang="en-IN" sz="2400" b="1" dirty="0"/>
              <a:t>branch and bound solution</a:t>
            </a:r>
            <a:r>
              <a:rPr lang="en-IN" sz="2400" dirty="0"/>
              <a:t> is displayed by means of the following tree like diagram.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77230420"/>
              </p:ext>
            </p:extLst>
          </p:nvPr>
        </p:nvGraphicFramePr>
        <p:xfrm>
          <a:off x="600458" y="109164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 rot="18455130">
            <a:off x="2497309" y="2356676"/>
            <a:ext cx="7312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sz="2400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≥3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3314831">
            <a:off x="2708375" y="3852540"/>
            <a:ext cx="8050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sz="2400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≤2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20037196">
            <a:off x="5681800" y="3971339"/>
            <a:ext cx="8050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sz="24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≤2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rot="916390">
            <a:off x="5669213" y="5419190"/>
            <a:ext cx="7312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sz="24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≥3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58118" y="2587508"/>
            <a:ext cx="3706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76479" y="1225006"/>
            <a:ext cx="348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12276" y="3971338"/>
            <a:ext cx="3577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20456" y="3288134"/>
            <a:ext cx="3786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34892" y="5100191"/>
            <a:ext cx="3353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14498" y="1937742"/>
            <a:ext cx="22656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Optimal solution</a:t>
            </a:r>
            <a:endParaRPr lang="en-US" sz="5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5467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1412776"/>
            <a:ext cx="64087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err="1"/>
              <a:t>Maximize</a:t>
            </a:r>
            <a:r>
              <a:rPr lang="fr-FR" sz="2000" dirty="0"/>
              <a:t> profit = </a:t>
            </a:r>
            <a:r>
              <a:rPr lang="fr-FR" sz="2000" b="1" dirty="0" smtClean="0"/>
              <a:t>7.00 </a:t>
            </a:r>
            <a:r>
              <a:rPr lang="fr-FR" sz="2000" b="1" dirty="0"/>
              <a:t>X1 + </a:t>
            </a:r>
            <a:r>
              <a:rPr lang="fr-FR" sz="2000" b="1" dirty="0" smtClean="0"/>
              <a:t>6.00 </a:t>
            </a:r>
            <a:r>
              <a:rPr lang="fr-FR" sz="2000" b="1" dirty="0"/>
              <a:t>X2</a:t>
            </a:r>
          </a:p>
          <a:p>
            <a:r>
              <a:rPr lang="en-IN" sz="2000" dirty="0"/>
              <a:t>subject to:</a:t>
            </a:r>
          </a:p>
          <a:p>
            <a:pPr lvl="3"/>
            <a:r>
              <a:rPr lang="en-IN" sz="2000" dirty="0"/>
              <a:t>2X1 + 3X2 =&lt; 12 ( wiring hours )</a:t>
            </a:r>
          </a:p>
          <a:p>
            <a:pPr lvl="3"/>
            <a:r>
              <a:rPr lang="en-IN" sz="2000" dirty="0"/>
              <a:t>6X1 + 5X2 =&lt; 30 ( assembly hours )</a:t>
            </a:r>
          </a:p>
          <a:p>
            <a:pPr lvl="3"/>
            <a:r>
              <a:rPr lang="en-IN" sz="2000" dirty="0"/>
              <a:t>X1, X2 =&gt; </a:t>
            </a:r>
            <a:r>
              <a:rPr lang="en-IN" sz="2000" dirty="0" smtClean="0"/>
              <a:t>0 and integers</a:t>
            </a:r>
            <a:endParaRPr lang="en-IN" sz="2000" dirty="0"/>
          </a:p>
          <a:p>
            <a:endParaRPr lang="en-IN" sz="2000" dirty="0" smtClean="0"/>
          </a:p>
          <a:p>
            <a:r>
              <a:rPr lang="en-IN" sz="2000" dirty="0" smtClean="0"/>
              <a:t>where</a:t>
            </a:r>
            <a:r>
              <a:rPr lang="en-IN" sz="2000" dirty="0"/>
              <a:t>:</a:t>
            </a:r>
          </a:p>
          <a:p>
            <a:r>
              <a:rPr lang="en-IN" sz="2000" dirty="0"/>
              <a:t>X1 = number of chandeliers produced</a:t>
            </a:r>
          </a:p>
          <a:p>
            <a:r>
              <a:rPr lang="en-IN" sz="2000" dirty="0"/>
              <a:t>X2 = number of ceiling fans produced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307107"/>
            <a:ext cx="5241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Example 2 (Branch-and-Bound Method)</a:t>
            </a:r>
            <a:endParaRPr lang="en-IN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179512" y="5877272"/>
            <a:ext cx="10297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The optimal solution is X1 = 3.75 chandeliers and X2 = 1.5 </a:t>
            </a:r>
            <a:r>
              <a:rPr lang="en-IN" sz="2400" b="1" dirty="0" smtClean="0"/>
              <a:t>ceiling fans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15568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83568" y="692697"/>
                <a:ext cx="7128792" cy="54938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dirty="0" smtClean="0"/>
                  <a:t> </a:t>
                </a:r>
                <a:r>
                  <a:rPr lang="en-IN" dirty="0"/>
                  <a:t>Since X1 and X2 are not integers, the solution is not </a:t>
                </a:r>
                <a:r>
                  <a:rPr lang="en-IN" dirty="0" smtClean="0"/>
                  <a:t>valid</a:t>
                </a:r>
                <a:r>
                  <a:rPr lang="en-IN" dirty="0"/>
                  <a:t> </a:t>
                </a:r>
                <a:r>
                  <a:rPr lang="en-IN" dirty="0" smtClean="0"/>
                  <a:t>for ILP</a:t>
                </a:r>
                <a:endParaRPr lang="en-IN" dirty="0"/>
              </a:p>
              <a:p>
                <a:pPr>
                  <a:lnSpc>
                    <a:spcPct val="150000"/>
                  </a:lnSpc>
                </a:pPr>
                <a:r>
                  <a:rPr lang="en-IN" dirty="0" smtClean="0"/>
                  <a:t>The </a:t>
                </a:r>
                <a:r>
                  <a:rPr lang="en-IN" dirty="0"/>
                  <a:t>profit of </a:t>
                </a:r>
                <a:r>
                  <a:rPr lang="en-IN" dirty="0" smtClean="0"/>
                  <a:t>35.25 </a:t>
                </a:r>
                <a:r>
                  <a:rPr lang="en-IN" dirty="0"/>
                  <a:t>will be the </a:t>
                </a:r>
                <a:r>
                  <a:rPr lang="en-IN" dirty="0" smtClean="0"/>
                  <a:t> </a:t>
                </a:r>
                <a:r>
                  <a:rPr lang="en-IN" i="1" dirty="0"/>
                  <a:t>upper bound</a:t>
                </a:r>
                <a:r>
                  <a:rPr lang="en-IN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IN" dirty="0"/>
              </a:p>
              <a:p>
                <a:pPr>
                  <a:lnSpc>
                    <a:spcPct val="150000"/>
                  </a:lnSpc>
                </a:pPr>
                <a:r>
                  <a:rPr lang="en-IN" dirty="0" smtClean="0"/>
                  <a:t>Rounding </a:t>
                </a:r>
                <a:r>
                  <a:rPr lang="en-IN" dirty="0"/>
                  <a:t>down gives X1 = 3, X2 = 1, profit = </a:t>
                </a:r>
                <a:r>
                  <a:rPr lang="en-IN" dirty="0" smtClean="0"/>
                  <a:t>27.00 </a:t>
                </a:r>
                <a:r>
                  <a:rPr lang="en-IN" dirty="0"/>
                  <a:t>, </a:t>
                </a:r>
                <a:r>
                  <a:rPr lang="en-IN" dirty="0" smtClean="0"/>
                  <a:t>which is </a:t>
                </a:r>
                <a:r>
                  <a:rPr lang="en-IN" dirty="0"/>
                  <a:t>feasible and can be used as a </a:t>
                </a:r>
                <a:r>
                  <a:rPr lang="en-IN" i="1" dirty="0"/>
                  <a:t>lower bound</a:t>
                </a:r>
                <a:r>
                  <a:rPr lang="en-IN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IN" dirty="0" smtClean="0"/>
              </a:p>
              <a:p>
                <a:pPr lvl="3">
                  <a:lnSpc>
                    <a:spcPct val="150000"/>
                  </a:lnSpc>
                </a:pPr>
                <a:r>
                  <a:rPr lang="en-IN" dirty="0" smtClean="0"/>
                  <a:t>X1=3.75</a:t>
                </a:r>
                <a:endParaRPr lang="en-IN" dirty="0"/>
              </a:p>
              <a:p>
                <a:pPr lvl="3">
                  <a:lnSpc>
                    <a:spcPct val="150000"/>
                  </a:lnSpc>
                </a:pPr>
                <a:r>
                  <a:rPr lang="en-IN" dirty="0"/>
                  <a:t>X2=1.5</a:t>
                </a:r>
              </a:p>
              <a:p>
                <a:pPr lvl="3">
                  <a:lnSpc>
                    <a:spcPct val="150000"/>
                  </a:lnSpc>
                </a:pPr>
                <a:r>
                  <a:rPr lang="en-IN" dirty="0"/>
                  <a:t>P=35.25</a:t>
                </a:r>
              </a:p>
              <a:p>
                <a:pPr>
                  <a:lnSpc>
                    <a:spcPct val="150000"/>
                  </a:lnSpc>
                </a:pPr>
                <a:endParaRPr lang="en-IN" dirty="0" smtClean="0"/>
              </a:p>
              <a:p>
                <a:pPr>
                  <a:lnSpc>
                    <a:spcPct val="150000"/>
                  </a:lnSpc>
                </a:pPr>
                <a:r>
                  <a:rPr lang="en-IN" dirty="0" smtClean="0"/>
                  <a:t>Upper </a:t>
                </a:r>
                <a:r>
                  <a:rPr lang="en-IN" dirty="0"/>
                  <a:t>Bound = </a:t>
                </a:r>
                <a:r>
                  <a:rPr lang="en-IN" dirty="0" smtClean="0"/>
                  <a:t>35.25=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𝑈</m:t>
                        </m:r>
                      </m:sub>
                    </m:sSub>
                  </m:oMath>
                </a14:m>
                <a:endParaRPr lang="en-IN" dirty="0"/>
              </a:p>
              <a:p>
                <a:pPr>
                  <a:lnSpc>
                    <a:spcPct val="150000"/>
                  </a:lnSpc>
                </a:pPr>
                <a:r>
                  <a:rPr lang="en-IN" dirty="0"/>
                  <a:t>Lower Bound = </a:t>
                </a:r>
                <a:r>
                  <a:rPr lang="en-IN" dirty="0" smtClean="0"/>
                  <a:t>27.00=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endParaRPr lang="en-IN" dirty="0"/>
              </a:p>
              <a:p>
                <a:pPr>
                  <a:lnSpc>
                    <a:spcPct val="150000"/>
                  </a:lnSpc>
                </a:pPr>
                <a:r>
                  <a:rPr lang="en-IN" dirty="0"/>
                  <a:t>(rounding down</a:t>
                </a:r>
                <a:r>
                  <a:rPr lang="en-IN" dirty="0" smtClean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692697"/>
                <a:ext cx="7128792" cy="5493812"/>
              </a:xfrm>
              <a:prstGeom prst="rect">
                <a:avLst/>
              </a:prstGeom>
              <a:blipFill rotWithShape="1">
                <a:blip r:embed="rId2"/>
                <a:stretch>
                  <a:fillRect l="-684" b="-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793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3588" y="542724"/>
            <a:ext cx="7128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We divide the problem into two </a:t>
            </a:r>
            <a:r>
              <a:rPr lang="en-IN" dirty="0" smtClean="0"/>
              <a:t>sub problems</a:t>
            </a:r>
            <a:r>
              <a:rPr lang="en-IN" dirty="0"/>
              <a:t>, A and B</a:t>
            </a:r>
          </a:p>
          <a:p>
            <a:r>
              <a:rPr lang="en-IN" dirty="0" smtClean="0"/>
              <a:t> </a:t>
            </a:r>
            <a:endParaRPr lang="en-IN" dirty="0"/>
          </a:p>
          <a:p>
            <a:r>
              <a:rPr lang="en-IN" dirty="0" smtClean="0"/>
              <a:t>We Select the variable X1 for branching the LPP into two new LP sub problems because it has the largest fractional value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098482" y="2247173"/>
            <a:ext cx="27631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Sub problem </a:t>
            </a:r>
            <a:r>
              <a:rPr lang="en-IN" dirty="0"/>
              <a:t>A</a:t>
            </a:r>
          </a:p>
          <a:p>
            <a:r>
              <a:rPr lang="en-IN" dirty="0"/>
              <a:t>Max Z = </a:t>
            </a:r>
            <a:r>
              <a:rPr lang="en-IN" dirty="0" smtClean="0"/>
              <a:t>7X1 </a:t>
            </a:r>
            <a:r>
              <a:rPr lang="en-IN" dirty="0"/>
              <a:t>+ </a:t>
            </a:r>
            <a:r>
              <a:rPr lang="en-IN" dirty="0" smtClean="0"/>
              <a:t>6X2</a:t>
            </a:r>
            <a:endParaRPr lang="en-IN" dirty="0"/>
          </a:p>
          <a:p>
            <a:r>
              <a:rPr lang="en-IN" dirty="0" err="1"/>
              <a:t>s.t.</a:t>
            </a:r>
            <a:r>
              <a:rPr lang="en-IN" dirty="0"/>
              <a:t> </a:t>
            </a:r>
            <a:endParaRPr lang="en-IN" dirty="0" smtClean="0"/>
          </a:p>
          <a:p>
            <a:pPr lvl="1"/>
            <a:r>
              <a:rPr lang="en-IN" dirty="0" smtClean="0"/>
              <a:t>2X1 </a:t>
            </a:r>
            <a:r>
              <a:rPr lang="en-IN" dirty="0"/>
              <a:t>+ 3X2 =&lt; 12</a:t>
            </a:r>
          </a:p>
          <a:p>
            <a:pPr lvl="1"/>
            <a:r>
              <a:rPr lang="en-IN" dirty="0"/>
              <a:t>6X1 + 5X2 =&lt; 30</a:t>
            </a:r>
          </a:p>
          <a:p>
            <a:pPr lvl="1"/>
            <a:r>
              <a:rPr lang="en-IN" b="1" dirty="0"/>
              <a:t>X1 =&gt; 4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98482" y="4437112"/>
            <a:ext cx="25447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Sub problem </a:t>
            </a:r>
            <a:r>
              <a:rPr lang="en-IN" dirty="0"/>
              <a:t>B</a:t>
            </a:r>
          </a:p>
          <a:p>
            <a:r>
              <a:rPr lang="en-IN" dirty="0"/>
              <a:t>Max Z = </a:t>
            </a:r>
            <a:r>
              <a:rPr lang="en-IN" dirty="0" smtClean="0"/>
              <a:t>7X1 </a:t>
            </a:r>
            <a:r>
              <a:rPr lang="en-IN" dirty="0"/>
              <a:t>+ </a:t>
            </a:r>
            <a:r>
              <a:rPr lang="en-IN" dirty="0" smtClean="0"/>
              <a:t>6X2</a:t>
            </a:r>
            <a:endParaRPr lang="en-IN" dirty="0"/>
          </a:p>
          <a:p>
            <a:r>
              <a:rPr lang="en-IN" dirty="0" err="1"/>
              <a:t>s.t.</a:t>
            </a:r>
            <a:r>
              <a:rPr lang="en-IN" dirty="0"/>
              <a:t> </a:t>
            </a:r>
            <a:endParaRPr lang="en-IN" dirty="0" smtClean="0"/>
          </a:p>
          <a:p>
            <a:pPr lvl="1"/>
            <a:r>
              <a:rPr lang="en-IN" dirty="0" smtClean="0"/>
              <a:t>2X1 </a:t>
            </a:r>
            <a:r>
              <a:rPr lang="en-IN" dirty="0"/>
              <a:t>+ 3X2 =&lt; 12</a:t>
            </a:r>
          </a:p>
          <a:p>
            <a:pPr lvl="1"/>
            <a:r>
              <a:rPr lang="en-IN" dirty="0"/>
              <a:t>6X1 + 5X2 =&lt; 30</a:t>
            </a:r>
          </a:p>
          <a:p>
            <a:pPr lvl="1"/>
            <a:r>
              <a:rPr lang="en-IN" b="1" dirty="0"/>
              <a:t>X1 =&lt; 3</a:t>
            </a:r>
          </a:p>
        </p:txBody>
      </p:sp>
      <p:sp>
        <p:nvSpPr>
          <p:cNvPr id="5" name="Rectangle 4"/>
          <p:cNvSpPr/>
          <p:nvPr/>
        </p:nvSpPr>
        <p:spPr>
          <a:xfrm>
            <a:off x="4211960" y="2450121"/>
            <a:ext cx="14401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X1=4</a:t>
            </a:r>
          </a:p>
          <a:p>
            <a:r>
              <a:rPr lang="en-IN" dirty="0"/>
              <a:t>X2=1.2</a:t>
            </a:r>
          </a:p>
          <a:p>
            <a:r>
              <a:rPr lang="en-IN" dirty="0"/>
              <a:t>P=35.20</a:t>
            </a:r>
          </a:p>
        </p:txBody>
      </p:sp>
      <p:sp>
        <p:nvSpPr>
          <p:cNvPr id="6" name="Rectangle 5"/>
          <p:cNvSpPr/>
          <p:nvPr/>
        </p:nvSpPr>
        <p:spPr>
          <a:xfrm>
            <a:off x="5993182" y="2443645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Noninteger</a:t>
            </a:r>
            <a:r>
              <a:rPr lang="en-IN" dirty="0"/>
              <a:t> Solution</a:t>
            </a:r>
          </a:p>
          <a:p>
            <a:r>
              <a:rPr lang="en-IN" dirty="0"/>
              <a:t>Upper Bound = </a:t>
            </a:r>
            <a:r>
              <a:rPr lang="en-IN" dirty="0" smtClean="0"/>
              <a:t>35.20</a:t>
            </a:r>
            <a:endParaRPr lang="en-IN" dirty="0"/>
          </a:p>
          <a:p>
            <a:r>
              <a:rPr lang="en-IN" dirty="0"/>
              <a:t>Lower Bound = </a:t>
            </a:r>
            <a:r>
              <a:rPr lang="en-IN" dirty="0" smtClean="0"/>
              <a:t>33.00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211960" y="4621777"/>
            <a:ext cx="2448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X1=3</a:t>
            </a:r>
          </a:p>
          <a:p>
            <a:r>
              <a:rPr lang="en-IN" dirty="0"/>
              <a:t>X2=2</a:t>
            </a:r>
          </a:p>
          <a:p>
            <a:r>
              <a:rPr lang="en-IN" dirty="0"/>
              <a:t>P=33.00</a:t>
            </a:r>
          </a:p>
        </p:txBody>
      </p:sp>
      <p:sp>
        <p:nvSpPr>
          <p:cNvPr id="8" name="Rectangle 7"/>
          <p:cNvSpPr/>
          <p:nvPr/>
        </p:nvSpPr>
        <p:spPr>
          <a:xfrm>
            <a:off x="5993182" y="4856370"/>
            <a:ext cx="3744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Solution </a:t>
            </a:r>
            <a:r>
              <a:rPr lang="en-IN" dirty="0"/>
              <a:t>Is Integer</a:t>
            </a:r>
          </a:p>
          <a:p>
            <a:r>
              <a:rPr lang="en-IN" dirty="0"/>
              <a:t>New Lower Bound </a:t>
            </a:r>
            <a:r>
              <a:rPr lang="en-IN" dirty="0" smtClean="0"/>
              <a:t>= 33.00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1496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608" y="190089"/>
            <a:ext cx="7200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Sub problem </a:t>
            </a:r>
            <a:r>
              <a:rPr lang="en-IN" dirty="0"/>
              <a:t>A is now branched into two </a:t>
            </a:r>
            <a:r>
              <a:rPr lang="en-IN" dirty="0" smtClean="0"/>
              <a:t>new </a:t>
            </a:r>
            <a:r>
              <a:rPr lang="en-IN" dirty="0" err="1" smtClean="0"/>
              <a:t>subproblems</a:t>
            </a:r>
            <a:r>
              <a:rPr lang="en-IN" dirty="0"/>
              <a:t>, C and </a:t>
            </a:r>
            <a:r>
              <a:rPr lang="en-IN" dirty="0" smtClean="0"/>
              <a:t>D</a:t>
            </a:r>
          </a:p>
          <a:p>
            <a:endParaRPr lang="en-IN" dirty="0"/>
          </a:p>
          <a:p>
            <a:r>
              <a:rPr lang="en-IN" dirty="0" smtClean="0"/>
              <a:t> Sub problem </a:t>
            </a:r>
            <a:r>
              <a:rPr lang="en-IN" dirty="0"/>
              <a:t>C has the </a:t>
            </a:r>
            <a:r>
              <a:rPr lang="en-IN" i="1" dirty="0"/>
              <a:t>additional </a:t>
            </a:r>
            <a:r>
              <a:rPr lang="en-IN" dirty="0"/>
              <a:t>constraint </a:t>
            </a:r>
            <a:r>
              <a:rPr lang="en-IN" dirty="0" smtClean="0"/>
              <a:t>of X2 </a:t>
            </a:r>
            <a:r>
              <a:rPr lang="en-IN" dirty="0"/>
              <a:t>=&gt; 2</a:t>
            </a:r>
          </a:p>
          <a:p>
            <a:r>
              <a:rPr lang="en-IN" dirty="0" smtClean="0"/>
              <a:t> Sub problem </a:t>
            </a:r>
            <a:r>
              <a:rPr lang="en-IN" dirty="0"/>
              <a:t>D has the </a:t>
            </a:r>
            <a:r>
              <a:rPr lang="en-IN" i="1" dirty="0"/>
              <a:t>additional </a:t>
            </a:r>
            <a:r>
              <a:rPr lang="en-IN" dirty="0"/>
              <a:t>constraint </a:t>
            </a:r>
            <a:r>
              <a:rPr lang="en-IN" dirty="0" smtClean="0"/>
              <a:t>of X2 </a:t>
            </a:r>
            <a:r>
              <a:rPr lang="en-IN" dirty="0"/>
              <a:t>=&lt; 1</a:t>
            </a:r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logic here is that since A’s optimal </a:t>
            </a:r>
            <a:r>
              <a:rPr lang="en-IN" dirty="0" smtClean="0"/>
              <a:t>solution of X2 </a:t>
            </a:r>
            <a:r>
              <a:rPr lang="en-IN" dirty="0"/>
              <a:t>= 1.2 is not </a:t>
            </a:r>
            <a:r>
              <a:rPr lang="en-IN" dirty="0" smtClean="0"/>
              <a:t>integer, </a:t>
            </a:r>
            <a:r>
              <a:rPr lang="en-IN" dirty="0"/>
              <a:t>the integer </a:t>
            </a:r>
            <a:r>
              <a:rPr lang="en-IN" dirty="0" smtClean="0"/>
              <a:t>feasible answer </a:t>
            </a:r>
            <a:r>
              <a:rPr lang="en-IN" dirty="0"/>
              <a:t>must lie at X2 =&gt; 2 or X2 =&lt; 1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3519" y="2238147"/>
            <a:ext cx="27363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Sub problem </a:t>
            </a:r>
            <a:r>
              <a:rPr lang="en-IN" b="1" dirty="0"/>
              <a:t>C</a:t>
            </a:r>
          </a:p>
          <a:p>
            <a:r>
              <a:rPr lang="en-IN" dirty="0"/>
              <a:t>Max Z = </a:t>
            </a:r>
            <a:r>
              <a:rPr lang="en-IN" dirty="0" smtClean="0"/>
              <a:t>7X1 </a:t>
            </a:r>
            <a:r>
              <a:rPr lang="en-IN" dirty="0"/>
              <a:t>+ </a:t>
            </a:r>
            <a:r>
              <a:rPr lang="en-IN" dirty="0" smtClean="0"/>
              <a:t>6X2</a:t>
            </a:r>
            <a:endParaRPr lang="en-IN" dirty="0"/>
          </a:p>
          <a:p>
            <a:r>
              <a:rPr lang="en-IN" dirty="0" err="1"/>
              <a:t>s.t.</a:t>
            </a:r>
            <a:r>
              <a:rPr lang="en-IN" dirty="0"/>
              <a:t> </a:t>
            </a:r>
          </a:p>
          <a:p>
            <a:pPr lvl="1"/>
            <a:r>
              <a:rPr lang="en-IN" dirty="0" smtClean="0"/>
              <a:t>2X1 </a:t>
            </a:r>
            <a:r>
              <a:rPr lang="en-IN" dirty="0"/>
              <a:t>+ 3X2 =&lt; 12</a:t>
            </a:r>
          </a:p>
          <a:p>
            <a:pPr lvl="1"/>
            <a:r>
              <a:rPr lang="en-IN" dirty="0"/>
              <a:t>6X1 + 5X2 =&lt; 30</a:t>
            </a:r>
          </a:p>
          <a:p>
            <a:pPr lvl="1"/>
            <a:r>
              <a:rPr lang="en-IN" dirty="0"/>
              <a:t>X1 =&gt; 4</a:t>
            </a:r>
          </a:p>
          <a:p>
            <a:pPr lvl="1"/>
            <a:r>
              <a:rPr lang="en-IN" dirty="0"/>
              <a:t>X2 =&gt; 2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3519" y="4269472"/>
            <a:ext cx="23927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Sub problem </a:t>
            </a:r>
            <a:r>
              <a:rPr lang="en-IN" b="1" dirty="0"/>
              <a:t>D</a:t>
            </a:r>
          </a:p>
          <a:p>
            <a:r>
              <a:rPr lang="en-IN" dirty="0"/>
              <a:t>Max Z = </a:t>
            </a:r>
            <a:r>
              <a:rPr lang="en-IN" dirty="0" smtClean="0"/>
              <a:t>7X1 </a:t>
            </a:r>
            <a:r>
              <a:rPr lang="en-IN" dirty="0"/>
              <a:t>+ </a:t>
            </a:r>
            <a:r>
              <a:rPr lang="en-IN" dirty="0" smtClean="0"/>
              <a:t>6X2</a:t>
            </a:r>
            <a:endParaRPr lang="en-IN" dirty="0"/>
          </a:p>
          <a:p>
            <a:r>
              <a:rPr lang="en-IN" dirty="0" err="1"/>
              <a:t>s.t.</a:t>
            </a:r>
            <a:r>
              <a:rPr lang="en-IN" dirty="0"/>
              <a:t> </a:t>
            </a:r>
            <a:endParaRPr lang="en-IN" dirty="0" smtClean="0"/>
          </a:p>
          <a:p>
            <a:pPr lvl="1"/>
            <a:r>
              <a:rPr lang="en-IN" dirty="0" smtClean="0"/>
              <a:t>2X1 </a:t>
            </a:r>
            <a:r>
              <a:rPr lang="en-IN" dirty="0"/>
              <a:t>+ 3X2 =&lt; 12</a:t>
            </a:r>
          </a:p>
          <a:p>
            <a:pPr lvl="1"/>
            <a:r>
              <a:rPr lang="en-IN" dirty="0"/>
              <a:t>6X1 + 5X2 =&lt; 30</a:t>
            </a:r>
          </a:p>
          <a:p>
            <a:pPr lvl="1"/>
            <a:r>
              <a:rPr lang="en-IN" dirty="0"/>
              <a:t>X1 =&gt; 4</a:t>
            </a:r>
          </a:p>
          <a:p>
            <a:pPr lvl="1"/>
            <a:r>
              <a:rPr lang="en-IN" dirty="0"/>
              <a:t>X2 =&lt; 1</a:t>
            </a:r>
          </a:p>
        </p:txBody>
      </p:sp>
      <p:sp>
        <p:nvSpPr>
          <p:cNvPr id="5" name="Rectangle 4"/>
          <p:cNvSpPr/>
          <p:nvPr/>
        </p:nvSpPr>
        <p:spPr>
          <a:xfrm>
            <a:off x="4355976" y="2975586"/>
            <a:ext cx="2664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Subproblem</a:t>
            </a:r>
            <a:r>
              <a:rPr lang="en-IN" dirty="0"/>
              <a:t> C has no feasible solution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360656" y="5192325"/>
            <a:ext cx="27917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X1=4.17</a:t>
            </a:r>
          </a:p>
          <a:p>
            <a:r>
              <a:rPr lang="en-IN" dirty="0"/>
              <a:t>X2=1</a:t>
            </a:r>
          </a:p>
          <a:p>
            <a:r>
              <a:rPr lang="en-IN" dirty="0"/>
              <a:t>P=35.16</a:t>
            </a:r>
          </a:p>
        </p:txBody>
      </p:sp>
      <p:sp>
        <p:nvSpPr>
          <p:cNvPr id="7" name="Rectangle 6"/>
          <p:cNvSpPr/>
          <p:nvPr/>
        </p:nvSpPr>
        <p:spPr>
          <a:xfrm>
            <a:off x="6118491" y="5330824"/>
            <a:ext cx="42518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Upper </a:t>
            </a:r>
            <a:r>
              <a:rPr lang="en-IN" dirty="0" smtClean="0"/>
              <a:t>Bound = 35.16</a:t>
            </a:r>
            <a:endParaRPr lang="en-IN" dirty="0"/>
          </a:p>
          <a:p>
            <a:r>
              <a:rPr lang="en-IN" dirty="0"/>
              <a:t>Lower </a:t>
            </a:r>
            <a:r>
              <a:rPr lang="en-IN" dirty="0" smtClean="0"/>
              <a:t>Bound = 33.00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0176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1" y="225368"/>
            <a:ext cx="67687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W</a:t>
            </a:r>
            <a:r>
              <a:rPr lang="en-IN" sz="2000" dirty="0" smtClean="0"/>
              <a:t>e Branching the sub problem D into two new sub problems </a:t>
            </a:r>
            <a:r>
              <a:rPr lang="en-IN" sz="2000" dirty="0"/>
              <a:t>E and F and solve for X1 and X2 </a:t>
            </a:r>
            <a:r>
              <a:rPr lang="en-IN" sz="2000" dirty="0" smtClean="0"/>
              <a:t>with the </a:t>
            </a:r>
            <a:r>
              <a:rPr lang="en-IN" sz="2000" dirty="0"/>
              <a:t>additional constraints X1 =&lt; 4 and X1 =&gt; 5 .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8602" y="1340768"/>
            <a:ext cx="295646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/>
              <a:t>Sub problem </a:t>
            </a:r>
            <a:r>
              <a:rPr lang="en-IN" sz="2000" b="1" dirty="0"/>
              <a:t>E</a:t>
            </a:r>
          </a:p>
          <a:p>
            <a:r>
              <a:rPr lang="en-IN" sz="2000" dirty="0"/>
              <a:t>Max Z = </a:t>
            </a:r>
            <a:r>
              <a:rPr lang="en-IN" sz="2000" dirty="0" smtClean="0"/>
              <a:t>7X1 </a:t>
            </a:r>
            <a:r>
              <a:rPr lang="en-IN" sz="2000" dirty="0"/>
              <a:t>+ </a:t>
            </a:r>
            <a:r>
              <a:rPr lang="en-IN" sz="2000" dirty="0" smtClean="0"/>
              <a:t>6X2</a:t>
            </a:r>
            <a:endParaRPr lang="en-IN" sz="2000" dirty="0"/>
          </a:p>
          <a:p>
            <a:r>
              <a:rPr lang="en-IN" sz="2000" dirty="0" err="1"/>
              <a:t>s.t.</a:t>
            </a:r>
            <a:r>
              <a:rPr lang="en-IN" sz="2000" dirty="0"/>
              <a:t> </a:t>
            </a:r>
            <a:endParaRPr lang="en-IN" sz="2000" dirty="0" smtClean="0"/>
          </a:p>
          <a:p>
            <a:pPr lvl="1"/>
            <a:r>
              <a:rPr lang="en-IN" sz="2000" dirty="0" smtClean="0"/>
              <a:t>2X1 + 3X2 =&lt; 12</a:t>
            </a:r>
          </a:p>
          <a:p>
            <a:pPr lvl="1"/>
            <a:r>
              <a:rPr lang="en-IN" sz="2000" dirty="0" smtClean="0"/>
              <a:t>6X1 + 5X2 =&lt; 30</a:t>
            </a:r>
          </a:p>
          <a:p>
            <a:pPr lvl="1"/>
            <a:r>
              <a:rPr lang="en-IN" sz="2000" dirty="0" smtClean="0"/>
              <a:t>X1 </a:t>
            </a:r>
            <a:r>
              <a:rPr lang="en-IN" sz="2000" dirty="0"/>
              <a:t>=&gt; 4</a:t>
            </a:r>
          </a:p>
          <a:p>
            <a:pPr lvl="1"/>
            <a:r>
              <a:rPr lang="en-IN" sz="2000" dirty="0"/>
              <a:t>X1 =&lt; 4</a:t>
            </a:r>
          </a:p>
          <a:p>
            <a:pPr lvl="1"/>
            <a:r>
              <a:rPr lang="en-IN" sz="2000" dirty="0"/>
              <a:t>X2 =&lt; </a:t>
            </a:r>
            <a:r>
              <a:rPr lang="en-IN" sz="2000" dirty="0" smtClean="0"/>
              <a:t>1</a:t>
            </a:r>
          </a:p>
          <a:p>
            <a:endParaRPr lang="en-IN" sz="2000" dirty="0"/>
          </a:p>
          <a:p>
            <a:r>
              <a:rPr lang="en-IN" sz="2000" b="1" dirty="0" smtClean="0"/>
              <a:t>Sub problem </a:t>
            </a:r>
            <a:r>
              <a:rPr lang="en-IN" sz="2000" b="1" dirty="0"/>
              <a:t>F</a:t>
            </a:r>
          </a:p>
          <a:p>
            <a:r>
              <a:rPr lang="en-IN" sz="2000" dirty="0"/>
              <a:t>Max Z = </a:t>
            </a:r>
            <a:r>
              <a:rPr lang="en-IN" sz="2000" dirty="0" smtClean="0"/>
              <a:t>7X1 </a:t>
            </a:r>
            <a:r>
              <a:rPr lang="en-IN" sz="2000" dirty="0"/>
              <a:t>+ </a:t>
            </a:r>
            <a:r>
              <a:rPr lang="en-IN" sz="2000" dirty="0" smtClean="0"/>
              <a:t>6X2</a:t>
            </a:r>
            <a:endParaRPr lang="en-IN" sz="2000" dirty="0"/>
          </a:p>
          <a:p>
            <a:r>
              <a:rPr lang="en-IN" sz="2000" dirty="0" err="1"/>
              <a:t>s.t.</a:t>
            </a:r>
            <a:r>
              <a:rPr lang="en-IN" sz="2000" dirty="0"/>
              <a:t> </a:t>
            </a:r>
            <a:endParaRPr lang="en-IN" sz="2000" dirty="0" smtClean="0"/>
          </a:p>
          <a:p>
            <a:pPr lvl="1"/>
            <a:r>
              <a:rPr lang="en-IN" sz="2000" dirty="0" smtClean="0"/>
              <a:t>2X1 </a:t>
            </a:r>
            <a:r>
              <a:rPr lang="en-IN" sz="2000" dirty="0"/>
              <a:t>+ 3X2 =&lt; 12</a:t>
            </a:r>
          </a:p>
          <a:p>
            <a:pPr lvl="1"/>
            <a:r>
              <a:rPr lang="en-IN" sz="2000" dirty="0"/>
              <a:t>6X1 + 5X2 =&lt; 30</a:t>
            </a:r>
          </a:p>
          <a:p>
            <a:pPr lvl="1"/>
            <a:r>
              <a:rPr lang="en-IN" sz="2000" dirty="0"/>
              <a:t>X1 =&gt; 4</a:t>
            </a:r>
          </a:p>
          <a:p>
            <a:pPr lvl="1"/>
            <a:r>
              <a:rPr lang="en-IN" sz="2000" dirty="0"/>
              <a:t>X1 =&gt; 5</a:t>
            </a:r>
          </a:p>
          <a:p>
            <a:pPr lvl="1"/>
            <a:r>
              <a:rPr lang="en-IN" sz="2000" dirty="0"/>
              <a:t>X2 =&lt; 1</a:t>
            </a:r>
          </a:p>
        </p:txBody>
      </p:sp>
      <p:sp>
        <p:nvSpPr>
          <p:cNvPr id="4" name="Rectangle 3"/>
          <p:cNvSpPr/>
          <p:nvPr/>
        </p:nvSpPr>
        <p:spPr>
          <a:xfrm>
            <a:off x="4355975" y="2420888"/>
            <a:ext cx="21006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X1=4</a:t>
            </a:r>
          </a:p>
          <a:p>
            <a:r>
              <a:rPr lang="en-IN" sz="2000" dirty="0"/>
              <a:t>X2=1</a:t>
            </a:r>
          </a:p>
          <a:p>
            <a:r>
              <a:rPr lang="en-IN" sz="2000" dirty="0"/>
              <a:t>P=34.00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9511" y="2420887"/>
            <a:ext cx="22562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Feasible</a:t>
            </a:r>
          </a:p>
          <a:p>
            <a:r>
              <a:rPr lang="en-IN" sz="2000" dirty="0"/>
              <a:t>Integer</a:t>
            </a:r>
          </a:p>
          <a:p>
            <a:r>
              <a:rPr lang="en-IN" sz="2000" dirty="0"/>
              <a:t>Solution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355976" y="4725144"/>
            <a:ext cx="13226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X1=5</a:t>
            </a:r>
          </a:p>
          <a:p>
            <a:r>
              <a:rPr lang="en-IN" sz="2000" dirty="0"/>
              <a:t>X2=0</a:t>
            </a:r>
          </a:p>
          <a:p>
            <a:r>
              <a:rPr lang="en-IN" sz="2000" dirty="0"/>
              <a:t>P=35.00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9511" y="4417368"/>
            <a:ext cx="16942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Feasible</a:t>
            </a:r>
          </a:p>
          <a:p>
            <a:r>
              <a:rPr lang="en-IN" sz="2000" dirty="0"/>
              <a:t>Integer</a:t>
            </a:r>
          </a:p>
          <a:p>
            <a:r>
              <a:rPr lang="en-IN" sz="2000" dirty="0"/>
              <a:t>Optimal</a:t>
            </a:r>
          </a:p>
          <a:p>
            <a:r>
              <a:rPr lang="en-IN" sz="2000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16600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2014876"/>
            <a:ext cx="84249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/>
              <a:t>The basic concept underlying the branch-and-bound technique is to divide and conquer. </a:t>
            </a:r>
          </a:p>
          <a:p>
            <a:endParaRPr lang="en-IN" sz="2000" dirty="0" smtClean="0"/>
          </a:p>
          <a:p>
            <a:r>
              <a:rPr lang="en-IN" sz="2000" dirty="0" smtClean="0"/>
              <a:t>•Since the original “large” problem is hard to solve directly, it is divided into smaller and smaller sub problems until these sub problems can be conquered. </a:t>
            </a:r>
          </a:p>
          <a:p>
            <a:endParaRPr lang="en-IN" sz="2000" dirty="0" smtClean="0"/>
          </a:p>
          <a:p>
            <a:r>
              <a:rPr lang="en-IN" sz="2000" dirty="0" smtClean="0"/>
              <a:t>•The dividing (branching)is done by partitioning the entire set of feasible solutions into smaller and smaller subsets.</a:t>
            </a:r>
          </a:p>
          <a:p>
            <a:endParaRPr lang="en-IN" sz="2000" dirty="0" smtClean="0"/>
          </a:p>
          <a:p>
            <a:r>
              <a:rPr lang="en-IN" sz="2000" dirty="0" smtClean="0"/>
              <a:t>•The conquering (fathoming)is done partially by (i) giving a bound for the best solution in the subset;(ii) discarding the subset if the bound indicates that it can’t contain an optimal solution.</a:t>
            </a:r>
          </a:p>
          <a:p>
            <a:endParaRPr lang="en-IN" sz="2000" dirty="0" smtClean="0"/>
          </a:p>
          <a:p>
            <a:endParaRPr lang="en-I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442505"/>
            <a:ext cx="4252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Branch-and-Bound Method</a:t>
            </a:r>
            <a:endParaRPr lang="en-IN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259468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Basic Concepts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23395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8802" y="1484784"/>
            <a:ext cx="51453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Raleway"/>
                <a:cs typeface="Arial" pitchFamily="34" charset="0"/>
              </a:rPr>
              <a:t>Maximize	 </a:t>
            </a:r>
            <a:r>
              <a:rPr lang="en-US" sz="2400" b="1" dirty="0">
                <a:solidFill>
                  <a:srgbClr val="000000"/>
                </a:solidFill>
                <a:latin typeface="Raleway"/>
                <a:cs typeface="Arial" pitchFamily="34" charset="0"/>
              </a:rPr>
              <a:t>z = x</a:t>
            </a:r>
            <a:r>
              <a:rPr lang="en-US" sz="2400" b="1" baseline="-30000" dirty="0">
                <a:solidFill>
                  <a:srgbClr val="000000"/>
                </a:solidFill>
                <a:latin typeface="Raleway"/>
                <a:cs typeface="Arial" pitchFamily="34" charset="0"/>
              </a:rPr>
              <a:t>1</a:t>
            </a:r>
            <a:r>
              <a:rPr lang="en-US" sz="2400" b="1" dirty="0">
                <a:solidFill>
                  <a:srgbClr val="000000"/>
                </a:solidFill>
                <a:latin typeface="Raleway"/>
                <a:cs typeface="Arial" pitchFamily="34" charset="0"/>
              </a:rPr>
              <a:t> + </a:t>
            </a:r>
            <a:r>
              <a:rPr lang="en-US" sz="2400" b="1" dirty="0" smtClean="0">
                <a:solidFill>
                  <a:srgbClr val="000000"/>
                </a:solidFill>
                <a:latin typeface="Raleway"/>
                <a:cs typeface="Arial" pitchFamily="34" charset="0"/>
              </a:rPr>
              <a:t>x</a:t>
            </a:r>
            <a:r>
              <a:rPr lang="en-US" sz="2400" b="1" baseline="-30000" dirty="0" smtClean="0">
                <a:solidFill>
                  <a:srgbClr val="000000"/>
                </a:solidFill>
                <a:latin typeface="Raleway"/>
                <a:cs typeface="Arial" pitchFamily="34" charset="0"/>
              </a:rPr>
              <a:t>2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Raleway"/>
                <a:cs typeface="Arial" pitchFamily="34" charset="0"/>
              </a:rPr>
              <a:t>subject </a:t>
            </a:r>
            <a:r>
              <a:rPr lang="en-US" sz="2400" dirty="0">
                <a:solidFill>
                  <a:srgbClr val="000000"/>
                </a:solidFill>
                <a:latin typeface="Raleway"/>
                <a:cs typeface="Arial" pitchFamily="34" charset="0"/>
              </a:rPr>
              <a:t>to</a:t>
            </a:r>
            <a:br>
              <a:rPr lang="en-US" sz="2400" dirty="0">
                <a:solidFill>
                  <a:srgbClr val="000000"/>
                </a:solidFill>
                <a:latin typeface="Raleway"/>
                <a:cs typeface="Arial" pitchFamily="34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Raleway"/>
                <a:cs typeface="Arial" pitchFamily="34" charset="0"/>
              </a:rPr>
              <a:t>		3x</a:t>
            </a:r>
            <a:r>
              <a:rPr lang="en-US" sz="2400" baseline="-30000" dirty="0" smtClean="0">
                <a:solidFill>
                  <a:srgbClr val="000000"/>
                </a:solidFill>
                <a:latin typeface="Raleway"/>
                <a:cs typeface="Arial" pitchFamily="34" charset="0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Raleway"/>
                <a:cs typeface="Arial" pitchFamily="34" charset="0"/>
              </a:rPr>
              <a:t> + 2x</a:t>
            </a:r>
            <a:r>
              <a:rPr lang="en-US" sz="2400" baseline="-30000" dirty="0" smtClean="0">
                <a:solidFill>
                  <a:srgbClr val="000000"/>
                </a:solidFill>
                <a:latin typeface="Raleway"/>
                <a:cs typeface="Arial" pitchFamily="34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Raleway"/>
                <a:cs typeface="Arial" pitchFamily="34" charset="0"/>
              </a:rPr>
              <a:t> ≤ 12</a:t>
            </a:r>
            <a:br>
              <a:rPr lang="en-US" sz="2400" dirty="0" smtClean="0">
                <a:solidFill>
                  <a:srgbClr val="000000"/>
                </a:solidFill>
                <a:latin typeface="Raleway"/>
                <a:cs typeface="Arial" pitchFamily="34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Raleway"/>
                <a:cs typeface="Arial" pitchFamily="34" charset="0"/>
              </a:rPr>
              <a:t>		x</a:t>
            </a:r>
            <a:r>
              <a:rPr lang="en-US" sz="2400" baseline="-30000" dirty="0" smtClean="0">
                <a:solidFill>
                  <a:srgbClr val="000000"/>
                </a:solidFill>
                <a:latin typeface="Raleway"/>
                <a:cs typeface="Arial" pitchFamily="34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Raleway"/>
                <a:cs typeface="Arial" pitchFamily="34" charset="0"/>
              </a:rPr>
              <a:t> ≤ 2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Raleway"/>
                <a:cs typeface="Arial" pitchFamily="34" charset="0"/>
              </a:rPr>
              <a:t>x</a:t>
            </a:r>
            <a:r>
              <a:rPr lang="en-US" sz="2400" baseline="-30000" dirty="0">
                <a:solidFill>
                  <a:srgbClr val="000000"/>
                </a:solidFill>
                <a:latin typeface="Raleway"/>
                <a:cs typeface="Arial" pitchFamily="34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Raleway"/>
                <a:cs typeface="Arial" pitchFamily="34" charset="0"/>
              </a:rPr>
              <a:t>, x</a:t>
            </a:r>
            <a:r>
              <a:rPr lang="en-US" sz="2400" baseline="-30000" dirty="0">
                <a:solidFill>
                  <a:srgbClr val="000000"/>
                </a:solidFill>
                <a:latin typeface="Raleway"/>
                <a:cs typeface="Arial" pitchFamily="3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Raleway"/>
                <a:cs typeface="Arial" pitchFamily="34" charset="0"/>
              </a:rPr>
              <a:t>  ≥ 0 are integers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7374" y="346752"/>
            <a:ext cx="5326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Example 3 :(Branch-and-Bound Method)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091053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188640"/>
            <a:ext cx="7920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The history of the complete </a:t>
            </a:r>
            <a:r>
              <a:rPr lang="en-IN" sz="2000" b="1" dirty="0"/>
              <a:t>branch and bound solution</a:t>
            </a:r>
            <a:r>
              <a:rPr lang="en-IN" sz="2000" dirty="0"/>
              <a:t> is displayed by means of the following tree like diagram.</a:t>
            </a:r>
          </a:p>
        </p:txBody>
      </p:sp>
      <p:pic>
        <p:nvPicPr>
          <p:cNvPr id="7170" name="Picture 2" descr="Branch and Bound Method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96751"/>
            <a:ext cx="5184576" cy="503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413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3528" y="188640"/>
                <a:ext cx="8064896" cy="6463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Example 4 :Solve the following Integer Programming Problem by Branch and Bound Method</a:t>
                </a:r>
              </a:p>
              <a:p>
                <a:endParaRPr lang="en-IN" dirty="0"/>
              </a:p>
              <a:p>
                <a:r>
                  <a:rPr lang="en-IN" b="0" dirty="0" smtClean="0"/>
                  <a:t>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𝑀𝑎𝑥𝑖𝑚𝑖𝑧𝑒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+9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400" b="0" dirty="0" smtClean="0"/>
              </a:p>
              <a:p>
                <a:r>
                  <a:rPr lang="en-IN" sz="2400" dirty="0" smtClean="0"/>
                  <a:t>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≤9 </m:t>
                    </m:r>
                  </m:oMath>
                </a14:m>
                <a:endParaRPr lang="en-IN" sz="2400" dirty="0" smtClean="0"/>
              </a:p>
              <a:p>
                <a:r>
                  <a:rPr lang="en-IN" sz="2400" dirty="0"/>
                  <a:t> </a:t>
                </a:r>
                <a:r>
                  <a:rPr lang="en-IN" sz="2400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≤15</m:t>
                    </m:r>
                  </m:oMath>
                </a14:m>
                <a:endParaRPr lang="en-IN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IN" sz="2400" dirty="0" smtClean="0"/>
                  <a:t>  and integers.</a:t>
                </a:r>
              </a:p>
              <a:p>
                <a:endParaRPr lang="en-IN" dirty="0" smtClean="0"/>
              </a:p>
              <a:p>
                <a:r>
                  <a:rPr lang="en-IN" dirty="0" smtClean="0"/>
                  <a:t>Introducing slack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and writing in tabular form</a:t>
                </a:r>
              </a:p>
              <a:p>
                <a:endParaRPr lang="en-IN" dirty="0" smtClean="0"/>
              </a:p>
              <a:p>
                <a:endParaRPr lang="en-IN" dirty="0"/>
              </a:p>
              <a:p>
                <a:endParaRPr lang="en-IN" dirty="0" smtClean="0"/>
              </a:p>
              <a:p>
                <a:endParaRPr lang="en-IN" dirty="0"/>
              </a:p>
              <a:p>
                <a:endParaRPr lang="en-IN" dirty="0" smtClean="0"/>
              </a:p>
              <a:p>
                <a:endParaRPr lang="en-IN" dirty="0"/>
              </a:p>
              <a:p>
                <a:endParaRPr lang="en-IN" dirty="0" smtClean="0"/>
              </a:p>
              <a:p>
                <a:endParaRPr lang="en-IN" dirty="0"/>
              </a:p>
              <a:p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 smtClean="0"/>
                  <a:t> is entering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 smtClean="0"/>
                  <a:t> is leaving. Pivot </a:t>
                </a:r>
                <a:r>
                  <a:rPr lang="en-IN" sz="2400" smtClean="0"/>
                  <a:t>element is 2</a:t>
                </a:r>
              </a:p>
              <a:p>
                <a:r>
                  <a:rPr lang="en-IN" sz="2400" dirty="0" smtClean="0"/>
                  <a:t>Applying elementary row operations</a:t>
                </a:r>
                <a:r>
                  <a:rPr lang="en-IN" dirty="0" smtClean="0"/>
                  <a:t>.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88640"/>
                <a:ext cx="8064896" cy="6463308"/>
              </a:xfrm>
              <a:prstGeom prst="rect">
                <a:avLst/>
              </a:prstGeom>
              <a:blipFill rotWithShape="0">
                <a:blip r:embed="rId2"/>
                <a:stretch>
                  <a:fillRect l="-1134" t="-5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1041829"/>
                  </p:ext>
                </p:extLst>
              </p:nvPr>
            </p:nvGraphicFramePr>
            <p:xfrm>
              <a:off x="467544" y="3068960"/>
              <a:ext cx="7488832" cy="19151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80"/>
                    <a:gridCol w="576064"/>
                    <a:gridCol w="648072"/>
                    <a:gridCol w="576064"/>
                    <a:gridCol w="432048"/>
                    <a:gridCol w="576064"/>
                    <a:gridCol w="3960440"/>
                  </a:tblGrid>
                  <a:tr h="660008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Basic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↓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Solution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823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823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b="1" dirty="0" smtClean="0"/>
                            <a:t>2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9                  </a:t>
                          </a:r>
                          <a:r>
                            <a:rPr lang="en-IN" b="1" dirty="0" smtClean="0"/>
                            <a:t>Ratios are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num>
                                <m:den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𝟏𝟓</m:t>
                                  </m:r>
                                </m:num>
                                <m:den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f>
                                <m:fPr>
                                  <m:ctrlP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num>
                                <m:den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𝟏𝟓</m:t>
                                  </m:r>
                                </m:num>
                                <m:den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IN" b="1" dirty="0"/>
                        </a:p>
                      </a:txBody>
                      <a:tcPr/>
                    </a:tc>
                  </a:tr>
                  <a:tr h="3823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15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1041829"/>
                  </p:ext>
                </p:extLst>
              </p:nvPr>
            </p:nvGraphicFramePr>
            <p:xfrm>
              <a:off x="467544" y="3068960"/>
              <a:ext cx="7488832" cy="19151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80"/>
                    <a:gridCol w="576064"/>
                    <a:gridCol w="648072"/>
                    <a:gridCol w="576064"/>
                    <a:gridCol w="432048"/>
                    <a:gridCol w="576064"/>
                    <a:gridCol w="3960440"/>
                  </a:tblGrid>
                  <a:tr h="660008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Basic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5263" t="-4587" r="-1072632" b="-2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887" t="-4587" r="-861321" b="-2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6842" t="-4587" r="-861053" b="-2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84507" t="-4587" r="-1052113" b="-2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1579" t="-4587" r="-686316" b="-2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Solution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823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47" t="-183871" r="-944068" b="-25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4904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47" t="-217284" r="-944068" b="-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b="1" dirty="0" smtClean="0"/>
                            <a:t>2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9385" t="-217284" r="-308" b="-93827"/>
                          </a:stretch>
                        </a:blipFill>
                      </a:tcPr>
                    </a:tc>
                  </a:tr>
                  <a:tr h="3823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47" t="-407937" r="-944068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15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66473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0859026"/>
                  </p:ext>
                </p:extLst>
              </p:nvPr>
            </p:nvGraphicFramePr>
            <p:xfrm>
              <a:off x="1115616" y="188640"/>
              <a:ext cx="5824648" cy="23042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10101"/>
                    <a:gridCol w="728081"/>
                    <a:gridCol w="819091"/>
                    <a:gridCol w="728081"/>
                    <a:gridCol w="546061"/>
                    <a:gridCol w="728081"/>
                    <a:gridCol w="1365152"/>
                  </a:tblGrid>
                  <a:tr h="673536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Basic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Solution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62306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81</m:t>
                                    </m:r>
                                  </m:num>
                                  <m:den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6174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b="0" dirty="0" smtClean="0"/>
                            <a:t>1</a:t>
                          </a:r>
                          <a:endParaRPr lang="en-I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</a:tr>
                  <a:tr h="3902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oMath>
                          </a14:m>
                          <a:r>
                            <a:rPr lang="en-IN" dirty="0" smtClean="0"/>
                            <a:t>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6 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0859026"/>
                  </p:ext>
                </p:extLst>
              </p:nvPr>
            </p:nvGraphicFramePr>
            <p:xfrm>
              <a:off x="1115616" y="188640"/>
              <a:ext cx="5824648" cy="23042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10101"/>
                    <a:gridCol w="728081"/>
                    <a:gridCol w="819091"/>
                    <a:gridCol w="728081"/>
                    <a:gridCol w="546061"/>
                    <a:gridCol w="728081"/>
                    <a:gridCol w="1365152"/>
                  </a:tblGrid>
                  <a:tr h="673536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Basic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5833" t="-4505" r="-574167" b="-2522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2239" t="-4505" r="-414179" b="-2522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37500" t="-4505" r="-362500" b="-2522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89888" t="-4505" r="-388764" b="-2522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11667" t="-4505" r="-188333" b="-2522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Solution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6230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42" t="-113725" r="-542953" b="-174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5833" t="-113725" r="-574167" b="-174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37500" t="-113725" r="-362500" b="-174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89888" t="-113725" r="-388764" b="-174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27679" t="-113725" r="-893" b="-174510"/>
                          </a:stretch>
                        </a:blipFill>
                      </a:tcPr>
                    </a:tc>
                  </a:tr>
                  <a:tr h="6174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42" t="-213725" r="-542953" b="-74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5833" t="-213725" r="-574167" b="-74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b="0" dirty="0" smtClean="0"/>
                            <a:t>1</a:t>
                          </a:r>
                          <a:endParaRPr lang="en-I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37500" t="-213725" r="-362500" b="-74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89888" t="-213725" r="-388764" b="-74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27679" t="-213725" r="-893" b="-74510"/>
                          </a:stretch>
                        </a:blipFill>
                      </a:tcPr>
                    </a:tc>
                  </a:tr>
                  <a:tr h="3902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42" t="-500000" r="-542953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5833" t="-500000" r="-574167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37500" t="-500000" r="-362500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89888" t="-500000" r="-388764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27679" t="-500000" r="-893" b="-187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15616" y="2708921"/>
                <a:ext cx="7488832" cy="1038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Solution is optimal, but not integer.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 is not integer, therefore taking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IN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≥5 </m:t>
                    </m:r>
                  </m:oMath>
                </a14:m>
                <a:r>
                  <a:rPr lang="en-IN" dirty="0" smtClean="0"/>
                  <a:t>.</a:t>
                </a:r>
              </a:p>
              <a:p>
                <a:r>
                  <a:rPr lang="en-IN" dirty="0" smtClean="0"/>
                  <a:t>Taking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≤4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dirty="0" smtClean="0"/>
                  <a:t> and introducing slack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 smtClean="0"/>
                  <a:t>, we have</a:t>
                </a:r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708921"/>
                <a:ext cx="7488832" cy="1038041"/>
              </a:xfrm>
              <a:prstGeom prst="rect">
                <a:avLst/>
              </a:prstGeom>
              <a:blipFill rotWithShape="0">
                <a:blip r:embed="rId3"/>
                <a:stretch>
                  <a:fillRect l="-651" b="-81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0806152"/>
                  </p:ext>
                </p:extLst>
              </p:nvPr>
            </p:nvGraphicFramePr>
            <p:xfrm>
              <a:off x="827584" y="3861049"/>
              <a:ext cx="6984777" cy="251939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3097"/>
                    <a:gridCol w="698478"/>
                    <a:gridCol w="698478"/>
                    <a:gridCol w="785787"/>
                    <a:gridCol w="698478"/>
                    <a:gridCol w="523858"/>
                    <a:gridCol w="698478"/>
                    <a:gridCol w="698478"/>
                    <a:gridCol w="1309645"/>
                  </a:tblGrid>
                  <a:tr h="572294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Basic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Solution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5882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81</m:t>
                                    </m:r>
                                  </m:num>
                                  <m:den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5829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b="0" dirty="0" smtClean="0"/>
                            <a:t>1</a:t>
                          </a:r>
                          <a:endParaRPr lang="en-I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</a:tr>
                  <a:tr h="3523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oMath>
                          </a14:m>
                          <a:r>
                            <a:rPr lang="en-IN" dirty="0" smtClean="0"/>
                            <a:t>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6 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3523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b="0" i="0" dirty="0" smtClean="0">
                              <a:latin typeface="+mj-lt"/>
                            </a:rPr>
                            <a:t>0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b="0" i="0" dirty="0" smtClean="0">
                              <a:latin typeface="+mj-lt"/>
                            </a:rPr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0806152"/>
                  </p:ext>
                </p:extLst>
              </p:nvPr>
            </p:nvGraphicFramePr>
            <p:xfrm>
              <a:off x="827584" y="3861049"/>
              <a:ext cx="6984777" cy="251939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3097"/>
                    <a:gridCol w="698478"/>
                    <a:gridCol w="698478"/>
                    <a:gridCol w="785787"/>
                    <a:gridCol w="698478"/>
                    <a:gridCol w="523858"/>
                    <a:gridCol w="698478"/>
                    <a:gridCol w="698478"/>
                    <a:gridCol w="1309645"/>
                  </a:tblGrid>
                  <a:tr h="572294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Basic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5217" t="-5319" r="-774783" b="-357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25217" t="-5319" r="-674783" b="-357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89922" t="-5319" r="-501550" b="-357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37391" t="-5319" r="-462609" b="-357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18605" t="-5319" r="-518605" b="-357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17544" t="-5319" r="-291228" b="-357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11304" t="-5319" r="-188696" b="-357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Solution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6105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99" t="-99000" r="-703497" b="-2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25217" t="-99000" r="-674783" b="-2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37391" t="-99000" r="-462609" b="-2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18605" t="-99000" r="-518605" b="-2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33953" t="-99000" r="-930" b="-236000"/>
                          </a:stretch>
                        </a:blipFill>
                      </a:tcPr>
                    </a:tc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99" t="-199000" r="-703497" b="-1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25217" t="-199000" r="-674783" b="-1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b="0" dirty="0" smtClean="0"/>
                            <a:t>1</a:t>
                          </a:r>
                          <a:endParaRPr lang="en-I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37391" t="-199000" r="-462609" b="-1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18605" t="-199000" r="-518605" b="-1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33953" t="-199000" r="-930" b="-136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99" t="-498333" r="-703497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25217" t="-498333" r="-674783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37391" t="-498333" r="-462609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18605" t="-498333" r="-518605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33953" t="-498333" r="-930" b="-1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99" t="-598333" r="-70349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b="0" i="0" dirty="0" smtClean="0">
                              <a:latin typeface="+mj-lt"/>
                            </a:rPr>
                            <a:t>0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25217" t="-598333" r="-674783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b="0" i="0" dirty="0" smtClean="0">
                              <a:latin typeface="+mj-lt"/>
                            </a:rPr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37391" t="-598333" r="-462609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18605" t="-598333" r="-518605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17544" t="-598333" r="-291228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33953" t="-598333" r="-930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9552" y="6453336"/>
                <a:ext cx="7560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column is not unit vector, so subtracting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row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 smtClean="0"/>
                  <a:t> row , we get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6453336"/>
                <a:ext cx="7560840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892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6512646"/>
                  </p:ext>
                </p:extLst>
              </p:nvPr>
            </p:nvGraphicFramePr>
            <p:xfrm>
              <a:off x="899592" y="260648"/>
              <a:ext cx="6286299" cy="27586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3097"/>
                    <a:gridCol w="698478"/>
                    <a:gridCol w="785787"/>
                    <a:gridCol w="698478"/>
                    <a:gridCol w="523858"/>
                    <a:gridCol w="698478"/>
                    <a:gridCol w="698478"/>
                    <a:gridCol w="1309645"/>
                  </a:tblGrid>
                  <a:tr h="572294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Basic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↓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Solution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5882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81</m:t>
                                    </m:r>
                                  </m:num>
                                  <m:den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5829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b="0" dirty="0" smtClean="0"/>
                            <a:t>1</a:t>
                          </a:r>
                          <a:endParaRPr lang="en-I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</a:tr>
                  <a:tr h="3523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oMath>
                          </a14:m>
                          <a:r>
                            <a:rPr lang="en-IN" dirty="0" smtClean="0"/>
                            <a:t>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6 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3523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b="0" i="0" dirty="0" smtClean="0">
                              <a:latin typeface="+mj-lt"/>
                            </a:rPr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b="0" i="0" dirty="0" smtClean="0">
                              <a:latin typeface="+mj-lt"/>
                            </a:rPr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6512646"/>
                  </p:ext>
                </p:extLst>
              </p:nvPr>
            </p:nvGraphicFramePr>
            <p:xfrm>
              <a:off x="899592" y="260648"/>
              <a:ext cx="6286299" cy="27586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3097"/>
                    <a:gridCol w="698478"/>
                    <a:gridCol w="785787"/>
                    <a:gridCol w="698478"/>
                    <a:gridCol w="523858"/>
                    <a:gridCol w="698478"/>
                    <a:gridCol w="698478"/>
                    <a:gridCol w="1309645"/>
                  </a:tblGrid>
                  <a:tr h="572294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Basic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5217" t="-5319" r="-674783" b="-3851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775" t="-5319" r="-501550" b="-3851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37391" t="-5319" r="-462609" b="-3851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84884" t="-5319" r="-518605" b="-3851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16667" t="-5319" r="-291228" b="-3851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11304" t="-5319" r="-188696" b="-3851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Solution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6105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99" t="-98020" r="-623077" b="-258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5217" t="-98020" r="-674783" b="-258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37391" t="-98020" r="-462609" b="-258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84884" t="-98020" r="-518605" b="-258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80465" t="-98020" r="-930" b="-258416"/>
                          </a:stretch>
                        </a:blipFill>
                      </a:tcPr>
                    </a:tc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99" t="-202020" r="-623077" b="-1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5217" t="-202020" r="-674783" b="-1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b="0" dirty="0" smtClean="0"/>
                            <a:t>1</a:t>
                          </a:r>
                          <a:endParaRPr lang="en-I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37391" t="-202020" r="-462609" b="-1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84884" t="-202020" r="-518605" b="-1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80465" t="-202020" r="-930" b="-163636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99" t="-498333" r="-623077" b="-1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5217" t="-498333" r="-674783" b="-1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37391" t="-498333" r="-462609" b="-1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84884" t="-498333" r="-518605" b="-1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80465" t="-498333" r="-930" b="-170000"/>
                          </a:stretch>
                        </a:blipFill>
                      </a:tcPr>
                    </a:tc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99" t="-359000" r="-623077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5217" t="-359000" r="-674783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b="0" i="0" dirty="0" smtClean="0">
                              <a:latin typeface="+mj-lt"/>
                            </a:rPr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37391" t="-359000" r="-462609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84884" t="-359000" r="-518605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b="0" i="0" dirty="0" smtClean="0">
                              <a:latin typeface="+mj-lt"/>
                            </a:rPr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80465" t="-359000" r="-930" b="-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47564" y="3356992"/>
                <a:ext cx="74888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Using Dual simplex method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 smtClean="0"/>
                  <a:t> is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 is entering. Applying elementary row operations</a:t>
                </a:r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4" y="3356992"/>
                <a:ext cx="7488832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651" t="-5660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5459025"/>
                  </p:ext>
                </p:extLst>
              </p:nvPr>
            </p:nvGraphicFramePr>
            <p:xfrm>
              <a:off x="755576" y="4149080"/>
              <a:ext cx="6286299" cy="24749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3097"/>
                    <a:gridCol w="698478"/>
                    <a:gridCol w="785787"/>
                    <a:gridCol w="698478"/>
                    <a:gridCol w="523858"/>
                    <a:gridCol w="698478"/>
                    <a:gridCol w="698478"/>
                    <a:gridCol w="1309645"/>
                  </a:tblGrid>
                  <a:tr h="572294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Basic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Solution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5882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37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5829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b="0" dirty="0" smtClean="0"/>
                            <a:t>1</a:t>
                          </a:r>
                          <a:endParaRPr lang="en-I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b="0" dirty="0" smtClean="0"/>
                            <a:t>4</a:t>
                          </a:r>
                          <a:endParaRPr lang="en-IN" b="0" dirty="0"/>
                        </a:p>
                      </a:txBody>
                      <a:tcPr/>
                    </a:tc>
                  </a:tr>
                  <a:tr h="3523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−3 </m:t>
                              </m:r>
                            </m:oMath>
                          </a14:m>
                          <a:r>
                            <a:rPr lang="en-IN" dirty="0" smtClean="0"/>
                            <a:t>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b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3523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b="0" i="0" dirty="0" smtClean="0">
                              <a:latin typeface="+mj-lt"/>
                            </a:rPr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b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b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b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5459025"/>
                  </p:ext>
                </p:extLst>
              </p:nvPr>
            </p:nvGraphicFramePr>
            <p:xfrm>
              <a:off x="755576" y="4149080"/>
              <a:ext cx="6286299" cy="24749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3097"/>
                    <a:gridCol w="698478"/>
                    <a:gridCol w="785787"/>
                    <a:gridCol w="698478"/>
                    <a:gridCol w="523858"/>
                    <a:gridCol w="698478"/>
                    <a:gridCol w="698478"/>
                    <a:gridCol w="1309645"/>
                  </a:tblGrid>
                  <a:tr h="572294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Basic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5217" t="-5319" r="-675652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775" t="-5319" r="-502326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37391" t="-5319" r="-463478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84884" t="-5319" r="-519767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12174" t="-5319" r="-288696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12174" t="-5319" r="-188696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Solution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5882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99" t="-102062" r="-623776" b="-239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37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5829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99" t="-204167" r="-623776" b="-1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b="0" dirty="0" smtClean="0"/>
                            <a:t>1</a:t>
                          </a:r>
                          <a:endParaRPr lang="en-I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b="0" dirty="0" smtClean="0"/>
                            <a:t>4</a:t>
                          </a:r>
                          <a:endParaRPr lang="en-IN" b="0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99" t="-486667" r="-623776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37391" t="-486667" r="-463478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84884" t="-486667" r="-519767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80930" t="-486667" r="-930" b="-1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99" t="-586667" r="-623776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b="0" i="0" dirty="0" smtClean="0">
                              <a:latin typeface="+mj-lt"/>
                            </a:rPr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37391" t="-586667" r="-463478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84884" t="-586667" r="-51976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12174" t="-586667" r="-288696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-2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80930" t="-586667" r="-930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27197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3568" y="548680"/>
                <a:ext cx="770485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=4,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=0;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=37</m:t>
                    </m:r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IN" dirty="0" smtClean="0"/>
                  <a:t>Now taking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≥5.</m:t>
                    </m:r>
                  </m:oMath>
                </a14:m>
                <a:r>
                  <a:rPr lang="en-IN" dirty="0" smtClean="0"/>
                  <a:t> i.e.,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≤−5</m:t>
                    </m:r>
                  </m:oMath>
                </a14:m>
                <a:r>
                  <a:rPr lang="en-IN" dirty="0" smtClean="0"/>
                  <a:t> and introducing slack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dirty="0" smtClean="0"/>
                  <a:t> we have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48680"/>
                <a:ext cx="7704856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6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5329449"/>
                  </p:ext>
                </p:extLst>
              </p:nvPr>
            </p:nvGraphicFramePr>
            <p:xfrm>
              <a:off x="827584" y="1472010"/>
              <a:ext cx="6984777" cy="251939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3097"/>
                    <a:gridCol w="698478"/>
                    <a:gridCol w="698478"/>
                    <a:gridCol w="785787"/>
                    <a:gridCol w="698478"/>
                    <a:gridCol w="523858"/>
                    <a:gridCol w="698478"/>
                    <a:gridCol w="698478"/>
                    <a:gridCol w="1309645"/>
                  </a:tblGrid>
                  <a:tr h="572294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Basic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Solution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5882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81</m:t>
                                    </m:r>
                                  </m:num>
                                  <m:den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5829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b="0" dirty="0" smtClean="0"/>
                            <a:t>1</a:t>
                          </a:r>
                          <a:endParaRPr lang="en-I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</a:tr>
                  <a:tr h="3523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oMath>
                          </a14:m>
                          <a:r>
                            <a:rPr lang="en-IN" dirty="0" smtClean="0"/>
                            <a:t>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6 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3523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b="0" i="0" dirty="0" smtClean="0">
                              <a:latin typeface="+mj-lt"/>
                            </a:rPr>
                            <a:t>0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b="0" i="0" dirty="0" smtClean="0">
                              <a:latin typeface="+mj-lt"/>
                            </a:rPr>
                            <a:t>-1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b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5329449"/>
                  </p:ext>
                </p:extLst>
              </p:nvPr>
            </p:nvGraphicFramePr>
            <p:xfrm>
              <a:off x="827584" y="1472010"/>
              <a:ext cx="6984777" cy="251939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3097"/>
                    <a:gridCol w="698478"/>
                    <a:gridCol w="698478"/>
                    <a:gridCol w="785787"/>
                    <a:gridCol w="698478"/>
                    <a:gridCol w="523858"/>
                    <a:gridCol w="698478"/>
                    <a:gridCol w="698478"/>
                    <a:gridCol w="1309645"/>
                  </a:tblGrid>
                  <a:tr h="572294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Basic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5217" t="-5319" r="-774783" b="-357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5217" t="-5319" r="-674783" b="-357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89922" t="-5319" r="-501550" b="-357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37391" t="-5319" r="-462609" b="-357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18605" t="-5319" r="-518605" b="-357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17544" t="-5319" r="-291228" b="-357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11304" t="-5319" r="-188696" b="-357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Solution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6105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99" t="-99000" r="-703497" b="-2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5217" t="-99000" r="-674783" b="-2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37391" t="-99000" r="-462609" b="-2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18605" t="-99000" r="-518605" b="-2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33953" t="-99000" r="-930" b="-236000"/>
                          </a:stretch>
                        </a:blipFill>
                      </a:tcPr>
                    </a:tc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99" t="-199000" r="-703497" b="-1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5217" t="-199000" r="-674783" b="-1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b="0" dirty="0" smtClean="0"/>
                            <a:t>1</a:t>
                          </a:r>
                          <a:endParaRPr lang="en-I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37391" t="-199000" r="-462609" b="-1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18605" t="-199000" r="-518605" b="-1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33953" t="-199000" r="-930" b="-136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99" t="-498333" r="-703497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5217" t="-498333" r="-674783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37391" t="-498333" r="-462609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18605" t="-498333" r="-518605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33953" t="-498333" r="-930" b="-1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99" t="-598333" r="-70349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b="0" i="0" dirty="0" smtClean="0">
                              <a:latin typeface="+mj-lt"/>
                            </a:rPr>
                            <a:t>0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5217" t="-598333" r="-674783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b="0" i="0" dirty="0" smtClean="0">
                              <a:latin typeface="+mj-lt"/>
                            </a:rPr>
                            <a:t>-1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37391" t="-598333" r="-462609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18605" t="-598333" r="-518605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17544" t="-598333" r="-291228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33953" t="-598333" r="-930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3528" y="4149080"/>
                <a:ext cx="7776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column is not unit vector, so adding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- row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-row, we get</a:t>
                </a:r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149080"/>
                <a:ext cx="777686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27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154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8020807"/>
                  </p:ext>
                </p:extLst>
              </p:nvPr>
            </p:nvGraphicFramePr>
            <p:xfrm>
              <a:off x="755576" y="836712"/>
              <a:ext cx="6286299" cy="27586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3097"/>
                    <a:gridCol w="698478"/>
                    <a:gridCol w="785787"/>
                    <a:gridCol w="698478"/>
                    <a:gridCol w="523858"/>
                    <a:gridCol w="698478"/>
                    <a:gridCol w="698478"/>
                    <a:gridCol w="1309645"/>
                  </a:tblGrid>
                  <a:tr h="572294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Basic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Solution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5882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81</m:t>
                                    </m:r>
                                  </m:num>
                                  <m:den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5829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b="0" dirty="0" smtClean="0"/>
                            <a:t>1</a:t>
                          </a:r>
                          <a:endParaRPr lang="en-I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</a:tr>
                  <a:tr h="3523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oMath>
                          </a14:m>
                          <a:r>
                            <a:rPr lang="en-IN" dirty="0" smtClean="0"/>
                            <a:t>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6 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3523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b="0" i="0" dirty="0" smtClean="0">
                              <a:latin typeface="+mj-lt"/>
                            </a:rPr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b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8020807"/>
                  </p:ext>
                </p:extLst>
              </p:nvPr>
            </p:nvGraphicFramePr>
            <p:xfrm>
              <a:off x="755576" y="836712"/>
              <a:ext cx="6286299" cy="27586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3097"/>
                    <a:gridCol w="698478"/>
                    <a:gridCol w="785787"/>
                    <a:gridCol w="698478"/>
                    <a:gridCol w="523858"/>
                    <a:gridCol w="698478"/>
                    <a:gridCol w="698478"/>
                    <a:gridCol w="1309645"/>
                  </a:tblGrid>
                  <a:tr h="572294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Basic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5217" t="-5319" r="-675652" b="-384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775" t="-5319" r="-502326" b="-384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37391" t="-5319" r="-463478" b="-384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84884" t="-5319" r="-519767" b="-384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12174" t="-5319" r="-288696" b="-384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12174" t="-5319" r="-188696" b="-384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Solution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6105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99" t="-99000" r="-623776" b="-26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5217" t="-99000" r="-675652" b="-26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37391" t="-99000" r="-463478" b="-26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84884" t="-99000" r="-519767" b="-26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80930" t="-99000" r="-930" b="-261000"/>
                          </a:stretch>
                        </a:blipFill>
                      </a:tcPr>
                    </a:tc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99" t="-199000" r="-623776" b="-16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5217" t="-199000" r="-675652" b="-16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b="0" dirty="0" smtClean="0"/>
                            <a:t>1</a:t>
                          </a:r>
                          <a:endParaRPr lang="en-I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37391" t="-199000" r="-463478" b="-16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84884" t="-199000" r="-519767" b="-16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80930" t="-199000" r="-930" b="-161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99" t="-498333" r="-623776" b="-16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5217" t="-498333" r="-675652" b="-16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37391" t="-498333" r="-463478" b="-16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84884" t="-498333" r="-519767" b="-16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80930" t="-498333" r="-930" b="-168333"/>
                          </a:stretch>
                        </a:blipFill>
                      </a:tcPr>
                    </a:tc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99" t="-362626" r="-623776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5217" t="-362626" r="-675652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b="0" i="0" dirty="0" smtClean="0">
                              <a:latin typeface="+mj-lt"/>
                            </a:rPr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37391" t="-362626" r="-463478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84884" t="-362626" r="-519767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12174" t="-362626" r="-288696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80930" t="-362626" r="-930" b="-202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23528" y="4149080"/>
                <a:ext cx="840127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 smtClean="0"/>
                  <a:t>Dual simplex method cannot be used because, there is no negative entry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2400" dirty="0" smtClean="0"/>
                  <a:t> - row. Solution does not exist. </a:t>
                </a:r>
                <a:r>
                  <a:rPr lang="en-IN" sz="2400" dirty="0" smtClean="0"/>
                  <a:t> i.e., No  feasible solution</a:t>
                </a:r>
                <a:r>
                  <a:rPr lang="en-IN" sz="2400" dirty="0" smtClean="0"/>
                  <a:t>.</a:t>
                </a:r>
              </a:p>
              <a:p>
                <a:r>
                  <a:rPr lang="en-IN" sz="2400" dirty="0" smtClean="0"/>
                  <a:t>Hence, the Optimal </a:t>
                </a:r>
                <a:r>
                  <a:rPr lang="en-IN" sz="2400" dirty="0" smtClean="0"/>
                  <a:t>solution  of the given Integer Programming Problems is </a:t>
                </a:r>
              </a:p>
              <a:p>
                <a:r>
                  <a:rPr lang="en-IN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=4,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=37.</m:t>
                    </m:r>
                  </m:oMath>
                </a14:m>
                <a:endParaRPr lang="en-IN" sz="2400" dirty="0" smtClean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149080"/>
                <a:ext cx="8401278" cy="2585323"/>
              </a:xfrm>
              <a:prstGeom prst="rect">
                <a:avLst/>
              </a:prstGeom>
              <a:blipFill rotWithShape="0">
                <a:blip r:embed="rId3"/>
                <a:stretch>
                  <a:fillRect l="-1089" t="-18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062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76672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Branch and Bound Chart</a:t>
            </a:r>
          </a:p>
          <a:p>
            <a:pPr algn="ctr"/>
            <a:endParaRPr lang="en-IN" b="1" dirty="0"/>
          </a:p>
          <a:p>
            <a:pPr algn="ctr"/>
            <a:endParaRPr lang="en-IN" b="1" dirty="0" smtClean="0"/>
          </a:p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27884" y="980728"/>
                <a:ext cx="2376264" cy="11295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=0;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81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884" y="980728"/>
                <a:ext cx="2376264" cy="11295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43608" y="2852936"/>
                <a:ext cx="273630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852936"/>
                <a:ext cx="273630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508104" y="285293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64088" y="2852936"/>
                <a:ext cx="1512168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852936"/>
                <a:ext cx="151216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27584" y="3645024"/>
                <a:ext cx="3312368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=4,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=0;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=37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645024"/>
                <a:ext cx="331236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148064" y="3573016"/>
            <a:ext cx="24482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No feasible solution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4716016" y="2110268"/>
            <a:ext cx="576064" cy="1462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3"/>
            <a:endCxn id="4" idx="2"/>
          </p:cNvCxnSpPr>
          <p:nvPr/>
        </p:nvCxnSpPr>
        <p:spPr>
          <a:xfrm flipV="1">
            <a:off x="3779912" y="2110268"/>
            <a:ext cx="936104" cy="9273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782351" y="2814626"/>
            <a:ext cx="90010" cy="184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3"/>
          </p:cNvCxnSpPr>
          <p:nvPr/>
        </p:nvCxnSpPr>
        <p:spPr>
          <a:xfrm flipV="1">
            <a:off x="3779912" y="2999292"/>
            <a:ext cx="216024" cy="383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19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188640"/>
            <a:ext cx="835292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Raleway"/>
                <a:cs typeface="Arial" pitchFamily="34" charset="0"/>
              </a:rPr>
              <a:t>Solve the following problem by Branch and Bound Method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000000"/>
              </a:solidFill>
              <a:latin typeface="Raleway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solidFill>
                <a:srgbClr val="000000"/>
              </a:solidFill>
              <a:latin typeface="Raleway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Raleway"/>
                <a:cs typeface="Arial" pitchFamily="34" charset="0"/>
              </a:rPr>
              <a:t>Maximize </a:t>
            </a:r>
            <a:r>
              <a:rPr lang="en-US" sz="2000" b="1" dirty="0">
                <a:solidFill>
                  <a:srgbClr val="000000"/>
                </a:solidFill>
                <a:latin typeface="Raleway"/>
                <a:cs typeface="Arial" pitchFamily="34" charset="0"/>
              </a:rPr>
              <a:t>z = x</a:t>
            </a:r>
            <a:r>
              <a:rPr lang="en-US" sz="2000" b="1" baseline="-30000" dirty="0">
                <a:solidFill>
                  <a:srgbClr val="000000"/>
                </a:solidFill>
                <a:latin typeface="Raleway"/>
                <a:cs typeface="Arial" pitchFamily="34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Raleway"/>
                <a:cs typeface="Arial" pitchFamily="34" charset="0"/>
              </a:rPr>
              <a:t> + x</a:t>
            </a:r>
            <a:r>
              <a:rPr lang="en-US" sz="2000" b="1" baseline="-30000" dirty="0">
                <a:solidFill>
                  <a:srgbClr val="000000"/>
                </a:solidFill>
                <a:latin typeface="Raleway"/>
                <a:cs typeface="Arial" pitchFamily="34" charset="0"/>
              </a:rPr>
              <a:t>2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Raleway"/>
                <a:cs typeface="Arial" pitchFamily="34" charset="0"/>
              </a:rPr>
              <a:t>subject to	3x</a:t>
            </a:r>
            <a:r>
              <a:rPr lang="en-US" sz="2000" baseline="-30000" dirty="0">
                <a:solidFill>
                  <a:srgbClr val="000000"/>
                </a:solidFill>
                <a:latin typeface="Raleway"/>
                <a:cs typeface="Arial" pitchFamily="34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Raleway"/>
                <a:cs typeface="Arial" pitchFamily="34" charset="0"/>
              </a:rPr>
              <a:t> + 2x</a:t>
            </a:r>
            <a:r>
              <a:rPr lang="en-US" sz="2000" baseline="-30000" dirty="0">
                <a:solidFill>
                  <a:srgbClr val="000000"/>
                </a:solidFill>
                <a:latin typeface="Raleway"/>
                <a:cs typeface="Arial" pitchFamily="34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Raleway"/>
                <a:cs typeface="Arial" pitchFamily="34" charset="0"/>
              </a:rPr>
              <a:t> ≤ 12</a:t>
            </a:r>
            <a:br>
              <a:rPr lang="en-US" sz="2000" dirty="0">
                <a:solidFill>
                  <a:srgbClr val="000000"/>
                </a:solidFill>
                <a:latin typeface="Raleway"/>
                <a:cs typeface="Arial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Raleway"/>
                <a:cs typeface="Arial" pitchFamily="34" charset="0"/>
              </a:rPr>
              <a:t>	x</a:t>
            </a:r>
            <a:r>
              <a:rPr lang="en-US" sz="2000" baseline="-30000" dirty="0">
                <a:solidFill>
                  <a:srgbClr val="000000"/>
                </a:solidFill>
                <a:latin typeface="Raleway"/>
                <a:cs typeface="Arial" pitchFamily="34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Raleway"/>
                <a:cs typeface="Arial" pitchFamily="34" charset="0"/>
              </a:rPr>
              <a:t> ≤ 2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Raleway"/>
                <a:cs typeface="Arial" pitchFamily="34" charset="0"/>
              </a:rPr>
              <a:t>	x</a:t>
            </a:r>
            <a:r>
              <a:rPr lang="en-US" sz="2000" baseline="-30000" dirty="0">
                <a:solidFill>
                  <a:srgbClr val="000000"/>
                </a:solidFill>
                <a:latin typeface="Raleway"/>
                <a:cs typeface="Arial" pitchFamily="34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Raleway"/>
                <a:cs typeface="Arial" pitchFamily="34" charset="0"/>
              </a:rPr>
              <a:t>, x</a:t>
            </a:r>
            <a:r>
              <a:rPr lang="en-US" sz="2000" baseline="-30000" dirty="0">
                <a:solidFill>
                  <a:srgbClr val="000000"/>
                </a:solidFill>
                <a:latin typeface="Raleway"/>
                <a:cs typeface="Arial" pitchFamily="34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Raleway"/>
                <a:cs typeface="Arial" pitchFamily="34" charset="0"/>
              </a:rPr>
              <a:t> are integers ≥ 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Raleway"/>
                <a:cs typeface="Arial" pitchFamily="34" charset="0"/>
              </a:rPr>
              <a:t>Solution.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Raleway"/>
                <a:cs typeface="Arial" pitchFamily="34" charset="0"/>
              </a:rPr>
              <a:t>First, we solve the above problem by applying the simplex method.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Raleway"/>
                <a:cs typeface="Arial" pitchFamily="34" charset="0"/>
              </a:rPr>
              <a:t>After introducing slack variables, we have</a:t>
            </a:r>
            <a:br>
              <a:rPr lang="en-US" sz="2000" dirty="0">
                <a:solidFill>
                  <a:srgbClr val="000000"/>
                </a:solidFill>
                <a:latin typeface="Raleway"/>
                <a:cs typeface="Arial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Raleway"/>
                <a:cs typeface="Arial" pitchFamily="34" charset="0"/>
              </a:rPr>
              <a:t>	3x</a:t>
            </a:r>
            <a:r>
              <a:rPr lang="en-US" sz="2000" baseline="-30000" dirty="0">
                <a:solidFill>
                  <a:srgbClr val="000000"/>
                </a:solidFill>
                <a:latin typeface="Raleway"/>
                <a:cs typeface="Arial" pitchFamily="34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Raleway"/>
                <a:cs typeface="Arial" pitchFamily="34" charset="0"/>
              </a:rPr>
              <a:t> + 2x</a:t>
            </a:r>
            <a:r>
              <a:rPr lang="en-US" sz="2000" baseline="-30000" dirty="0">
                <a:solidFill>
                  <a:srgbClr val="000000"/>
                </a:solidFill>
                <a:latin typeface="Raleway"/>
                <a:cs typeface="Arial" pitchFamily="34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Raleway"/>
                <a:cs typeface="Arial" pitchFamily="34" charset="0"/>
              </a:rPr>
              <a:t> + x</a:t>
            </a:r>
            <a:r>
              <a:rPr lang="en-US" sz="2000" baseline="-30000" dirty="0">
                <a:solidFill>
                  <a:srgbClr val="000000"/>
                </a:solidFill>
                <a:latin typeface="Raleway"/>
                <a:cs typeface="Arial" pitchFamily="34" charset="0"/>
              </a:rPr>
              <a:t>3 </a:t>
            </a:r>
            <a:r>
              <a:rPr lang="en-US" sz="2000" dirty="0">
                <a:solidFill>
                  <a:srgbClr val="000000"/>
                </a:solidFill>
                <a:latin typeface="Raleway"/>
                <a:cs typeface="Arial" pitchFamily="34" charset="0"/>
              </a:rPr>
              <a:t>= 12</a:t>
            </a:r>
            <a:br>
              <a:rPr lang="en-US" sz="2000" dirty="0">
                <a:solidFill>
                  <a:srgbClr val="000000"/>
                </a:solidFill>
                <a:latin typeface="Raleway"/>
                <a:cs typeface="Arial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Raleway"/>
                <a:cs typeface="Arial" pitchFamily="34" charset="0"/>
              </a:rPr>
              <a:t>	x</a:t>
            </a:r>
            <a:r>
              <a:rPr lang="en-US" sz="2000" baseline="-30000" dirty="0">
                <a:solidFill>
                  <a:srgbClr val="000000"/>
                </a:solidFill>
                <a:latin typeface="Raleway"/>
                <a:cs typeface="Arial" pitchFamily="34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Raleway"/>
                <a:cs typeface="Arial" pitchFamily="34" charset="0"/>
              </a:rPr>
              <a:t> + x</a:t>
            </a:r>
            <a:r>
              <a:rPr lang="en-US" sz="2000" baseline="-30000" dirty="0">
                <a:solidFill>
                  <a:srgbClr val="000000"/>
                </a:solidFill>
                <a:latin typeface="Raleway"/>
                <a:cs typeface="Arial" pitchFamily="34" charset="0"/>
              </a:rPr>
              <a:t>4 </a:t>
            </a:r>
            <a:r>
              <a:rPr lang="en-US" sz="2000" dirty="0">
                <a:solidFill>
                  <a:srgbClr val="000000"/>
                </a:solidFill>
                <a:latin typeface="Raleway"/>
                <a:cs typeface="Arial" pitchFamily="34" charset="0"/>
              </a:rPr>
              <a:t>= 2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Raleway"/>
                <a:cs typeface="Arial" pitchFamily="34" charset="0"/>
              </a:rPr>
              <a:t>where x</a:t>
            </a:r>
            <a:r>
              <a:rPr lang="en-US" sz="2000" baseline="-30000" dirty="0">
                <a:solidFill>
                  <a:srgbClr val="000000"/>
                </a:solidFill>
                <a:latin typeface="Raleway"/>
                <a:cs typeface="Arial" pitchFamily="34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Raleway"/>
                <a:cs typeface="Arial" pitchFamily="34" charset="0"/>
              </a:rPr>
              <a:t> and x</a:t>
            </a:r>
            <a:r>
              <a:rPr lang="en-US" sz="2000" baseline="-30000" dirty="0">
                <a:solidFill>
                  <a:srgbClr val="000000"/>
                </a:solidFill>
                <a:latin typeface="Raleway"/>
                <a:cs typeface="Arial" pitchFamily="34" charset="0"/>
              </a:rPr>
              <a:t>4 </a:t>
            </a:r>
            <a:r>
              <a:rPr lang="en-US" sz="2000" dirty="0">
                <a:solidFill>
                  <a:srgbClr val="000000"/>
                </a:solidFill>
                <a:latin typeface="Raleway"/>
                <a:cs typeface="Arial" pitchFamily="34" charset="0"/>
              </a:rPr>
              <a:t>are slack variables.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Raleway"/>
                <a:cs typeface="Arial" pitchFamily="34" charset="0"/>
              </a:rPr>
              <a:t>Initial basic feasible solution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Raleway"/>
                <a:cs typeface="Arial" pitchFamily="34" charset="0"/>
              </a:rPr>
              <a:t>x</a:t>
            </a:r>
            <a:r>
              <a:rPr lang="en-US" sz="2000" baseline="-30000" dirty="0">
                <a:solidFill>
                  <a:srgbClr val="000000"/>
                </a:solidFill>
                <a:latin typeface="Raleway"/>
                <a:cs typeface="Arial" pitchFamily="34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Raleway"/>
                <a:cs typeface="Arial" pitchFamily="34" charset="0"/>
              </a:rPr>
              <a:t> = 0, x</a:t>
            </a:r>
            <a:r>
              <a:rPr lang="en-US" sz="2000" baseline="-30000" dirty="0">
                <a:solidFill>
                  <a:srgbClr val="000000"/>
                </a:solidFill>
                <a:latin typeface="Raleway"/>
                <a:cs typeface="Arial" pitchFamily="34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Raleway"/>
                <a:cs typeface="Arial" pitchFamily="34" charset="0"/>
              </a:rPr>
              <a:t> = 0, and z = 0</a:t>
            </a:r>
            <a:br>
              <a:rPr lang="en-US" sz="2000" dirty="0">
                <a:solidFill>
                  <a:srgbClr val="000000"/>
                </a:solidFill>
                <a:latin typeface="Raleway"/>
                <a:cs typeface="Arial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Raleway"/>
                <a:cs typeface="Arial" pitchFamily="34" charset="0"/>
              </a:rPr>
              <a:t>x</a:t>
            </a:r>
            <a:r>
              <a:rPr lang="en-US" sz="2000" baseline="-30000" dirty="0">
                <a:solidFill>
                  <a:srgbClr val="000000"/>
                </a:solidFill>
                <a:latin typeface="Raleway"/>
                <a:cs typeface="Arial" pitchFamily="34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Raleway"/>
                <a:cs typeface="Arial" pitchFamily="34" charset="0"/>
              </a:rPr>
              <a:t> = 12, x</a:t>
            </a:r>
            <a:r>
              <a:rPr lang="en-US" sz="2000" baseline="-30000" dirty="0">
                <a:solidFill>
                  <a:srgbClr val="000000"/>
                </a:solidFill>
                <a:latin typeface="Raleway"/>
                <a:cs typeface="Arial" pitchFamily="34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Raleway"/>
                <a:cs typeface="Arial" pitchFamily="34" charset="0"/>
              </a:rPr>
              <a:t> = 2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521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319054"/>
              </p:ext>
            </p:extLst>
          </p:nvPr>
        </p:nvGraphicFramePr>
        <p:xfrm>
          <a:off x="323528" y="1340768"/>
          <a:ext cx="8229599" cy="2590800"/>
        </p:xfrm>
        <a:graphic>
          <a:graphicData uri="http://schemas.openxmlformats.org/drawingml/2006/table">
            <a:tbl>
              <a:tblPr/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err="1"/>
                        <a:t>c</a:t>
                      </a:r>
                      <a:r>
                        <a:rPr lang="en-IN" sz="2000" baseline="-25000" dirty="0" err="1"/>
                        <a:t>j</a:t>
                      </a:r>
                      <a:endParaRPr lang="en-IN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c</a:t>
                      </a:r>
                      <a:r>
                        <a:rPr lang="en-IN" baseline="-25000" dirty="0" err="1"/>
                        <a:t>B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Basic variables</a:t>
                      </a:r>
                      <a:br>
                        <a:rPr lang="en-IN" sz="2000" dirty="0"/>
                      </a:br>
                      <a:r>
                        <a:rPr lang="en-IN" sz="2000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x</a:t>
                      </a:r>
                      <a:r>
                        <a:rPr lang="en-IN" sz="2000" baseline="-25000" dirty="0"/>
                        <a:t>1</a:t>
                      </a:r>
                      <a:endParaRPr lang="en-IN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x</a:t>
                      </a:r>
                      <a:r>
                        <a:rPr lang="en-IN" sz="2000" baseline="-25000" dirty="0"/>
                        <a:t>2</a:t>
                      </a:r>
                      <a:endParaRPr lang="en-IN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x</a:t>
                      </a:r>
                      <a:r>
                        <a:rPr lang="en-IN" sz="2000" baseline="-25000"/>
                        <a:t>3</a:t>
                      </a:r>
                      <a:endParaRPr lang="en-IN" sz="2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x</a:t>
                      </a:r>
                      <a:r>
                        <a:rPr lang="en-IN" sz="2000" baseline="-25000"/>
                        <a:t>4</a:t>
                      </a:r>
                      <a:endParaRPr lang="en-IN" sz="2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Solution values</a:t>
                      </a:r>
                      <a:br>
                        <a:rPr lang="en-IN" sz="2000"/>
                      </a:br>
                      <a:r>
                        <a:rPr lang="en-IN" sz="2000"/>
                        <a:t>b (=X</a:t>
                      </a:r>
                      <a:r>
                        <a:rPr lang="en-IN" sz="2000" baseline="-25000"/>
                        <a:t>B</a:t>
                      </a:r>
                      <a:r>
                        <a:rPr lang="en-IN" sz="200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x</a:t>
                      </a:r>
                      <a:r>
                        <a:rPr lang="en-IN" sz="2000" baseline="-25000" dirty="0"/>
                        <a:t>1</a:t>
                      </a:r>
                      <a:endParaRPr lang="en-IN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1/3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-2/3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8/3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x</a:t>
                      </a:r>
                      <a:r>
                        <a:rPr lang="en-IN" sz="2000" baseline="-25000" dirty="0"/>
                        <a:t>2</a:t>
                      </a:r>
                      <a:endParaRPr lang="en-IN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z</a:t>
                      </a:r>
                      <a:r>
                        <a:rPr lang="en-IN" baseline="-25000"/>
                        <a:t>j</a:t>
                      </a:r>
                      <a:r>
                        <a:rPr lang="en-IN"/>
                        <a:t>–c</a:t>
                      </a:r>
                      <a:r>
                        <a:rPr lang="en-IN" baseline="-25000"/>
                        <a:t>j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1/3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1/3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504" y="116632"/>
            <a:ext cx="768238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Raleway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  <a:cs typeface="Arial" pitchFamily="34" charset="0"/>
              </a:rPr>
              <a:t>Final Table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84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1196752"/>
            <a:ext cx="86185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/>
              <a:t>Step1: Ignore the integer constraints in  </a:t>
            </a:r>
            <a:r>
              <a:rPr lang="en-IN" sz="2000" dirty="0"/>
              <a:t>the </a:t>
            </a:r>
            <a:r>
              <a:rPr lang="en-IN" sz="2000" dirty="0" smtClean="0"/>
              <a:t>given Integer Linear Programming </a:t>
            </a:r>
            <a:r>
              <a:rPr lang="en-IN" sz="2000" dirty="0"/>
              <a:t>problem </a:t>
            </a:r>
            <a:r>
              <a:rPr lang="en-IN" sz="2000" dirty="0" smtClean="0"/>
              <a:t> and solve the resulting LPP using suitable </a:t>
            </a:r>
            <a:r>
              <a:rPr lang="en-IN" sz="2000" dirty="0"/>
              <a:t>linear </a:t>
            </a:r>
            <a:r>
              <a:rPr lang="en-IN" sz="2000" dirty="0" smtClean="0"/>
              <a:t>programming Methods.</a:t>
            </a:r>
          </a:p>
          <a:p>
            <a:endParaRPr lang="en-IN" sz="2000" dirty="0" smtClean="0"/>
          </a:p>
          <a:p>
            <a:r>
              <a:rPr lang="en-IN" sz="2000" dirty="0" smtClean="0"/>
              <a:t>Step2: Examine </a:t>
            </a:r>
            <a:r>
              <a:rPr lang="en-IN" sz="2000" dirty="0"/>
              <a:t>the optimal </a:t>
            </a:r>
            <a:r>
              <a:rPr lang="en-IN" sz="2000" dirty="0" smtClean="0"/>
              <a:t>solution of LP problem.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If the solution to the LPP is infeasible or unbounded, the solution to the given integer programming problem is also infeasible and unbounded, as the case may be</a:t>
            </a:r>
            <a:r>
              <a:rPr lang="en-IN" sz="2000" dirty="0"/>
              <a:t>	</a:t>
            </a:r>
            <a:r>
              <a:rPr lang="en-IN" sz="2000" dirty="0" smtClean="0"/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If the solution satisfy the integer restrictions, the optimal integer solution has been obtained, otherwise go to next step.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US" sz="2000" dirty="0" smtClean="0"/>
              <a:t>Step 3: Let the optimal value of objective function of LPP be Z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. This value is an  upper bound on objective function value. Find a feasible integer solution by rounding down each variable value. The objective function value associated with this solution is used as a lower bound on objective function value.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18947" y="368369"/>
            <a:ext cx="7411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Steps in Branch-and-Bound Method for maximization ILP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629431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548680"/>
            <a:ext cx="77768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	x</a:t>
            </a:r>
            <a:r>
              <a:rPr lang="en-IN" sz="2400" baseline="-25000" dirty="0" smtClean="0"/>
              <a:t>1</a:t>
            </a:r>
            <a:r>
              <a:rPr lang="en-IN" sz="2400" dirty="0"/>
              <a:t> = </a:t>
            </a:r>
            <a:r>
              <a:rPr lang="en-IN" sz="2400" dirty="0" smtClean="0"/>
              <a:t>8/3 	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x</a:t>
            </a:r>
            <a:r>
              <a:rPr lang="en-IN" sz="2400" baseline="-25000" dirty="0" smtClean="0"/>
              <a:t>2</a:t>
            </a:r>
            <a:r>
              <a:rPr lang="en-IN" sz="2400" dirty="0"/>
              <a:t> = 2</a:t>
            </a:r>
            <a:br>
              <a:rPr lang="en-IN" sz="2400" dirty="0"/>
            </a:br>
            <a:endParaRPr lang="en-IN" sz="2400" dirty="0" smtClean="0"/>
          </a:p>
          <a:p>
            <a:r>
              <a:rPr lang="en-IN" sz="2400" dirty="0" smtClean="0"/>
              <a:t>Since </a:t>
            </a:r>
            <a:r>
              <a:rPr lang="en-IN" sz="2400" dirty="0"/>
              <a:t>the solution obtained is not an integer solution, we choose </a:t>
            </a:r>
            <a:endParaRPr lang="en-IN" sz="2400" dirty="0" smtClean="0"/>
          </a:p>
          <a:p>
            <a:r>
              <a:rPr lang="en-IN" sz="2400" b="1" dirty="0"/>
              <a:t>	</a:t>
            </a:r>
            <a:r>
              <a:rPr lang="en-IN" sz="2400" b="1" dirty="0" smtClean="0"/>
              <a:t>x</a:t>
            </a:r>
            <a:r>
              <a:rPr lang="en-IN" sz="2400" b="1" baseline="-25000" dirty="0" smtClean="0"/>
              <a:t>1</a:t>
            </a:r>
            <a:r>
              <a:rPr lang="en-IN" sz="2400" b="1" dirty="0"/>
              <a:t> = 8/3 (2 + 2/3), </a:t>
            </a:r>
            <a:endParaRPr lang="en-IN" sz="2400" b="1" dirty="0" smtClean="0"/>
          </a:p>
          <a:p>
            <a:endParaRPr lang="en-IN" sz="2400" b="1" dirty="0"/>
          </a:p>
          <a:p>
            <a:r>
              <a:rPr lang="en-IN" sz="2400" dirty="0" smtClean="0"/>
              <a:t>which </a:t>
            </a:r>
            <a:r>
              <a:rPr lang="en-IN" sz="2400" dirty="0"/>
              <a:t>has a fractional value and divide the problem into the following two sub-problems (problem - II and problem - III) by adding two new constraints </a:t>
            </a:r>
            <a:endParaRPr lang="en-IN" sz="2400" dirty="0" smtClean="0"/>
          </a:p>
          <a:p>
            <a:r>
              <a:rPr lang="en-IN" sz="2400" dirty="0"/>
              <a:t>	</a:t>
            </a:r>
            <a:r>
              <a:rPr lang="en-IN" sz="2400" dirty="0" smtClean="0"/>
              <a:t>x</a:t>
            </a:r>
            <a:r>
              <a:rPr lang="en-IN" sz="2400" baseline="-25000" dirty="0" smtClean="0"/>
              <a:t>1</a:t>
            </a:r>
            <a:r>
              <a:rPr lang="en-IN" sz="2400" dirty="0"/>
              <a:t> ≤ 2 </a:t>
            </a:r>
            <a:r>
              <a:rPr lang="en-IN" sz="2400" dirty="0" smtClean="0"/>
              <a:t> 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x</a:t>
            </a:r>
            <a:r>
              <a:rPr lang="en-IN" sz="2400" baseline="-25000" dirty="0" smtClean="0"/>
              <a:t>1</a:t>
            </a:r>
            <a:r>
              <a:rPr lang="en-IN" sz="2400" dirty="0"/>
              <a:t> ≥ </a:t>
            </a:r>
            <a:r>
              <a:rPr lang="en-IN" sz="2400" dirty="0" smtClean="0"/>
              <a:t>3</a:t>
            </a:r>
          </a:p>
          <a:p>
            <a:endParaRPr lang="en-IN" sz="2400" dirty="0"/>
          </a:p>
          <a:p>
            <a:r>
              <a:rPr lang="en-IN" sz="2400" dirty="0" smtClean="0"/>
              <a:t>because </a:t>
            </a:r>
            <a:r>
              <a:rPr lang="en-IN" sz="2400" dirty="0"/>
              <a:t>[x</a:t>
            </a:r>
            <a:r>
              <a:rPr lang="en-IN" sz="2400" baseline="-25000" dirty="0"/>
              <a:t>1</a:t>
            </a:r>
            <a:r>
              <a:rPr lang="en-IN" sz="2400" dirty="0"/>
              <a:t>] = [2 + 2/3] = 2.</a:t>
            </a:r>
          </a:p>
        </p:txBody>
      </p:sp>
    </p:spTree>
    <p:extLst>
      <p:ext uri="{BB962C8B-B14F-4D97-AF65-F5344CB8AC3E}">
        <p14:creationId xmlns:p14="http://schemas.microsoft.com/office/powerpoint/2010/main" val="1893543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548680"/>
            <a:ext cx="8064896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Raleway"/>
                <a:cs typeface="Arial" pitchFamily="34" charset="0"/>
              </a:rPr>
              <a:t>Problem – II</a:t>
            </a:r>
            <a:endParaRPr lang="en-US" sz="9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Raleway"/>
                <a:cs typeface="Arial" pitchFamily="34" charset="0"/>
              </a:rPr>
              <a:t>Maximize </a:t>
            </a:r>
            <a:r>
              <a:rPr lang="en-US" sz="2800" b="1" dirty="0">
                <a:solidFill>
                  <a:srgbClr val="000000"/>
                </a:solidFill>
                <a:latin typeface="Raleway"/>
                <a:cs typeface="Arial" pitchFamily="34" charset="0"/>
              </a:rPr>
              <a:t>z = x</a:t>
            </a:r>
            <a:r>
              <a:rPr lang="en-US" sz="2800" b="1" baseline="-30000" dirty="0">
                <a:solidFill>
                  <a:srgbClr val="000000"/>
                </a:solidFill>
                <a:latin typeface="Raleway"/>
                <a:cs typeface="Arial" pitchFamily="34" charset="0"/>
              </a:rPr>
              <a:t>1</a:t>
            </a:r>
            <a:r>
              <a:rPr lang="en-US" sz="2800" b="1" dirty="0">
                <a:solidFill>
                  <a:srgbClr val="000000"/>
                </a:solidFill>
                <a:latin typeface="Raleway"/>
                <a:cs typeface="Arial" pitchFamily="34" charset="0"/>
              </a:rPr>
              <a:t> + x</a:t>
            </a:r>
            <a:r>
              <a:rPr lang="en-US" sz="2800" b="1" baseline="-30000" dirty="0">
                <a:solidFill>
                  <a:srgbClr val="000000"/>
                </a:solidFill>
                <a:latin typeface="Raleway"/>
                <a:cs typeface="Arial" pitchFamily="34" charset="0"/>
              </a:rPr>
              <a:t>2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Raleway"/>
                <a:cs typeface="Arial" pitchFamily="34" charset="0"/>
              </a:rPr>
              <a:t>subject to	3x</a:t>
            </a:r>
            <a:r>
              <a:rPr lang="en-US" sz="2800" baseline="-30000" dirty="0">
                <a:solidFill>
                  <a:srgbClr val="000000"/>
                </a:solidFill>
                <a:latin typeface="Raleway"/>
                <a:cs typeface="Arial" pitchFamily="34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Raleway"/>
                <a:cs typeface="Arial" pitchFamily="34" charset="0"/>
              </a:rPr>
              <a:t> + 2x</a:t>
            </a:r>
            <a:r>
              <a:rPr lang="en-US" sz="2800" baseline="-30000" dirty="0">
                <a:solidFill>
                  <a:srgbClr val="000000"/>
                </a:solidFill>
                <a:latin typeface="Raleway"/>
                <a:cs typeface="Arial" pitchFamily="34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Raleway"/>
                <a:cs typeface="Arial" pitchFamily="34" charset="0"/>
              </a:rPr>
              <a:t> ≤ 12</a:t>
            </a:r>
            <a:br>
              <a:rPr lang="en-US" sz="2800" dirty="0">
                <a:solidFill>
                  <a:srgbClr val="000000"/>
                </a:solidFill>
                <a:latin typeface="Raleway"/>
                <a:cs typeface="Arial" pitchFamily="34" charset="0"/>
              </a:rPr>
            </a:br>
            <a:r>
              <a:rPr lang="en-US" sz="2800" dirty="0">
                <a:solidFill>
                  <a:srgbClr val="000000"/>
                </a:solidFill>
                <a:latin typeface="Raleway"/>
                <a:cs typeface="Arial" pitchFamily="34" charset="0"/>
              </a:rPr>
              <a:t>	x</a:t>
            </a:r>
            <a:r>
              <a:rPr lang="en-US" sz="2800" baseline="-30000" dirty="0">
                <a:solidFill>
                  <a:srgbClr val="000000"/>
                </a:solidFill>
                <a:latin typeface="Raleway"/>
                <a:cs typeface="Arial" pitchFamily="34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Raleway"/>
                <a:cs typeface="Arial" pitchFamily="34" charset="0"/>
              </a:rPr>
              <a:t> ≤ 2</a:t>
            </a:r>
            <a:br>
              <a:rPr lang="en-US" sz="2800" dirty="0">
                <a:solidFill>
                  <a:srgbClr val="000000"/>
                </a:solidFill>
                <a:latin typeface="Raleway"/>
                <a:cs typeface="Arial" pitchFamily="34" charset="0"/>
              </a:rPr>
            </a:br>
            <a:r>
              <a:rPr lang="en-US" sz="2800" dirty="0">
                <a:solidFill>
                  <a:srgbClr val="000000"/>
                </a:solidFill>
                <a:latin typeface="Raleway"/>
                <a:cs typeface="Arial" pitchFamily="34" charset="0"/>
              </a:rPr>
              <a:t>	x</a:t>
            </a:r>
            <a:r>
              <a:rPr lang="en-US" sz="2800" baseline="-30000" dirty="0">
                <a:solidFill>
                  <a:srgbClr val="000000"/>
                </a:solidFill>
                <a:latin typeface="Raleway"/>
                <a:cs typeface="Arial" pitchFamily="34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Raleway"/>
                <a:cs typeface="Arial" pitchFamily="34" charset="0"/>
              </a:rPr>
              <a:t> ≤ 2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Raleway"/>
                <a:cs typeface="Arial" pitchFamily="34" charset="0"/>
              </a:rPr>
              <a:t>	x</a:t>
            </a:r>
            <a:r>
              <a:rPr lang="en-US" sz="2800" baseline="-30000" dirty="0">
                <a:solidFill>
                  <a:srgbClr val="000000"/>
                </a:solidFill>
                <a:latin typeface="Raleway"/>
                <a:cs typeface="Arial" pitchFamily="34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Raleway"/>
                <a:cs typeface="Arial" pitchFamily="34" charset="0"/>
              </a:rPr>
              <a:t>, x</a:t>
            </a:r>
            <a:r>
              <a:rPr lang="en-US" sz="2800" baseline="-30000" dirty="0">
                <a:solidFill>
                  <a:srgbClr val="000000"/>
                </a:solidFill>
                <a:latin typeface="Raleway"/>
                <a:cs typeface="Arial" pitchFamily="34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Raleway"/>
                <a:cs typeface="Arial" pitchFamily="34" charset="0"/>
              </a:rPr>
              <a:t> ≥ 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Raleway"/>
                <a:cs typeface="Arial" pitchFamily="34" charset="0"/>
              </a:rPr>
              <a:t>Introducing slack variables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Raleway"/>
                <a:cs typeface="Arial" pitchFamily="34" charset="0"/>
              </a:rPr>
              <a:t>3x</a:t>
            </a:r>
            <a:r>
              <a:rPr lang="en-US" sz="2800" baseline="-30000" dirty="0">
                <a:solidFill>
                  <a:srgbClr val="000000"/>
                </a:solidFill>
                <a:latin typeface="Raleway"/>
                <a:cs typeface="Arial" pitchFamily="34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Raleway"/>
                <a:cs typeface="Arial" pitchFamily="34" charset="0"/>
              </a:rPr>
              <a:t> + 2x</a:t>
            </a:r>
            <a:r>
              <a:rPr lang="en-US" sz="2800" baseline="-30000" dirty="0">
                <a:solidFill>
                  <a:srgbClr val="000000"/>
                </a:solidFill>
                <a:latin typeface="Raleway"/>
                <a:cs typeface="Arial" pitchFamily="34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Raleway"/>
                <a:cs typeface="Arial" pitchFamily="34" charset="0"/>
              </a:rPr>
              <a:t> + x</a:t>
            </a:r>
            <a:r>
              <a:rPr lang="en-US" sz="2800" baseline="-30000" dirty="0">
                <a:solidFill>
                  <a:srgbClr val="000000"/>
                </a:solidFill>
                <a:latin typeface="Raleway"/>
                <a:cs typeface="Arial" pitchFamily="34" charset="0"/>
              </a:rPr>
              <a:t>5</a:t>
            </a:r>
            <a:r>
              <a:rPr lang="en-US" sz="2800" dirty="0">
                <a:solidFill>
                  <a:srgbClr val="000000"/>
                </a:solidFill>
                <a:latin typeface="Raleway"/>
                <a:cs typeface="Arial" pitchFamily="34" charset="0"/>
              </a:rPr>
              <a:t> = 12</a:t>
            </a:r>
            <a:br>
              <a:rPr lang="en-US" sz="2800" dirty="0">
                <a:solidFill>
                  <a:srgbClr val="000000"/>
                </a:solidFill>
                <a:latin typeface="Raleway"/>
                <a:cs typeface="Arial" pitchFamily="34" charset="0"/>
              </a:rPr>
            </a:br>
            <a:r>
              <a:rPr lang="en-US" sz="2800" dirty="0">
                <a:solidFill>
                  <a:srgbClr val="000000"/>
                </a:solidFill>
                <a:latin typeface="Raleway"/>
                <a:cs typeface="Arial" pitchFamily="34" charset="0"/>
              </a:rPr>
              <a:t>x</a:t>
            </a:r>
            <a:r>
              <a:rPr lang="en-US" sz="2800" baseline="-30000" dirty="0">
                <a:solidFill>
                  <a:srgbClr val="000000"/>
                </a:solidFill>
                <a:latin typeface="Raleway"/>
                <a:cs typeface="Arial" pitchFamily="34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Raleway"/>
                <a:cs typeface="Arial" pitchFamily="34" charset="0"/>
              </a:rPr>
              <a:t> + x</a:t>
            </a:r>
            <a:r>
              <a:rPr lang="en-US" sz="2800" baseline="-30000" dirty="0">
                <a:solidFill>
                  <a:srgbClr val="000000"/>
                </a:solidFill>
                <a:latin typeface="Raleway"/>
                <a:cs typeface="Arial" pitchFamily="34" charset="0"/>
              </a:rPr>
              <a:t>6</a:t>
            </a:r>
            <a:r>
              <a:rPr lang="en-US" sz="2800" dirty="0">
                <a:solidFill>
                  <a:srgbClr val="000000"/>
                </a:solidFill>
                <a:latin typeface="Raleway"/>
                <a:cs typeface="Arial" pitchFamily="34" charset="0"/>
              </a:rPr>
              <a:t> = 2</a:t>
            </a:r>
            <a:br>
              <a:rPr lang="en-US" sz="2800" dirty="0">
                <a:solidFill>
                  <a:srgbClr val="000000"/>
                </a:solidFill>
                <a:latin typeface="Raleway"/>
                <a:cs typeface="Arial" pitchFamily="34" charset="0"/>
              </a:rPr>
            </a:br>
            <a:r>
              <a:rPr lang="en-US" sz="2800" dirty="0">
                <a:solidFill>
                  <a:srgbClr val="000000"/>
                </a:solidFill>
                <a:latin typeface="Raleway"/>
                <a:cs typeface="Arial" pitchFamily="34" charset="0"/>
              </a:rPr>
              <a:t>x</a:t>
            </a:r>
            <a:r>
              <a:rPr lang="en-US" sz="2800" baseline="-30000" dirty="0">
                <a:solidFill>
                  <a:srgbClr val="000000"/>
                </a:solidFill>
                <a:latin typeface="Raleway"/>
                <a:cs typeface="Arial" pitchFamily="34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Raleway"/>
                <a:cs typeface="Arial" pitchFamily="34" charset="0"/>
              </a:rPr>
              <a:t> + x</a:t>
            </a:r>
            <a:r>
              <a:rPr lang="en-US" sz="2800" baseline="-30000" dirty="0">
                <a:solidFill>
                  <a:srgbClr val="000000"/>
                </a:solidFill>
                <a:latin typeface="Raleway"/>
                <a:cs typeface="Arial" pitchFamily="34" charset="0"/>
              </a:rPr>
              <a:t>7</a:t>
            </a:r>
            <a:r>
              <a:rPr lang="en-US" sz="2800" dirty="0">
                <a:solidFill>
                  <a:srgbClr val="000000"/>
                </a:solidFill>
                <a:latin typeface="Raleway"/>
                <a:cs typeface="Arial" pitchFamily="34" charset="0"/>
              </a:rPr>
              <a:t> = 2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Raleway"/>
                <a:cs typeface="Arial" pitchFamily="34" charset="0"/>
              </a:rPr>
              <a:t>where x</a:t>
            </a:r>
            <a:r>
              <a:rPr lang="en-US" sz="2800" baseline="-30000" dirty="0">
                <a:solidFill>
                  <a:srgbClr val="000000"/>
                </a:solidFill>
                <a:latin typeface="Raleway"/>
                <a:cs typeface="Arial" pitchFamily="34" charset="0"/>
              </a:rPr>
              <a:t>5, </a:t>
            </a:r>
            <a:r>
              <a:rPr lang="en-US" sz="2800" dirty="0">
                <a:solidFill>
                  <a:srgbClr val="000000"/>
                </a:solidFill>
                <a:latin typeface="Raleway"/>
                <a:cs typeface="Arial" pitchFamily="34" charset="0"/>
              </a:rPr>
              <a:t>x</a:t>
            </a:r>
            <a:r>
              <a:rPr lang="en-US" sz="2800" baseline="-30000" dirty="0">
                <a:solidFill>
                  <a:srgbClr val="000000"/>
                </a:solidFill>
                <a:latin typeface="Raleway"/>
                <a:cs typeface="Arial" pitchFamily="34" charset="0"/>
              </a:rPr>
              <a:t>6</a:t>
            </a:r>
            <a:r>
              <a:rPr lang="en-US" sz="2800" dirty="0">
                <a:solidFill>
                  <a:srgbClr val="000000"/>
                </a:solidFill>
                <a:latin typeface="Raleway"/>
                <a:cs typeface="Arial" pitchFamily="34" charset="0"/>
              </a:rPr>
              <a:t> and x</a:t>
            </a:r>
            <a:r>
              <a:rPr lang="en-US" sz="2800" baseline="-30000" dirty="0">
                <a:solidFill>
                  <a:srgbClr val="000000"/>
                </a:solidFill>
                <a:latin typeface="Raleway"/>
                <a:cs typeface="Arial" pitchFamily="34" charset="0"/>
              </a:rPr>
              <a:t>7 </a:t>
            </a:r>
            <a:r>
              <a:rPr lang="en-US" sz="2800" dirty="0">
                <a:solidFill>
                  <a:srgbClr val="000000"/>
                </a:solidFill>
                <a:latin typeface="Raleway"/>
                <a:cs typeface="Arial" pitchFamily="34" charset="0"/>
              </a:rPr>
              <a:t>are slack variables.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322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865471"/>
              </p:ext>
            </p:extLst>
          </p:nvPr>
        </p:nvGraphicFramePr>
        <p:xfrm>
          <a:off x="32495" y="908720"/>
          <a:ext cx="8229600" cy="2743200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</a:t>
                      </a:r>
                      <a:r>
                        <a:rPr lang="en-IN" baseline="-25000"/>
                        <a:t>j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</a:t>
                      </a:r>
                      <a:r>
                        <a:rPr lang="en-IN" baseline="-25000"/>
                        <a:t>B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Basic variables</a:t>
                      </a:r>
                      <a:br>
                        <a:rPr lang="en-IN"/>
                      </a:br>
                      <a:r>
                        <a:rPr lang="en-IN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1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  <a:r>
                        <a:rPr lang="en-IN" baseline="-25000" dirty="0"/>
                        <a:t>2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5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6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7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Solution values</a:t>
                      </a:r>
                      <a:br>
                        <a:rPr lang="en-IN"/>
                      </a:br>
                      <a:r>
                        <a:rPr lang="en-IN"/>
                        <a:t>b (=X</a:t>
                      </a:r>
                      <a:r>
                        <a:rPr lang="en-IN" baseline="-25000"/>
                        <a:t>B</a:t>
                      </a:r>
                      <a:r>
                        <a:rPr lang="en-IN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5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-3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2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1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z</a:t>
                      </a:r>
                      <a:r>
                        <a:rPr lang="en-IN" baseline="-25000"/>
                        <a:t>j</a:t>
                      </a:r>
                      <a:r>
                        <a:rPr lang="en-IN"/>
                        <a:t>–c</a:t>
                      </a:r>
                      <a:r>
                        <a:rPr lang="en-IN" baseline="-25000"/>
                        <a:t>j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512" y="116632"/>
            <a:ext cx="381642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Raleway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  <a:cs typeface="Arial" pitchFamily="34" charset="0"/>
              </a:rPr>
              <a:t>Final Table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4509120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Optimal solution to problem - II is</a:t>
            </a:r>
            <a:br>
              <a:rPr lang="en-IN" dirty="0"/>
            </a:br>
            <a:r>
              <a:rPr lang="en-IN" dirty="0" smtClean="0"/>
              <a:t>	x</a:t>
            </a:r>
            <a:r>
              <a:rPr lang="en-IN" baseline="-25000" dirty="0" smtClean="0"/>
              <a:t>1</a:t>
            </a:r>
            <a:r>
              <a:rPr lang="en-IN" dirty="0"/>
              <a:t> = 2, x</a:t>
            </a:r>
            <a:r>
              <a:rPr lang="en-IN" baseline="-25000" dirty="0"/>
              <a:t>2</a:t>
            </a:r>
            <a:r>
              <a:rPr lang="en-IN" dirty="0"/>
              <a:t> = 2</a:t>
            </a:r>
          </a:p>
          <a:p>
            <a:r>
              <a:rPr lang="en-IN" dirty="0"/>
              <a:t>Since all the variables in problem - II are integer valued, there is no need to branch this problem further.</a:t>
            </a:r>
          </a:p>
        </p:txBody>
      </p:sp>
    </p:spTree>
    <p:extLst>
      <p:ext uri="{BB962C8B-B14F-4D97-AF65-F5344CB8AC3E}">
        <p14:creationId xmlns:p14="http://schemas.microsoft.com/office/powerpoint/2010/main" val="537340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260648"/>
            <a:ext cx="8352928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Problem - III</a:t>
            </a:r>
          </a:p>
          <a:p>
            <a:r>
              <a:rPr lang="en-IN" sz="2000" dirty="0"/>
              <a:t>Maximize </a:t>
            </a:r>
            <a:r>
              <a:rPr lang="en-IN" sz="2400" b="1" dirty="0"/>
              <a:t>z = x</a:t>
            </a:r>
            <a:r>
              <a:rPr lang="en-IN" sz="2400" b="1" baseline="-25000" dirty="0"/>
              <a:t>1</a:t>
            </a:r>
            <a:r>
              <a:rPr lang="en-IN" sz="2400" b="1" dirty="0"/>
              <a:t> + x</a:t>
            </a:r>
            <a:r>
              <a:rPr lang="en-IN" sz="2400" b="1" baseline="-25000" dirty="0"/>
              <a:t>2</a:t>
            </a:r>
            <a:endParaRPr lang="en-IN" sz="2400" b="1" dirty="0"/>
          </a:p>
          <a:p>
            <a:r>
              <a:rPr lang="en-IN" dirty="0"/>
              <a:t>subject to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	3x</a:t>
            </a:r>
            <a:r>
              <a:rPr lang="en-IN" sz="2000" baseline="-25000" dirty="0" smtClean="0"/>
              <a:t>1</a:t>
            </a:r>
            <a:r>
              <a:rPr lang="en-IN" sz="2000" dirty="0"/>
              <a:t> + 2x</a:t>
            </a:r>
            <a:r>
              <a:rPr lang="en-IN" sz="2000" baseline="-25000" dirty="0"/>
              <a:t>2</a:t>
            </a:r>
            <a:r>
              <a:rPr lang="en-IN" sz="2000" dirty="0"/>
              <a:t> ≤ 12</a:t>
            </a:r>
            <a:br>
              <a:rPr lang="en-IN" sz="2000" dirty="0"/>
            </a:br>
            <a:r>
              <a:rPr lang="en-IN" sz="2000" dirty="0" smtClean="0"/>
              <a:t>	x</a:t>
            </a:r>
            <a:r>
              <a:rPr lang="en-IN" sz="2000" baseline="-25000" dirty="0" smtClean="0"/>
              <a:t>2</a:t>
            </a:r>
            <a:r>
              <a:rPr lang="en-IN" sz="2000" dirty="0"/>
              <a:t> ≤ 2</a:t>
            </a:r>
            <a:br>
              <a:rPr lang="en-IN" sz="2000" dirty="0"/>
            </a:br>
            <a:r>
              <a:rPr lang="en-IN" sz="2000" dirty="0" smtClean="0"/>
              <a:t>	x</a:t>
            </a:r>
            <a:r>
              <a:rPr lang="en-IN" sz="2000" baseline="-25000" dirty="0" smtClean="0"/>
              <a:t>1</a:t>
            </a:r>
            <a:r>
              <a:rPr lang="en-IN" sz="2000" dirty="0"/>
              <a:t> ≥ 3</a:t>
            </a:r>
          </a:p>
          <a:p>
            <a:r>
              <a:rPr lang="en-IN" sz="2000" dirty="0" smtClean="0"/>
              <a:t>	x</a:t>
            </a:r>
            <a:r>
              <a:rPr lang="en-IN" sz="2000" baseline="-25000" dirty="0" smtClean="0"/>
              <a:t>1</a:t>
            </a:r>
            <a:r>
              <a:rPr lang="en-IN" sz="2000" dirty="0"/>
              <a:t>, x</a:t>
            </a:r>
            <a:r>
              <a:rPr lang="en-IN" sz="2000" baseline="-25000" dirty="0"/>
              <a:t>2</a:t>
            </a:r>
            <a:r>
              <a:rPr lang="en-IN" sz="2000" dirty="0"/>
              <a:t> ≥ 0</a:t>
            </a:r>
          </a:p>
          <a:p>
            <a:endParaRPr lang="en-IN" sz="2000" dirty="0" smtClean="0"/>
          </a:p>
          <a:p>
            <a:r>
              <a:rPr lang="en-IN" sz="2000" dirty="0" smtClean="0"/>
              <a:t>We </a:t>
            </a:r>
            <a:r>
              <a:rPr lang="en-IN" sz="2000" dirty="0"/>
              <a:t>use the two phase method to solve this problem.</a:t>
            </a:r>
          </a:p>
          <a:p>
            <a:r>
              <a:rPr lang="en-IN" sz="2000" dirty="0"/>
              <a:t>Introducing slack, surplus &amp; artificial variables</a:t>
            </a:r>
          </a:p>
          <a:p>
            <a:endParaRPr lang="en-IN" sz="2000" dirty="0" smtClean="0"/>
          </a:p>
          <a:p>
            <a:r>
              <a:rPr lang="en-IN" sz="2000" dirty="0"/>
              <a:t>	</a:t>
            </a:r>
            <a:r>
              <a:rPr lang="en-IN" sz="2000" dirty="0" smtClean="0"/>
              <a:t>3x</a:t>
            </a:r>
            <a:r>
              <a:rPr lang="en-IN" sz="2000" baseline="-25000" dirty="0" smtClean="0"/>
              <a:t>1</a:t>
            </a:r>
            <a:r>
              <a:rPr lang="en-IN" sz="2000" dirty="0"/>
              <a:t> + 2x</a:t>
            </a:r>
            <a:r>
              <a:rPr lang="en-IN" sz="2000" baseline="-25000" dirty="0"/>
              <a:t>2</a:t>
            </a:r>
            <a:r>
              <a:rPr lang="en-IN" sz="2000" dirty="0"/>
              <a:t> + x</a:t>
            </a:r>
            <a:r>
              <a:rPr lang="en-IN" sz="2000" baseline="-25000" dirty="0"/>
              <a:t>8</a:t>
            </a:r>
            <a:r>
              <a:rPr lang="en-IN" sz="2000" dirty="0"/>
              <a:t> = 12</a:t>
            </a:r>
            <a:br>
              <a:rPr lang="en-IN" sz="2000" dirty="0"/>
            </a:br>
            <a:r>
              <a:rPr lang="en-IN" sz="2000" dirty="0"/>
              <a:t>	</a:t>
            </a:r>
            <a:r>
              <a:rPr lang="en-IN" sz="2000" dirty="0" smtClean="0"/>
              <a:t>x</a:t>
            </a:r>
            <a:r>
              <a:rPr lang="en-IN" sz="2000" baseline="-25000" dirty="0" smtClean="0"/>
              <a:t>2</a:t>
            </a:r>
            <a:r>
              <a:rPr lang="en-IN" sz="2000" dirty="0"/>
              <a:t> + x</a:t>
            </a:r>
            <a:r>
              <a:rPr lang="en-IN" sz="2000" baseline="-25000" dirty="0"/>
              <a:t>9</a:t>
            </a:r>
            <a:r>
              <a:rPr lang="en-IN" sz="2000" dirty="0"/>
              <a:t> = 2</a:t>
            </a:r>
            <a:br>
              <a:rPr lang="en-IN" sz="2000" dirty="0"/>
            </a:br>
            <a:r>
              <a:rPr lang="en-IN" sz="2000" dirty="0" smtClean="0"/>
              <a:t>	x</a:t>
            </a:r>
            <a:r>
              <a:rPr lang="en-IN" sz="2000" baseline="-25000" dirty="0" smtClean="0"/>
              <a:t>1</a:t>
            </a:r>
            <a:r>
              <a:rPr lang="en-IN" sz="2000" dirty="0"/>
              <a:t> - x</a:t>
            </a:r>
            <a:r>
              <a:rPr lang="en-IN" sz="2000" baseline="-25000" dirty="0"/>
              <a:t>10</a:t>
            </a:r>
            <a:r>
              <a:rPr lang="en-IN" sz="2000" dirty="0"/>
              <a:t> + A</a:t>
            </a:r>
            <a:r>
              <a:rPr lang="en-IN" sz="2000" baseline="-25000" dirty="0"/>
              <a:t>1</a:t>
            </a:r>
            <a:r>
              <a:rPr lang="en-IN" sz="2000" dirty="0"/>
              <a:t> = 3</a:t>
            </a:r>
          </a:p>
          <a:p>
            <a:endParaRPr lang="en-IN" sz="2000" dirty="0" smtClean="0"/>
          </a:p>
          <a:p>
            <a:r>
              <a:rPr lang="en-IN" sz="2000" dirty="0" smtClean="0"/>
              <a:t>where</a:t>
            </a:r>
            <a:r>
              <a:rPr lang="en-IN" sz="2000" dirty="0"/>
              <a:t>:</a:t>
            </a:r>
            <a:br>
              <a:rPr lang="en-IN" sz="2000" dirty="0"/>
            </a:br>
            <a:r>
              <a:rPr lang="en-IN" sz="2000" dirty="0" smtClean="0"/>
              <a:t>	x</a:t>
            </a:r>
            <a:r>
              <a:rPr lang="en-IN" sz="2000" baseline="-25000" dirty="0" smtClean="0"/>
              <a:t>8</a:t>
            </a:r>
            <a:r>
              <a:rPr lang="en-IN" sz="2000" dirty="0"/>
              <a:t> and x</a:t>
            </a:r>
            <a:r>
              <a:rPr lang="en-IN" sz="2000" baseline="-25000" dirty="0"/>
              <a:t>9 </a:t>
            </a:r>
            <a:r>
              <a:rPr lang="en-IN" sz="2000" dirty="0"/>
              <a:t>are slack variables.</a:t>
            </a:r>
            <a:br>
              <a:rPr lang="en-IN" sz="2000" dirty="0"/>
            </a:br>
            <a:r>
              <a:rPr lang="en-IN" sz="2000" dirty="0" smtClean="0"/>
              <a:t>	x</a:t>
            </a:r>
            <a:r>
              <a:rPr lang="en-IN" sz="2000" baseline="-25000" dirty="0" smtClean="0"/>
              <a:t>10</a:t>
            </a:r>
            <a:r>
              <a:rPr lang="en-IN" sz="2000" baseline="-25000" dirty="0"/>
              <a:t> </a:t>
            </a:r>
            <a:r>
              <a:rPr lang="en-IN" sz="2000" dirty="0"/>
              <a:t>is a surplus variable.</a:t>
            </a:r>
            <a:br>
              <a:rPr lang="en-IN" sz="2000" dirty="0"/>
            </a:br>
            <a:r>
              <a:rPr lang="en-IN" sz="2000" dirty="0" smtClean="0"/>
              <a:t>	A</a:t>
            </a:r>
            <a:r>
              <a:rPr lang="en-IN" sz="2000" baseline="-25000" dirty="0" smtClean="0"/>
              <a:t>1</a:t>
            </a:r>
            <a:r>
              <a:rPr lang="en-IN" sz="2000" dirty="0"/>
              <a:t> is an artificial variable.</a:t>
            </a:r>
          </a:p>
        </p:txBody>
      </p:sp>
    </p:spTree>
    <p:extLst>
      <p:ext uri="{BB962C8B-B14F-4D97-AF65-F5344CB8AC3E}">
        <p14:creationId xmlns:p14="http://schemas.microsoft.com/office/powerpoint/2010/main" val="4272458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434530"/>
              </p:ext>
            </p:extLst>
          </p:nvPr>
        </p:nvGraphicFramePr>
        <p:xfrm>
          <a:off x="481537" y="620688"/>
          <a:ext cx="8229600" cy="2743200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</a:t>
                      </a:r>
                      <a:r>
                        <a:rPr lang="en-IN" baseline="-25000"/>
                        <a:t>j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</a:t>
                      </a:r>
                      <a:r>
                        <a:rPr lang="en-IN" baseline="-25000"/>
                        <a:t>B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Basic variables</a:t>
                      </a:r>
                      <a:br>
                        <a:rPr lang="en-IN"/>
                      </a:br>
                      <a:r>
                        <a:rPr lang="en-IN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1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2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8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9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10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Solution values</a:t>
                      </a:r>
                      <a:br>
                        <a:rPr lang="en-IN"/>
                      </a:br>
                      <a:r>
                        <a:rPr lang="en-IN"/>
                        <a:t>b (=X</a:t>
                      </a:r>
                      <a:r>
                        <a:rPr lang="en-IN" baseline="-25000"/>
                        <a:t>B</a:t>
                      </a:r>
                      <a:r>
                        <a:rPr lang="en-IN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2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1/2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3/2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3/2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9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-1/2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-3/2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1/2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1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-1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z</a:t>
                      </a:r>
                      <a:r>
                        <a:rPr lang="en-IN" baseline="-25000"/>
                        <a:t>j</a:t>
                      </a:r>
                      <a:r>
                        <a:rPr lang="en-IN"/>
                        <a:t>–c</a:t>
                      </a:r>
                      <a:r>
                        <a:rPr lang="en-IN" baseline="-25000"/>
                        <a:t>j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1/2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1/2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93812" y="3501008"/>
            <a:ext cx="799288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Raleway"/>
                <a:cs typeface="Arial" pitchFamily="34" charset="0"/>
              </a:rPr>
              <a:t>x</a:t>
            </a:r>
            <a:r>
              <a:rPr kumimoji="0" lang="en-US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  <a:cs typeface="Arial" pitchFamily="34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  <a:cs typeface="Arial" pitchFamily="34" charset="0"/>
              </a:rPr>
              <a:t>=3,x</a:t>
            </a:r>
            <a:r>
              <a:rPr kumimoji="0" lang="en-US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  <a:cs typeface="Arial" pitchFamily="34" charset="0"/>
              </a:rPr>
              <a:t>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  <a:cs typeface="Arial" pitchFamily="34" charset="0"/>
              </a:rPr>
              <a:t>=3/2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  <a:cs typeface="Arial" pitchFamily="34" charset="0"/>
              </a:rPr>
              <a:t>The solution obtained is not integer valued.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  <a:cs typeface="Arial" pitchFamily="34" charset="0"/>
              </a:rPr>
              <a:t>Since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  <a:cs typeface="Arial" pitchFamily="34" charset="0"/>
              </a:rPr>
              <a:t>[x</a:t>
            </a:r>
            <a:r>
              <a:rPr kumimoji="0" lang="en-US" b="1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  <a:cs typeface="Arial" pitchFamily="34" charset="0"/>
              </a:rPr>
              <a:t>2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  <a:cs typeface="Arial" pitchFamily="34" charset="0"/>
              </a:rPr>
              <a:t>] = [1 + 1/2] = 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  <a:cs typeface="Arial" pitchFamily="34" charset="0"/>
              </a:rPr>
              <a:t>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Raleway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  <a:cs typeface="Arial" pitchFamily="34" charset="0"/>
              </a:rPr>
              <a:t>we divide the problem - III into two parts by adding two new constraints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Raleway"/>
                <a:cs typeface="Arial" pitchFamily="34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  <a:cs typeface="Arial" pitchFamily="34" charset="0"/>
              </a:rPr>
              <a:t>x</a:t>
            </a:r>
            <a:r>
              <a:rPr kumimoji="0" lang="en-US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  <a:cs typeface="Arial" pitchFamily="34" charset="0"/>
              </a:rPr>
              <a:t>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  <a:cs typeface="Arial" pitchFamily="34" charset="0"/>
              </a:rPr>
              <a:t> ≤ 1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Raleway"/>
                <a:cs typeface="Arial" pitchFamily="34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  <a:cs typeface="Arial" pitchFamily="34" charset="0"/>
              </a:rPr>
              <a:t>x</a:t>
            </a:r>
            <a:r>
              <a:rPr kumimoji="0" lang="en-US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  <a:cs typeface="Arial" pitchFamily="34" charset="0"/>
              </a:rPr>
              <a:t>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  <a:cs typeface="Arial" pitchFamily="34" charset="0"/>
              </a:rPr>
              <a:t> ≥ 2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Raleway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  <a:cs typeface="Arial" pitchFamily="34" charset="0"/>
              </a:rPr>
              <a:t>Thus, we form two sub-problems (problem - IV and problem - V).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1537" y="116632"/>
            <a:ext cx="2722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Final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483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332656"/>
            <a:ext cx="853244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Problem - </a:t>
            </a:r>
            <a:r>
              <a:rPr lang="en-IN" sz="2000" b="1" dirty="0" smtClean="0"/>
              <a:t>IV</a:t>
            </a:r>
            <a:endParaRPr lang="en-IN" sz="2000" b="1" dirty="0"/>
          </a:p>
          <a:p>
            <a:r>
              <a:rPr lang="en-IN" sz="2000" dirty="0"/>
              <a:t>Maximize </a:t>
            </a:r>
            <a:r>
              <a:rPr lang="en-IN" sz="2400" b="1" dirty="0"/>
              <a:t>z = x</a:t>
            </a:r>
            <a:r>
              <a:rPr lang="en-IN" sz="2400" b="1" baseline="-25000" dirty="0"/>
              <a:t>1</a:t>
            </a:r>
            <a:r>
              <a:rPr lang="en-IN" sz="2400" b="1" dirty="0"/>
              <a:t> + </a:t>
            </a:r>
            <a:r>
              <a:rPr lang="en-IN" sz="2400" b="1" dirty="0" smtClean="0"/>
              <a:t>x</a:t>
            </a:r>
            <a:r>
              <a:rPr lang="en-IN" sz="2400" b="1" baseline="-25000" dirty="0" smtClean="0"/>
              <a:t>2</a:t>
            </a:r>
            <a:endParaRPr lang="en-IN" sz="2400" b="1" dirty="0" smtClean="0"/>
          </a:p>
          <a:p>
            <a:r>
              <a:rPr lang="en-IN" sz="2000" dirty="0"/>
              <a:t>subject to</a:t>
            </a:r>
            <a:br>
              <a:rPr lang="en-IN" sz="2000" dirty="0"/>
            </a:br>
            <a:r>
              <a:rPr lang="en-IN" sz="2000" dirty="0" smtClean="0"/>
              <a:t>	3x</a:t>
            </a:r>
            <a:r>
              <a:rPr lang="en-IN" sz="2000" baseline="-25000" dirty="0" smtClean="0"/>
              <a:t>1</a:t>
            </a:r>
            <a:r>
              <a:rPr lang="en-IN" sz="2000" dirty="0"/>
              <a:t> + 2x</a:t>
            </a:r>
            <a:r>
              <a:rPr lang="en-IN" sz="2000" baseline="-25000" dirty="0"/>
              <a:t>2</a:t>
            </a:r>
            <a:r>
              <a:rPr lang="en-IN" sz="2000" dirty="0"/>
              <a:t> ≤ 12</a:t>
            </a:r>
            <a:br>
              <a:rPr lang="en-IN" sz="2000" dirty="0"/>
            </a:br>
            <a:r>
              <a:rPr lang="en-IN" sz="2000" dirty="0" smtClean="0"/>
              <a:t>	x</a:t>
            </a:r>
            <a:r>
              <a:rPr lang="en-IN" sz="2000" baseline="-25000" dirty="0" smtClean="0"/>
              <a:t>2</a:t>
            </a:r>
            <a:r>
              <a:rPr lang="en-IN" sz="2000" dirty="0"/>
              <a:t> ≤ 2</a:t>
            </a:r>
            <a:br>
              <a:rPr lang="en-IN" sz="2000" dirty="0"/>
            </a:br>
            <a:r>
              <a:rPr lang="en-IN" sz="2000" dirty="0" smtClean="0"/>
              <a:t>	x</a:t>
            </a:r>
            <a:r>
              <a:rPr lang="en-IN" sz="2000" baseline="-25000" dirty="0" smtClean="0"/>
              <a:t>1</a:t>
            </a:r>
            <a:r>
              <a:rPr lang="en-IN" sz="2000" dirty="0"/>
              <a:t> ≥ 3</a:t>
            </a:r>
            <a:br>
              <a:rPr lang="en-IN" sz="2000" dirty="0"/>
            </a:br>
            <a:r>
              <a:rPr lang="en-IN" sz="2000" dirty="0" smtClean="0"/>
              <a:t>	x</a:t>
            </a:r>
            <a:r>
              <a:rPr lang="en-IN" sz="2000" baseline="-25000" dirty="0" smtClean="0"/>
              <a:t>2</a:t>
            </a:r>
            <a:r>
              <a:rPr lang="en-IN" sz="2000" dirty="0"/>
              <a:t> ≤ 1</a:t>
            </a:r>
          </a:p>
          <a:p>
            <a:r>
              <a:rPr lang="en-IN" sz="2000" dirty="0" smtClean="0"/>
              <a:t>	x</a:t>
            </a:r>
            <a:r>
              <a:rPr lang="en-IN" sz="2000" baseline="-25000" dirty="0" smtClean="0"/>
              <a:t>1</a:t>
            </a:r>
            <a:r>
              <a:rPr lang="en-IN" sz="2000" dirty="0"/>
              <a:t>, x</a:t>
            </a:r>
            <a:r>
              <a:rPr lang="en-IN" sz="2000" baseline="-25000" dirty="0"/>
              <a:t>2</a:t>
            </a:r>
            <a:r>
              <a:rPr lang="en-IN" sz="2000" dirty="0"/>
              <a:t> ≥ 0</a:t>
            </a:r>
          </a:p>
          <a:p>
            <a:r>
              <a:rPr lang="en-IN" sz="2000" dirty="0"/>
              <a:t>We use the two phase method to solve this problem.</a:t>
            </a:r>
          </a:p>
          <a:p>
            <a:r>
              <a:rPr lang="en-IN" sz="2000" dirty="0"/>
              <a:t>Introducing slack, surplus &amp; artificial </a:t>
            </a:r>
            <a:r>
              <a:rPr lang="en-IN" sz="2000" dirty="0" smtClean="0"/>
              <a:t>variables</a:t>
            </a:r>
          </a:p>
          <a:p>
            <a:endParaRPr lang="en-IN" sz="2000" dirty="0"/>
          </a:p>
          <a:p>
            <a:pPr lvl="1"/>
            <a:r>
              <a:rPr lang="en-IN" sz="2000" dirty="0"/>
              <a:t>3x</a:t>
            </a:r>
            <a:r>
              <a:rPr lang="en-IN" sz="2000" baseline="-25000" dirty="0"/>
              <a:t>1</a:t>
            </a:r>
            <a:r>
              <a:rPr lang="en-IN" sz="2000" dirty="0"/>
              <a:t> + 2x</a:t>
            </a:r>
            <a:r>
              <a:rPr lang="en-IN" sz="2000" baseline="-25000" dirty="0"/>
              <a:t>2</a:t>
            </a:r>
            <a:r>
              <a:rPr lang="en-IN" sz="2000" dirty="0"/>
              <a:t> + x</a:t>
            </a:r>
            <a:r>
              <a:rPr lang="en-IN" sz="2000" baseline="-25000" dirty="0"/>
              <a:t>11 </a:t>
            </a:r>
            <a:r>
              <a:rPr lang="en-IN" sz="2000" dirty="0"/>
              <a:t>= 12</a:t>
            </a:r>
            <a:br>
              <a:rPr lang="en-IN" sz="2000" dirty="0"/>
            </a:br>
            <a:r>
              <a:rPr lang="en-IN" sz="2000" dirty="0"/>
              <a:t>x</a:t>
            </a:r>
            <a:r>
              <a:rPr lang="en-IN" sz="2000" baseline="-25000" dirty="0"/>
              <a:t>2</a:t>
            </a:r>
            <a:r>
              <a:rPr lang="en-IN" sz="2000" dirty="0"/>
              <a:t> + x</a:t>
            </a:r>
            <a:r>
              <a:rPr lang="en-IN" sz="2000" baseline="-25000" dirty="0"/>
              <a:t>12</a:t>
            </a:r>
            <a:r>
              <a:rPr lang="en-IN" sz="2000" dirty="0"/>
              <a:t> = 2</a:t>
            </a:r>
            <a:br>
              <a:rPr lang="en-IN" sz="2000" dirty="0"/>
            </a:br>
            <a:r>
              <a:rPr lang="en-IN" sz="2000" dirty="0"/>
              <a:t>x</a:t>
            </a:r>
            <a:r>
              <a:rPr lang="en-IN" sz="2000" baseline="-25000" dirty="0"/>
              <a:t>1</a:t>
            </a:r>
            <a:r>
              <a:rPr lang="en-IN" sz="2000" dirty="0"/>
              <a:t> - x</a:t>
            </a:r>
            <a:r>
              <a:rPr lang="en-IN" sz="2000" baseline="-25000" dirty="0"/>
              <a:t>13</a:t>
            </a:r>
            <a:r>
              <a:rPr lang="en-IN" sz="2000" dirty="0"/>
              <a:t> + A</a:t>
            </a:r>
            <a:r>
              <a:rPr lang="en-IN" sz="2000" baseline="-25000" dirty="0"/>
              <a:t>1</a:t>
            </a:r>
            <a:r>
              <a:rPr lang="en-IN" sz="2000" dirty="0"/>
              <a:t> = 3</a:t>
            </a:r>
            <a:br>
              <a:rPr lang="en-IN" sz="2000" dirty="0"/>
            </a:br>
            <a:r>
              <a:rPr lang="en-IN" sz="2000" dirty="0"/>
              <a:t>x</a:t>
            </a:r>
            <a:r>
              <a:rPr lang="en-IN" sz="2000" baseline="-25000" dirty="0"/>
              <a:t>2</a:t>
            </a:r>
            <a:r>
              <a:rPr lang="en-IN" sz="2000" dirty="0"/>
              <a:t> + x</a:t>
            </a:r>
            <a:r>
              <a:rPr lang="en-IN" sz="2000" baseline="-25000" dirty="0"/>
              <a:t>14 </a:t>
            </a:r>
            <a:r>
              <a:rPr lang="en-IN" sz="2000" dirty="0"/>
              <a:t>= 1</a:t>
            </a:r>
          </a:p>
          <a:p>
            <a:endParaRPr lang="en-IN" sz="2000" dirty="0" smtClean="0"/>
          </a:p>
          <a:p>
            <a:r>
              <a:rPr lang="en-IN" sz="2000" dirty="0" smtClean="0"/>
              <a:t>where</a:t>
            </a:r>
            <a:r>
              <a:rPr lang="en-IN" sz="2000" dirty="0"/>
              <a:t>:</a:t>
            </a:r>
            <a:br>
              <a:rPr lang="en-IN" sz="2000" dirty="0"/>
            </a:br>
            <a:r>
              <a:rPr lang="en-IN" sz="2000" dirty="0" smtClean="0"/>
              <a:t>	x</a:t>
            </a:r>
            <a:r>
              <a:rPr lang="en-IN" sz="2000" baseline="-25000" dirty="0" smtClean="0"/>
              <a:t>11</a:t>
            </a:r>
            <a:r>
              <a:rPr lang="en-IN" sz="2000" dirty="0" smtClean="0"/>
              <a:t>, x</a:t>
            </a:r>
            <a:r>
              <a:rPr lang="en-IN" sz="2000" baseline="-25000" dirty="0" smtClean="0"/>
              <a:t>12</a:t>
            </a:r>
            <a:r>
              <a:rPr lang="en-IN" sz="2000" dirty="0" smtClean="0"/>
              <a:t> &amp; x</a:t>
            </a:r>
            <a:r>
              <a:rPr lang="en-IN" sz="2000" baseline="-25000" dirty="0" smtClean="0"/>
              <a:t>14 </a:t>
            </a:r>
            <a:r>
              <a:rPr lang="en-IN" sz="2000" dirty="0" smtClean="0"/>
              <a:t>are slack variables.</a:t>
            </a:r>
            <a:br>
              <a:rPr lang="en-IN" sz="2000" dirty="0" smtClean="0"/>
            </a:br>
            <a:r>
              <a:rPr lang="en-IN" sz="2000" dirty="0" smtClean="0"/>
              <a:t>	x</a:t>
            </a:r>
            <a:r>
              <a:rPr lang="en-IN" sz="2000" baseline="-25000" dirty="0" smtClean="0"/>
              <a:t>13 </a:t>
            </a:r>
            <a:r>
              <a:rPr lang="en-IN" sz="2000" dirty="0" smtClean="0"/>
              <a:t>is a surplus variable.</a:t>
            </a:r>
            <a:br>
              <a:rPr lang="en-IN" sz="2000" dirty="0" smtClean="0"/>
            </a:br>
            <a:r>
              <a:rPr lang="en-IN" sz="2000" dirty="0" smtClean="0"/>
              <a:t>	A</a:t>
            </a:r>
            <a:r>
              <a:rPr lang="en-IN" sz="2000" baseline="-25000" dirty="0" smtClean="0"/>
              <a:t>1</a:t>
            </a:r>
            <a:r>
              <a:rPr lang="en-IN" sz="2000" dirty="0" smtClean="0"/>
              <a:t> is an artificial variable.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24926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291458"/>
              </p:ext>
            </p:extLst>
          </p:nvPr>
        </p:nvGraphicFramePr>
        <p:xfrm>
          <a:off x="452863" y="1412776"/>
          <a:ext cx="8229600" cy="338328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</a:t>
                      </a:r>
                      <a:r>
                        <a:rPr lang="en-IN" baseline="-25000"/>
                        <a:t>j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</a:t>
                      </a:r>
                      <a:r>
                        <a:rPr lang="en-IN" baseline="-25000"/>
                        <a:t>B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Basic variables</a:t>
                      </a:r>
                      <a:br>
                        <a:rPr lang="en-IN"/>
                      </a:br>
                      <a:r>
                        <a:rPr lang="en-IN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1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2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11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12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13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14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Solution values</a:t>
                      </a:r>
                      <a:br>
                        <a:rPr lang="en-IN"/>
                      </a:br>
                      <a:r>
                        <a:rPr lang="en-IN"/>
                        <a:t>b (=X</a:t>
                      </a:r>
                      <a:r>
                        <a:rPr lang="en-IN" baseline="-25000"/>
                        <a:t>B</a:t>
                      </a:r>
                      <a:r>
                        <a:rPr lang="en-IN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13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1/3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-2/3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1/3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12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-1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1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1/3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-2/3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10/3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2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z</a:t>
                      </a:r>
                      <a:r>
                        <a:rPr lang="en-IN" baseline="-25000"/>
                        <a:t>j</a:t>
                      </a:r>
                      <a:r>
                        <a:rPr lang="en-IN"/>
                        <a:t>–c</a:t>
                      </a:r>
                      <a:r>
                        <a:rPr lang="en-IN" baseline="-25000"/>
                        <a:t>j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1/3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1/3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12604" y="574522"/>
            <a:ext cx="13730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  <a:cs typeface="Arial" pitchFamily="34" charset="0"/>
              </a:rPr>
              <a:t>Final Table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4734" y="5517232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Raleway"/>
                <a:cs typeface="Arial" pitchFamily="34" charset="0"/>
              </a:rPr>
              <a:t>x</a:t>
            </a:r>
            <a:r>
              <a:rPr lang="en-US" sz="2000" b="1" baseline="-30000" dirty="0">
                <a:solidFill>
                  <a:srgbClr val="000000"/>
                </a:solidFill>
                <a:latin typeface="Raleway"/>
                <a:cs typeface="Arial" pitchFamily="34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Raleway"/>
                <a:cs typeface="Arial" pitchFamily="34" charset="0"/>
              </a:rPr>
              <a:t> = </a:t>
            </a:r>
            <a:r>
              <a:rPr lang="en-US" sz="2000" b="1" dirty="0" smtClean="0">
                <a:solidFill>
                  <a:srgbClr val="000000"/>
                </a:solidFill>
                <a:latin typeface="Raleway"/>
                <a:cs typeface="Arial" pitchFamily="34" charset="0"/>
              </a:rPr>
              <a:t>10/3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Raleway"/>
                <a:cs typeface="Arial" pitchFamily="34" charset="0"/>
              </a:rPr>
              <a:t>x</a:t>
            </a:r>
            <a:r>
              <a:rPr lang="en-US" sz="2000" b="1" baseline="-30000" dirty="0" smtClean="0">
                <a:solidFill>
                  <a:srgbClr val="000000"/>
                </a:solidFill>
                <a:latin typeface="Raleway"/>
                <a:cs typeface="Arial" pitchFamily="34" charset="0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Raleway"/>
                <a:cs typeface="Arial" pitchFamily="34" charset="0"/>
              </a:rPr>
              <a:t> = 1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852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620688"/>
            <a:ext cx="83529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Problem - V</a:t>
            </a:r>
            <a:endParaRPr lang="en-IN" sz="2000" dirty="0"/>
          </a:p>
          <a:p>
            <a:r>
              <a:rPr lang="en-IN" sz="2000" dirty="0"/>
              <a:t>Maximize </a:t>
            </a:r>
            <a:r>
              <a:rPr lang="en-IN" sz="2400" b="1" dirty="0"/>
              <a:t>z = x</a:t>
            </a:r>
            <a:r>
              <a:rPr lang="en-IN" sz="2400" b="1" baseline="-25000" dirty="0"/>
              <a:t>1</a:t>
            </a:r>
            <a:r>
              <a:rPr lang="en-IN" sz="2400" b="1" dirty="0"/>
              <a:t> + x</a:t>
            </a:r>
            <a:r>
              <a:rPr lang="en-IN" sz="2400" b="1" baseline="-25000" dirty="0"/>
              <a:t>2</a:t>
            </a:r>
            <a:endParaRPr lang="en-IN" sz="2400" b="1" dirty="0"/>
          </a:p>
          <a:p>
            <a:r>
              <a:rPr lang="en-IN" sz="2000" dirty="0"/>
              <a:t>subject to</a:t>
            </a:r>
            <a:br>
              <a:rPr lang="en-IN" sz="2000" dirty="0"/>
            </a:br>
            <a:r>
              <a:rPr lang="en-IN" sz="2000" dirty="0" smtClean="0"/>
              <a:t>	3x</a:t>
            </a:r>
            <a:r>
              <a:rPr lang="en-IN" sz="2000" baseline="-25000" dirty="0" smtClean="0"/>
              <a:t>1</a:t>
            </a:r>
            <a:r>
              <a:rPr lang="en-IN" sz="2000" dirty="0"/>
              <a:t> + 2x</a:t>
            </a:r>
            <a:r>
              <a:rPr lang="en-IN" sz="2000" baseline="-25000" dirty="0"/>
              <a:t>2</a:t>
            </a:r>
            <a:r>
              <a:rPr lang="en-IN" sz="2000" dirty="0"/>
              <a:t> ≤ 12</a:t>
            </a:r>
            <a:br>
              <a:rPr lang="en-IN" sz="2000" dirty="0"/>
            </a:br>
            <a:r>
              <a:rPr lang="en-IN" sz="2000" dirty="0" smtClean="0"/>
              <a:t>	x</a:t>
            </a:r>
            <a:r>
              <a:rPr lang="en-IN" sz="2000" baseline="-25000" dirty="0" smtClean="0"/>
              <a:t>2</a:t>
            </a:r>
            <a:r>
              <a:rPr lang="en-IN" sz="2000" dirty="0"/>
              <a:t> ≤ 2</a:t>
            </a:r>
            <a:br>
              <a:rPr lang="en-IN" sz="2000" dirty="0"/>
            </a:br>
            <a:r>
              <a:rPr lang="en-IN" sz="2000" dirty="0" smtClean="0"/>
              <a:t>	x</a:t>
            </a:r>
            <a:r>
              <a:rPr lang="en-IN" sz="2000" baseline="-25000" dirty="0" smtClean="0"/>
              <a:t>1</a:t>
            </a:r>
            <a:r>
              <a:rPr lang="en-IN" sz="2000" dirty="0"/>
              <a:t> ≥ 3</a:t>
            </a:r>
            <a:br>
              <a:rPr lang="en-IN" sz="2000" dirty="0"/>
            </a:br>
            <a:r>
              <a:rPr lang="en-IN" sz="2000" dirty="0" smtClean="0"/>
              <a:t>	x</a:t>
            </a:r>
            <a:r>
              <a:rPr lang="en-IN" sz="2000" baseline="-25000" dirty="0" smtClean="0"/>
              <a:t>2</a:t>
            </a:r>
            <a:r>
              <a:rPr lang="en-IN" sz="2000" dirty="0"/>
              <a:t> ≥ 2</a:t>
            </a:r>
          </a:p>
          <a:p>
            <a:r>
              <a:rPr lang="en-IN" sz="2000" dirty="0" smtClean="0"/>
              <a:t>	x</a:t>
            </a:r>
            <a:r>
              <a:rPr lang="en-IN" sz="2000" baseline="-25000" dirty="0" smtClean="0"/>
              <a:t>1</a:t>
            </a:r>
            <a:r>
              <a:rPr lang="en-IN" sz="2000" dirty="0"/>
              <a:t>, x</a:t>
            </a:r>
            <a:r>
              <a:rPr lang="en-IN" sz="2000" baseline="-25000" dirty="0"/>
              <a:t>2</a:t>
            </a:r>
            <a:r>
              <a:rPr lang="en-IN" sz="2000" dirty="0"/>
              <a:t> ≥ 0</a:t>
            </a:r>
          </a:p>
          <a:p>
            <a:endParaRPr lang="en-IN" sz="2000" dirty="0" smtClean="0"/>
          </a:p>
          <a:p>
            <a:r>
              <a:rPr lang="en-IN" sz="2000" dirty="0" smtClean="0"/>
              <a:t>The </a:t>
            </a:r>
            <a:r>
              <a:rPr lang="en-IN" sz="2000" dirty="0"/>
              <a:t>solution to problem - V is infeasible. So we will not consider this problem.</a:t>
            </a:r>
          </a:p>
          <a:p>
            <a:r>
              <a:rPr lang="en-IN" sz="2000" dirty="0"/>
              <a:t>But the solution to problem to problem - IV is not integer valued. </a:t>
            </a:r>
            <a:endParaRPr lang="en-IN" sz="2000" dirty="0" smtClean="0"/>
          </a:p>
          <a:p>
            <a:r>
              <a:rPr lang="en-IN" sz="2000" dirty="0" smtClean="0"/>
              <a:t>Since 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[</a:t>
            </a:r>
            <a:r>
              <a:rPr lang="en-IN" sz="2000" dirty="0"/>
              <a:t>x</a:t>
            </a:r>
            <a:r>
              <a:rPr lang="en-IN" sz="2000" baseline="-25000" dirty="0"/>
              <a:t>1</a:t>
            </a:r>
            <a:r>
              <a:rPr lang="en-IN" sz="2000" dirty="0"/>
              <a:t>] = [3 + 1/3] = 3, </a:t>
            </a:r>
            <a:endParaRPr lang="en-IN" sz="2000" dirty="0" smtClean="0"/>
          </a:p>
          <a:p>
            <a:endParaRPr lang="en-IN" sz="2000" dirty="0"/>
          </a:p>
          <a:p>
            <a:r>
              <a:rPr lang="en-IN" sz="2000" dirty="0" smtClean="0"/>
              <a:t>we </a:t>
            </a:r>
            <a:r>
              <a:rPr lang="en-IN" sz="2000" dirty="0"/>
              <a:t>divide the problem - IV into two parts by adding two new constraints </a:t>
            </a:r>
            <a:endParaRPr lang="en-IN" sz="2000" dirty="0" smtClean="0"/>
          </a:p>
          <a:p>
            <a:r>
              <a:rPr lang="en-IN" sz="2000" dirty="0"/>
              <a:t>	</a:t>
            </a:r>
            <a:r>
              <a:rPr lang="en-IN" sz="2000" dirty="0" smtClean="0"/>
              <a:t>x</a:t>
            </a:r>
            <a:r>
              <a:rPr lang="en-IN" sz="2000" baseline="-25000" dirty="0" smtClean="0"/>
              <a:t>1</a:t>
            </a:r>
            <a:r>
              <a:rPr lang="en-IN" sz="2000" dirty="0"/>
              <a:t> ≤ 3 </a:t>
            </a:r>
          </a:p>
          <a:p>
            <a:r>
              <a:rPr lang="en-IN" sz="2000" dirty="0" smtClean="0"/>
              <a:t>	x</a:t>
            </a:r>
            <a:r>
              <a:rPr lang="en-IN" sz="2000" baseline="-25000" dirty="0" smtClean="0"/>
              <a:t>1</a:t>
            </a:r>
            <a:r>
              <a:rPr lang="en-IN" sz="2000" dirty="0"/>
              <a:t> ≥ </a:t>
            </a:r>
            <a:r>
              <a:rPr lang="en-IN" sz="2000" dirty="0" smtClean="0"/>
              <a:t>4 </a:t>
            </a:r>
          </a:p>
          <a:p>
            <a:endParaRPr lang="en-IN" sz="2000" dirty="0"/>
          </a:p>
          <a:p>
            <a:r>
              <a:rPr lang="en-IN" sz="2000" dirty="0" smtClean="0"/>
              <a:t>Thus</a:t>
            </a:r>
            <a:r>
              <a:rPr lang="en-IN" sz="2000" dirty="0"/>
              <a:t>, we form two sub-problems (problem - VI and problem - VII).</a:t>
            </a:r>
          </a:p>
        </p:txBody>
      </p:sp>
    </p:spTree>
    <p:extLst>
      <p:ext uri="{BB962C8B-B14F-4D97-AF65-F5344CB8AC3E}">
        <p14:creationId xmlns:p14="http://schemas.microsoft.com/office/powerpoint/2010/main" val="40602942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188640"/>
            <a:ext cx="7488832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Problem - </a:t>
            </a:r>
            <a:r>
              <a:rPr lang="en-IN" sz="2000" b="1" dirty="0" smtClean="0"/>
              <a:t>VI</a:t>
            </a:r>
            <a:endParaRPr lang="en-IN" sz="2000" dirty="0"/>
          </a:p>
          <a:p>
            <a:r>
              <a:rPr lang="en-IN" sz="2000" dirty="0"/>
              <a:t>Maximize </a:t>
            </a:r>
            <a:r>
              <a:rPr lang="en-IN" sz="2400" b="1" dirty="0"/>
              <a:t>z = x</a:t>
            </a:r>
            <a:r>
              <a:rPr lang="en-IN" sz="2400" b="1" baseline="-25000" dirty="0"/>
              <a:t>1</a:t>
            </a:r>
            <a:r>
              <a:rPr lang="en-IN" sz="2400" b="1" dirty="0"/>
              <a:t> + x</a:t>
            </a:r>
            <a:r>
              <a:rPr lang="en-IN" sz="2400" b="1" baseline="-25000" dirty="0"/>
              <a:t>2</a:t>
            </a:r>
            <a:endParaRPr lang="en-IN" sz="2400" b="1" dirty="0"/>
          </a:p>
          <a:p>
            <a:r>
              <a:rPr lang="en-IN" sz="2000" dirty="0"/>
              <a:t>subject to</a:t>
            </a:r>
            <a:br>
              <a:rPr lang="en-IN" sz="2000" dirty="0"/>
            </a:br>
            <a:r>
              <a:rPr lang="en-IN" sz="2000" dirty="0" smtClean="0"/>
              <a:t>	3x</a:t>
            </a:r>
            <a:r>
              <a:rPr lang="en-IN" sz="2000" baseline="-25000" dirty="0" smtClean="0"/>
              <a:t>1</a:t>
            </a:r>
            <a:r>
              <a:rPr lang="en-IN" sz="2000" dirty="0"/>
              <a:t> + 2x</a:t>
            </a:r>
            <a:r>
              <a:rPr lang="en-IN" sz="2000" baseline="-25000" dirty="0"/>
              <a:t>2</a:t>
            </a:r>
            <a:r>
              <a:rPr lang="en-IN" sz="2000" dirty="0"/>
              <a:t> ≤ 12</a:t>
            </a:r>
            <a:br>
              <a:rPr lang="en-IN" sz="2000" dirty="0"/>
            </a:br>
            <a:r>
              <a:rPr lang="en-IN" sz="2000" dirty="0" smtClean="0"/>
              <a:t>	x</a:t>
            </a:r>
            <a:r>
              <a:rPr lang="en-IN" sz="2000" baseline="-25000" dirty="0" smtClean="0"/>
              <a:t>2</a:t>
            </a:r>
            <a:r>
              <a:rPr lang="en-IN" sz="2000" dirty="0"/>
              <a:t> ≤ 2</a:t>
            </a:r>
            <a:br>
              <a:rPr lang="en-IN" sz="2000" dirty="0"/>
            </a:br>
            <a:r>
              <a:rPr lang="en-IN" sz="2000" dirty="0" smtClean="0"/>
              <a:t>	x</a:t>
            </a:r>
            <a:r>
              <a:rPr lang="en-IN" sz="2000" baseline="-25000" dirty="0" smtClean="0"/>
              <a:t>1</a:t>
            </a:r>
            <a:r>
              <a:rPr lang="en-IN" sz="2000" dirty="0"/>
              <a:t> ≥ 3</a:t>
            </a:r>
            <a:br>
              <a:rPr lang="en-IN" sz="2000" dirty="0"/>
            </a:br>
            <a:r>
              <a:rPr lang="en-IN" sz="2000" dirty="0" smtClean="0"/>
              <a:t>	x</a:t>
            </a:r>
            <a:r>
              <a:rPr lang="en-IN" sz="2000" baseline="-25000" dirty="0" smtClean="0"/>
              <a:t>2</a:t>
            </a:r>
            <a:r>
              <a:rPr lang="en-IN" sz="2000" dirty="0"/>
              <a:t> ≤ 1</a:t>
            </a:r>
            <a:br>
              <a:rPr lang="en-IN" sz="2000" dirty="0"/>
            </a:br>
            <a:r>
              <a:rPr lang="en-IN" sz="2000" dirty="0" smtClean="0"/>
              <a:t>	x</a:t>
            </a:r>
            <a:r>
              <a:rPr lang="en-IN" sz="2000" baseline="-25000" dirty="0" smtClean="0"/>
              <a:t>1</a:t>
            </a:r>
            <a:r>
              <a:rPr lang="en-IN" sz="2000" dirty="0"/>
              <a:t> ≤ 3</a:t>
            </a:r>
          </a:p>
          <a:p>
            <a:r>
              <a:rPr lang="en-IN" sz="2000" dirty="0" smtClean="0"/>
              <a:t>	x</a:t>
            </a:r>
            <a:r>
              <a:rPr lang="en-IN" sz="2000" baseline="-25000" dirty="0" smtClean="0"/>
              <a:t>1</a:t>
            </a:r>
            <a:r>
              <a:rPr lang="en-IN" sz="2000" dirty="0"/>
              <a:t>, x</a:t>
            </a:r>
            <a:r>
              <a:rPr lang="en-IN" sz="2000" baseline="-25000" dirty="0"/>
              <a:t>2</a:t>
            </a:r>
            <a:r>
              <a:rPr lang="en-IN" sz="2000" dirty="0"/>
              <a:t> ≥ </a:t>
            </a:r>
            <a:r>
              <a:rPr lang="en-IN" sz="2000" dirty="0" smtClean="0"/>
              <a:t>0</a:t>
            </a:r>
          </a:p>
          <a:p>
            <a:endParaRPr lang="en-IN" sz="2000" dirty="0"/>
          </a:p>
          <a:p>
            <a:r>
              <a:rPr lang="en-IN" sz="2000" dirty="0"/>
              <a:t>Introducing slack, surplus &amp; artificial variables</a:t>
            </a:r>
          </a:p>
          <a:p>
            <a:r>
              <a:rPr lang="en-IN" sz="2000" dirty="0" smtClean="0"/>
              <a:t>	3x</a:t>
            </a:r>
            <a:r>
              <a:rPr lang="en-IN" sz="2000" baseline="-25000" dirty="0" smtClean="0"/>
              <a:t>1</a:t>
            </a:r>
            <a:r>
              <a:rPr lang="en-IN" sz="2000" dirty="0"/>
              <a:t> + 2x</a:t>
            </a:r>
            <a:r>
              <a:rPr lang="en-IN" sz="2000" baseline="-25000" dirty="0"/>
              <a:t>2</a:t>
            </a:r>
            <a:r>
              <a:rPr lang="en-IN" sz="2000" dirty="0"/>
              <a:t> + x</a:t>
            </a:r>
            <a:r>
              <a:rPr lang="en-IN" sz="2000" baseline="-25000" dirty="0"/>
              <a:t>15 </a:t>
            </a:r>
            <a:r>
              <a:rPr lang="en-IN" sz="2000" dirty="0"/>
              <a:t>= 12</a:t>
            </a:r>
            <a:br>
              <a:rPr lang="en-IN" sz="2000" dirty="0"/>
            </a:br>
            <a:r>
              <a:rPr lang="en-IN" sz="2000" dirty="0" smtClean="0"/>
              <a:t>	x</a:t>
            </a:r>
            <a:r>
              <a:rPr lang="en-IN" sz="2000" baseline="-25000" dirty="0" smtClean="0"/>
              <a:t>2</a:t>
            </a:r>
            <a:r>
              <a:rPr lang="en-IN" sz="2000" dirty="0"/>
              <a:t> + x</a:t>
            </a:r>
            <a:r>
              <a:rPr lang="en-IN" sz="2000" baseline="-25000" dirty="0"/>
              <a:t>16</a:t>
            </a:r>
            <a:r>
              <a:rPr lang="en-IN" sz="2000" dirty="0"/>
              <a:t> = 2</a:t>
            </a:r>
            <a:br>
              <a:rPr lang="en-IN" sz="2000" dirty="0"/>
            </a:br>
            <a:r>
              <a:rPr lang="en-IN" sz="2000" dirty="0" smtClean="0"/>
              <a:t>	x</a:t>
            </a:r>
            <a:r>
              <a:rPr lang="en-IN" sz="2000" baseline="-25000" dirty="0" smtClean="0"/>
              <a:t>1</a:t>
            </a:r>
            <a:r>
              <a:rPr lang="en-IN" sz="2000" dirty="0"/>
              <a:t> - x</a:t>
            </a:r>
            <a:r>
              <a:rPr lang="en-IN" sz="2000" baseline="-25000" dirty="0"/>
              <a:t>17</a:t>
            </a:r>
            <a:r>
              <a:rPr lang="en-IN" sz="2000" dirty="0"/>
              <a:t> + A</a:t>
            </a:r>
            <a:r>
              <a:rPr lang="en-IN" sz="2000" baseline="-25000" dirty="0"/>
              <a:t>1</a:t>
            </a:r>
            <a:r>
              <a:rPr lang="en-IN" sz="2000" dirty="0"/>
              <a:t> = 3</a:t>
            </a:r>
            <a:br>
              <a:rPr lang="en-IN" sz="2000" dirty="0"/>
            </a:br>
            <a:r>
              <a:rPr lang="en-IN" sz="2000" dirty="0" smtClean="0"/>
              <a:t>	x</a:t>
            </a:r>
            <a:r>
              <a:rPr lang="en-IN" sz="2000" baseline="-25000" dirty="0" smtClean="0"/>
              <a:t>2</a:t>
            </a:r>
            <a:r>
              <a:rPr lang="en-IN" sz="2000" dirty="0"/>
              <a:t> + x</a:t>
            </a:r>
            <a:r>
              <a:rPr lang="en-IN" sz="2000" baseline="-25000" dirty="0"/>
              <a:t>18 </a:t>
            </a:r>
            <a:r>
              <a:rPr lang="en-IN" sz="2000" dirty="0"/>
              <a:t>= 1</a:t>
            </a:r>
            <a:br>
              <a:rPr lang="en-IN" sz="2000" dirty="0"/>
            </a:br>
            <a:r>
              <a:rPr lang="en-IN" sz="2000" dirty="0" smtClean="0"/>
              <a:t>	x</a:t>
            </a:r>
            <a:r>
              <a:rPr lang="en-IN" sz="2000" baseline="-25000" dirty="0" smtClean="0"/>
              <a:t>1</a:t>
            </a:r>
            <a:r>
              <a:rPr lang="en-IN" sz="2000" dirty="0"/>
              <a:t> + x</a:t>
            </a:r>
            <a:r>
              <a:rPr lang="en-IN" sz="2000" baseline="-25000" dirty="0"/>
              <a:t>19 </a:t>
            </a:r>
            <a:r>
              <a:rPr lang="en-IN" sz="2000" dirty="0"/>
              <a:t>= 3</a:t>
            </a:r>
          </a:p>
          <a:p>
            <a:endParaRPr lang="en-IN" sz="2000" dirty="0" smtClean="0"/>
          </a:p>
          <a:p>
            <a:r>
              <a:rPr lang="en-IN" sz="2000" dirty="0" smtClean="0"/>
              <a:t>where</a:t>
            </a:r>
            <a:r>
              <a:rPr lang="en-IN" sz="2000" dirty="0"/>
              <a:t>:</a:t>
            </a:r>
            <a:br>
              <a:rPr lang="en-IN" sz="2000" dirty="0"/>
            </a:br>
            <a:r>
              <a:rPr lang="en-IN" sz="2000" dirty="0"/>
              <a:t>	</a:t>
            </a:r>
            <a:r>
              <a:rPr lang="en-IN" sz="2000" dirty="0" smtClean="0"/>
              <a:t>x</a:t>
            </a:r>
            <a:r>
              <a:rPr lang="en-IN" sz="2000" baseline="-25000" dirty="0" smtClean="0"/>
              <a:t>15</a:t>
            </a:r>
            <a:r>
              <a:rPr lang="en-IN" sz="2000" dirty="0"/>
              <a:t>, x</a:t>
            </a:r>
            <a:r>
              <a:rPr lang="en-IN" sz="2000" baseline="-25000" dirty="0"/>
              <a:t>16</a:t>
            </a:r>
            <a:r>
              <a:rPr lang="en-IN" sz="2000" dirty="0"/>
              <a:t>, x</a:t>
            </a:r>
            <a:r>
              <a:rPr lang="en-IN" sz="2000" baseline="-25000" dirty="0"/>
              <a:t>18</a:t>
            </a:r>
            <a:r>
              <a:rPr lang="en-IN" sz="2000" dirty="0"/>
              <a:t> and x</a:t>
            </a:r>
            <a:r>
              <a:rPr lang="en-IN" sz="2000" baseline="-25000" dirty="0"/>
              <a:t>19 </a:t>
            </a:r>
            <a:r>
              <a:rPr lang="en-IN" sz="2000" dirty="0"/>
              <a:t>are slack variables.</a:t>
            </a:r>
            <a:br>
              <a:rPr lang="en-IN" sz="2000" dirty="0"/>
            </a:br>
            <a:r>
              <a:rPr lang="en-IN" sz="2000" dirty="0"/>
              <a:t>	</a:t>
            </a:r>
            <a:r>
              <a:rPr lang="en-IN" sz="2000" dirty="0" smtClean="0"/>
              <a:t>x</a:t>
            </a:r>
            <a:r>
              <a:rPr lang="en-IN" sz="2000" baseline="-25000" dirty="0" smtClean="0"/>
              <a:t>17</a:t>
            </a:r>
            <a:r>
              <a:rPr lang="en-IN" sz="2000" baseline="-25000" dirty="0"/>
              <a:t> </a:t>
            </a:r>
            <a:r>
              <a:rPr lang="en-IN" sz="2000" dirty="0"/>
              <a:t>is a surplus variable.</a:t>
            </a:r>
            <a:br>
              <a:rPr lang="en-IN" sz="2000" dirty="0"/>
            </a:br>
            <a:r>
              <a:rPr lang="en-IN" sz="2000" dirty="0" smtClean="0"/>
              <a:t>	A</a:t>
            </a:r>
            <a:r>
              <a:rPr lang="en-IN" sz="2000" baseline="-25000" dirty="0" smtClean="0"/>
              <a:t>1</a:t>
            </a:r>
            <a:r>
              <a:rPr lang="en-IN" sz="2000" dirty="0"/>
              <a:t> is an artificial variable.</a:t>
            </a:r>
          </a:p>
        </p:txBody>
      </p:sp>
    </p:spTree>
    <p:extLst>
      <p:ext uri="{BB962C8B-B14F-4D97-AF65-F5344CB8AC3E}">
        <p14:creationId xmlns:p14="http://schemas.microsoft.com/office/powerpoint/2010/main" val="10465332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2550"/>
              </p:ext>
            </p:extLst>
          </p:nvPr>
        </p:nvGraphicFramePr>
        <p:xfrm>
          <a:off x="493904" y="555737"/>
          <a:ext cx="8229600" cy="4324925"/>
        </p:xfrm>
        <a:graphic>
          <a:graphicData uri="http://schemas.openxmlformats.org/drawingml/2006/table">
            <a:tbl>
              <a:tblPr/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941645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</a:t>
                      </a:r>
                      <a:r>
                        <a:rPr lang="en-IN" baseline="-25000"/>
                        <a:t>j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c</a:t>
                      </a:r>
                      <a:r>
                        <a:rPr lang="en-IN" baseline="-25000" dirty="0" err="1"/>
                        <a:t>B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Basic variables</a:t>
                      </a:r>
                      <a:br>
                        <a:rPr lang="en-IN"/>
                      </a:br>
                      <a:r>
                        <a:rPr lang="en-IN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1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2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15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16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17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18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19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Solution values</a:t>
                      </a:r>
                      <a:br>
                        <a:rPr lang="en-IN"/>
                      </a:br>
                      <a:r>
                        <a:rPr lang="en-IN"/>
                        <a:t>b (=X</a:t>
                      </a:r>
                      <a:r>
                        <a:rPr lang="en-IN" baseline="-25000"/>
                        <a:t>B</a:t>
                      </a:r>
                      <a:r>
                        <a:rPr lang="en-IN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15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-3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16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-1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1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18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17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z</a:t>
                      </a:r>
                      <a:r>
                        <a:rPr lang="en-IN" baseline="-25000"/>
                        <a:t>j</a:t>
                      </a:r>
                      <a:r>
                        <a:rPr lang="en-IN"/>
                        <a:t>–c</a:t>
                      </a:r>
                      <a:r>
                        <a:rPr lang="en-IN" baseline="-25000"/>
                        <a:t>j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5267" y="5157192"/>
            <a:ext cx="874687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  <a:cs typeface="Arial" pitchFamily="34" charset="0"/>
              </a:rPr>
              <a:t>This problem has multiple optimal solution. As x</a:t>
            </a:r>
            <a:r>
              <a:rPr kumimoji="0" lang="en-US" sz="16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  <a:cs typeface="Arial" pitchFamily="34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  <a:cs typeface="Arial" pitchFamily="34" charset="0"/>
              </a:rPr>
              <a:t> is zero, it enters into the basis.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  <a:cs typeface="Arial" pitchFamily="34" charset="0"/>
              </a:rPr>
              <a:t>The optimal solution is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  <a:cs typeface="Arial" pitchFamily="34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  <a:cs typeface="Arial" pitchFamily="34" charset="0"/>
              </a:rPr>
              <a:t>	x</a:t>
            </a:r>
            <a:r>
              <a:rPr kumimoji="0" lang="en-US" sz="16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  <a:cs typeface="Arial" pitchFamily="34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  <a:cs typeface="Arial" pitchFamily="34" charset="0"/>
              </a:rPr>
              <a:t> = 3 	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Raleway"/>
                <a:cs typeface="Arial" pitchFamily="34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  <a:cs typeface="Arial" pitchFamily="34" charset="0"/>
              </a:rPr>
              <a:t>x</a:t>
            </a:r>
            <a:r>
              <a:rPr kumimoji="0" lang="en-US" sz="16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  <a:cs typeface="Arial" pitchFamily="34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  <a:cs typeface="Arial" pitchFamily="34" charset="0"/>
              </a:rPr>
              <a:t> = 1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  <a:cs typeface="Arial" pitchFamily="34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  <a:cs typeface="Arial" pitchFamily="34" charset="0"/>
              </a:rPr>
              <a:t>Since all the variables in problem - VI are integer valued, there is no need to branch this problem further.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0510" y="186405"/>
            <a:ext cx="15041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Raleway"/>
                <a:cs typeface="Arial" pitchFamily="34" charset="0"/>
              </a:rPr>
              <a:t>Final Table</a:t>
            </a:r>
            <a:endParaRPr lang="en-US" sz="9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0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11560" y="332656"/>
                <a:ext cx="8136904" cy="6014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000" dirty="0" smtClean="0"/>
                  <a:t>Step 4:  If in the optimal solution of LPP some variable,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</a:rPr>
                          <m:t>𝑗</m:t>
                        </m:r>
                        <m:r>
                          <a:rPr lang="en-IN" sz="2000" b="0" i="1" smtClean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sz="2000" dirty="0" smtClean="0"/>
                  <a:t>=t is not integer and has the (largest) fractional value, then form two different </a:t>
                </a:r>
                <a:r>
                  <a:rPr lang="en-IN" sz="2000" dirty="0" err="1" smtClean="0"/>
                  <a:t>subproblems</a:t>
                </a:r>
                <a:r>
                  <a:rPr lang="en-IN" sz="2000" dirty="0" smtClean="0"/>
                  <a:t>. That is,  </a:t>
                </a:r>
                <a:r>
                  <a:rPr lang="en-IN" sz="2000" dirty="0"/>
                  <a:t/>
                </a:r>
                <a:br>
                  <a:rPr lang="en-IN" sz="2000" dirty="0"/>
                </a:br>
                <a:endParaRPr lang="en-IN" sz="2000" dirty="0" smtClean="0"/>
              </a:p>
              <a:p>
                <a:r>
                  <a:rPr lang="en-IN" sz="2000" b="1" dirty="0" err="1" smtClean="0"/>
                  <a:t>Subproblem</a:t>
                </a:r>
                <a:r>
                  <a:rPr lang="en-IN" sz="2000" b="1" dirty="0" smtClean="0"/>
                  <a:t> </a:t>
                </a:r>
                <a:r>
                  <a:rPr lang="en-IN" sz="2000" b="1" dirty="0"/>
                  <a:t>1:</a:t>
                </a:r>
                <a:r>
                  <a:rPr lang="en-IN" sz="2000" dirty="0"/>
                  <a:t> </a:t>
                </a:r>
                <a:br>
                  <a:rPr lang="en-IN" sz="2000" dirty="0"/>
                </a:br>
                <a:r>
                  <a:rPr lang="en-IN" sz="2000" dirty="0" smtClean="0"/>
                  <a:t>max</a:t>
                </a:r>
                <a:r>
                  <a:rPr lang="en-IN" sz="2000" dirty="0"/>
                  <a:t>. </a:t>
                </a:r>
                <a:r>
                  <a:rPr lang="en-IN" sz="2000" dirty="0" smtClean="0"/>
                  <a:t>	z </a:t>
                </a:r>
                <a:r>
                  <a:rPr lang="en-IN" sz="2000" dirty="0"/>
                  <a:t>= cx</a:t>
                </a:r>
                <a:br>
                  <a:rPr lang="en-IN" sz="2000" dirty="0"/>
                </a:br>
                <a:r>
                  <a:rPr lang="en-IN" dirty="0"/>
                  <a:t>subject to</a:t>
                </a:r>
                <a:r>
                  <a:rPr lang="en-IN" sz="2000" dirty="0"/>
                  <a:t/>
                </a:r>
                <a:br>
                  <a:rPr lang="en-IN" sz="2000" dirty="0"/>
                </a:br>
                <a:r>
                  <a:rPr lang="en-IN" sz="2000" dirty="0" smtClean="0"/>
                  <a:t>	</a:t>
                </a:r>
                <a:r>
                  <a:rPr lang="en-IN" sz="2000" dirty="0" err="1" smtClean="0"/>
                  <a:t>Ax</a:t>
                </a:r>
                <a:r>
                  <a:rPr lang="en-IN" sz="2000" dirty="0" smtClean="0"/>
                  <a:t> </a:t>
                </a:r>
                <a:r>
                  <a:rPr lang="en-IN" sz="2000" dirty="0"/>
                  <a:t>≤ </a:t>
                </a:r>
                <a:r>
                  <a:rPr lang="en-IN" sz="2000" dirty="0" smtClean="0"/>
                  <a:t>b</a:t>
                </a:r>
                <a:r>
                  <a:rPr lang="en-IN" sz="2000" dirty="0"/>
                  <a:t/>
                </a:r>
                <a:br>
                  <a:rPr lang="en-IN" sz="2000" dirty="0"/>
                </a:br>
                <a:r>
                  <a:rPr lang="en-IN" sz="20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2000" dirty="0" smtClean="0"/>
                  <a:t> </a:t>
                </a:r>
                <a:r>
                  <a:rPr lang="en-IN" sz="2000" dirty="0"/>
                  <a:t>≤ [t]</a:t>
                </a:r>
                <a:br>
                  <a:rPr lang="en-IN" sz="2000" dirty="0"/>
                </a:br>
                <a:r>
                  <a:rPr lang="en-IN" sz="2000" dirty="0" smtClean="0"/>
                  <a:t>	x </a:t>
                </a:r>
                <a:r>
                  <a:rPr lang="en-IN" sz="2000" dirty="0"/>
                  <a:t>≥ 0</a:t>
                </a:r>
                <a:br>
                  <a:rPr lang="en-IN" sz="2000" dirty="0"/>
                </a:br>
                <a:endParaRPr lang="en-IN" sz="2000" dirty="0" smtClean="0"/>
              </a:p>
              <a:p>
                <a:r>
                  <a:rPr lang="en-IN" sz="2000" b="1" dirty="0" err="1" smtClean="0"/>
                  <a:t>Subproblem</a:t>
                </a:r>
                <a:r>
                  <a:rPr lang="en-IN" sz="2000" b="1" dirty="0" smtClean="0"/>
                  <a:t> </a:t>
                </a:r>
                <a:r>
                  <a:rPr lang="en-IN" sz="2000" b="1" dirty="0"/>
                  <a:t>2: </a:t>
                </a:r>
                <a:r>
                  <a:rPr lang="en-IN" sz="2000" dirty="0"/>
                  <a:t/>
                </a:r>
                <a:br>
                  <a:rPr lang="en-IN" sz="2000" dirty="0"/>
                </a:br>
                <a:r>
                  <a:rPr lang="en-IN" sz="2000" dirty="0"/>
                  <a:t>max. </a:t>
                </a:r>
                <a:r>
                  <a:rPr lang="en-IN" sz="2000" dirty="0" smtClean="0"/>
                  <a:t>	z </a:t>
                </a:r>
                <a:r>
                  <a:rPr lang="en-IN" sz="2000" dirty="0"/>
                  <a:t>= cx</a:t>
                </a:r>
                <a:br>
                  <a:rPr lang="en-IN" sz="2000" dirty="0"/>
                </a:br>
                <a:r>
                  <a:rPr lang="en-IN" dirty="0"/>
                  <a:t>subject to</a:t>
                </a:r>
                <a:r>
                  <a:rPr lang="en-IN" sz="2000" dirty="0"/>
                  <a:t/>
                </a:r>
                <a:br>
                  <a:rPr lang="en-IN" sz="2000" dirty="0"/>
                </a:br>
                <a:r>
                  <a:rPr lang="en-IN" sz="2000" dirty="0" smtClean="0"/>
                  <a:t>	</a:t>
                </a:r>
                <a:r>
                  <a:rPr lang="en-IN" sz="2000" dirty="0" err="1" smtClean="0"/>
                  <a:t>Ax</a:t>
                </a:r>
                <a:r>
                  <a:rPr lang="en-IN" sz="2000" dirty="0" smtClean="0"/>
                  <a:t> </a:t>
                </a:r>
                <a:r>
                  <a:rPr lang="en-IN" sz="2000" dirty="0"/>
                  <a:t>≤ b</a:t>
                </a:r>
                <a:br>
                  <a:rPr lang="en-IN" sz="2000" dirty="0"/>
                </a:br>
                <a:r>
                  <a:rPr lang="en-IN" sz="20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2000" dirty="0" smtClean="0"/>
                  <a:t> </a:t>
                </a:r>
                <a:r>
                  <a:rPr lang="en-IN" sz="2000" dirty="0"/>
                  <a:t>≥ [t] + 1</a:t>
                </a:r>
                <a:br>
                  <a:rPr lang="en-IN" sz="2000" dirty="0"/>
                </a:br>
                <a:r>
                  <a:rPr lang="en-IN" sz="2000" dirty="0" smtClean="0"/>
                  <a:t>	x </a:t>
                </a:r>
                <a:r>
                  <a:rPr lang="en-IN" sz="2000" dirty="0"/>
                  <a:t>≥ 0</a:t>
                </a:r>
                <a:br>
                  <a:rPr lang="en-IN" sz="2000" dirty="0"/>
                </a:br>
                <a:r>
                  <a:rPr lang="en-IN" sz="2000" dirty="0"/>
                  <a:t/>
                </a:r>
                <a:br>
                  <a:rPr lang="en-IN" sz="2000" dirty="0"/>
                </a:br>
                <a:r>
                  <a:rPr lang="en-IN" sz="2000" dirty="0"/>
                  <a:t>where [t] is the largest </a:t>
                </a:r>
                <a:r>
                  <a:rPr lang="en-IN" sz="2000" dirty="0" smtClean="0"/>
                  <a:t>integer</a:t>
                </a:r>
                <a14:m>
                  <m:oMath xmlns:m="http://schemas.openxmlformats.org/officeDocument/2006/math">
                    <m:r>
                      <a:rPr lang="en-IN" sz="20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/>
                        <a:ea typeface="Cambria Math"/>
                      </a:rPr>
                      <m:t>in</m:t>
                    </m:r>
                    <m:r>
                      <a:rPr lang="en-IN" sz="20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/>
                        <a:ea typeface="Cambria Math"/>
                      </a:rPr>
                      <m:t>t</m:t>
                    </m:r>
                    <m:r>
                      <a:rPr lang="en-IN" sz="20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/>
                        <a:ea typeface="Cambria Math"/>
                      </a:rPr>
                      <m:t>and</m:t>
                    </m:r>
                    <m:r>
                      <a:rPr lang="en-IN" sz="2000" i="1" smtClean="0">
                        <a:latin typeface="Cambria Math"/>
                        <a:ea typeface="Cambria Math"/>
                      </a:rPr>
                      <m:t>&lt;</m:t>
                    </m:r>
                  </m:oMath>
                </a14:m>
                <a:r>
                  <a:rPr lang="en-IN" sz="2000" dirty="0" smtClean="0"/>
                  <a:t>t</a:t>
                </a:r>
                <a:endParaRPr lang="en-IN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32656"/>
                <a:ext cx="8136904" cy="6014147"/>
              </a:xfrm>
              <a:prstGeom prst="rect">
                <a:avLst/>
              </a:prstGeom>
              <a:blipFill rotWithShape="1">
                <a:blip r:embed="rId2"/>
                <a:stretch>
                  <a:fillRect l="-749" t="-4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36991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88640"/>
            <a:ext cx="8676456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Problem - </a:t>
            </a:r>
            <a:r>
              <a:rPr lang="en-IN" sz="2000" b="1" dirty="0" smtClean="0"/>
              <a:t>VII</a:t>
            </a:r>
            <a:endParaRPr lang="en-IN" sz="2000" dirty="0"/>
          </a:p>
          <a:p>
            <a:r>
              <a:rPr lang="en-IN" sz="2000" dirty="0"/>
              <a:t>Maximize </a:t>
            </a:r>
            <a:r>
              <a:rPr lang="en-IN" sz="2400" b="1" dirty="0"/>
              <a:t>z = x</a:t>
            </a:r>
            <a:r>
              <a:rPr lang="en-IN" sz="2400" b="1" baseline="-25000" dirty="0"/>
              <a:t>1</a:t>
            </a:r>
            <a:r>
              <a:rPr lang="en-IN" sz="2400" b="1" dirty="0"/>
              <a:t> + x</a:t>
            </a:r>
            <a:r>
              <a:rPr lang="en-IN" sz="2400" b="1" baseline="-25000" dirty="0"/>
              <a:t>2</a:t>
            </a:r>
            <a:endParaRPr lang="en-IN" sz="2400" b="1" dirty="0"/>
          </a:p>
          <a:p>
            <a:r>
              <a:rPr lang="en-IN" sz="2000" dirty="0"/>
              <a:t>subject to</a:t>
            </a:r>
            <a:br>
              <a:rPr lang="en-IN" sz="2000" dirty="0"/>
            </a:br>
            <a:r>
              <a:rPr lang="en-IN" sz="2000" dirty="0" smtClean="0"/>
              <a:t>	3x</a:t>
            </a:r>
            <a:r>
              <a:rPr lang="en-IN" sz="2000" baseline="-25000" dirty="0" smtClean="0"/>
              <a:t>1</a:t>
            </a:r>
            <a:r>
              <a:rPr lang="en-IN" sz="2000" dirty="0"/>
              <a:t> + 2x</a:t>
            </a:r>
            <a:r>
              <a:rPr lang="en-IN" sz="2000" baseline="-25000" dirty="0"/>
              <a:t>2</a:t>
            </a:r>
            <a:r>
              <a:rPr lang="en-IN" sz="2000" dirty="0"/>
              <a:t> ≤ 12</a:t>
            </a:r>
            <a:br>
              <a:rPr lang="en-IN" sz="2000" dirty="0"/>
            </a:br>
            <a:r>
              <a:rPr lang="en-IN" sz="2000" dirty="0" smtClean="0"/>
              <a:t>	x</a:t>
            </a:r>
            <a:r>
              <a:rPr lang="en-IN" sz="2000" baseline="-25000" dirty="0" smtClean="0"/>
              <a:t>2</a:t>
            </a:r>
            <a:r>
              <a:rPr lang="en-IN" sz="2000" dirty="0"/>
              <a:t> ≤ 2</a:t>
            </a:r>
            <a:br>
              <a:rPr lang="en-IN" sz="2000" dirty="0"/>
            </a:br>
            <a:r>
              <a:rPr lang="en-IN" sz="2000" dirty="0" smtClean="0"/>
              <a:t>	x</a:t>
            </a:r>
            <a:r>
              <a:rPr lang="en-IN" sz="2000" baseline="-25000" dirty="0" smtClean="0"/>
              <a:t>1</a:t>
            </a:r>
            <a:r>
              <a:rPr lang="en-IN" sz="2000" dirty="0"/>
              <a:t> ≥ 3</a:t>
            </a:r>
            <a:br>
              <a:rPr lang="en-IN" sz="2000" dirty="0"/>
            </a:br>
            <a:r>
              <a:rPr lang="en-IN" sz="2000" dirty="0" smtClean="0"/>
              <a:t>	x</a:t>
            </a:r>
            <a:r>
              <a:rPr lang="en-IN" sz="2000" baseline="-25000" dirty="0" smtClean="0"/>
              <a:t>2</a:t>
            </a:r>
            <a:r>
              <a:rPr lang="en-IN" sz="2000" dirty="0"/>
              <a:t> ≤ 1</a:t>
            </a:r>
            <a:br>
              <a:rPr lang="en-IN" sz="2000" dirty="0"/>
            </a:br>
            <a:r>
              <a:rPr lang="en-IN" sz="2000" dirty="0" smtClean="0"/>
              <a:t>	x</a:t>
            </a:r>
            <a:r>
              <a:rPr lang="en-IN" sz="2000" baseline="-25000" dirty="0" smtClean="0"/>
              <a:t>1</a:t>
            </a:r>
            <a:r>
              <a:rPr lang="en-IN" sz="2000" dirty="0"/>
              <a:t> ≥ 4</a:t>
            </a:r>
          </a:p>
          <a:p>
            <a:r>
              <a:rPr lang="en-IN" sz="2000" dirty="0" smtClean="0"/>
              <a:t>	x</a:t>
            </a:r>
            <a:r>
              <a:rPr lang="en-IN" sz="2000" baseline="-25000" dirty="0" smtClean="0"/>
              <a:t>1</a:t>
            </a:r>
            <a:r>
              <a:rPr lang="en-IN" sz="2000" dirty="0"/>
              <a:t>, x</a:t>
            </a:r>
            <a:r>
              <a:rPr lang="en-IN" sz="2000" baseline="-25000" dirty="0"/>
              <a:t>2</a:t>
            </a:r>
            <a:r>
              <a:rPr lang="en-IN" sz="2000" dirty="0"/>
              <a:t> ≥ </a:t>
            </a:r>
            <a:r>
              <a:rPr lang="en-IN" sz="2000" dirty="0" smtClean="0"/>
              <a:t>0</a:t>
            </a:r>
          </a:p>
          <a:p>
            <a:endParaRPr lang="en-IN" sz="2000" dirty="0"/>
          </a:p>
          <a:p>
            <a:r>
              <a:rPr lang="en-IN" sz="2000" dirty="0"/>
              <a:t>Introducing slack, surplus &amp; artificial variables</a:t>
            </a:r>
          </a:p>
          <a:p>
            <a:r>
              <a:rPr lang="en-IN" sz="2000" dirty="0" smtClean="0"/>
              <a:t>	3x</a:t>
            </a:r>
            <a:r>
              <a:rPr lang="en-IN" sz="2000" baseline="-25000" dirty="0" smtClean="0"/>
              <a:t>1</a:t>
            </a:r>
            <a:r>
              <a:rPr lang="en-IN" sz="2000" dirty="0"/>
              <a:t> + 2x</a:t>
            </a:r>
            <a:r>
              <a:rPr lang="en-IN" sz="2000" baseline="-25000" dirty="0"/>
              <a:t>2</a:t>
            </a:r>
            <a:r>
              <a:rPr lang="en-IN" sz="2000" dirty="0"/>
              <a:t> + x</a:t>
            </a:r>
            <a:r>
              <a:rPr lang="en-IN" sz="2000" baseline="-25000" dirty="0"/>
              <a:t>20 </a:t>
            </a:r>
            <a:r>
              <a:rPr lang="en-IN" sz="2000" dirty="0"/>
              <a:t>= 12</a:t>
            </a:r>
            <a:br>
              <a:rPr lang="en-IN" sz="2000" dirty="0"/>
            </a:br>
            <a:r>
              <a:rPr lang="en-IN" sz="2000" dirty="0" smtClean="0"/>
              <a:t>	x</a:t>
            </a:r>
            <a:r>
              <a:rPr lang="en-IN" sz="2000" baseline="-25000" dirty="0" smtClean="0"/>
              <a:t>2</a:t>
            </a:r>
            <a:r>
              <a:rPr lang="en-IN" sz="2000" dirty="0"/>
              <a:t> + x</a:t>
            </a:r>
            <a:r>
              <a:rPr lang="en-IN" sz="2000" baseline="-25000" dirty="0"/>
              <a:t>21</a:t>
            </a:r>
            <a:r>
              <a:rPr lang="en-IN" sz="2000" dirty="0"/>
              <a:t> = 2</a:t>
            </a:r>
            <a:br>
              <a:rPr lang="en-IN" sz="2000" dirty="0"/>
            </a:br>
            <a:r>
              <a:rPr lang="en-IN" sz="2000" dirty="0" smtClean="0"/>
              <a:t>	x</a:t>
            </a:r>
            <a:r>
              <a:rPr lang="en-IN" sz="2000" baseline="-25000" dirty="0" smtClean="0"/>
              <a:t>1</a:t>
            </a:r>
            <a:r>
              <a:rPr lang="en-IN" sz="2000" dirty="0"/>
              <a:t> - x</a:t>
            </a:r>
            <a:r>
              <a:rPr lang="en-IN" sz="2000" baseline="-25000" dirty="0"/>
              <a:t>22</a:t>
            </a:r>
            <a:r>
              <a:rPr lang="en-IN" sz="2000" dirty="0"/>
              <a:t> + A</a:t>
            </a:r>
            <a:r>
              <a:rPr lang="en-IN" sz="2000" baseline="-25000" dirty="0"/>
              <a:t>1</a:t>
            </a:r>
            <a:r>
              <a:rPr lang="en-IN" sz="2000" dirty="0"/>
              <a:t> = 3</a:t>
            </a:r>
            <a:br>
              <a:rPr lang="en-IN" sz="2000" dirty="0"/>
            </a:br>
            <a:r>
              <a:rPr lang="en-IN" sz="2000" dirty="0" smtClean="0"/>
              <a:t>	x</a:t>
            </a:r>
            <a:r>
              <a:rPr lang="en-IN" sz="2000" baseline="-25000" dirty="0" smtClean="0"/>
              <a:t>2</a:t>
            </a:r>
            <a:r>
              <a:rPr lang="en-IN" sz="2000" dirty="0"/>
              <a:t> + x</a:t>
            </a:r>
            <a:r>
              <a:rPr lang="en-IN" sz="2000" baseline="-25000" dirty="0"/>
              <a:t>23 </a:t>
            </a:r>
            <a:r>
              <a:rPr lang="en-IN" sz="2000" dirty="0"/>
              <a:t>= 1</a:t>
            </a:r>
            <a:br>
              <a:rPr lang="en-IN" sz="2000" dirty="0"/>
            </a:br>
            <a:r>
              <a:rPr lang="en-IN" sz="2000" dirty="0" smtClean="0"/>
              <a:t>	x</a:t>
            </a:r>
            <a:r>
              <a:rPr lang="en-IN" sz="2000" baseline="-25000" dirty="0" smtClean="0"/>
              <a:t>1</a:t>
            </a:r>
            <a:r>
              <a:rPr lang="en-IN" sz="2000" dirty="0"/>
              <a:t> - x</a:t>
            </a:r>
            <a:r>
              <a:rPr lang="en-IN" sz="2000" baseline="-25000" dirty="0"/>
              <a:t>24 </a:t>
            </a:r>
            <a:r>
              <a:rPr lang="en-IN" sz="2000" dirty="0"/>
              <a:t>+ A</a:t>
            </a:r>
            <a:r>
              <a:rPr lang="en-IN" sz="2000" baseline="-25000" dirty="0"/>
              <a:t>2</a:t>
            </a:r>
            <a:r>
              <a:rPr lang="en-IN" sz="2000" dirty="0"/>
              <a:t> = 4</a:t>
            </a:r>
          </a:p>
          <a:p>
            <a:endParaRPr lang="en-IN" sz="2000" dirty="0" smtClean="0"/>
          </a:p>
          <a:p>
            <a:r>
              <a:rPr lang="en-IN" sz="2000" dirty="0" smtClean="0"/>
              <a:t>where</a:t>
            </a:r>
            <a:r>
              <a:rPr lang="en-IN" sz="2000" dirty="0"/>
              <a:t>:</a:t>
            </a:r>
            <a:br>
              <a:rPr lang="en-IN" sz="2000" dirty="0"/>
            </a:br>
            <a:r>
              <a:rPr lang="en-IN" sz="2000" dirty="0" smtClean="0"/>
              <a:t>	x</a:t>
            </a:r>
            <a:r>
              <a:rPr lang="en-IN" sz="2000" baseline="-25000" dirty="0" smtClean="0"/>
              <a:t>20</a:t>
            </a:r>
            <a:r>
              <a:rPr lang="en-IN" sz="2000" dirty="0"/>
              <a:t>, x</a:t>
            </a:r>
            <a:r>
              <a:rPr lang="en-IN" sz="2000" baseline="-25000" dirty="0"/>
              <a:t>21</a:t>
            </a:r>
            <a:r>
              <a:rPr lang="en-IN" sz="2000" dirty="0"/>
              <a:t> and x</a:t>
            </a:r>
            <a:r>
              <a:rPr lang="en-IN" sz="2000" baseline="-25000" dirty="0"/>
              <a:t>23 </a:t>
            </a:r>
            <a:r>
              <a:rPr lang="en-IN" sz="2000" dirty="0"/>
              <a:t>are slack variables.</a:t>
            </a:r>
            <a:br>
              <a:rPr lang="en-IN" sz="2000" dirty="0"/>
            </a:br>
            <a:r>
              <a:rPr lang="en-IN" sz="2000" dirty="0" smtClean="0"/>
              <a:t>	x</a:t>
            </a:r>
            <a:r>
              <a:rPr lang="en-IN" sz="2000" baseline="-25000" dirty="0" smtClean="0"/>
              <a:t>22</a:t>
            </a:r>
            <a:r>
              <a:rPr lang="en-IN" sz="2000" dirty="0"/>
              <a:t> and x</a:t>
            </a:r>
            <a:r>
              <a:rPr lang="en-IN" sz="2000" baseline="-25000" dirty="0"/>
              <a:t>24</a:t>
            </a:r>
            <a:r>
              <a:rPr lang="en-IN" sz="2000" dirty="0"/>
              <a:t> are surplus variables.</a:t>
            </a:r>
            <a:br>
              <a:rPr lang="en-IN" sz="2000" dirty="0"/>
            </a:br>
            <a:r>
              <a:rPr lang="en-IN" sz="2000" dirty="0" smtClean="0"/>
              <a:t>	A</a:t>
            </a:r>
            <a:r>
              <a:rPr lang="en-IN" sz="2000" baseline="-25000" dirty="0" smtClean="0"/>
              <a:t>1</a:t>
            </a:r>
            <a:r>
              <a:rPr lang="en-IN" sz="2000" dirty="0"/>
              <a:t> and A</a:t>
            </a:r>
            <a:r>
              <a:rPr lang="en-IN" sz="2000" baseline="-25000" dirty="0"/>
              <a:t>2</a:t>
            </a:r>
            <a:r>
              <a:rPr lang="en-IN" sz="2000" dirty="0"/>
              <a:t> are artificial variables</a:t>
            </a:r>
          </a:p>
        </p:txBody>
      </p:sp>
    </p:spTree>
    <p:extLst>
      <p:ext uri="{BB962C8B-B14F-4D97-AF65-F5344CB8AC3E}">
        <p14:creationId xmlns:p14="http://schemas.microsoft.com/office/powerpoint/2010/main" val="39094470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139905"/>
              </p:ext>
            </p:extLst>
          </p:nvPr>
        </p:nvGraphicFramePr>
        <p:xfrm>
          <a:off x="467544" y="588750"/>
          <a:ext cx="8229600" cy="3749040"/>
        </p:xfrm>
        <a:graphic>
          <a:graphicData uri="http://schemas.openxmlformats.org/drawingml/2006/table">
            <a:tbl>
              <a:tblPr/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</a:t>
                      </a:r>
                      <a:r>
                        <a:rPr lang="en-IN" baseline="-25000"/>
                        <a:t>j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</a:t>
                      </a:r>
                      <a:r>
                        <a:rPr lang="en-IN" baseline="-25000"/>
                        <a:t>B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Basic variables</a:t>
                      </a:r>
                      <a:br>
                        <a:rPr lang="en-IN"/>
                      </a:br>
                      <a:r>
                        <a:rPr lang="en-IN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1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2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20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21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22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23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24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Solution values</a:t>
                      </a:r>
                      <a:br>
                        <a:rPr lang="en-IN"/>
                      </a:br>
                      <a:r>
                        <a:rPr lang="en-IN"/>
                        <a:t>b (=X</a:t>
                      </a:r>
                      <a:r>
                        <a:rPr lang="en-IN" baseline="-25000"/>
                        <a:t>B</a:t>
                      </a:r>
                      <a:r>
                        <a:rPr lang="en-IN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2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1/2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3/2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21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-1/2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-3/2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1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-1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23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-1/2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-3/2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r>
                        <a:rPr lang="en-IN" baseline="-25000"/>
                        <a:t>22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-1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z</a:t>
                      </a:r>
                      <a:r>
                        <a:rPr lang="en-IN" baseline="-25000"/>
                        <a:t>j</a:t>
                      </a:r>
                      <a:r>
                        <a:rPr lang="en-IN"/>
                        <a:t>–c</a:t>
                      </a:r>
                      <a:r>
                        <a:rPr lang="en-IN" baseline="-25000"/>
                        <a:t>j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1/2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1/2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7544" y="4737900"/>
            <a:ext cx="7992888" cy="19082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Raleway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  <a:cs typeface="Arial" pitchFamily="34" charset="0"/>
              </a:rPr>
              <a:t>The optimal solution is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  <a:cs typeface="Arial" pitchFamily="34" charset="0"/>
              </a:rPr>
              <a:t>	x</a:t>
            </a:r>
            <a:r>
              <a:rPr kumimoji="0" lang="en-US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  <a:cs typeface="Arial" pitchFamily="34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  <a:cs typeface="Arial" pitchFamily="34" charset="0"/>
              </a:rPr>
              <a:t> = 4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Raleway"/>
                <a:cs typeface="Arial" pitchFamily="34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  <a:cs typeface="Arial" pitchFamily="34" charset="0"/>
              </a:rPr>
              <a:t>x</a:t>
            </a:r>
            <a:r>
              <a:rPr kumimoji="0" lang="en-US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  <a:cs typeface="Arial" pitchFamily="34" charset="0"/>
              </a:rPr>
              <a:t>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  <a:cs typeface="Arial" pitchFamily="34" charset="0"/>
              </a:rPr>
              <a:t> = 0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Raleway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  <a:cs typeface="Arial" pitchFamily="34" charset="0"/>
              </a:rPr>
              <a:t>Since all the variables in problem - VII are integer valued, there is no need to branch this problem further.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857" y="188640"/>
            <a:ext cx="1312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Final Table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952131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188640"/>
            <a:ext cx="720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The history of the complete </a:t>
            </a:r>
            <a:r>
              <a:rPr lang="en-IN" sz="2000" b="1" dirty="0"/>
              <a:t>branch and bound solution</a:t>
            </a:r>
            <a:r>
              <a:rPr lang="en-IN" sz="2000" dirty="0"/>
              <a:t> is displayed by means of the following tree like diagram.</a:t>
            </a:r>
          </a:p>
        </p:txBody>
      </p:sp>
      <p:pic>
        <p:nvPicPr>
          <p:cNvPr id="7170" name="Picture 2" descr="Branch and Bound Method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96752"/>
            <a:ext cx="5633093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9276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95536" y="260648"/>
            <a:ext cx="8352928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Example </a:t>
            </a:r>
            <a:r>
              <a:rPr lang="en-IN" sz="2400" dirty="0"/>
              <a:t>4</a:t>
            </a:r>
            <a:endParaRPr lang="en-IN" sz="2400" dirty="0" smtClean="0"/>
          </a:p>
          <a:p>
            <a:endParaRPr lang="en-US" sz="2400" dirty="0"/>
          </a:p>
          <a:p>
            <a:r>
              <a:rPr lang="en-US" sz="2400" b="1" dirty="0" smtClean="0"/>
              <a:t>Minimize</a:t>
            </a:r>
            <a:r>
              <a:rPr lang="en-US" sz="2400" dirty="0" smtClean="0"/>
              <a:t> 	Z=3x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+ 2.5x</a:t>
            </a:r>
            <a:r>
              <a:rPr lang="en-US" sz="2400" baseline="-25000" dirty="0" smtClean="0"/>
              <a:t>2</a:t>
            </a:r>
          </a:p>
          <a:p>
            <a:r>
              <a:rPr lang="en-US" sz="2400" dirty="0" smtClean="0"/>
              <a:t>subject to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+2x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≥ 20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3x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+2x</a:t>
            </a:r>
            <a:r>
              <a:rPr lang="en-US" sz="2400" baseline="-25000" dirty="0" smtClean="0"/>
              <a:t>2 </a:t>
            </a:r>
            <a:r>
              <a:rPr lang="en-US" sz="2400" dirty="0"/>
              <a:t>≥ </a:t>
            </a:r>
            <a:r>
              <a:rPr lang="en-US" sz="2400" dirty="0" smtClean="0"/>
              <a:t>50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,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baseline="-25000" dirty="0"/>
              <a:t> </a:t>
            </a:r>
            <a:r>
              <a:rPr lang="en-US" sz="2400" dirty="0"/>
              <a:t>≥ </a:t>
            </a:r>
            <a:r>
              <a:rPr lang="en-US" sz="2400" dirty="0" smtClean="0"/>
              <a:t>0 and are integers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05865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10591957"/>
              </p:ext>
            </p:extLst>
          </p:nvPr>
        </p:nvGraphicFramePr>
        <p:xfrm>
          <a:off x="251520" y="126876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 rot="18455130">
            <a:off x="2079441" y="2533791"/>
            <a:ext cx="8691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sz="2400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≤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 rot="3314831">
            <a:off x="2324973" y="4029655"/>
            <a:ext cx="8739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sz="2400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≥ 3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20037196">
            <a:off x="5255117" y="4148454"/>
            <a:ext cx="9605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sz="24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≤14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916390">
            <a:off x="5242530" y="5596305"/>
            <a:ext cx="88678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sz="24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≥15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9180" y="2764623"/>
            <a:ext cx="3706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59359" y="4148453"/>
            <a:ext cx="348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33445" y="1402121"/>
            <a:ext cx="3577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71518" y="3465249"/>
            <a:ext cx="3786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954" y="5277306"/>
            <a:ext cx="3353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14016" y="4699673"/>
            <a:ext cx="22656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Optimal solution</a:t>
            </a:r>
            <a:endParaRPr lang="en-US" sz="5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5536" y="260648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The history of the complete </a:t>
            </a:r>
            <a:r>
              <a:rPr lang="en-IN" sz="2400" b="1" dirty="0"/>
              <a:t>branch and bound solution</a:t>
            </a:r>
            <a:r>
              <a:rPr lang="en-IN" sz="2400" dirty="0"/>
              <a:t> is displayed by means of the following tree like diagram.</a:t>
            </a:r>
          </a:p>
        </p:txBody>
      </p:sp>
    </p:spTree>
    <p:extLst>
      <p:ext uri="{BB962C8B-B14F-4D97-AF65-F5344CB8AC3E}">
        <p14:creationId xmlns:p14="http://schemas.microsoft.com/office/powerpoint/2010/main" val="5587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476672"/>
            <a:ext cx="77048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/>
              <a:t>Step5: solve </a:t>
            </a:r>
            <a:r>
              <a:rPr lang="en-IN" sz="2000" dirty="0"/>
              <a:t>the </a:t>
            </a:r>
            <a:r>
              <a:rPr lang="en-IN" sz="2000" dirty="0" smtClean="0"/>
              <a:t> sub problems 1 and 2 and examine the optimal solutions of both sub problems. Let the  maximum value of Z of </a:t>
            </a:r>
            <a:r>
              <a:rPr lang="en-IN" sz="2000" dirty="0" err="1" smtClean="0"/>
              <a:t>subproblem</a:t>
            </a:r>
            <a:r>
              <a:rPr lang="en-IN" sz="2000" dirty="0" smtClean="0"/>
              <a:t> 1 is Z</a:t>
            </a:r>
            <a:r>
              <a:rPr lang="en-IN" sz="2000" baseline="-25000" dirty="0" smtClean="0"/>
              <a:t>1</a:t>
            </a:r>
            <a:r>
              <a:rPr lang="en-IN" sz="2000" dirty="0" smtClean="0"/>
              <a:t> and that of </a:t>
            </a:r>
            <a:r>
              <a:rPr lang="en-IN" sz="2000" dirty="0" err="1" smtClean="0"/>
              <a:t>subproblem</a:t>
            </a:r>
            <a:r>
              <a:rPr lang="en-IN" sz="2000" dirty="0" smtClean="0"/>
              <a:t> 2 is Z</a:t>
            </a:r>
            <a:r>
              <a:rPr lang="en-IN" sz="2000" baseline="-25000" dirty="0" smtClean="0"/>
              <a:t>2</a:t>
            </a:r>
            <a:r>
              <a:rPr lang="en-IN" sz="2000" dirty="0" smtClean="0"/>
              <a:t>. The best integer solution value becomes the lower bound on the integer LP problem objective function value. Let the lower bound be denoted by Z</a:t>
            </a:r>
            <a:r>
              <a:rPr lang="en-IN" sz="2000" baseline="-25000" dirty="0" smtClean="0"/>
              <a:t>L</a:t>
            </a:r>
            <a:r>
              <a:rPr lang="en-IN" sz="2000" dirty="0" smtClean="0"/>
              <a:t>.</a:t>
            </a:r>
            <a:endParaRPr lang="en-IN" sz="2000" dirty="0"/>
          </a:p>
        </p:txBody>
      </p:sp>
      <p:sp>
        <p:nvSpPr>
          <p:cNvPr id="3" name="Rectangle 2"/>
          <p:cNvSpPr/>
          <p:nvPr/>
        </p:nvSpPr>
        <p:spPr>
          <a:xfrm>
            <a:off x="899592" y="2564904"/>
            <a:ext cx="777686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/>
              <a:t>Step6: </a:t>
            </a:r>
            <a:endParaRPr lang="en-I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If </a:t>
            </a:r>
            <a:r>
              <a:rPr lang="en-IN" sz="2000" dirty="0"/>
              <a:t>a </a:t>
            </a:r>
            <a:r>
              <a:rPr lang="en-IN" sz="2000" dirty="0" smtClean="0"/>
              <a:t>sub problem </a:t>
            </a:r>
            <a:r>
              <a:rPr lang="en-IN" sz="2000" dirty="0"/>
              <a:t>yields a solution that is not </a:t>
            </a:r>
            <a:r>
              <a:rPr lang="en-IN" sz="2000" dirty="0" smtClean="0"/>
              <a:t>feasible, this sub problem is said to be fathomed, meaning that it need not be investigated any further because it cannot yield any better ILP solution.</a:t>
            </a:r>
            <a:endParaRPr lang="en-I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If </a:t>
            </a:r>
            <a:r>
              <a:rPr lang="en-IN" sz="2000" dirty="0"/>
              <a:t>a </a:t>
            </a:r>
            <a:r>
              <a:rPr lang="en-IN" sz="2000" dirty="0" smtClean="0"/>
              <a:t>sub problem </a:t>
            </a:r>
            <a:r>
              <a:rPr lang="en-IN" sz="2000" dirty="0"/>
              <a:t>yields a solution that is feasible, </a:t>
            </a:r>
            <a:r>
              <a:rPr lang="en-IN" sz="2000" dirty="0" smtClean="0"/>
              <a:t>but not </a:t>
            </a:r>
            <a:r>
              <a:rPr lang="en-IN" sz="2000" dirty="0"/>
              <a:t>an integer solution, go to step </a:t>
            </a:r>
            <a:r>
              <a:rPr lang="en-IN" sz="2000" dirty="0" smtClean="0"/>
              <a:t>3.</a:t>
            </a:r>
            <a:endParaRPr lang="en-I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If </a:t>
            </a:r>
            <a:r>
              <a:rPr lang="en-IN" sz="2000" dirty="0"/>
              <a:t>the </a:t>
            </a:r>
            <a:r>
              <a:rPr lang="en-IN" sz="2000" dirty="0" smtClean="0"/>
              <a:t>sub problem </a:t>
            </a:r>
            <a:r>
              <a:rPr lang="en-IN" sz="2000" dirty="0"/>
              <a:t>yields a feasible integer </a:t>
            </a:r>
            <a:r>
              <a:rPr lang="en-IN" sz="2000" dirty="0" smtClean="0"/>
              <a:t>solution, look </a:t>
            </a:r>
            <a:r>
              <a:rPr lang="en-IN" sz="2000" dirty="0"/>
              <a:t>at the objective </a:t>
            </a:r>
            <a:r>
              <a:rPr lang="en-IN" sz="2000" dirty="0" smtClean="0"/>
              <a:t>function value. </a:t>
            </a:r>
            <a:r>
              <a:rPr lang="en-IN" sz="2000" dirty="0"/>
              <a:t>If its value </a:t>
            </a:r>
            <a:r>
              <a:rPr lang="en-IN" sz="2000" dirty="0" smtClean="0"/>
              <a:t>equals the </a:t>
            </a:r>
            <a:r>
              <a:rPr lang="en-IN" sz="2000" dirty="0"/>
              <a:t>upper bound, an optimal solution has </a:t>
            </a:r>
            <a:r>
              <a:rPr lang="en-IN" sz="2000" dirty="0" smtClean="0"/>
              <a:t>been reached. But if </a:t>
            </a:r>
            <a:r>
              <a:rPr lang="en-IN" sz="2000" dirty="0"/>
              <a:t>it is not equal to the upper bound, but </a:t>
            </a:r>
            <a:r>
              <a:rPr lang="en-IN" sz="2000" dirty="0" smtClean="0"/>
              <a:t>exceeds the </a:t>
            </a:r>
            <a:r>
              <a:rPr lang="en-IN" sz="2000" dirty="0"/>
              <a:t>lower bound, set it as the new </a:t>
            </a:r>
            <a:r>
              <a:rPr lang="en-IN" sz="2000" dirty="0" smtClean="0"/>
              <a:t>upper  bound and </a:t>
            </a:r>
            <a:r>
              <a:rPr lang="en-IN" sz="2000" dirty="0"/>
              <a:t>go to step </a:t>
            </a:r>
            <a:r>
              <a:rPr lang="en-IN" sz="2000" dirty="0" smtClean="0"/>
              <a:t>3. Finally</a:t>
            </a:r>
            <a:r>
              <a:rPr lang="en-IN" sz="2000" dirty="0"/>
              <a:t>, if it is less than the lower bound, </a:t>
            </a:r>
            <a:r>
              <a:rPr lang="en-IN" sz="2000" dirty="0" smtClean="0"/>
              <a:t>this sub problem is fathomed.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4430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797511"/>
            <a:ext cx="842493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Step7: </a:t>
            </a:r>
          </a:p>
          <a:p>
            <a:r>
              <a:rPr lang="en-IN" sz="2800" dirty="0" smtClean="0"/>
              <a:t>The procedure of branching and bounding continues until no further sub problem remains to be examined.</a:t>
            </a:r>
            <a:r>
              <a:rPr lang="en-IN" sz="2800" b="1" dirty="0"/>
              <a:t> </a:t>
            </a:r>
            <a:endParaRPr lang="en-IN" sz="2800" b="1" dirty="0" smtClean="0"/>
          </a:p>
          <a:p>
            <a:endParaRPr lang="en-IN" sz="2800" b="1" dirty="0"/>
          </a:p>
          <a:p>
            <a:r>
              <a:rPr lang="en-IN" sz="2800" dirty="0" smtClean="0"/>
              <a:t>At this stage, the integer solution corresponding to the current lower bound is the Optimal integer programming problem solution.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285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260648"/>
            <a:ext cx="2535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 1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1340768"/>
            <a:ext cx="485389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Consider the following problem 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3608" y="2060848"/>
            <a:ext cx="5724644" cy="218521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 		Z= 2x</a:t>
            </a:r>
            <a:r>
              <a:rPr lang="en-US" sz="2800" b="0" cap="none" spc="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+ 3x</a:t>
            </a:r>
            <a:r>
              <a:rPr lang="en-US" sz="2800" b="0" cap="none" spc="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Subject to </a:t>
            </a:r>
          </a:p>
          <a:p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6x</a:t>
            </a:r>
            <a:r>
              <a:rPr lang="en-US" sz="2800" b="0" cap="none" spc="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+ 5x</a:t>
            </a:r>
            <a:r>
              <a:rPr lang="en-US" sz="2800" b="0" cap="none" spc="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≤25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x</a:t>
            </a:r>
            <a:r>
              <a:rPr lang="en-US" sz="2800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3x</a:t>
            </a:r>
            <a:r>
              <a:rPr lang="en-US" sz="2800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≤10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x</a:t>
            </a:r>
            <a:r>
              <a:rPr lang="en-US" sz="2800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x</a:t>
            </a:r>
            <a:r>
              <a:rPr lang="en-US" sz="2800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≥0 and integers 	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0521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5843" y="476672"/>
            <a:ext cx="867645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1: Ignoring the integer conditions, solve the above problem by graphical method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123728" y="1978692"/>
            <a:ext cx="0" cy="3466532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2123728" y="5445224"/>
            <a:ext cx="5595582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1591465" y="2510955"/>
            <a:ext cx="5363570" cy="3398293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1591465" y="3561833"/>
            <a:ext cx="5773004" cy="1078173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2"/>
          <p:cNvSpPr/>
          <p:nvPr/>
        </p:nvSpPr>
        <p:spPr>
          <a:xfrm>
            <a:off x="2137375" y="3684662"/>
            <a:ext cx="3971499" cy="1733265"/>
          </a:xfrm>
          <a:custGeom>
            <a:avLst/>
            <a:gdLst>
              <a:gd name="connsiteX0" fmla="*/ 0 w 4162568"/>
              <a:gd name="connsiteY0" fmla="*/ 0 h 2743200"/>
              <a:gd name="connsiteX1" fmla="*/ 4162568 w 4162568"/>
              <a:gd name="connsiteY1" fmla="*/ 0 h 2743200"/>
              <a:gd name="connsiteX2" fmla="*/ 4162568 w 4162568"/>
              <a:gd name="connsiteY2" fmla="*/ 2743200 h 2743200"/>
              <a:gd name="connsiteX3" fmla="*/ 0 w 4162568"/>
              <a:gd name="connsiteY3" fmla="*/ 2743200 h 2743200"/>
              <a:gd name="connsiteX4" fmla="*/ 0 w 4162568"/>
              <a:gd name="connsiteY4" fmla="*/ 0 h 2743200"/>
              <a:gd name="connsiteX0" fmla="*/ 0 w 4162568"/>
              <a:gd name="connsiteY0" fmla="*/ 0 h 2743200"/>
              <a:gd name="connsiteX1" fmla="*/ 2620370 w 4162568"/>
              <a:gd name="connsiteY1" fmla="*/ 682388 h 2743200"/>
              <a:gd name="connsiteX2" fmla="*/ 4162568 w 4162568"/>
              <a:gd name="connsiteY2" fmla="*/ 2743200 h 2743200"/>
              <a:gd name="connsiteX3" fmla="*/ 0 w 4162568"/>
              <a:gd name="connsiteY3" fmla="*/ 2743200 h 2743200"/>
              <a:gd name="connsiteX4" fmla="*/ 0 w 4162568"/>
              <a:gd name="connsiteY4" fmla="*/ 0 h 2743200"/>
              <a:gd name="connsiteX0" fmla="*/ 0 w 4162568"/>
              <a:gd name="connsiteY0" fmla="*/ 0 h 2743200"/>
              <a:gd name="connsiteX1" fmla="*/ 1828800 w 4162568"/>
              <a:gd name="connsiteY1" fmla="*/ 327547 h 2743200"/>
              <a:gd name="connsiteX2" fmla="*/ 4162568 w 4162568"/>
              <a:gd name="connsiteY2" fmla="*/ 2743200 h 2743200"/>
              <a:gd name="connsiteX3" fmla="*/ 0 w 4162568"/>
              <a:gd name="connsiteY3" fmla="*/ 2743200 h 2743200"/>
              <a:gd name="connsiteX4" fmla="*/ 0 w 4162568"/>
              <a:gd name="connsiteY4" fmla="*/ 0 h 2743200"/>
              <a:gd name="connsiteX0" fmla="*/ 0 w 3985147"/>
              <a:gd name="connsiteY0" fmla="*/ 0 h 2743200"/>
              <a:gd name="connsiteX1" fmla="*/ 1828800 w 3985147"/>
              <a:gd name="connsiteY1" fmla="*/ 327547 h 2743200"/>
              <a:gd name="connsiteX2" fmla="*/ 3985147 w 3985147"/>
              <a:gd name="connsiteY2" fmla="*/ 1705970 h 2743200"/>
              <a:gd name="connsiteX3" fmla="*/ 0 w 3985147"/>
              <a:gd name="connsiteY3" fmla="*/ 2743200 h 2743200"/>
              <a:gd name="connsiteX4" fmla="*/ 0 w 3985147"/>
              <a:gd name="connsiteY4" fmla="*/ 0 h 2743200"/>
              <a:gd name="connsiteX0" fmla="*/ 0 w 3985147"/>
              <a:gd name="connsiteY0" fmla="*/ 0 h 1705970"/>
              <a:gd name="connsiteX1" fmla="*/ 1828800 w 3985147"/>
              <a:gd name="connsiteY1" fmla="*/ 327547 h 1705970"/>
              <a:gd name="connsiteX2" fmla="*/ 3985147 w 3985147"/>
              <a:gd name="connsiteY2" fmla="*/ 1705970 h 1705970"/>
              <a:gd name="connsiteX3" fmla="*/ 13647 w 3985147"/>
              <a:gd name="connsiteY3" fmla="*/ 1678675 h 1705970"/>
              <a:gd name="connsiteX4" fmla="*/ 0 w 3985147"/>
              <a:gd name="connsiteY4" fmla="*/ 0 h 1705970"/>
              <a:gd name="connsiteX0" fmla="*/ 0 w 3985147"/>
              <a:gd name="connsiteY0" fmla="*/ 0 h 1705970"/>
              <a:gd name="connsiteX1" fmla="*/ 1828800 w 3985147"/>
              <a:gd name="connsiteY1" fmla="*/ 327547 h 1705970"/>
              <a:gd name="connsiteX2" fmla="*/ 3985147 w 3985147"/>
              <a:gd name="connsiteY2" fmla="*/ 1705970 h 1705970"/>
              <a:gd name="connsiteX3" fmla="*/ 27295 w 3985147"/>
              <a:gd name="connsiteY3" fmla="*/ 1705970 h 1705970"/>
              <a:gd name="connsiteX4" fmla="*/ 0 w 3985147"/>
              <a:gd name="connsiteY4" fmla="*/ 0 h 1705970"/>
              <a:gd name="connsiteX0" fmla="*/ 0 w 3971499"/>
              <a:gd name="connsiteY0" fmla="*/ 0 h 1733265"/>
              <a:gd name="connsiteX1" fmla="*/ 1815152 w 3971499"/>
              <a:gd name="connsiteY1" fmla="*/ 354842 h 1733265"/>
              <a:gd name="connsiteX2" fmla="*/ 3971499 w 3971499"/>
              <a:gd name="connsiteY2" fmla="*/ 1733265 h 1733265"/>
              <a:gd name="connsiteX3" fmla="*/ 13647 w 3971499"/>
              <a:gd name="connsiteY3" fmla="*/ 1733265 h 1733265"/>
              <a:gd name="connsiteX4" fmla="*/ 0 w 3971499"/>
              <a:gd name="connsiteY4" fmla="*/ 0 h 173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499" h="1733265">
                <a:moveTo>
                  <a:pt x="0" y="0"/>
                </a:moveTo>
                <a:lnTo>
                  <a:pt x="1815152" y="354842"/>
                </a:lnTo>
                <a:lnTo>
                  <a:pt x="3971499" y="1733265"/>
                </a:lnTo>
                <a:lnTo>
                  <a:pt x="13647" y="17332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655992" y="4155511"/>
            <a:ext cx="126861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Feasible </a:t>
            </a:r>
          </a:p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Region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64881" y="2853665"/>
            <a:ext cx="406874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Optimal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non-integer solution</a:t>
            </a:r>
          </a:p>
          <a:p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(x</a:t>
            </a:r>
            <a:r>
              <a:rPr lang="en-US" sz="2400" b="0" cap="none" spc="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=1.92, x</a:t>
            </a:r>
            <a:r>
              <a:rPr lang="en-US" sz="2400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=2.69, and Z=11.91)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Arc 9"/>
          <p:cNvSpPr/>
          <p:nvPr/>
        </p:nvSpPr>
        <p:spPr>
          <a:xfrm rot="16537791">
            <a:off x="4014298" y="3266130"/>
            <a:ext cx="1343993" cy="1370843"/>
          </a:xfrm>
          <a:prstGeom prst="arc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236543" y="2510955"/>
            <a:ext cx="15888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6x</a:t>
            </a:r>
            <a:r>
              <a:rPr lang="en-US" sz="2400" b="0" cap="none" spc="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+5x</a:t>
            </a:r>
            <a:r>
              <a:rPr lang="en-US" sz="2400" b="0" cap="none" spc="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=25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59673" y="4149866"/>
            <a:ext cx="143340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sz="2400" b="0" cap="none" spc="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+3x</a:t>
            </a:r>
            <a:r>
              <a:rPr lang="en-US" sz="2400" b="0" cap="none" spc="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=10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83397" y="5560777"/>
            <a:ext cx="130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(25/6,0)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591465" y="285366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(0,5)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1182069" y="373158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(0,10/3)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230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5843" y="476672"/>
            <a:ext cx="867645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2: 	Upper bound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Z is 11.91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sz="2400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=1.92, x</a:t>
            </a:r>
            <a:r>
              <a:rPr lang="en-US" sz="2400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=2.69)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Lower bound of Z is 7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(x</a:t>
            </a:r>
            <a:r>
              <a:rPr lang="en-US" sz="2400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=1, x</a:t>
            </a:r>
            <a:r>
              <a:rPr lang="en-US" sz="2400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=2)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18669" y="1546217"/>
                <a:ext cx="8676456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28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Step 3:Since the solution is non integer,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8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n-US" sz="28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is selected  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69" y="1546217"/>
                <a:ext cx="8676456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1616" t="-12941" b="-388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022658" y="2104824"/>
            <a:ext cx="60841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 		Z= 2x</a:t>
            </a:r>
            <a:r>
              <a:rPr lang="en-US" sz="24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+ 3x</a:t>
            </a:r>
            <a:r>
              <a:rPr lang="en-US" sz="24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Subject to 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6x</a:t>
            </a:r>
            <a:r>
              <a:rPr lang="en-US" sz="24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+ 5x</a:t>
            </a:r>
            <a:r>
              <a:rPr lang="en-US" sz="24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≤ 25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   x</a:t>
            </a:r>
            <a:r>
              <a:rPr lang="en-US" sz="24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+ 3x</a:t>
            </a:r>
            <a:r>
              <a:rPr lang="en-US" sz="24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≤ 10</a:t>
            </a:r>
          </a:p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x</a:t>
            </a:r>
            <a:r>
              <a:rPr lang="en-US" sz="2400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≤</a:t>
            </a:r>
            <a:r>
              <a:rPr lang="en-US" sz="2400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   x</a:t>
            </a:r>
            <a:r>
              <a:rPr lang="en-US" sz="24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x</a:t>
            </a:r>
            <a:r>
              <a:rPr lang="en-US" sz="24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≥0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429728" y="2107472"/>
            <a:ext cx="867645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Sub-problem B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82323" y="4561325"/>
            <a:ext cx="60841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 		Z= 2x</a:t>
            </a:r>
            <a:r>
              <a:rPr lang="en-US" sz="24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+ 3x</a:t>
            </a:r>
            <a:r>
              <a:rPr lang="en-US" sz="24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Subject to 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6x</a:t>
            </a:r>
            <a:r>
              <a:rPr lang="en-US" sz="24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+ 5x</a:t>
            </a:r>
            <a:r>
              <a:rPr lang="en-US" sz="24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≤ 25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   x</a:t>
            </a:r>
            <a:r>
              <a:rPr lang="en-US" sz="24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+ 3x</a:t>
            </a:r>
            <a:r>
              <a:rPr lang="en-US" sz="24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≤ 10</a:t>
            </a:r>
          </a:p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x</a:t>
            </a:r>
            <a:r>
              <a:rPr lang="en-US" sz="2400" baseline="-2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≥ 3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   x</a:t>
            </a:r>
            <a:r>
              <a:rPr lang="en-US" sz="24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x</a:t>
            </a:r>
            <a:r>
              <a:rPr lang="en-US" sz="24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≥0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489393" y="4563973"/>
            <a:ext cx="867645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Sub-problem C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3766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1944</Words>
  <Application>Microsoft Office PowerPoint</Application>
  <PresentationFormat>On-screen Show (4:3)</PresentationFormat>
  <Paragraphs>1048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Cambria Math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Hewlett-Packard Company</dc:creator>
  <cp:lastModifiedBy>Hewlett-Packard Company</cp:lastModifiedBy>
  <cp:revision>110</cp:revision>
  <dcterms:created xsi:type="dcterms:W3CDTF">2020-09-01T10:51:29Z</dcterms:created>
  <dcterms:modified xsi:type="dcterms:W3CDTF">2021-10-08T04:24:39Z</dcterms:modified>
</cp:coreProperties>
</file>