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5" r:id="rId4"/>
    <p:sldId id="266" r:id="rId5"/>
    <p:sldId id="267" r:id="rId6"/>
    <p:sldId id="268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EC80-A3F4-4B8C-84C4-F50F757034F6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4119-CD6F-4EA2-B6AD-83215EED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14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EC80-A3F4-4B8C-84C4-F50F757034F6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4119-CD6F-4EA2-B6AD-83215EED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24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EC80-A3F4-4B8C-84C4-F50F757034F6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4119-CD6F-4EA2-B6AD-83215EED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9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EC80-A3F4-4B8C-84C4-F50F757034F6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4119-CD6F-4EA2-B6AD-83215EED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45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EC80-A3F4-4B8C-84C4-F50F757034F6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4119-CD6F-4EA2-B6AD-83215EED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92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EC80-A3F4-4B8C-84C4-F50F757034F6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4119-CD6F-4EA2-B6AD-83215EED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7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EC80-A3F4-4B8C-84C4-F50F757034F6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4119-CD6F-4EA2-B6AD-83215EED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16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EC80-A3F4-4B8C-84C4-F50F757034F6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4119-CD6F-4EA2-B6AD-83215EED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78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EC80-A3F4-4B8C-84C4-F50F757034F6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4119-CD6F-4EA2-B6AD-83215EED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4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EC80-A3F4-4B8C-84C4-F50F757034F6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4119-CD6F-4EA2-B6AD-83215EED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92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EC80-A3F4-4B8C-84C4-F50F757034F6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4119-CD6F-4EA2-B6AD-83215EED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6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EC80-A3F4-4B8C-84C4-F50F757034F6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D4119-CD6F-4EA2-B6AD-83215EED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8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692696"/>
            <a:ext cx="6912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0-1 integer </a:t>
            </a:r>
            <a:r>
              <a:rPr lang="en-IN" sz="3600" dirty="0" smtClean="0">
                <a:solidFill>
                  <a:srgbClr val="C00000"/>
                </a:solidFill>
              </a:rPr>
              <a:t>programming(0-1 IP)</a:t>
            </a:r>
          </a:p>
          <a:p>
            <a:endParaRPr lang="en-IN" sz="2400" dirty="0"/>
          </a:p>
          <a:p>
            <a:r>
              <a:rPr lang="en-IN" sz="2400" b="1" dirty="0" smtClean="0"/>
              <a:t>Definition</a:t>
            </a:r>
            <a:r>
              <a:rPr lang="en-IN" sz="2400" dirty="0" smtClean="0"/>
              <a:t> : 0-1 </a:t>
            </a:r>
            <a:r>
              <a:rPr lang="en-IN" sz="2400" dirty="0"/>
              <a:t>IP problems are linear problems where all the </a:t>
            </a:r>
            <a:r>
              <a:rPr lang="en-IN" sz="2400" dirty="0" smtClean="0"/>
              <a:t>variables are binary variables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1055954" y="5218325"/>
            <a:ext cx="747648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Remark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/>
              <a:t>:</a:t>
            </a:r>
            <a:r>
              <a:rPr lang="en-IN" sz="2000" dirty="0" smtClean="0"/>
              <a:t>Before </a:t>
            </a:r>
            <a:r>
              <a:rPr lang="en-IN" sz="2000" dirty="0"/>
              <a:t>we apply the algorithm to solve a 0-1 IP problem</a:t>
            </a:r>
            <a:r>
              <a:rPr lang="en-IN" sz="2000" dirty="0" smtClean="0"/>
              <a:t>, we </a:t>
            </a:r>
            <a:r>
              <a:rPr lang="en-IN" sz="2000" dirty="0"/>
              <a:t>need to make sure that the </a:t>
            </a:r>
            <a:r>
              <a:rPr lang="en-IN" sz="2000" dirty="0" smtClean="0"/>
              <a:t>coefficients </a:t>
            </a:r>
            <a:r>
              <a:rPr lang="en-IN" sz="2000" dirty="0"/>
              <a:t>of </a:t>
            </a:r>
            <a:r>
              <a:rPr lang="en-IN" sz="2000" dirty="0" smtClean="0"/>
              <a:t>the objective </a:t>
            </a:r>
            <a:r>
              <a:rPr lang="en-IN" sz="2000" dirty="0"/>
              <a:t>function </a:t>
            </a:r>
            <a:r>
              <a:rPr lang="en-IN" sz="2000" dirty="0" smtClean="0"/>
              <a:t> are integers.</a:t>
            </a:r>
            <a:endParaRPr lang="en-IN" sz="2000" dirty="0"/>
          </a:p>
          <a:p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55954" y="3059976"/>
                <a:ext cx="5040560" cy="21583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000" dirty="0" smtClean="0"/>
                  <a:t>Max/Min Z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 b="0" i="1" smtClean="0">
                            <a:latin typeface="Cambria Math"/>
                          </a:rPr>
                          <m:t>𝑗</m:t>
                        </m:r>
                        <m:r>
                          <a:rPr lang="en-IN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IN" sz="20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IN" sz="2000" dirty="0" smtClean="0"/>
              </a:p>
              <a:p>
                <a:endParaRPr lang="en-IN" sz="2000" dirty="0"/>
              </a:p>
              <a:p>
                <a:r>
                  <a:rPr lang="en-IN" sz="2000" dirty="0" smtClean="0"/>
                  <a:t>Subject to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 b="0" i="1" smtClean="0">
                            <a:latin typeface="Cambria Math"/>
                          </a:rPr>
                          <m:t>𝑗</m:t>
                        </m:r>
                        <m:r>
                          <a:rPr lang="en-IN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/>
                              </a:rPr>
                              <m:t>𝑖𝑗</m:t>
                            </m:r>
                            <m:r>
                              <a:rPr lang="en-IN" sz="20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𝑗</m:t>
                        </m:r>
                        <m:r>
                          <a:rPr lang="en-IN" sz="2000" b="0" i="1" smtClean="0">
                            <a:latin typeface="Cambria Math"/>
                          </a:rPr>
                          <m:t>  </m:t>
                        </m:r>
                      </m:sub>
                    </m:sSub>
                    <m:r>
                      <a:rPr lang="en-IN" sz="200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IN" sz="2000" dirty="0" smtClean="0"/>
                  <a:t>,i=1,2,…m</a:t>
                </a:r>
                <a:endParaRPr lang="en-IN" sz="2000" dirty="0"/>
              </a:p>
              <a:p>
                <a:r>
                  <a:rPr lang="en-IN" sz="2000" dirty="0" smtClean="0"/>
                  <a:t>                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dirty="0" smtClean="0"/>
                  <a:t> is binary, j=1,2,…n</a:t>
                </a:r>
                <a:endParaRPr lang="en-IN" sz="2000" dirty="0"/>
              </a:p>
              <a:p>
                <a:endParaRPr lang="en-IN" sz="24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54" y="3059976"/>
                <a:ext cx="5040560" cy="2158349"/>
              </a:xfrm>
              <a:prstGeom prst="rect">
                <a:avLst/>
              </a:prstGeom>
              <a:blipFill rotWithShape="0">
                <a:blip r:embed="rId2"/>
                <a:stretch>
                  <a:fillRect l="-1209" t="-225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43608" y="2481027"/>
            <a:ext cx="7166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The mathematical model of 0-1 IP problem is as follows: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20974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692696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Step6: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49233" y="980728"/>
            <a:ext cx="503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sub problem1 is fathomed</a:t>
            </a:r>
          </a:p>
          <a:p>
            <a:r>
              <a:rPr lang="en-IN" dirty="0" smtClean="0"/>
              <a:t>The Optimal solution of sub problem2 is not integer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1560" y="1670582"/>
                <a:ext cx="648072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 smtClean="0"/>
                  <a:t>Step7: Create sub problem 3 by Fixing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=0 and sub problem </a:t>
                </a:r>
                <a:r>
                  <a:rPr lang="en-IN" dirty="0" smtClean="0"/>
                  <a:t>4 </a:t>
                </a:r>
                <a:r>
                  <a:rPr lang="en-IN" dirty="0"/>
                  <a:t>by fixing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=1 </a:t>
                </a:r>
                <a:r>
                  <a:rPr lang="en-IN" dirty="0" smtClean="0"/>
                  <a:t>in the sub problem2</a:t>
                </a:r>
                <a:endParaRPr lang="en-IN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70582"/>
                <a:ext cx="648072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753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58388" y="2852936"/>
            <a:ext cx="158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Sub problem3: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55776" y="3140968"/>
                <a:ext cx="382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Max Z=3 Subject to 0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2;1≤1;0≥0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140968"/>
                <a:ext cx="382874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7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94192" y="4077072"/>
            <a:ext cx="158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Sub problem4: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55776" y="4261738"/>
                <a:ext cx="382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Max Z=5 Subject to 3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2;1≤1;1≥0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261738"/>
                <a:ext cx="38287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27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3568" y="5013176"/>
                <a:ext cx="802085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Step5: Optimal solution of sub problem 3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IN" dirty="0" smtClean="0"/>
                  <a:t>=0 with Z=3. It has integer solution</a:t>
                </a:r>
              </a:p>
              <a:p>
                <a:r>
                  <a:rPr lang="en-IN" dirty="0"/>
                  <a:t> </a:t>
                </a:r>
                <a:r>
                  <a:rPr lang="en-IN" dirty="0" smtClean="0"/>
                  <a:t>            The solution of subproblem4 is Infeasible</a:t>
                </a:r>
              </a:p>
              <a:p>
                <a:r>
                  <a:rPr lang="en-IN" dirty="0"/>
                  <a:t> </a:t>
                </a:r>
                <a:r>
                  <a:rPr lang="en-IN" dirty="0" smtClean="0"/>
                  <a:t>            Both sub problems are fathomed. </a:t>
                </a:r>
              </a:p>
              <a:p>
                <a:r>
                  <a:rPr lang="en-IN" dirty="0" smtClean="0"/>
                  <a:t>Hence,  the Optimal solution of given 0-1 IP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=1;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=0 with maximum Z=3</a:t>
                </a:r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013176"/>
                <a:ext cx="8020850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608" t="-2538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03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404664"/>
                <a:ext cx="7778476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Example2: Solve the following 0-1 integer programming problem by B&amp;B Method</a:t>
                </a:r>
              </a:p>
              <a:p>
                <a:r>
                  <a:rPr lang="en-IN" dirty="0"/>
                  <a:t> </a:t>
                </a:r>
                <a:r>
                  <a:rPr lang="en-IN" dirty="0" smtClean="0"/>
                  <a:t>                   Maximize Z=9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IN" dirty="0" smtClean="0"/>
                  <a:t>+5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IN" dirty="0" smtClean="0"/>
                  <a:t>+6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IN" dirty="0" smtClean="0"/>
                  <a:t>+4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4 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/>
                  <a:t> </a:t>
                </a:r>
                <a:r>
                  <a:rPr lang="en-IN" dirty="0" smtClean="0"/>
                  <a:t>                    Subject to                    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IN" dirty="0" smtClean="0"/>
                  <a:t>+5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IN" dirty="0" smtClean="0"/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4 </m:t>
                        </m:r>
                      </m:sub>
                    </m:sSub>
                    <m:r>
                      <a:rPr lang="en-IN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10</m:t>
                    </m:r>
                  </m:oMath>
                </a14:m>
                <a:endParaRPr lang="en-IN" b="0" dirty="0" smtClean="0">
                  <a:ea typeface="Cambria Math"/>
                </a:endParaRPr>
              </a:p>
              <a:p>
                <a:r>
                  <a:rPr lang="en-IN" dirty="0" smtClean="0"/>
                  <a:t>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4 </m:t>
                        </m:r>
                      </m:sub>
                    </m:sSub>
                    <m:r>
                      <a:rPr lang="en-IN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IN" b="0" dirty="0" smtClean="0">
                  <a:ea typeface="Cambria Math"/>
                </a:endParaRPr>
              </a:p>
              <a:p>
                <a:r>
                  <a:rPr lang="en-IN" dirty="0" smtClean="0"/>
                  <a:t>                                                           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4 </m:t>
                        </m:r>
                      </m:sub>
                    </m:sSub>
                    <m:r>
                      <a:rPr lang="en-IN" i="1" dirty="0">
                        <a:latin typeface="Cambria Math"/>
                        <a:ea typeface="Cambria Math"/>
                      </a:rPr>
                      <m:t>≤0</m:t>
                    </m:r>
                  </m:oMath>
                </a14:m>
                <a:endParaRPr lang="en-IN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                                                             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dirty="0"/>
                      <m:t>+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3 </m:t>
                        </m:r>
                      </m:sub>
                    </m:sSub>
                    <m:r>
                      <a:rPr lang="en-IN" i="1" dirty="0">
                        <a:latin typeface="Cambria Math"/>
                        <a:ea typeface="Cambria Math"/>
                      </a:rPr>
                      <m:t>≤0</m:t>
                    </m:r>
                  </m:oMath>
                </a14:m>
                <a:r>
                  <a:rPr lang="en-IN" dirty="0" smtClean="0">
                    <a:ea typeface="Cambria Math"/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IN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>
                    <a:ea typeface="Cambria Math"/>
                  </a:rPr>
                  <a:t>, j=1,2,3,4</a:t>
                </a:r>
              </a:p>
              <a:p>
                <a:endParaRPr lang="en-IN" dirty="0">
                  <a:ea typeface="Cambria Math"/>
                </a:endParaRPr>
              </a:p>
              <a:p>
                <a:endParaRPr lang="en-IN" dirty="0">
                  <a:ea typeface="Cambria Math"/>
                </a:endParaRPr>
              </a:p>
              <a:p>
                <a:endParaRPr lang="en-IN" b="0" dirty="0" smtClean="0">
                  <a:ea typeface="Cambria Math"/>
                </a:endParaRPr>
              </a:p>
              <a:p>
                <a:r>
                  <a:rPr lang="en-IN" dirty="0" smtClean="0">
                    <a:ea typeface="Cambria Math"/>
                  </a:rPr>
                  <a:t>                                            </a:t>
                </a:r>
                <a:endParaRPr lang="en-IN" dirty="0">
                  <a:ea typeface="Cambria Math"/>
                </a:endParaRPr>
              </a:p>
              <a:p>
                <a:r>
                  <a:rPr lang="en-IN" dirty="0" smtClean="0"/>
                  <a:t>                   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04664"/>
                <a:ext cx="7778476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627" t="-9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3290550"/>
                <a:ext cx="6199133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LPP Optimal Solution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1 </m:t>
                            </m:r>
                          </m:sub>
                        </m:sSub>
                        <m:r>
                          <a:rPr lang="en-I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IN" b="0" i="1" dirty="0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IN" b="0" i="1" dirty="0" smtClean="0">
                            <a:latin typeface="Cambria Math"/>
                          </a:rPr>
                          <m:t>,1,0,1</m:t>
                        </m:r>
                      </m:e>
                    </m:d>
                  </m:oMath>
                </a14:m>
                <a:r>
                  <a:rPr lang="en-IN" dirty="0" smtClean="0"/>
                  <a:t> with Z=16 1/2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290550"/>
                <a:ext cx="6199133" cy="506870"/>
              </a:xfrm>
              <a:prstGeom prst="rect">
                <a:avLst/>
              </a:prstGeom>
              <a:blipFill rotWithShape="1">
                <a:blip r:embed="rId4"/>
                <a:stretch>
                  <a:fillRect l="-885" b="-60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010080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928541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74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5536" y="404664"/>
                <a:ext cx="694510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IN" dirty="0" smtClean="0"/>
                  <a:t>=0 in LPP gives Sub problem 1 and solve this sub problem 1</a:t>
                </a:r>
              </a:p>
              <a:p>
                <a:r>
                  <a:rPr lang="en-IN" dirty="0" smtClean="0"/>
                  <a:t>The Optimal solution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/>
                          </a:rPr>
                          <m:t>1,0,1</m:t>
                        </m:r>
                      </m:e>
                    </m:d>
                  </m:oMath>
                </a14:m>
                <a:r>
                  <a:rPr lang="en-IN" dirty="0"/>
                  <a:t> with </a:t>
                </a:r>
                <a:r>
                  <a:rPr lang="en-IN" dirty="0" smtClean="0"/>
                  <a:t>Z= 9</a:t>
                </a:r>
              </a:p>
              <a:p>
                <a:r>
                  <a:rPr lang="en-IN" dirty="0" smtClean="0"/>
                  <a:t>This sub problem 1 is fathomed since the solution has the integer values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4664"/>
                <a:ext cx="6945106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790" t="-3289"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1916832"/>
                <a:ext cx="7745005" cy="1060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  <a:r>
                  <a:rPr lang="en-IN" dirty="0" smtClean="0"/>
                  <a:t>1</a:t>
                </a:r>
                <a:r>
                  <a:rPr lang="en-IN" dirty="0"/>
                  <a:t> in LPP gives Sub problem </a:t>
                </a:r>
                <a:r>
                  <a:rPr lang="en-IN" dirty="0" smtClean="0"/>
                  <a:t>2 </a:t>
                </a:r>
                <a:r>
                  <a:rPr lang="en-IN" dirty="0"/>
                  <a:t>and solve this sub problem </a:t>
                </a:r>
                <a:r>
                  <a:rPr lang="en-IN" dirty="0" smtClean="0"/>
                  <a:t>2</a:t>
                </a:r>
                <a:endParaRPr lang="en-IN" dirty="0"/>
              </a:p>
              <a:p>
                <a:r>
                  <a:rPr lang="en-IN" dirty="0"/>
                  <a:t>The Optimal solution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IN" b="0" i="1" dirty="0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  <m:r>
                          <a:rPr lang="en-IN" b="0" i="1" dirty="0" smtClean="0">
                            <a:latin typeface="Cambria Math"/>
                          </a:rPr>
                          <m:t>, 0, </m:t>
                        </m:r>
                        <m:f>
                          <m:f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IN" b="0" i="1" dirty="0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 with Z= </a:t>
                </a:r>
                <a:r>
                  <a:rPr lang="en-IN" dirty="0" smtClean="0"/>
                  <a:t>16 1/5</a:t>
                </a:r>
                <a:endParaRPr lang="en-IN" dirty="0"/>
              </a:p>
              <a:p>
                <a:r>
                  <a:rPr lang="en-IN" dirty="0"/>
                  <a:t>This sub problem </a:t>
                </a:r>
                <a:r>
                  <a:rPr lang="en-IN" dirty="0" smtClean="0"/>
                  <a:t>2 </a:t>
                </a:r>
                <a:r>
                  <a:rPr lang="en-IN" dirty="0"/>
                  <a:t>is </a:t>
                </a:r>
                <a:r>
                  <a:rPr lang="en-IN" dirty="0" smtClean="0"/>
                  <a:t>not fathomed </a:t>
                </a:r>
                <a:r>
                  <a:rPr lang="en-IN" dirty="0"/>
                  <a:t>since the solution has </a:t>
                </a:r>
                <a:r>
                  <a:rPr lang="en-IN" dirty="0" smtClean="0"/>
                  <a:t> not the </a:t>
                </a:r>
                <a:r>
                  <a:rPr lang="en-IN" dirty="0"/>
                  <a:t>integer values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916832"/>
                <a:ext cx="7745005" cy="1060868"/>
              </a:xfrm>
              <a:prstGeom prst="rect">
                <a:avLst/>
              </a:prstGeom>
              <a:blipFill rotWithShape="1">
                <a:blip r:embed="rId3"/>
                <a:stretch>
                  <a:fillRect l="-709" t="-2874" b="-8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1560" y="3284984"/>
                <a:ext cx="7272808" cy="1337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 smtClean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=0 in </a:t>
                </a:r>
                <a:r>
                  <a:rPr lang="en-IN" dirty="0" smtClean="0"/>
                  <a:t> </a:t>
                </a:r>
                <a:r>
                  <a:rPr lang="en-IN" dirty="0"/>
                  <a:t>Sub problem </a:t>
                </a:r>
                <a:r>
                  <a:rPr lang="en-IN" dirty="0" smtClean="0"/>
                  <a:t>2 </a:t>
                </a:r>
                <a:r>
                  <a:rPr lang="en-IN" dirty="0"/>
                  <a:t>and solve this sub </a:t>
                </a:r>
                <a:r>
                  <a:rPr lang="en-IN" dirty="0" smtClean="0"/>
                  <a:t>problem 3 </a:t>
                </a:r>
                <a:endParaRPr lang="en-IN" dirty="0"/>
              </a:p>
              <a:p>
                <a:r>
                  <a:rPr lang="en-IN" dirty="0"/>
                  <a:t>The Optimal solution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IN" b="0" i="1" dirty="0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  <m:r>
                          <a:rPr lang="en-IN" i="1" dirty="0">
                            <a:latin typeface="Cambria Math"/>
                          </a:rPr>
                          <m:t>,</m:t>
                        </m:r>
                        <m:r>
                          <a:rPr lang="en-IN" b="0" i="1" dirty="0" smtClean="0">
                            <a:latin typeface="Cambria Math"/>
                          </a:rPr>
                          <m:t> 0</m:t>
                        </m:r>
                      </m:e>
                    </m:d>
                  </m:oMath>
                </a14:m>
                <a:r>
                  <a:rPr lang="en-IN" dirty="0"/>
                  <a:t> with Z= </a:t>
                </a:r>
                <a:r>
                  <a:rPr lang="en-IN" dirty="0" smtClean="0"/>
                  <a:t>13 4/5</a:t>
                </a:r>
                <a:endParaRPr lang="en-IN" dirty="0"/>
              </a:p>
              <a:p>
                <a:r>
                  <a:rPr lang="en-IN" dirty="0"/>
                  <a:t>This sub problem </a:t>
                </a:r>
                <a:r>
                  <a:rPr lang="en-IN" dirty="0" smtClean="0"/>
                  <a:t>3 </a:t>
                </a:r>
                <a:r>
                  <a:rPr lang="en-IN" dirty="0"/>
                  <a:t>is </a:t>
                </a:r>
                <a:r>
                  <a:rPr lang="en-IN" dirty="0" smtClean="0"/>
                  <a:t>not fathomed </a:t>
                </a:r>
                <a:r>
                  <a:rPr lang="en-IN" dirty="0"/>
                  <a:t>since the solution has </a:t>
                </a:r>
                <a:r>
                  <a:rPr lang="en-IN" dirty="0" smtClean="0"/>
                  <a:t> not the </a:t>
                </a:r>
                <a:r>
                  <a:rPr lang="en-IN" dirty="0"/>
                  <a:t>integer values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84984"/>
                <a:ext cx="7272808" cy="1337867"/>
              </a:xfrm>
              <a:prstGeom prst="rect">
                <a:avLst/>
              </a:prstGeom>
              <a:blipFill rotWithShape="1">
                <a:blip r:embed="rId4"/>
                <a:stretch>
                  <a:fillRect l="-671" t="-2283" b="-63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568" y="5157192"/>
                <a:ext cx="7745005" cy="107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  <a:r>
                  <a:rPr lang="en-IN" dirty="0" smtClean="0"/>
                  <a:t>1</a:t>
                </a:r>
                <a:r>
                  <a:rPr lang="en-IN" dirty="0"/>
                  <a:t> in  Sub problem 2 and solve this sub problem </a:t>
                </a:r>
                <a:r>
                  <a:rPr lang="en-IN" dirty="0" smtClean="0"/>
                  <a:t>4 </a:t>
                </a:r>
                <a:endParaRPr lang="en-IN" dirty="0"/>
              </a:p>
              <a:p>
                <a:r>
                  <a:rPr lang="en-IN" dirty="0"/>
                  <a:t>The Optimal solution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/>
                          </a:rPr>
                          <m:t>0</m:t>
                        </m:r>
                        <m:r>
                          <a:rPr lang="en-IN" i="1" dirty="0">
                            <a:latin typeface="Cambria Math"/>
                          </a:rPr>
                          <m:t>, </m:t>
                        </m:r>
                        <m:f>
                          <m:f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 with Z= </a:t>
                </a:r>
                <a:r>
                  <a:rPr lang="en-IN" dirty="0" smtClean="0"/>
                  <a:t>16</a:t>
                </a:r>
                <a:endParaRPr lang="en-IN" dirty="0"/>
              </a:p>
              <a:p>
                <a:r>
                  <a:rPr lang="en-IN" dirty="0"/>
                  <a:t>This sub problem </a:t>
                </a:r>
                <a:r>
                  <a:rPr lang="en-IN" dirty="0" smtClean="0"/>
                  <a:t>4 </a:t>
                </a:r>
                <a:r>
                  <a:rPr lang="en-IN" dirty="0"/>
                  <a:t>is not fathomed since the solution has  not the integer values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157192"/>
                <a:ext cx="7745005" cy="1070871"/>
              </a:xfrm>
              <a:prstGeom prst="rect">
                <a:avLst/>
              </a:prstGeom>
              <a:blipFill rotWithShape="1">
                <a:blip r:embed="rId5"/>
                <a:stretch>
                  <a:fillRect l="-629" t="-2841"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7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83568" y="671834"/>
                <a:ext cx="7992888" cy="1060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 smtClean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3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=0 in  Sub problem </a:t>
                </a:r>
                <a:r>
                  <a:rPr lang="en-IN" dirty="0" smtClean="0"/>
                  <a:t>4 </a:t>
                </a:r>
                <a:r>
                  <a:rPr lang="en-IN" dirty="0"/>
                  <a:t>and solve this sub problem </a:t>
                </a:r>
                <a:r>
                  <a:rPr lang="en-IN" dirty="0" smtClean="0"/>
                  <a:t>5 </a:t>
                </a:r>
                <a:endParaRPr lang="en-IN" dirty="0"/>
              </a:p>
              <a:p>
                <a:r>
                  <a:rPr lang="en-IN" dirty="0"/>
                  <a:t>The Optimal solution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 with Z= </a:t>
                </a:r>
                <a:r>
                  <a:rPr lang="en-IN" dirty="0" smtClean="0"/>
                  <a:t>16</a:t>
                </a:r>
                <a:endParaRPr lang="en-IN" dirty="0"/>
              </a:p>
              <a:p>
                <a:r>
                  <a:rPr lang="en-IN" dirty="0"/>
                  <a:t>This sub problem </a:t>
                </a:r>
                <a:r>
                  <a:rPr lang="en-IN" dirty="0" smtClean="0"/>
                  <a:t>5 </a:t>
                </a:r>
                <a:r>
                  <a:rPr lang="en-IN" dirty="0"/>
                  <a:t>is not fathomed since the solution has  not the integer values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71834"/>
                <a:ext cx="7992888" cy="1060868"/>
              </a:xfrm>
              <a:prstGeom prst="rect">
                <a:avLst/>
              </a:prstGeom>
              <a:blipFill rotWithShape="1">
                <a:blip r:embed="rId2"/>
                <a:stretch>
                  <a:fillRect l="-610" t="-2874" b="-8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11558" y="116632"/>
            <a:ext cx="8365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Since the objective function value of sub problem 4 is larger than that of sub problem3,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3568" y="1732702"/>
                <a:ext cx="7289873" cy="959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  <a:r>
                  <a:rPr lang="en-IN" dirty="0" smtClean="0"/>
                  <a:t>1</a:t>
                </a:r>
                <a:r>
                  <a:rPr lang="en-IN" dirty="0"/>
                  <a:t> in  Sub problem 4 and solve this sub problem </a:t>
                </a:r>
                <a:r>
                  <a:rPr lang="en-IN" dirty="0" smtClean="0"/>
                  <a:t>6 </a:t>
                </a:r>
                <a:endParaRPr lang="en-IN" dirty="0"/>
              </a:p>
              <a:p>
                <a:r>
                  <a:rPr lang="en-IN" dirty="0"/>
                  <a:t>The </a:t>
                </a:r>
                <a:r>
                  <a:rPr lang="en-IN" dirty="0" smtClean="0"/>
                  <a:t> </a:t>
                </a:r>
                <a:r>
                  <a:rPr lang="en-IN" dirty="0"/>
                  <a:t>solution </a:t>
                </a:r>
                <a:r>
                  <a:rPr lang="en-IN" dirty="0" smtClean="0"/>
                  <a:t>is Infeasible </a:t>
                </a:r>
                <a:endParaRPr lang="en-IN" dirty="0"/>
              </a:p>
              <a:p>
                <a:r>
                  <a:rPr lang="en-IN" dirty="0"/>
                  <a:t>This sub problem </a:t>
                </a:r>
                <a:r>
                  <a:rPr lang="en-IN" dirty="0" smtClean="0"/>
                  <a:t>6 </a:t>
                </a:r>
                <a:r>
                  <a:rPr lang="en-IN" dirty="0"/>
                  <a:t>is </a:t>
                </a:r>
                <a:r>
                  <a:rPr lang="en-IN" dirty="0" smtClean="0"/>
                  <a:t> </a:t>
                </a:r>
                <a:r>
                  <a:rPr lang="en-IN" dirty="0"/>
                  <a:t>fathomed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32702"/>
                <a:ext cx="7289873" cy="959006"/>
              </a:xfrm>
              <a:prstGeom prst="rect">
                <a:avLst/>
              </a:prstGeom>
              <a:blipFill rotWithShape="1">
                <a:blip r:embed="rId3"/>
                <a:stretch>
                  <a:fillRect l="-669" t="-3165" b="-50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6656" y="2716634"/>
                <a:ext cx="739975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 smtClean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4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=0 in  Sub problem </a:t>
                </a:r>
                <a:r>
                  <a:rPr lang="en-IN" dirty="0" smtClean="0"/>
                  <a:t>5 </a:t>
                </a:r>
                <a:r>
                  <a:rPr lang="en-IN" dirty="0"/>
                  <a:t>and solve this sub problem </a:t>
                </a:r>
                <a:r>
                  <a:rPr lang="en-IN" dirty="0" smtClean="0"/>
                  <a:t>7 </a:t>
                </a:r>
                <a:endParaRPr lang="en-IN" dirty="0"/>
              </a:p>
              <a:p>
                <a:r>
                  <a:rPr lang="en-IN" dirty="0"/>
                  <a:t>The Optimal  </a:t>
                </a:r>
                <a:r>
                  <a:rPr lang="en-IN" dirty="0" smtClean="0"/>
                  <a:t>value of Z</a:t>
                </a:r>
                <a:r>
                  <a:rPr lang="en-IN" dirty="0"/>
                  <a:t>= </a:t>
                </a:r>
                <a:r>
                  <a:rPr lang="en-IN" dirty="0" smtClean="0"/>
                  <a:t>14</a:t>
                </a:r>
                <a:endParaRPr lang="en-IN" dirty="0"/>
              </a:p>
              <a:p>
                <a:r>
                  <a:rPr lang="en-IN" dirty="0"/>
                  <a:t>This sub problem </a:t>
                </a:r>
                <a:r>
                  <a:rPr lang="en-IN" dirty="0" smtClean="0"/>
                  <a:t>7 </a:t>
                </a:r>
                <a:r>
                  <a:rPr lang="en-IN" dirty="0"/>
                  <a:t>is </a:t>
                </a:r>
                <a:r>
                  <a:rPr lang="en-IN" dirty="0" smtClean="0"/>
                  <a:t> </a:t>
                </a:r>
                <a:r>
                  <a:rPr lang="en-IN" dirty="0"/>
                  <a:t>fathomed since the solution has  </a:t>
                </a:r>
                <a:r>
                  <a:rPr lang="en-IN" dirty="0" smtClean="0"/>
                  <a:t> </a:t>
                </a:r>
                <a:r>
                  <a:rPr lang="en-IN" dirty="0"/>
                  <a:t>the integer values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56" y="2716634"/>
                <a:ext cx="7399759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659" t="-3311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52140" y="3789040"/>
                <a:ext cx="669674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4 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  <a:r>
                  <a:rPr lang="en-IN" dirty="0" smtClean="0"/>
                  <a:t>1</a:t>
                </a:r>
                <a:r>
                  <a:rPr lang="en-IN" dirty="0"/>
                  <a:t> in  Sub problem 5 and solve this sub problem </a:t>
                </a:r>
                <a:r>
                  <a:rPr lang="en-IN" dirty="0" smtClean="0"/>
                  <a:t>8 </a:t>
                </a:r>
                <a:endParaRPr lang="en-IN" dirty="0"/>
              </a:p>
              <a:p>
                <a:r>
                  <a:rPr lang="en-IN" dirty="0"/>
                  <a:t>The </a:t>
                </a:r>
                <a:r>
                  <a:rPr lang="en-IN" dirty="0" smtClean="0"/>
                  <a:t>Solution is Infeasible</a:t>
                </a:r>
                <a:endParaRPr lang="en-IN" dirty="0"/>
              </a:p>
              <a:p>
                <a:r>
                  <a:rPr lang="en-IN" dirty="0"/>
                  <a:t>This sub problem </a:t>
                </a:r>
                <a:r>
                  <a:rPr lang="en-IN" dirty="0" smtClean="0"/>
                  <a:t>8 </a:t>
                </a:r>
                <a:r>
                  <a:rPr lang="en-IN" dirty="0"/>
                  <a:t>is  fathomed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40" y="3789040"/>
                <a:ext cx="6696744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820" t="-3311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6657" y="5229200"/>
                <a:ext cx="81314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Since there are no remaining unfathomed sub problems, the Optimal solution of the </a:t>
                </a:r>
              </a:p>
              <a:p>
                <a:r>
                  <a:rPr lang="en-IN" dirty="0" smtClean="0"/>
                  <a:t>Given 0-1 Integer Programming Problem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1 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/>
                          </a:rPr>
                          <m:t>1</m:t>
                        </m:r>
                        <m:r>
                          <a:rPr lang="en-IN" i="1" dirty="0">
                            <a:latin typeface="Cambria Math"/>
                          </a:rPr>
                          <m:t>,1,0,</m:t>
                        </m:r>
                        <m:r>
                          <a:rPr lang="en-IN" b="0" i="1" dirty="0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IN" dirty="0"/>
                  <a:t> with </a:t>
                </a:r>
                <a:r>
                  <a:rPr lang="en-IN" dirty="0" smtClean="0"/>
                  <a:t>Z=14</a:t>
                </a:r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57" y="5229200"/>
                <a:ext cx="8131457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600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86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5654" y="271649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Example </a:t>
            </a:r>
            <a:r>
              <a:rPr lang="en-IN" b="1" dirty="0" smtClean="0"/>
              <a:t>: </a:t>
            </a:r>
            <a:r>
              <a:rPr lang="en-IN" b="1" dirty="0"/>
              <a:t>A knapsack </a:t>
            </a:r>
            <a:r>
              <a:rPr lang="en-IN" b="1" dirty="0" smtClean="0"/>
              <a:t>problem</a:t>
            </a:r>
          </a:p>
          <a:p>
            <a:endParaRPr lang="en-IN" b="1" dirty="0"/>
          </a:p>
          <a:p>
            <a:r>
              <a:rPr lang="en-IN" b="1" dirty="0"/>
              <a:t>We want to put four items in a knapsack that can </a:t>
            </a:r>
            <a:r>
              <a:rPr lang="en-IN" b="1" dirty="0" smtClean="0"/>
              <a:t>hold up </a:t>
            </a:r>
            <a:r>
              <a:rPr lang="en-IN" b="1" dirty="0"/>
              <a:t>to 12 kg. The weight and the value associated </a:t>
            </a:r>
            <a:r>
              <a:rPr lang="en-IN" b="1" dirty="0" smtClean="0"/>
              <a:t>to each </a:t>
            </a:r>
            <a:r>
              <a:rPr lang="en-IN" b="1" dirty="0"/>
              <a:t>of the items: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14900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 Item               1 	 2 	3 	4</a:t>
            </a:r>
            <a:endParaRPr lang="en-IN" b="1" dirty="0"/>
          </a:p>
          <a:p>
            <a:r>
              <a:rPr lang="en-IN" b="1" dirty="0"/>
              <a:t>Weight (kg) </a:t>
            </a:r>
            <a:r>
              <a:rPr lang="en-IN" b="1" dirty="0" smtClean="0"/>
              <a:t>   3	 </a:t>
            </a:r>
            <a:r>
              <a:rPr lang="en-IN" b="1" dirty="0"/>
              <a:t>6 </a:t>
            </a:r>
            <a:r>
              <a:rPr lang="en-IN" b="1" dirty="0" smtClean="0"/>
              <a:t>	5	 </a:t>
            </a:r>
            <a:r>
              <a:rPr lang="en-IN" b="1" dirty="0"/>
              <a:t>5</a:t>
            </a:r>
          </a:p>
          <a:p>
            <a:r>
              <a:rPr lang="en-IN" b="1" dirty="0"/>
              <a:t>Value </a:t>
            </a:r>
            <a:r>
              <a:rPr lang="en-IN" b="1" dirty="0" smtClean="0"/>
              <a:t>(</a:t>
            </a:r>
            <a:r>
              <a:rPr lang="en-IN" b="1" dirty="0" err="1" smtClean="0"/>
              <a:t>Rs</a:t>
            </a:r>
            <a:r>
              <a:rPr lang="en-IN" b="1" dirty="0" smtClean="0"/>
              <a:t>)     15	 </a:t>
            </a:r>
            <a:r>
              <a:rPr lang="en-IN" b="1" dirty="0"/>
              <a:t>25 </a:t>
            </a:r>
            <a:r>
              <a:rPr lang="en-IN" b="1" dirty="0" smtClean="0"/>
              <a:t>	12 	10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1259632" y="2407820"/>
            <a:ext cx="68368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We need to decide which items to put in so as </a:t>
            </a:r>
            <a:r>
              <a:rPr lang="en-IN" b="1" dirty="0" smtClean="0"/>
              <a:t>to maximize </a:t>
            </a:r>
            <a:r>
              <a:rPr lang="en-IN" b="1" dirty="0"/>
              <a:t>the total value of the knapsack</a:t>
            </a:r>
            <a:r>
              <a:rPr lang="en-IN" b="1" dirty="0" smtClean="0"/>
              <a:t>.</a:t>
            </a:r>
          </a:p>
          <a:p>
            <a:endParaRPr lang="en-IN" b="1" dirty="0"/>
          </a:p>
          <a:p>
            <a:r>
              <a:rPr lang="en-IN" b="1" dirty="0"/>
              <a:t>We define four binary variables, one for each item j</a:t>
            </a:r>
            <a:r>
              <a:rPr lang="en-IN" b="1" dirty="0" smtClean="0"/>
              <a:t>, </a:t>
            </a:r>
            <a:r>
              <a:rPr lang="pl-PL" b="1" dirty="0" smtClean="0"/>
              <a:t>j </a:t>
            </a:r>
            <a:r>
              <a:rPr lang="pl-PL" b="1" dirty="0"/>
              <a:t>= 1, 2, 3, 4: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1379399" y="37539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err="1" smtClean="0"/>
              <a:t>x</a:t>
            </a:r>
            <a:r>
              <a:rPr lang="en-IN" b="1" baseline="-25000" dirty="0" err="1" smtClean="0"/>
              <a:t>j</a:t>
            </a:r>
            <a:r>
              <a:rPr lang="en-IN" b="1" dirty="0" smtClean="0"/>
              <a:t> = {1 </a:t>
            </a:r>
            <a:r>
              <a:rPr lang="en-IN" b="1" dirty="0"/>
              <a:t>if item j is introduced in the knapsack</a:t>
            </a:r>
          </a:p>
          <a:p>
            <a:r>
              <a:rPr lang="en-IN" b="1" dirty="0" smtClean="0"/>
              <a:t>        0, Otherwise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1450679" y="458112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The 0-1 IP model that represents the problem is:</a:t>
            </a:r>
          </a:p>
          <a:p>
            <a:r>
              <a:rPr lang="pl-PL" b="1" dirty="0"/>
              <a:t>max z = 15x1 +25x2 +12x3 +10x4</a:t>
            </a:r>
          </a:p>
          <a:p>
            <a:r>
              <a:rPr lang="en-IN" b="1" dirty="0"/>
              <a:t>subject to</a:t>
            </a:r>
          </a:p>
          <a:p>
            <a:r>
              <a:rPr lang="en-IN" b="1" dirty="0"/>
              <a:t>3x1 +6x2 +5x3 +5x4 ≤ 12</a:t>
            </a:r>
          </a:p>
          <a:p>
            <a:r>
              <a:rPr lang="en-IN" b="1" dirty="0"/>
              <a:t>x1, x2, x3, x4 = 0 or 1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9488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9552" y="476672"/>
                <a:ext cx="741682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NOTE :  While solving the problem of zero-one Integer Programming, we impose the additional constraints on the variables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≤1,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𝑖𝑛𝑡𝑒𝑔𝑒𝑟𝑠</m:t>
                    </m:r>
                  </m:oMath>
                </a14:m>
                <a:r>
                  <a:rPr lang="en-IN" dirty="0" smtClean="0"/>
                  <a:t> then solve the problem.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6672"/>
                <a:ext cx="7416824" cy="945643"/>
              </a:xfrm>
              <a:prstGeom prst="rect">
                <a:avLst/>
              </a:prstGeom>
              <a:blipFill rotWithShape="0">
                <a:blip r:embed="rId2"/>
                <a:stretch>
                  <a:fillRect l="-740" t="-3226" b="-96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3568" y="1700808"/>
                <a:ext cx="619268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Example :  Solve the following 0-1 Programming Problem</a:t>
                </a:r>
              </a:p>
              <a:p>
                <a:endParaRPr lang="en-IN" dirty="0"/>
              </a:p>
              <a:p>
                <a:r>
                  <a:rPr lang="en-IN" dirty="0" smtClean="0"/>
                  <a:t>Maximize Z=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Subject to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</m:t>
                    </m:r>
                  </m:oMath>
                </a14:m>
                <a:endParaRPr lang="en-IN" dirty="0" smtClean="0"/>
              </a:p>
              <a:p>
                <a:r>
                  <a:rPr lang="en-IN" dirty="0"/>
                  <a:t> </a:t>
                </a:r>
                <a:r>
                  <a:rPr lang="en-IN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</m:t>
                    </m:r>
                  </m:oMath>
                </a14:m>
                <a:endParaRPr lang="en-IN" dirty="0" smtClean="0"/>
              </a:p>
              <a:p>
                <a:r>
                  <a:rPr lang="en-IN" dirty="0"/>
                  <a:t> </a:t>
                </a:r>
                <a:r>
                  <a:rPr lang="en-IN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+6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endParaRPr lang="en-IN" dirty="0" smtClean="0"/>
              </a:p>
              <a:p>
                <a:r>
                  <a:rPr lang="en-IN" dirty="0"/>
                  <a:t> </a:t>
                </a:r>
                <a:r>
                  <a:rPr lang="en-IN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0,1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𝑖𝑛𝑡𝑒𝑔𝑒𝑟𝑠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00808"/>
                <a:ext cx="6192688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787" t="-1319" b="-13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27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404664"/>
                <a:ext cx="7848872" cy="2053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Solution :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Introducing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≤1,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=1,2,3</m:t>
                    </m:r>
                  </m:oMath>
                </a14:m>
                <a:r>
                  <a:rPr lang="en-IN" dirty="0" smtClean="0"/>
                  <a:t> and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We have,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4664"/>
                <a:ext cx="7848872" cy="2053639"/>
              </a:xfrm>
              <a:prstGeom prst="rect">
                <a:avLst/>
              </a:prstGeom>
              <a:blipFill rotWithShape="0">
                <a:blip r:embed="rId2"/>
                <a:stretch>
                  <a:fillRect l="-621" t="-1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3528" y="2060848"/>
                <a:ext cx="8568952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 dirty="0" smtClean="0"/>
                  <a:t>Maximize Z=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400" dirty="0" smtClean="0"/>
                  <a:t>+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+0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+0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+0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+0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+0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IN" sz="2400" dirty="0"/>
              </a:p>
              <a:p>
                <a:endParaRPr lang="en-IN" sz="2400" dirty="0"/>
              </a:p>
              <a:p>
                <a:r>
                  <a:rPr lang="en-IN" sz="2400" dirty="0"/>
                  <a:t>Subject to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endParaRPr lang="en-IN" sz="2400" dirty="0"/>
              </a:p>
              <a:p>
                <a:r>
                  <a:rPr lang="en-IN" sz="2400" dirty="0"/>
                  <a:t>               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endParaRPr lang="en-IN" sz="2400" dirty="0"/>
              </a:p>
              <a:p>
                <a:r>
                  <a:rPr lang="en-IN" sz="2400" dirty="0"/>
                  <a:t>                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+6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endParaRPr lang="en-IN" sz="2400" dirty="0" smtClean="0"/>
              </a:p>
              <a:p>
                <a:r>
                  <a:rPr lang="en-IN" sz="2400" dirty="0"/>
                  <a:t> </a:t>
                </a:r>
                <a:r>
                  <a:rPr lang="en-IN" sz="2400" dirty="0" smtClean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 smtClean="0"/>
              </a:p>
              <a:p>
                <a:r>
                  <a:rPr lang="en-IN" sz="2400" dirty="0"/>
                  <a:t> </a:t>
                </a:r>
                <a:r>
                  <a:rPr lang="en-IN" sz="2400" dirty="0" smtClean="0"/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 smtClean="0"/>
              </a:p>
              <a:p>
                <a:r>
                  <a:rPr lang="en-IN" sz="2400" dirty="0"/>
                  <a:t> </a:t>
                </a:r>
                <a:r>
                  <a:rPr lang="en-IN" sz="2400" dirty="0" smtClean="0"/>
                  <a:t>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 smtClean="0"/>
              </a:p>
              <a:p>
                <a:endParaRPr lang="en-IN" sz="2400" dirty="0"/>
              </a:p>
              <a:p>
                <a:r>
                  <a:rPr lang="en-IN" sz="2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𝑖𝑛𝑡𝑒𝑔𝑒𝑟𝑠</m:t>
                    </m:r>
                  </m:oMath>
                </a14:m>
                <a:r>
                  <a:rPr lang="en-IN" sz="2400" dirty="0" smtClean="0"/>
                  <a:t> and all the slack variables are non-negative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060848"/>
                <a:ext cx="8568952" cy="4154984"/>
              </a:xfrm>
              <a:prstGeom prst="rect">
                <a:avLst/>
              </a:prstGeom>
              <a:blipFill rotWithShape="0">
                <a:blip r:embed="rId3"/>
                <a:stretch>
                  <a:fillRect l="-1067" t="-1173" b="-23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42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4834836"/>
                  </p:ext>
                </p:extLst>
              </p:nvPr>
            </p:nvGraphicFramePr>
            <p:xfrm>
              <a:off x="1524000" y="1397000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Iteration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Entering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Leaving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Pivot Element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4834836"/>
                  </p:ext>
                </p:extLst>
              </p:nvPr>
            </p:nvGraphicFramePr>
            <p:xfrm>
              <a:off x="1524000" y="1397000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Iteration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Entering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Leaving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Pivot Element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800" t="-108197" r="-202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00" t="-108197" r="-102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800" t="-208197" r="-202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00" t="-208197" r="-102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800" t="-308197" r="-202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00" t="-308197" r="-102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800" t="-408197" r="-202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00" t="-408197" r="-102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31640" y="4077072"/>
                <a:ext cx="675422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The Optimal solution of the given 0-1 Integer Programming Problem is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077072"/>
                <a:ext cx="6754221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722" t="-3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71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55576" y="476672"/>
                <a:ext cx="727280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Example : Solve the following 0-1 Integer Programming Problem</a:t>
                </a:r>
              </a:p>
              <a:p>
                <a:endParaRPr lang="en-IN" dirty="0"/>
              </a:p>
              <a:p>
                <a:r>
                  <a:rPr lang="en-IN" dirty="0" smtClean="0"/>
                  <a:t>Minimize Z=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Subject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endParaRPr lang="en-IN" dirty="0" smtClean="0"/>
              </a:p>
              <a:p>
                <a:r>
                  <a:rPr lang="en-IN" dirty="0"/>
                  <a:t> </a:t>
                </a:r>
                <a:r>
                  <a:rPr lang="en-IN" dirty="0" smtClean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𝑏𝑖𝑛𝑎𝑟𝑦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76672"/>
                <a:ext cx="7272808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754" t="-1502" b="-39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92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45707"/>
            <a:ext cx="8286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C00000"/>
                </a:solidFill>
              </a:rPr>
              <a:t>Branch and Bound Method for 0-1 Integer Programming Problem</a:t>
            </a:r>
            <a:endParaRPr lang="en-IN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39552" y="834674"/>
                <a:ext cx="668554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/>
                  <a:t>Step1</a:t>
                </a:r>
                <a:r>
                  <a:rPr lang="en-IN" dirty="0" smtClean="0"/>
                  <a:t>: Replace the Binary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 smtClean="0"/>
                  <a:t> by 0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I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1 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  <a:ea typeface="Cambria Math"/>
                      </a:rPr>
                      <m:t>is</m:t>
                    </m:r>
                    <m:r>
                      <a:rPr lang="en-IN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  <a:ea typeface="Cambria Math"/>
                      </a:rPr>
                      <m:t>integer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834674"/>
                <a:ext cx="6685548" cy="391646"/>
              </a:xfrm>
              <a:prstGeom prst="rect">
                <a:avLst/>
              </a:prstGeom>
              <a:blipFill rotWithShape="0">
                <a:blip r:embed="rId2"/>
                <a:stretch>
                  <a:fillRect l="-821" t="-7813" b="-20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9552" y="1379135"/>
            <a:ext cx="593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Step2</a:t>
            </a:r>
            <a:r>
              <a:rPr lang="en-IN" dirty="0" smtClean="0"/>
              <a:t>: Ignore the integer conditions, solve the resultant LPP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12912" y="1870394"/>
            <a:ext cx="828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Step3</a:t>
            </a:r>
            <a:r>
              <a:rPr lang="en-IN" dirty="0" smtClean="0"/>
              <a:t>: If  all the variables value in the Optimal solution of LPP are integer, the optimal </a:t>
            </a:r>
          </a:p>
          <a:p>
            <a:r>
              <a:rPr lang="en-IN" dirty="0"/>
              <a:t> </a:t>
            </a:r>
            <a:r>
              <a:rPr lang="en-IN" dirty="0" smtClean="0"/>
              <a:t>            solution of 0-1 IP is the Optimal solution of LPP. Otherwise, go to next Step.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57810" y="2703144"/>
                <a:ext cx="85324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b="1" dirty="0" smtClean="0"/>
                  <a:t>Step4</a:t>
                </a:r>
                <a:r>
                  <a:rPr lang="en-IN" dirty="0" smtClean="0"/>
                  <a:t> : Create  sub problem1 by fixing </a:t>
                </a:r>
                <a:r>
                  <a:rPr lang="en-IN" dirty="0" smtClean="0"/>
                  <a:t>largest fractional part.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is the</a:t>
                </a:r>
              </a:p>
              <a:p>
                <a:pPr algn="just"/>
                <a:r>
                  <a:rPr lang="en-IN" dirty="0"/>
                  <a:t> </a:t>
                </a:r>
                <a:r>
                  <a:rPr lang="en-IN" dirty="0" smtClean="0"/>
                  <a:t>            </a:t>
                </a:r>
                <a:r>
                  <a:rPr lang="en-IN" dirty="0" smtClean="0"/>
                  <a:t> largest fractional part variable, sub problem 1 by fixing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IN" dirty="0" smtClean="0"/>
                  <a:t>=0 and sub </a:t>
                </a:r>
                <a:r>
                  <a:rPr lang="en-IN" dirty="0" smtClean="0"/>
                  <a:t>problem2</a:t>
                </a:r>
              </a:p>
              <a:p>
                <a:pPr algn="just"/>
                <a:r>
                  <a:rPr lang="en-IN"/>
                  <a:t> </a:t>
                </a:r>
                <a:r>
                  <a:rPr lang="en-IN" smtClean="0"/>
                  <a:t>            </a:t>
                </a:r>
                <a:r>
                  <a:rPr lang="en-IN" smtClean="0"/>
                  <a:t> by fixing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IN" dirty="0" smtClean="0"/>
                  <a:t>=1 in the </a:t>
                </a:r>
                <a:r>
                  <a:rPr lang="en-IN" dirty="0"/>
                  <a:t>LPP. </a:t>
                </a:r>
                <a:endParaRPr lang="en-IN" dirty="0" smtClean="0"/>
              </a:p>
              <a:p>
                <a:pPr algn="just"/>
                <a:r>
                  <a:rPr lang="en-IN" b="1" dirty="0" smtClean="0"/>
                  <a:t>Step5</a:t>
                </a:r>
                <a:r>
                  <a:rPr lang="en-IN" dirty="0" smtClean="0"/>
                  <a:t> </a:t>
                </a:r>
                <a:r>
                  <a:rPr lang="en-IN" dirty="0" smtClean="0"/>
                  <a:t>: Solve </a:t>
                </a:r>
                <a:r>
                  <a:rPr lang="en-IN" dirty="0"/>
                  <a:t>the sub problems </a:t>
                </a:r>
                <a:endParaRPr lang="en-IN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10" y="2703144"/>
                <a:ext cx="8532438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643" t="-2538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11561" y="4149080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Step6</a:t>
            </a:r>
            <a:r>
              <a:rPr lang="en-IN" dirty="0" smtClean="0"/>
              <a:t>: Examine the optimal </a:t>
            </a:r>
            <a:r>
              <a:rPr lang="en-IN" dirty="0" smtClean="0"/>
              <a:t>solutions </a:t>
            </a:r>
            <a:r>
              <a:rPr lang="en-IN" dirty="0" smtClean="0"/>
              <a:t>of the sub problems</a:t>
            </a:r>
          </a:p>
          <a:p>
            <a:pPr algn="just"/>
            <a:r>
              <a:rPr lang="en-IN" dirty="0"/>
              <a:t> </a:t>
            </a:r>
            <a:r>
              <a:rPr lang="en-IN" dirty="0" smtClean="0"/>
              <a:t>           If a sub problem optimal solution has either integer solution or Infeasible or the</a:t>
            </a:r>
          </a:p>
          <a:p>
            <a:pPr algn="just"/>
            <a:r>
              <a:rPr lang="en-IN" dirty="0"/>
              <a:t> </a:t>
            </a:r>
            <a:r>
              <a:rPr lang="en-IN" dirty="0" smtClean="0"/>
              <a:t>           the objective function value is less than the objective function value of LPP, it is</a:t>
            </a:r>
          </a:p>
          <a:p>
            <a:pPr algn="just"/>
            <a:r>
              <a:rPr lang="en-IN" dirty="0" smtClean="0"/>
              <a:t>            fathomed and Stop when there are no remaining fathomed sub problems.</a:t>
            </a:r>
          </a:p>
          <a:p>
            <a:pPr algn="just"/>
            <a:r>
              <a:rPr lang="en-IN" dirty="0"/>
              <a:t> </a:t>
            </a:r>
            <a:r>
              <a:rPr lang="en-IN" dirty="0" smtClean="0"/>
              <a:t>          Otherwise, </a:t>
            </a:r>
            <a:r>
              <a:rPr lang="en-IN" dirty="0" smtClean="0"/>
              <a:t>Go to </a:t>
            </a:r>
            <a:r>
              <a:rPr lang="en-IN" dirty="0" smtClean="0"/>
              <a:t>next step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5626408"/>
            <a:ext cx="853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Step7</a:t>
            </a:r>
            <a:r>
              <a:rPr lang="en-IN" dirty="0" smtClean="0"/>
              <a:t>: Create two new sub problems by fixing the next variable at either 0 or 1 from the </a:t>
            </a:r>
          </a:p>
          <a:p>
            <a:r>
              <a:rPr lang="en-IN" dirty="0" smtClean="0"/>
              <a:t>           Sub problem which has the non integer solution with highest objective function </a:t>
            </a:r>
          </a:p>
          <a:p>
            <a:r>
              <a:rPr lang="en-IN" dirty="0"/>
              <a:t> </a:t>
            </a:r>
            <a:r>
              <a:rPr lang="en-IN" dirty="0" smtClean="0"/>
              <a:t>          value and </a:t>
            </a:r>
            <a:r>
              <a:rPr lang="en-IN" dirty="0" smtClean="0"/>
              <a:t>go to </a:t>
            </a:r>
            <a:r>
              <a:rPr lang="en-IN" dirty="0" smtClean="0"/>
              <a:t>Step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66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634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Example 1:</a:t>
            </a:r>
            <a:r>
              <a:rPr lang="en-IN" dirty="0" smtClean="0"/>
              <a:t> Solve the following 0-1 Integer Programming Problem: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37265" y="1122424"/>
                <a:ext cx="2248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Maximize Z=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IN" dirty="0" smtClean="0"/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265" y="1122424"/>
                <a:ext cx="224811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6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50686" y="1499154"/>
                <a:ext cx="5598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subject to 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4 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IN" dirty="0" smtClean="0"/>
                  <a:t> are binary variables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686" y="1499154"/>
                <a:ext cx="559877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80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5576" y="2708920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Step1 :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07626" y="2812286"/>
                <a:ext cx="38884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 smtClean="0"/>
                  <a:t>Maximize Z=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IN" dirty="0" smtClean="0"/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626" y="2812286"/>
                <a:ext cx="388843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13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52351" y="3284984"/>
                <a:ext cx="523792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 smtClean="0"/>
                  <a:t>subject to     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4; 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b="0" i="1" dirty="0" smtClean="0">
                        <a:latin typeface="Cambria Math"/>
                        <a:ea typeface="Cambria Math"/>
                      </a:rPr>
                      <m:t> ≤1; 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b="0" i="1" dirty="0" smtClean="0">
                        <a:latin typeface="Cambria Math"/>
                        <a:ea typeface="Cambria Math"/>
                      </a:rPr>
                      <m:t> ≤1  </m:t>
                    </m:r>
                  </m:oMath>
                </a14:m>
                <a:endParaRPr lang="en-IN" b="0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IN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IN" dirty="0" smtClean="0"/>
                  <a:t> are non negative integer variables</a:t>
                </a:r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351" y="3284984"/>
                <a:ext cx="5237920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048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03648" y="4734998"/>
                <a:ext cx="69847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Solve the above Problem by Graphical Method after ignoring the integer restrictions , the optimal solution  of LPP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IN" dirty="0" smtClean="0"/>
                  <a:t>=2/3 with Z=13/3</a:t>
                </a:r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734998"/>
                <a:ext cx="6984776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698" t="-4717" r="-8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55576" y="4734999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Step2: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2204864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Solution 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805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409" y="548680"/>
            <a:ext cx="480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Step3: The Optimal solution of LPP is not integers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5973" y="1340768"/>
                <a:ext cx="7843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Step4&amp;5: Create sub problem 1 by Fixing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IN" dirty="0" smtClean="0"/>
                  <a:t>=0 and sub problem 2 by fixing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IN" dirty="0" smtClean="0"/>
                  <a:t>=1  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73" y="1340768"/>
                <a:ext cx="7843942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00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331640" y="1772816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 the LPP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2492896"/>
            <a:ext cx="163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Sub problem1: 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73664" y="2510951"/>
                <a:ext cx="17556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/>
                  <a:t>Maximize Z= </a:t>
                </a:r>
                <a:r>
                  <a:rPr lang="en-IN" dirty="0" smtClean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664" y="2510951"/>
                <a:ext cx="175560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778" t="-833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286000" y="2967335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IN" dirty="0" smtClean="0"/>
                  <a:t>subject to     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i="1" dirty="0">
                        <a:latin typeface="Cambria Math"/>
                        <a:ea typeface="Cambria Math"/>
                      </a:rPr>
                      <m:t>≤4;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IN" i="1" dirty="0">
                        <a:latin typeface="Cambria Math"/>
                        <a:ea typeface="Cambria Math"/>
                      </a:rPr>
                      <m:t>≤1; 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i="1" dirty="0">
                        <a:latin typeface="Cambria Math"/>
                        <a:ea typeface="Cambria Math"/>
                      </a:rPr>
                      <m:t> ≤1  </m:t>
                    </m:r>
                  </m:oMath>
                </a14:m>
                <a:endParaRPr lang="en-IN" i="1" dirty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IN" i="1" dirty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i="1" dirty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IN" i="1" dirty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is </a:t>
                </a:r>
                <a:r>
                  <a:rPr lang="en-IN" dirty="0"/>
                  <a:t>non negative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967335"/>
                <a:ext cx="45720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067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394571" y="4149080"/>
            <a:ext cx="158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Sub problem2: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59832" y="4149080"/>
                <a:ext cx="19880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/>
                  <a:t>Maximize Z= </a:t>
                </a:r>
                <a:r>
                  <a:rPr lang="en-IN" dirty="0" smtClean="0"/>
                  <a:t>3+2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149080"/>
                <a:ext cx="198804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761" t="-833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77361" y="4725144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IN" dirty="0" smtClean="0"/>
                  <a:t>subject to     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IN" i="1" dirty="0">
                        <a:latin typeface="Cambria Math"/>
                        <a:ea typeface="Cambria Math"/>
                      </a:rPr>
                      <m:t>;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IN" i="1" dirty="0">
                        <a:latin typeface="Cambria Math"/>
                        <a:ea typeface="Cambria Math"/>
                      </a:rPr>
                      <m:t>≤1; 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i="1" dirty="0">
                        <a:latin typeface="Cambria Math"/>
                        <a:ea typeface="Cambria Math"/>
                      </a:rPr>
                      <m:t> ≤1  </m:t>
                    </m:r>
                  </m:oMath>
                </a14:m>
                <a:endParaRPr lang="en-IN" i="1" dirty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IN" i="1" dirty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i="1" dirty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IN" i="1" dirty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IN" dirty="0"/>
                  <a:t> is non negative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4725144"/>
                <a:ext cx="4572000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200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619672" y="3638956"/>
            <a:ext cx="28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Optimal solution : Infeasible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63688" y="5733256"/>
                <a:ext cx="3970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Optimal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IN" dirty="0" smtClean="0"/>
                  <a:t>=2/3 with Z=13/3</a:t>
                </a:r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733256"/>
                <a:ext cx="397045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22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1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679</Words>
  <Application>Microsoft Office PowerPoint</Application>
  <PresentationFormat>On-screen Show (4:3)</PresentationFormat>
  <Paragraphs>170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Hewlett-Packard Company</dc:creator>
  <cp:lastModifiedBy>Hewlett-Packard Company</cp:lastModifiedBy>
  <cp:revision>50</cp:revision>
  <dcterms:created xsi:type="dcterms:W3CDTF">2020-09-09T04:34:55Z</dcterms:created>
  <dcterms:modified xsi:type="dcterms:W3CDTF">2021-10-11T03:54:59Z</dcterms:modified>
</cp:coreProperties>
</file>