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82" r:id="rId5"/>
    <p:sldId id="283" r:id="rId6"/>
    <p:sldId id="256" r:id="rId7"/>
    <p:sldId id="257" r:id="rId8"/>
    <p:sldId id="264" r:id="rId9"/>
    <p:sldId id="268" r:id="rId10"/>
    <p:sldId id="269" r:id="rId11"/>
    <p:sldId id="271" r:id="rId12"/>
    <p:sldId id="272" r:id="rId13"/>
    <p:sldId id="273" r:id="rId14"/>
    <p:sldId id="265" r:id="rId15"/>
    <p:sldId id="266" r:id="rId16"/>
    <p:sldId id="267" r:id="rId17"/>
    <p:sldId id="270" r:id="rId18"/>
    <p:sldId id="275" r:id="rId19"/>
    <p:sldId id="274" r:id="rId20"/>
    <p:sldId id="277" r:id="rId21"/>
    <p:sldId id="278" r:id="rId22"/>
    <p:sldId id="276" r:id="rId23"/>
    <p:sldId id="284" r:id="rId24"/>
    <p:sldId id="285" r:id="rId25"/>
    <p:sldId id="286" r:id="rId26"/>
    <p:sldId id="287" r:id="rId27"/>
    <p:sldId id="28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6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8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3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2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6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9192-E523-4768-8483-BD57A22DD625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308236"/>
            <a:ext cx="433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Definitions </a:t>
            </a:r>
            <a:r>
              <a:rPr lang="en-IN" sz="2800" b="1" dirty="0" smtClean="0">
                <a:sym typeface="Wingdings" pitchFamily="2" charset="2"/>
              </a:rPr>
              <a:t>(Matrix Theory):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06025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Principal Minor :</a:t>
            </a:r>
          </a:p>
          <a:p>
            <a:r>
              <a:rPr lang="en-IN" dirty="0" smtClean="0"/>
              <a:t>If A is an( </a:t>
            </a:r>
            <a:r>
              <a:rPr lang="en-IN" dirty="0" err="1" smtClean="0"/>
              <a:t>nxn</a:t>
            </a:r>
            <a:r>
              <a:rPr lang="en-IN" dirty="0" smtClean="0"/>
              <a:t>) matrix, then the principal minor of order k is a </a:t>
            </a:r>
            <a:r>
              <a:rPr lang="en-IN" dirty="0" err="1" smtClean="0"/>
              <a:t>submatrix</a:t>
            </a:r>
            <a:r>
              <a:rPr lang="en-IN" dirty="0" smtClean="0"/>
              <a:t> </a:t>
            </a:r>
          </a:p>
          <a:p>
            <a:r>
              <a:rPr lang="en-IN" dirty="0" smtClean="0"/>
              <a:t>Of size (</a:t>
            </a:r>
            <a:r>
              <a:rPr lang="en-IN" dirty="0" err="1" smtClean="0"/>
              <a:t>kxk</a:t>
            </a:r>
            <a:r>
              <a:rPr lang="en-IN" dirty="0" smtClean="0"/>
              <a:t>) obtained by deleting any (n-k) rows and their corresponding columns from the matrix A. The diagonal elements of the matrix are principal minor of order 1.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2636912"/>
                <a:ext cx="7216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Principal Determinant:</a:t>
                </a:r>
              </a:p>
              <a:p>
                <a:r>
                  <a:rPr lang="en-IN" dirty="0" smtClean="0"/>
                  <a:t>The determinant of a principal minor is called the principal determinant.  For an (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) Matrix, there are in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-1 principal determinants.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36912"/>
                <a:ext cx="721636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761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9552" y="3789040"/>
            <a:ext cx="828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Leading Principal Minor:</a:t>
            </a:r>
          </a:p>
          <a:p>
            <a:r>
              <a:rPr lang="en-IN" dirty="0" smtClean="0"/>
              <a:t>If A is an( </a:t>
            </a:r>
            <a:r>
              <a:rPr lang="en-IN" dirty="0" err="1" smtClean="0"/>
              <a:t>nxn</a:t>
            </a:r>
            <a:r>
              <a:rPr lang="en-IN" dirty="0" smtClean="0"/>
              <a:t>) matrix, then the leading principal minor of order k is a </a:t>
            </a:r>
            <a:r>
              <a:rPr lang="en-IN" dirty="0" err="1" smtClean="0"/>
              <a:t>submatrix</a:t>
            </a:r>
            <a:r>
              <a:rPr lang="en-IN" dirty="0" smtClean="0"/>
              <a:t> </a:t>
            </a:r>
          </a:p>
          <a:p>
            <a:r>
              <a:rPr lang="en-IN" dirty="0" smtClean="0"/>
              <a:t>Of size (</a:t>
            </a:r>
            <a:r>
              <a:rPr lang="en-IN" dirty="0" err="1" smtClean="0"/>
              <a:t>kxk</a:t>
            </a:r>
            <a:r>
              <a:rPr lang="en-IN" dirty="0" smtClean="0"/>
              <a:t>) obtained by deleting the last  (n-k) rows and their corresponding columns from the matrix A.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552" y="5218167"/>
                <a:ext cx="81369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/>
                  <a:t>Leading Principal Determinant:</a:t>
                </a:r>
              </a:p>
              <a:p>
                <a:r>
                  <a:rPr lang="en-IN" dirty="0" smtClean="0"/>
                  <a:t>The determinant of a leading principal minor is called the leading principal determinant.  The </a:t>
                </a:r>
                <a:r>
                  <a:rPr lang="en-IN" dirty="0" err="1" smtClean="0"/>
                  <a:t>kth</a:t>
                </a:r>
                <a:r>
                  <a:rPr lang="en-IN" dirty="0" smtClean="0"/>
                  <a:t> order leading principal determinant of the matrix A is denoted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 </m:t>
                        </m:r>
                      </m:sub>
                    </m:sSub>
                  </m:oMath>
                </a14:m>
                <a:r>
                  <a:rPr lang="en-IN" dirty="0" smtClean="0"/>
                  <a:t>For an (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) Matrix, there are n leading principal determinants.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18167"/>
                <a:ext cx="813690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75" t="-3046" r="-75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1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85924" y="793591"/>
                <a:ext cx="1441228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24" y="793591"/>
                <a:ext cx="1441228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836712"/>
                <a:ext cx="3351880" cy="391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36712"/>
                <a:ext cx="3351880" cy="391710"/>
              </a:xfrm>
              <a:prstGeom prst="rect">
                <a:avLst/>
              </a:prstGeom>
              <a:blipFill rotWithShape="0">
                <a:blip r:embed="rId3"/>
                <a:stretch>
                  <a:fillRect l="-1636" t="-1538" r="-545" b="-2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2276872"/>
                <a:ext cx="6820393" cy="2874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Here n=2 and m=1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n-m=1, 2m+1=3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The value of principal minor determinant of size 3=|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|=−28</m:t>
                    </m:r>
                  </m:oMath>
                </a14:m>
                <a:endParaRPr lang="en-IN" b="0" dirty="0" smtClean="0"/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Since the sign of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| is same as that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the stationary point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/>
                  <a:t> 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)=(3,2) is the minimum point. The minimum value of f(X)=f(3,3)=42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6820393" cy="2874248"/>
              </a:xfrm>
              <a:prstGeom prst="rect">
                <a:avLst/>
              </a:prstGeom>
              <a:blipFill rotWithShape="0">
                <a:blip r:embed="rId4"/>
                <a:stretch>
                  <a:fillRect l="-804" b="-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1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9735"/>
            <a:ext cx="75814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Example : Use Lagrange multiplier method to solve the following NLP:</a:t>
            </a:r>
          </a:p>
          <a:p>
            <a:endParaRPr lang="en-IN" dirty="0" smtClean="0"/>
          </a:p>
          <a:p>
            <a:r>
              <a:rPr lang="en-IN" dirty="0" smtClean="0"/>
              <a:t>Optimize 		f(X)=</a:t>
            </a:r>
            <a:r>
              <a:rPr lang="en-IN" dirty="0" err="1" smtClean="0"/>
              <a:t>xy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sz="1600" dirty="0" smtClean="0"/>
              <a:t>subject to 		</a:t>
            </a:r>
            <a:r>
              <a:rPr lang="en-IN" dirty="0" err="1" smtClean="0"/>
              <a:t>x+y</a:t>
            </a:r>
            <a:r>
              <a:rPr lang="en-IN" dirty="0" smtClean="0"/>
              <a:t>=4.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95965" y="3933056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(2,2) is a stationary point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938" y="1916832"/>
                <a:ext cx="1977977" cy="217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L(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</a:t>
                </a:r>
                <a:r>
                  <a:rPr lang="en-IN" dirty="0" err="1" smtClean="0"/>
                  <a:t>xy</a:t>
                </a:r>
                <a:r>
                  <a:rPr lang="en-IN" dirty="0" smtClean="0"/>
                  <a:t>-</a:t>
                </a:r>
                <a:r>
                  <a:rPr lang="el-GR" dirty="0" smtClean="0"/>
                  <a:t>λ</a:t>
                </a:r>
                <a:r>
                  <a:rPr lang="en-IN" dirty="0" smtClean="0"/>
                  <a:t>(x+y-4)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=0 gives y=</a:t>
                </a:r>
                <a:r>
                  <a:rPr lang="el-GR" dirty="0" smtClean="0"/>
                  <a:t>λ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 smtClean="0"/>
                  <a:t>=0 gives x=</a:t>
                </a:r>
                <a:r>
                  <a:rPr lang="el-GR" dirty="0" smtClean="0"/>
                  <a:t>λ</a:t>
                </a:r>
                <a:r>
                  <a:rPr lang="en-IN" dirty="0" smtClean="0"/>
                  <a:t> and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 smtClean="0"/>
                  <a:t>=0 gives </a:t>
                </a:r>
                <a:r>
                  <a:rPr lang="en-IN" dirty="0" err="1" smtClean="0"/>
                  <a:t>x+y</a:t>
                </a:r>
                <a:r>
                  <a:rPr lang="en-IN" dirty="0" smtClean="0"/>
                  <a:t>=4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8" y="1916832"/>
                <a:ext cx="1977977" cy="2175980"/>
              </a:xfrm>
              <a:prstGeom prst="rect">
                <a:avLst/>
              </a:prstGeom>
              <a:blipFill rotWithShape="0">
                <a:blip r:embed="rId2"/>
                <a:stretch>
                  <a:fillRect l="-2462" t="-1401" r="-2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5965" y="4092812"/>
                <a:ext cx="7291136" cy="290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0  1  1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1  0  1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1  1  0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Here n=2, m=1, n-m=1, 2m+1=3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 value of the determinant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is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Since the sign of this value is same as that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+1=2</m:t>
                        </m:r>
                      </m:sup>
                    </m:sSup>
                  </m:oMath>
                </a14:m>
                <a:r>
                  <a:rPr lang="en-IN" dirty="0" smtClean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t</a:t>
                </a:r>
                <a:r>
                  <a:rPr lang="en-IN" dirty="0" smtClean="0"/>
                  <a:t>he stationary point (2,2) is the maximum point.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Hence the maximum value of f(x)=f(2,2)=4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5" y="4092812"/>
                <a:ext cx="7291136" cy="2902398"/>
              </a:xfrm>
              <a:prstGeom prst="rect">
                <a:avLst/>
              </a:prstGeom>
              <a:blipFill rotWithShape="0">
                <a:blip r:embed="rId3"/>
                <a:stretch>
                  <a:fillRect l="-753" b="-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6366" y="260648"/>
                <a:ext cx="43600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/>
                  <a:t>Example</a:t>
                </a:r>
                <a:r>
                  <a:rPr lang="en-IN" dirty="0" smtClean="0"/>
                  <a:t>: </a:t>
                </a:r>
              </a:p>
              <a:p>
                <a:r>
                  <a:rPr lang="en-IN" dirty="0" smtClean="0"/>
                  <a:t>Maximize 	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sz="1600" dirty="0" smtClean="0"/>
              </a:p>
              <a:p>
                <a:r>
                  <a:rPr lang="en-IN" sz="1600" dirty="0" smtClean="0"/>
                  <a:t>subject to 		</a:t>
                </a:r>
                <a:r>
                  <a:rPr lang="en-IN" dirty="0" smtClean="0"/>
                  <a:t>2x+y+2z=30 and </a:t>
                </a:r>
                <a:r>
                  <a:rPr lang="en-IN" dirty="0" err="1" smtClean="0"/>
                  <a:t>x,y,z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6" y="260648"/>
                <a:ext cx="436004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99" t="-304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1877000"/>
                <a:ext cx="3649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L(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-</a:t>
                </a:r>
                <a:r>
                  <a:rPr lang="el-GR" dirty="0" smtClean="0"/>
                  <a:t>λ</a:t>
                </a:r>
                <a:r>
                  <a:rPr lang="en-IN" dirty="0" smtClean="0"/>
                  <a:t>(2x+y+2z-30)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77000"/>
                <a:ext cx="364965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3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2475500"/>
                <a:ext cx="6293261" cy="313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=0 gives 2x-2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 that is, x=</a:t>
                </a:r>
                <a:r>
                  <a:rPr lang="el-GR" dirty="0" smtClean="0"/>
                  <a:t>λ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 smtClean="0"/>
                  <a:t>=0 gives 4y-</a:t>
                </a:r>
                <a:r>
                  <a:rPr lang="el-GR" dirty="0" smtClean="0"/>
                  <a:t>λ</a:t>
                </a:r>
                <a:r>
                  <a:rPr lang="en-IN" dirty="0" smtClean="0"/>
                  <a:t> =0 that is, y=</a:t>
                </a:r>
                <a:r>
                  <a:rPr lang="el-GR" dirty="0" smtClean="0"/>
                  <a:t>λ</a:t>
                </a:r>
                <a:r>
                  <a:rPr lang="en-IN" dirty="0" smtClean="0"/>
                  <a:t>/4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dirty="0" smtClean="0"/>
                  <a:t>=0 gives 2z-2</a:t>
                </a:r>
                <a:r>
                  <a:rPr lang="el-GR" dirty="0" smtClean="0"/>
                  <a:t>λ</a:t>
                </a:r>
                <a:r>
                  <a:rPr lang="en-IN" dirty="0" smtClean="0"/>
                  <a:t> =0  that, is z=</a:t>
                </a:r>
                <a:r>
                  <a:rPr lang="el-GR" dirty="0" smtClean="0"/>
                  <a:t>λ</a:t>
                </a:r>
                <a:r>
                  <a:rPr lang="en-IN" dirty="0" smtClean="0"/>
                  <a:t> and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 smtClean="0"/>
                  <a:t>=0 gives 2x+y+2z=30</a:t>
                </a:r>
              </a:p>
              <a:p>
                <a:endParaRPr lang="en-IN" dirty="0"/>
              </a:p>
              <a:p>
                <a:r>
                  <a:rPr lang="en-IN" dirty="0" smtClean="0"/>
                  <a:t>Substitute 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 value in the last equation, we have 2</a:t>
                </a:r>
                <a:r>
                  <a:rPr lang="el-GR" dirty="0" smtClean="0"/>
                  <a:t>λ</a:t>
                </a:r>
                <a:r>
                  <a:rPr lang="en-IN" dirty="0" smtClean="0"/>
                  <a:t>+</a:t>
                </a:r>
                <a:r>
                  <a:rPr lang="el-GR" dirty="0" smtClean="0"/>
                  <a:t>λ</a:t>
                </a:r>
                <a:r>
                  <a:rPr lang="en-IN" dirty="0" smtClean="0"/>
                  <a:t>/4+2</a:t>
                </a:r>
                <a:r>
                  <a:rPr lang="el-GR" dirty="0" smtClean="0"/>
                  <a:t>λ</a:t>
                </a:r>
                <a:r>
                  <a:rPr lang="en-IN" dirty="0" smtClean="0"/>
                  <a:t>=30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</a:t>
                </a:r>
              </a:p>
              <a:p>
                <a:r>
                  <a:rPr lang="en-IN" dirty="0" smtClean="0"/>
                  <a:t>that is,  </a:t>
                </a:r>
                <a:r>
                  <a:rPr lang="el-GR" dirty="0" smtClean="0"/>
                  <a:t>λ</a:t>
                </a:r>
                <a:r>
                  <a:rPr lang="en-IN" dirty="0" smtClean="0"/>
                  <a:t> = 120/7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75500"/>
                <a:ext cx="6293261" cy="3137205"/>
              </a:xfrm>
              <a:prstGeom prst="rect">
                <a:avLst/>
              </a:prstGeom>
              <a:blipFill rotWithShape="0">
                <a:blip r:embed="rId4"/>
                <a:stretch>
                  <a:fillRect l="-774" r="-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5612938"/>
                <a:ext cx="4824654" cy="785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solution of the above system of equations is :</a:t>
                </a:r>
              </a:p>
              <a:p>
                <a:r>
                  <a:rPr lang="en-IN" dirty="0" smtClean="0"/>
                  <a:t>(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30 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120 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12938"/>
                <a:ext cx="4824654" cy="785536"/>
              </a:xfrm>
              <a:prstGeom prst="rect">
                <a:avLst/>
              </a:prstGeom>
              <a:blipFill rotWithShape="0">
                <a:blip r:embed="rId5"/>
                <a:stretch>
                  <a:fillRect l="-1010" t="-4651" r="-126" b="-15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2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04664"/>
                <a:ext cx="8208912" cy="658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of the problem is constructed, we have</a:t>
                </a:r>
              </a:p>
              <a:p>
                <a:endParaRPr lang="en-I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0   2  1  2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2  2  0  0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1  0  4  0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2  0  0  2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Here, n=3 and m=1  n-m=2, 2m+1=3</a:t>
                </a:r>
              </a:p>
              <a:p>
                <a:r>
                  <a:rPr lang="en-IN" dirty="0" smtClean="0"/>
                  <a:t>The value of third order principal minor determinant= Determinant of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0  2  1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2  2  0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1  0  4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= -18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 </a:t>
                </a:r>
                <a:r>
                  <a:rPr lang="en-IN" dirty="0"/>
                  <a:t>value of </a:t>
                </a:r>
                <a:r>
                  <a:rPr lang="en-IN" dirty="0" smtClean="0"/>
                  <a:t>fourth </a:t>
                </a:r>
                <a:r>
                  <a:rPr lang="en-IN" dirty="0"/>
                  <a:t>order principal minor determinant= </a:t>
                </a:r>
                <a:r>
                  <a:rPr lang="en-IN" dirty="0" smtClean="0"/>
                  <a:t>Determinant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=-52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Since the sign of the value of the last 2 principal minor determinants is negative which is same as </a:t>
                </a:r>
                <a:r>
                  <a:rPr lang="en-IN" dirty="0" err="1" smtClean="0"/>
                  <a:t>th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at</m:t>
                    </m:r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of</m:t>
                    </m:r>
                    <m:r>
                      <a:rPr lang="en-IN" b="0" i="0" smtClean="0">
                        <a:latin typeface="Cambria Math"/>
                      </a:rPr>
                      <m:t>   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IN" dirty="0" smtClean="0"/>
                  <a:t>,  the stationary point </a:t>
                </a:r>
                <a:r>
                  <a:rPr lang="en-IN" dirty="0"/>
                  <a:t>(</a:t>
                </a:r>
                <a:r>
                  <a:rPr lang="en-IN" dirty="0" err="1"/>
                  <a:t>x,y,z</a:t>
                </a:r>
                <a:r>
                  <a:rPr lang="en-IN" dirty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30 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is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minimum</m:t>
                    </m:r>
                    <m:r>
                      <a:rPr lang="en-IN" b="0" i="0" dirty="0" smtClean="0">
                        <a:latin typeface="Cambria Math"/>
                      </a:rPr>
                      <m:t>. 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b="0" i="0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Hence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the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minimum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value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of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the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objective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function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is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IN" dirty="0" smtClean="0"/>
                  <a:t>(x,y,z)=105.88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208912" cy="65885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463" r="-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1630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3" y="2132856"/>
            <a:ext cx="4968552" cy="165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92080" y="3356992"/>
            <a:ext cx="72008" cy="43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91" y="836712"/>
            <a:ext cx="9157792" cy="455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2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0775"/>
            <a:ext cx="9144000" cy="185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7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476672"/>
                <a:ext cx="4775025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Bordered Hessian matrix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0  0  1  1  3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0  0  5  2  1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1  5  2  0  0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1  2  0  2  0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1  1  0  0  2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6672"/>
                <a:ext cx="4775025" cy="1364412"/>
              </a:xfrm>
              <a:prstGeom prst="rect">
                <a:avLst/>
              </a:prstGeom>
              <a:blipFill rotWithShape="0"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2683" y="2060848"/>
                <a:ext cx="7325701" cy="44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Here n=3, m=2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N-m=1, 2m+1=5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|=460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Since the sign of this value of is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=2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Therefore the stationary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2, 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37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13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46</m:t>
                        </m:r>
                      </m:den>
                    </m:f>
                    <m:r>
                      <a:rPr lang="en-I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b="0" dirty="0" smtClean="0"/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 minimum value of f(x)=f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37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13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46</m:t>
                        </m:r>
                      </m:den>
                    </m:f>
                    <m:r>
                      <a:rPr lang="en-IN" i="1" dirty="0">
                        <a:latin typeface="Cambria Math"/>
                      </a:rPr>
                      <m:t>)</m:t>
                    </m:r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897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1058</m:t>
                        </m:r>
                      </m:den>
                    </m:f>
                  </m:oMath>
                </a14:m>
                <a:r>
                  <a:rPr lang="en-IN" dirty="0" smtClean="0"/>
                  <a:t>=0.85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3" y="2060848"/>
                <a:ext cx="7325701" cy="4458336"/>
              </a:xfrm>
              <a:prstGeom prst="rect">
                <a:avLst/>
              </a:prstGeom>
              <a:blipFill rotWithShape="0"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04664"/>
                <a:ext cx="6552728" cy="6075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Example :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Optimize 		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sz="1600" dirty="0" smtClean="0"/>
              </a:p>
              <a:p>
                <a:r>
                  <a:rPr lang="en-IN" sz="1600" dirty="0" smtClean="0"/>
                  <a:t>Subject to</a:t>
                </a:r>
                <a:r>
                  <a:rPr lang="en-IN" dirty="0" smtClean="0"/>
                  <a:t> 		</a:t>
                </a:r>
                <a:r>
                  <a:rPr lang="en-IN" dirty="0" err="1" smtClean="0"/>
                  <a:t>x+y+z</a:t>
                </a:r>
                <a:r>
                  <a:rPr lang="en-IN" dirty="0" smtClean="0"/>
                  <a:t>=5</a:t>
                </a:r>
              </a:p>
              <a:p>
                <a:r>
                  <a:rPr lang="en-IN" dirty="0" smtClean="0"/>
                  <a:t>		x+3y+2z=9</a:t>
                </a:r>
              </a:p>
              <a:p>
                <a:endParaRPr lang="en-IN" dirty="0"/>
              </a:p>
              <a:p>
                <a:r>
                  <a:rPr lang="en-IN" dirty="0" smtClean="0"/>
                  <a:t>The stationary point is (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)=(2.365, 1.362,1.272)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</a:t>
                </a:r>
              </a:p>
              <a:p>
                <a:r>
                  <a:rPr lang="el-GR" dirty="0" smtClean="0"/>
                  <a:t>λ</a:t>
                </a:r>
                <a:r>
                  <a:rPr lang="en-IN" dirty="0" smtClean="0"/>
                  <a:t> =(4.37, 0.36)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0  0  1  1  1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0  0  1  3  2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1  1  2  0  0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1  3  0  4  0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1  2  0  0  4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The determinant value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is 17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The stationary point is  a maximum point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The maximum value is = ?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4664"/>
                <a:ext cx="6552728" cy="6075189"/>
              </a:xfrm>
              <a:prstGeom prst="rect">
                <a:avLst/>
              </a:prstGeom>
              <a:blipFill rotWithShape="0">
                <a:blip r:embed="rId2"/>
                <a:stretch>
                  <a:fillRect l="-930" t="-502" b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95953"/>
            <a:ext cx="3719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Kuhn-Tucker Conditions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556792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Here we developing the necessary and </a:t>
            </a:r>
            <a:r>
              <a:rPr lang="en-IN" sz="2400" dirty="0" smtClean="0"/>
              <a:t>sufficient </a:t>
            </a:r>
            <a:r>
              <a:rPr lang="en-IN" sz="2400" dirty="0"/>
              <a:t>conditions for identifying the </a:t>
            </a:r>
            <a:r>
              <a:rPr lang="en-IN" sz="2400" dirty="0" smtClean="0"/>
              <a:t>stationary points </a:t>
            </a:r>
            <a:r>
              <a:rPr lang="en-IN" sz="2400" dirty="0"/>
              <a:t>of the general inequality constrained optimization problems. These conditions </a:t>
            </a:r>
            <a:r>
              <a:rPr lang="en-IN" sz="2400" dirty="0" smtClean="0"/>
              <a:t>are called </a:t>
            </a:r>
            <a:r>
              <a:rPr lang="en-IN" sz="2400" dirty="0"/>
              <a:t>the Kuhn-Tucker Conditions. The development is mainly based on </a:t>
            </a:r>
            <a:r>
              <a:rPr lang="en-IN" sz="2400" dirty="0" err="1" smtClean="0"/>
              <a:t>Lagrangean</a:t>
            </a:r>
            <a:r>
              <a:rPr lang="en-IN" sz="2400" dirty="0" smtClean="0"/>
              <a:t> method</a:t>
            </a:r>
            <a:r>
              <a:rPr lang="en-IN" sz="2400" dirty="0"/>
              <a:t>. These conditions are </a:t>
            </a:r>
            <a:r>
              <a:rPr lang="en-IN" sz="2400" dirty="0" smtClean="0"/>
              <a:t>sufficient </a:t>
            </a:r>
            <a:r>
              <a:rPr lang="en-IN" sz="2400" dirty="0"/>
              <a:t>under certain limitations which will be stated </a:t>
            </a:r>
            <a:r>
              <a:rPr lang="en-IN" sz="2400" dirty="0" smtClean="0"/>
              <a:t>in the following: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10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748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Test for Nature of the Matrix</a:t>
            </a:r>
          </a:p>
          <a:p>
            <a:endParaRPr lang="en-IN" sz="28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Test </a:t>
            </a:r>
            <a:r>
              <a:rPr lang="en-IN" sz="2000" b="1" dirty="0"/>
              <a:t>1: </a:t>
            </a:r>
            <a:r>
              <a:rPr lang="en-IN" sz="2000" dirty="0"/>
              <a:t>A matrix </a:t>
            </a:r>
            <a:r>
              <a:rPr lang="en-IN" sz="2000" b="1" dirty="0"/>
              <a:t>A </a:t>
            </a:r>
            <a:r>
              <a:rPr lang="en-IN" sz="2000" dirty="0"/>
              <a:t>will be </a:t>
            </a:r>
            <a:r>
              <a:rPr lang="en-IN" sz="2000" b="1" dirty="0"/>
              <a:t>positive definite </a:t>
            </a:r>
            <a:r>
              <a:rPr lang="en-IN" sz="2000" dirty="0"/>
              <a:t>if all </a:t>
            </a:r>
            <a:r>
              <a:rPr lang="en-IN" sz="2000" dirty="0" smtClean="0"/>
              <a:t>its eigenvalues </a:t>
            </a:r>
            <a:r>
              <a:rPr lang="en-IN" sz="2000" dirty="0"/>
              <a:t>are </a:t>
            </a:r>
            <a:r>
              <a:rPr lang="en-IN" sz="2000" dirty="0" smtClean="0"/>
              <a:t>positive. </a:t>
            </a:r>
            <a:r>
              <a:rPr lang="en-IN" sz="2000" dirty="0"/>
              <a:t>Similarly, the matrix </a:t>
            </a:r>
            <a:r>
              <a:rPr lang="en-IN" sz="2000" b="1" dirty="0"/>
              <a:t>A </a:t>
            </a:r>
            <a:r>
              <a:rPr lang="en-IN" sz="2000" dirty="0"/>
              <a:t>will be </a:t>
            </a:r>
            <a:r>
              <a:rPr lang="en-IN" sz="2000" b="1" dirty="0" smtClean="0"/>
              <a:t>negative definite </a:t>
            </a:r>
            <a:r>
              <a:rPr lang="en-IN" sz="2000" dirty="0"/>
              <a:t>if its eigenvalues are negative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/>
              <a:t>It is </a:t>
            </a:r>
            <a:r>
              <a:rPr lang="en-IN" sz="2000" b="1" dirty="0"/>
              <a:t>positive-semidefinite </a:t>
            </a:r>
            <a:r>
              <a:rPr lang="en-IN" sz="2000" dirty="0"/>
              <a:t>if all its </a:t>
            </a:r>
            <a:r>
              <a:rPr lang="en-IN" sz="2000" b="1" dirty="0"/>
              <a:t>eigenvalues are all greater than or equal to </a:t>
            </a:r>
            <a:r>
              <a:rPr lang="en-IN" sz="2000" b="1" dirty="0" smtClean="0"/>
              <a:t>zero</a:t>
            </a:r>
          </a:p>
          <a:p>
            <a:endParaRPr lang="en-IN" sz="2000" b="1" dirty="0"/>
          </a:p>
          <a:p>
            <a:r>
              <a:rPr lang="en-IN" sz="2000" dirty="0" smtClean="0"/>
              <a:t>It </a:t>
            </a:r>
            <a:r>
              <a:rPr lang="en-IN" sz="2000" dirty="0"/>
              <a:t>is </a:t>
            </a:r>
            <a:r>
              <a:rPr lang="en-IN" sz="2000" b="1" dirty="0"/>
              <a:t>negative-</a:t>
            </a:r>
            <a:r>
              <a:rPr lang="en-IN" sz="2000" b="1" dirty="0" err="1"/>
              <a:t>semidefinite</a:t>
            </a:r>
            <a:r>
              <a:rPr lang="en-IN" sz="2000" b="1" dirty="0"/>
              <a:t> </a:t>
            </a:r>
            <a:r>
              <a:rPr lang="en-IN" sz="2000" dirty="0"/>
              <a:t>if all its </a:t>
            </a:r>
            <a:r>
              <a:rPr lang="en-IN" sz="2000" b="1" dirty="0"/>
              <a:t>eigenvalues are all less than or equal to zero</a:t>
            </a:r>
            <a:endParaRPr lang="en-IN" sz="2000" dirty="0"/>
          </a:p>
          <a:p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4005064"/>
                <a:ext cx="7984813" cy="2646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b="1" dirty="0" smtClean="0"/>
                  <a:t>Test2: </a:t>
                </a:r>
                <a:r>
                  <a:rPr lang="en-IN" sz="2000" dirty="0" smtClean="0"/>
                  <a:t>The nth order matrix </a:t>
                </a:r>
                <a:r>
                  <a:rPr lang="en-IN" sz="2000" b="1" dirty="0"/>
                  <a:t>A </a:t>
                </a:r>
                <a:r>
                  <a:rPr lang="en-IN" sz="2000" dirty="0"/>
                  <a:t>will be </a:t>
                </a:r>
                <a:r>
                  <a:rPr lang="en-IN" sz="2000" b="1" dirty="0"/>
                  <a:t>positive definite </a:t>
                </a:r>
                <a:r>
                  <a:rPr lang="en-IN" sz="2000" dirty="0"/>
                  <a:t>if and only if all the </a:t>
                </a:r>
                <a:r>
                  <a:rPr lang="en-IN" sz="2000" dirty="0" smtClean="0"/>
                  <a:t>leading principal determinant values </a:t>
                </a:r>
                <a:r>
                  <a:rPr lang="en-IN" sz="2000" i="1" dirty="0" smtClean="0"/>
                  <a:t>A1,A2</a:t>
                </a:r>
                <a:r>
                  <a:rPr lang="en-IN" sz="2000" i="1" dirty="0"/>
                  <a:t>, </a:t>
                </a:r>
                <a:r>
                  <a:rPr lang="en-IN" sz="2000" i="1" dirty="0" smtClean="0"/>
                  <a:t>A3, …..An </a:t>
                </a:r>
                <a:r>
                  <a:rPr lang="en-IN" sz="2000" dirty="0"/>
                  <a:t>are </a:t>
                </a:r>
                <a:r>
                  <a:rPr lang="en-IN" sz="2000" dirty="0" smtClean="0"/>
                  <a:t>positive</a:t>
                </a:r>
              </a:p>
              <a:p>
                <a:endParaRPr lang="en-IN" sz="2000" dirty="0"/>
              </a:p>
              <a:p>
                <a:r>
                  <a:rPr lang="en-IN" sz="2000" dirty="0" smtClean="0"/>
                  <a:t>The nth order matrix </a:t>
                </a:r>
                <a:r>
                  <a:rPr lang="en-IN" sz="2000" b="1" dirty="0"/>
                  <a:t>A </a:t>
                </a:r>
                <a:r>
                  <a:rPr lang="en-IN" sz="2000" dirty="0"/>
                  <a:t>will be </a:t>
                </a:r>
                <a:r>
                  <a:rPr lang="en-IN" sz="2000" b="1" dirty="0"/>
                  <a:t>negative definite </a:t>
                </a:r>
                <a:r>
                  <a:rPr lang="en-IN" sz="2000" dirty="0"/>
                  <a:t>if and only if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i="1" dirty="0" smtClean="0"/>
                  <a:t> </a:t>
                </a:r>
                <a:r>
                  <a:rPr lang="en-IN" sz="20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sz="2000" dirty="0" smtClean="0"/>
                  <a:t>for </a:t>
                </a:r>
                <a:r>
                  <a:rPr lang="en-IN" sz="2000" i="1" dirty="0"/>
                  <a:t>j</a:t>
                </a:r>
                <a:r>
                  <a:rPr lang="en-IN" sz="2000" dirty="0"/>
                  <a:t>=1,2</a:t>
                </a:r>
                <a:r>
                  <a:rPr lang="en-IN" sz="2000" dirty="0" smtClean="0"/>
                  <a:t>,………,</a:t>
                </a:r>
                <a:r>
                  <a:rPr lang="en-IN" sz="2000" i="1" dirty="0" smtClean="0"/>
                  <a:t>n</a:t>
                </a:r>
              </a:p>
              <a:p>
                <a:endParaRPr lang="en-IN" sz="2000" i="1" dirty="0"/>
              </a:p>
              <a:p>
                <a:r>
                  <a:rPr lang="en-IN" sz="2000" dirty="0" smtClean="0"/>
                  <a:t> </a:t>
                </a:r>
                <a:r>
                  <a:rPr lang="en-IN" sz="2000" dirty="0"/>
                  <a:t>If some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i="1" dirty="0" smtClean="0"/>
                  <a:t> values </a:t>
                </a:r>
                <a:r>
                  <a:rPr lang="en-IN" sz="2000" dirty="0" smtClean="0"/>
                  <a:t>are </a:t>
                </a:r>
                <a:r>
                  <a:rPr lang="en-IN" sz="2000" dirty="0"/>
                  <a:t>positive and the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i="1" dirty="0" smtClean="0"/>
                  <a:t> values</a:t>
                </a:r>
              </a:p>
              <a:p>
                <a:r>
                  <a:rPr lang="en-IN" sz="2000" dirty="0" smtClean="0"/>
                  <a:t>are </a:t>
                </a:r>
                <a:r>
                  <a:rPr lang="en-IN" sz="2000" dirty="0"/>
                  <a:t>zero, the </a:t>
                </a:r>
                <a:r>
                  <a:rPr lang="en-IN" sz="2000" dirty="0" smtClean="0"/>
                  <a:t>matrix </a:t>
                </a:r>
                <a:r>
                  <a:rPr lang="en-IN" sz="2000" b="1" dirty="0" smtClean="0"/>
                  <a:t>A </a:t>
                </a:r>
                <a:r>
                  <a:rPr lang="en-IN" sz="2000" dirty="0"/>
                  <a:t>will be </a:t>
                </a:r>
                <a:r>
                  <a:rPr lang="en-IN" sz="2000" b="1" dirty="0"/>
                  <a:t>positive </a:t>
                </a:r>
                <a:r>
                  <a:rPr lang="en-IN" sz="2000" b="1" dirty="0" err="1"/>
                  <a:t>semidefinite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7984813" cy="2646045"/>
              </a:xfrm>
              <a:prstGeom prst="rect">
                <a:avLst/>
              </a:prstGeom>
              <a:blipFill rotWithShape="0">
                <a:blip r:embed="rId2"/>
                <a:stretch>
                  <a:fillRect l="-840" t="-1382" b="-2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9762" y="-1169722"/>
            <a:ext cx="3764478" cy="91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6372" y="-1160690"/>
            <a:ext cx="2571257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124744"/>
            <a:ext cx="705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Kuhn Tucker conditions necessary for X  to be stationary point for the</a:t>
            </a:r>
          </a:p>
          <a:p>
            <a:r>
              <a:rPr lang="en-IN" dirty="0" smtClean="0"/>
              <a:t>Above maximization problem is as follows: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86269"/>
            <a:ext cx="792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Note:</a:t>
            </a:r>
            <a:r>
              <a:rPr lang="en-IN" dirty="0" smtClean="0"/>
              <a:t> The same conditions apply to minimization problem as well with the difference being that </a:t>
            </a:r>
            <a:r>
              <a:rPr lang="el-GR" dirty="0" smtClean="0"/>
              <a:t>λ</a:t>
            </a:r>
            <a:r>
              <a:rPr lang="en-IN" dirty="0" smtClean="0"/>
              <a:t> must be non=positive.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03659"/>
            <a:ext cx="9143999" cy="167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166" y="1340768"/>
            <a:ext cx="861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Kuhn Tucker conditions are also sufficient  if the objective function and solution space</a:t>
            </a:r>
          </a:p>
          <a:p>
            <a:r>
              <a:rPr lang="en-IN" dirty="0" smtClean="0"/>
              <a:t>Satisfy the following required conditions: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1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324544" y="692696"/>
                <a:ext cx="7288405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Example :  Write the Kuhn-Tucker conditions and find the Kuhn-Tucker point</a:t>
                </a:r>
              </a:p>
              <a:p>
                <a:endParaRPr lang="en-IN" dirty="0"/>
              </a:p>
              <a:p>
                <a:r>
                  <a:rPr lang="en-IN" dirty="0" smtClean="0"/>
                  <a:t>Maximize 	f(X)=3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+14xy-8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subject to    	3x+6y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72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IN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𝑛𝑑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 ≥0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544" y="692696"/>
                <a:ext cx="7288405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753" t="-1802" b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2420888"/>
                <a:ext cx="5400600" cy="4315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The Kuhn –Tucker conditions are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λ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0−−−−−−−−−−−−−− (1)</m:t>
                    </m:r>
                  </m:oMath>
                </a14:m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-</a:t>
                </a:r>
                <a:r>
                  <a:rPr lang="el-GR" dirty="0" smtClean="0"/>
                  <a:t>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/>
                          </a:rPr>
                          <m:t>𝜕</m:t>
                        </m:r>
                        <m:r>
                          <a:rPr lang="en-IN" b="0" i="1" dirty="0" smtClean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IN" i="1" dirty="0" smtClean="0">
                            <a:latin typeface="Cambria Math"/>
                          </a:rPr>
                          <m:t>𝜕</m:t>
                        </m:r>
                        <m:r>
                          <a:rPr lang="en-IN" i="1" dirty="0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=0 gives 6x+14y-3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=0-------(2) [g(X)=</a:t>
                </a: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</m:t>
                    </m:r>
                    <m:r>
                      <a:rPr lang="en-IN" b="0" i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-</a:t>
                </a:r>
                <a:r>
                  <a:rPr lang="el-GR" dirty="0"/>
                  <a:t>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𝜕</m:t>
                        </m:r>
                        <m:r>
                          <a:rPr lang="en-IN" i="1" dirty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𝜕</m:t>
                        </m:r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 gives 14x-16y-6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=0 ------(3)</a:t>
                </a:r>
              </a:p>
              <a:p>
                <a:pPr>
                  <a:lnSpc>
                    <a:spcPct val="200000"/>
                  </a:lnSpc>
                </a:pPr>
                <a:r>
                  <a:rPr lang="el-GR" dirty="0"/>
                  <a:t>λ</a:t>
                </a:r>
                <a:r>
                  <a:rPr lang="en-IN" dirty="0" smtClean="0"/>
                  <a:t>(3x+6y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72 </m:t>
                    </m:r>
                  </m:oMath>
                </a14:m>
                <a:r>
                  <a:rPr lang="en-IN" dirty="0" smtClean="0"/>
                  <a:t>)=0 ------------------------(4)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-----------------------------(5)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20888"/>
                <a:ext cx="5400600" cy="4315284"/>
              </a:xfrm>
              <a:prstGeom prst="rect">
                <a:avLst/>
              </a:prstGeom>
              <a:blipFill rotWithShape="0">
                <a:blip r:embed="rId3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6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9552" y="420343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/>
                  <a:t>Solve the above system of equation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 </a:t>
                </a:r>
                <a:r>
                  <a:rPr lang="en-IN" dirty="0"/>
                  <a:t>From equation(4), Either: </a:t>
                </a:r>
                <a:r>
                  <a:rPr lang="el-GR" dirty="0"/>
                  <a:t>λ</a:t>
                </a:r>
                <a:r>
                  <a:rPr lang="en-IN" dirty="0" smtClean="0"/>
                  <a:t>=0 Or </a:t>
                </a: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72 </m:t>
                    </m:r>
                  </m:oMath>
                </a14:m>
                <a:r>
                  <a:rPr lang="en-IN" dirty="0"/>
                  <a:t>=0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0343"/>
                <a:ext cx="45720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200" t="-5660" r="-320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9552" y="149821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Case (i) : </a:t>
            </a:r>
            <a:r>
              <a:rPr lang="el-GR" b="1" dirty="0"/>
              <a:t>λ</a:t>
            </a:r>
            <a:r>
              <a:rPr lang="en-IN" b="1" dirty="0" smtClean="0"/>
              <a:t>=0</a:t>
            </a:r>
          </a:p>
          <a:p>
            <a:endParaRPr lang="en-IN" b="1" dirty="0"/>
          </a:p>
          <a:p>
            <a:r>
              <a:rPr lang="en-IN" dirty="0"/>
              <a:t>Equation (2) and (3) reduces to 6x+14y=0</a:t>
            </a:r>
          </a:p>
          <a:p>
            <a:r>
              <a:rPr lang="en-IN" dirty="0"/>
              <a:t>                                                      14x-16y=0  and solve these two equations</a:t>
            </a:r>
          </a:p>
          <a:p>
            <a:r>
              <a:rPr lang="en-IN" dirty="0"/>
              <a:t>We get x=0 and y= 0. which violates the equation (4).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4005064"/>
                <a:ext cx="1531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Case(ii) :</a:t>
                </a:r>
                <a:r>
                  <a:rPr lang="el-GR" b="1" dirty="0" smtClean="0"/>
                  <a:t>λ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I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05064"/>
                <a:ext cx="15310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86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52" y="4509120"/>
                <a:ext cx="655272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From equations (2) and (3), -2x+44y=0 and </a:t>
                </a: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72 </m:t>
                    </m:r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Solve these two equations, we get x=22 and y=1 which satisfies all the Kuhn-Tucker </a:t>
                </a:r>
                <a:r>
                  <a:rPr lang="en-IN" dirty="0" err="1" smtClean="0"/>
                  <a:t>coditions</a:t>
                </a:r>
                <a:r>
                  <a:rPr lang="en-IN" dirty="0" smtClean="0"/>
                  <a:t>. Therefore, the point 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)=(22,1) is said to be Kuhn-Tucker point.</a:t>
                </a:r>
              </a:p>
              <a:p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09120"/>
                <a:ext cx="6552728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5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88640"/>
                <a:ext cx="6244786" cy="2893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/>
                  <a:t>Example : Consider the following Problem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Minimize 		f(X)=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6−6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2</m:t>
                    </m:r>
                    <m:r>
                      <a:rPr lang="en-IN" b="0" i="1" dirty="0" smtClean="0">
                        <a:latin typeface="Cambria Math"/>
                      </a:rPr>
                      <m:t>𝑥𝑦</m:t>
                    </m:r>
                    <m:r>
                      <a:rPr lang="en-IN" b="0" i="1" dirty="0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Subject to	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𝑦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≤2 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endParaRPr lang="en-IN" dirty="0" smtClean="0"/>
              </a:p>
              <a:p>
                <a:r>
                  <a:rPr lang="en-IN" dirty="0" smtClean="0"/>
                  <a:t>Write the Kuhn-Tucker conditions</a:t>
                </a:r>
              </a:p>
              <a:p>
                <a:pPr marL="342900" indent="-342900">
                  <a:buAutoNum type="alphaLcPeriod"/>
                </a:pPr>
                <a:r>
                  <a:rPr lang="en-IN" dirty="0" smtClean="0"/>
                  <a:t>Solve the Kuhn-Tucker </a:t>
                </a:r>
                <a:r>
                  <a:rPr lang="en-IN" dirty="0" err="1" smtClean="0"/>
                  <a:t>coditions</a:t>
                </a:r>
                <a:r>
                  <a:rPr lang="en-IN" dirty="0" smtClean="0"/>
                  <a:t> (Find the Kuhn-Tucker point)</a:t>
                </a:r>
              </a:p>
              <a:p>
                <a:pPr marL="342900" indent="-342900">
                  <a:buAutoNum type="alphaLcPeriod"/>
                </a:pPr>
                <a:r>
                  <a:rPr lang="en-IN" dirty="0" smtClean="0"/>
                  <a:t>Are they sufficient conditions?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6244786" cy="2893100"/>
              </a:xfrm>
              <a:prstGeom prst="rect">
                <a:avLst/>
              </a:prstGeom>
              <a:blipFill rotWithShape="0">
                <a:blip r:embed="rId2"/>
                <a:stretch>
                  <a:fillRect l="-976" t="-1263" r="-98" b="-2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20" y="3284984"/>
                <a:ext cx="4572000" cy="36933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/>
                  <a:t>The Kuhn –Tucker conditions are</a:t>
                </a:r>
              </a:p>
              <a:p>
                <a:pPr>
                  <a:lnSpc>
                    <a:spcPct val="200000"/>
                  </a:lnSpc>
                </a:pPr>
                <a:r>
                  <a:rPr lang="el-GR" dirty="0" smtClean="0"/>
                  <a:t>λ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l-GR" dirty="0" smtClean="0"/>
                  <a:t>0−−−−−−−−−−−−−−−−−−−−−−−−−−− </a:t>
                </a:r>
                <a:r>
                  <a:rPr lang="el-GR" dirty="0"/>
                  <a:t>(1)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/>
                  <a:t>𝜕𝑓/𝜕𝑥-</a:t>
                </a:r>
                <a:r>
                  <a:rPr lang="el-GR" dirty="0"/>
                  <a:t>λ</a:t>
                </a:r>
                <a:r>
                  <a:rPr lang="en-IN" dirty="0"/>
                  <a:t>𝜕𝑔/𝜕𝑥=0 gives </a:t>
                </a:r>
                <a:r>
                  <a:rPr lang="en-IN" dirty="0" smtClean="0"/>
                  <a:t>4x-2y-</a:t>
                </a:r>
                <a:r>
                  <a:rPr lang="el-GR" dirty="0" smtClean="0"/>
                  <a:t>λ=</a:t>
                </a:r>
                <a:r>
                  <a:rPr lang="en-IN" dirty="0" smtClean="0"/>
                  <a:t>6</a:t>
                </a:r>
                <a:r>
                  <a:rPr lang="el-GR" dirty="0" smtClean="0"/>
                  <a:t>-------(</a:t>
                </a:r>
                <a:r>
                  <a:rPr lang="el-GR" dirty="0"/>
                  <a:t>2) [</a:t>
                </a:r>
                <a:r>
                  <a:rPr lang="en-IN" dirty="0"/>
                  <a:t>g(X</a:t>
                </a:r>
                <a:r>
                  <a:rPr lang="en-IN" dirty="0" smtClean="0"/>
                  <a:t>)=x+y−2</a:t>
                </a:r>
                <a:r>
                  <a:rPr lang="en-IN" dirty="0"/>
                  <a:t>]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/>
                  <a:t>𝜕𝑓/𝜕𝑦-</a:t>
                </a:r>
                <a:r>
                  <a:rPr lang="el-GR" dirty="0"/>
                  <a:t>λ</a:t>
                </a:r>
                <a:r>
                  <a:rPr lang="en-IN" dirty="0"/>
                  <a:t>𝜕𝑔/𝜕𝑦=0 gives </a:t>
                </a:r>
                <a:r>
                  <a:rPr lang="en-IN" dirty="0" smtClean="0"/>
                  <a:t>-2x+4y-</a:t>
                </a:r>
                <a:r>
                  <a:rPr lang="el-GR" dirty="0" smtClean="0"/>
                  <a:t>λ=0 </a:t>
                </a:r>
                <a:r>
                  <a:rPr lang="el-GR" dirty="0"/>
                  <a:t>------(3)</a:t>
                </a:r>
              </a:p>
              <a:p>
                <a:pPr>
                  <a:lnSpc>
                    <a:spcPct val="200000"/>
                  </a:lnSpc>
                </a:pPr>
                <a:r>
                  <a:rPr lang="el-GR" dirty="0" smtClean="0"/>
                  <a:t>λ(</a:t>
                </a:r>
                <a:r>
                  <a:rPr lang="en-IN" dirty="0" smtClean="0"/>
                  <a:t>x+y−2 </a:t>
                </a:r>
                <a:r>
                  <a:rPr lang="en-IN" dirty="0"/>
                  <a:t>)=0 </a:t>
                </a:r>
                <a:r>
                  <a:rPr lang="en-IN" dirty="0" smtClean="0"/>
                  <a:t>----------------</a:t>
                </a:r>
                <a:r>
                  <a:rPr lang="el-GR" dirty="0"/>
                  <a:t>−−−−−−−−</a:t>
                </a:r>
                <a:r>
                  <a:rPr lang="en-IN" dirty="0" smtClean="0"/>
                  <a:t>--------(</a:t>
                </a:r>
                <a:r>
                  <a:rPr lang="en-IN" dirty="0"/>
                  <a:t>4)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x+y−2</a:t>
                </a:r>
                <a:r>
                  <a:rPr lang="en-IN" dirty="0"/>
                  <a:t>≤0 </a:t>
                </a:r>
                <a:r>
                  <a:rPr lang="en-IN" dirty="0" smtClean="0"/>
                  <a:t>---------------------</a:t>
                </a:r>
                <a:r>
                  <a:rPr lang="el-GR" dirty="0"/>
                  <a:t>−−−−−−−−</a:t>
                </a:r>
                <a:r>
                  <a:rPr lang="en-IN" dirty="0" smtClean="0"/>
                  <a:t>--------(</a:t>
                </a:r>
                <a:r>
                  <a:rPr lang="en-IN" dirty="0"/>
                  <a:t>5)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84984"/>
                <a:ext cx="45720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067" t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475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equation (4),</a:t>
            </a:r>
            <a:r>
              <a:rPr lang="el-GR" dirty="0"/>
              <a:t> </a:t>
            </a:r>
            <a:r>
              <a:rPr lang="en-IN" dirty="0" smtClean="0"/>
              <a:t>either </a:t>
            </a:r>
            <a:r>
              <a:rPr lang="el-GR" dirty="0" smtClean="0"/>
              <a:t>λ</a:t>
            </a:r>
            <a:r>
              <a:rPr lang="en-IN" dirty="0" smtClean="0"/>
              <a:t>=0 or </a:t>
            </a:r>
            <a:r>
              <a:rPr lang="el-GR" dirty="0" smtClean="0"/>
              <a:t>(</a:t>
            </a:r>
            <a:r>
              <a:rPr lang="en-IN" dirty="0"/>
              <a:t>x+y−2 )=</a:t>
            </a:r>
            <a:r>
              <a:rPr lang="en-IN" dirty="0" smtClean="0"/>
              <a:t>0</a:t>
            </a:r>
          </a:p>
          <a:p>
            <a:endParaRPr lang="en-IN" dirty="0" smtClean="0"/>
          </a:p>
          <a:p>
            <a:r>
              <a:rPr lang="en-IN" b="1" dirty="0" smtClean="0"/>
              <a:t>Case (i)</a:t>
            </a:r>
            <a:r>
              <a:rPr lang="en-IN" dirty="0" smtClean="0"/>
              <a:t> When </a:t>
            </a:r>
            <a:r>
              <a:rPr lang="el-GR" dirty="0"/>
              <a:t>λ</a:t>
            </a:r>
            <a:r>
              <a:rPr lang="en-IN" dirty="0"/>
              <a:t>=0 </a:t>
            </a:r>
            <a:r>
              <a:rPr lang="en-IN" dirty="0" smtClean="0"/>
              <a:t>, the equations (2) and (3) reduces to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870878" y="909659"/>
            <a:ext cx="9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4x-2y</a:t>
            </a:r>
            <a:r>
              <a:rPr lang="el-GR" dirty="0" smtClean="0"/>
              <a:t>=</a:t>
            </a:r>
            <a:r>
              <a:rPr lang="en-IN" dirty="0"/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0753" y="1265605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-</a:t>
            </a:r>
            <a:r>
              <a:rPr lang="en-IN" dirty="0" smtClean="0"/>
              <a:t>2x+4y</a:t>
            </a:r>
            <a:r>
              <a:rPr lang="el-GR" dirty="0" smtClean="0"/>
              <a:t>=0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4703" y="1832989"/>
                <a:ext cx="80648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The solution of these equations is</a:t>
                </a:r>
              </a:p>
              <a:p>
                <a:endParaRPr lang="en-IN" dirty="0"/>
              </a:p>
              <a:p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=2,</m:t>
                    </m:r>
                    <m:r>
                      <a:rPr lang="en-IN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1 </m:t>
                    </m:r>
                    <m:r>
                      <a:rPr lang="en-IN" b="0" i="1" smtClean="0">
                        <a:latin typeface="Cambria Math"/>
                      </a:rPr>
                      <m:t>𝑤h𝑖𝑐h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𝑑𝑜𝑒𝑠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𝑛𝑜𝑡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𝑠𝑎𝑡𝑖𝑠𝑓𝑦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𝑡h𝑒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𝑒𝑞𝑢𝑎𝑡𝑖𝑜𝑛</m:t>
                    </m:r>
                    <m:r>
                      <a:rPr lang="en-IN" b="0" i="1" smtClean="0">
                        <a:latin typeface="Cambria Math"/>
                      </a:rPr>
                      <m:t>(5)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3" y="1832989"/>
                <a:ext cx="806489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05" t="-3974" b="-4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5536" y="3108223"/>
            <a:ext cx="372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Hence, </a:t>
            </a:r>
            <a:r>
              <a:rPr lang="el-GR" dirty="0"/>
              <a:t>λ</a:t>
            </a:r>
            <a:r>
              <a:rPr lang="en-IN" dirty="0"/>
              <a:t>=0 </a:t>
            </a:r>
            <a:r>
              <a:rPr lang="en-IN" dirty="0" smtClean="0"/>
              <a:t> does not yield a K-T point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05125" y="3805788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Case (</a:t>
            </a:r>
            <a:r>
              <a:rPr lang="en-IN" b="1" dirty="0" smtClean="0"/>
              <a:t>ii)</a:t>
            </a:r>
            <a:r>
              <a:rPr lang="en-IN" dirty="0" smtClean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81831" y="3829459"/>
                <a:ext cx="5474576" cy="281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When </a:t>
                </a:r>
                <a:r>
                  <a:rPr lang="el-GR" dirty="0"/>
                  <a:t>(</a:t>
                </a:r>
                <a:r>
                  <a:rPr lang="en-IN" dirty="0"/>
                  <a:t>x+y−2 )=</a:t>
                </a:r>
                <a:r>
                  <a:rPr lang="en-IN" dirty="0" smtClean="0"/>
                  <a:t>0 and </a:t>
                </a:r>
                <a:r>
                  <a:rPr lang="el-GR" dirty="0" smtClean="0"/>
                  <a:t>λ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0, 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𝑆𝑜𝑙𝑣𝑒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𝑡h𝑒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𝑒𝑞𝑢𝑎𝑡𝑖𝑜𝑛𝑠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 4x-2y-</a:t>
                </a:r>
                <a:r>
                  <a:rPr lang="el-GR" dirty="0" smtClean="0"/>
                  <a:t>λ=</a:t>
                </a:r>
                <a:r>
                  <a:rPr lang="en-IN" dirty="0" smtClean="0"/>
                  <a:t>6, 	-2x+4y-</a:t>
                </a:r>
                <a:r>
                  <a:rPr lang="el-GR" dirty="0" smtClean="0"/>
                  <a:t>λ=0 </a:t>
                </a:r>
                <a:r>
                  <a:rPr lang="en-IN" dirty="0" smtClean="0"/>
                  <a:t>with </a:t>
                </a:r>
                <a:r>
                  <a:rPr lang="en-IN" dirty="0" err="1" smtClean="0"/>
                  <a:t>x+y</a:t>
                </a:r>
                <a:r>
                  <a:rPr lang="en-IN" dirty="0" smtClean="0"/>
                  <a:t>=2, </a:t>
                </a:r>
              </a:p>
              <a:p>
                <a:endParaRPr lang="en-IN" dirty="0"/>
              </a:p>
              <a:p>
                <a:r>
                  <a:rPr lang="en-IN" dirty="0" smtClean="0"/>
                  <a:t>we have</a:t>
                </a: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and </a:t>
                </a:r>
                <a:r>
                  <a:rPr lang="el-GR" dirty="0" smtClean="0"/>
                  <a:t>λ</a:t>
                </a:r>
                <a:r>
                  <a:rPr lang="en-IN" dirty="0" smtClean="0"/>
                  <a:t>=-1 which satisfies all the K-T conditions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Hence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) is K-T point</a:t>
                </a:r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831" y="3829459"/>
                <a:ext cx="5474576" cy="2814745"/>
              </a:xfrm>
              <a:prstGeom prst="rect">
                <a:avLst/>
              </a:prstGeom>
              <a:blipFill rotWithShape="0">
                <a:blip r:embed="rId3"/>
                <a:stretch>
                  <a:fillRect l="-1002" t="-1082" r="-334" b="-4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124744"/>
                <a:ext cx="622394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Hessian matrix of the objective function f(X) is H=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24744"/>
                <a:ext cx="6223948" cy="552459"/>
              </a:xfrm>
              <a:prstGeom prst="rect">
                <a:avLst/>
              </a:prstGeom>
              <a:blipFill rotWithShape="1">
                <a:blip r:embed="rId2"/>
                <a:stretch>
                  <a:fillRect l="-784" b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8025" y="1844824"/>
                <a:ext cx="7098418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Since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=|H|=12 and both are positive, the matrix H is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Positive definite.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Hence, the  function f(X) is convex  and the function g(x) is linear function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(Both convex and concave).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Therefore, the K_T conditions are necessary and sufficient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25" y="1844824"/>
                <a:ext cx="7098418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302" y="5517232"/>
                <a:ext cx="6166303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solution of the problem is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and minimum f(X)=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02" y="5517232"/>
                <a:ext cx="6166303" cy="484043"/>
              </a:xfrm>
              <a:prstGeom prst="rect">
                <a:avLst/>
              </a:prstGeom>
              <a:blipFill rotWithShape="1">
                <a:blip r:embed="rId4"/>
                <a:stretch>
                  <a:fillRect l="-890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814" y="-1142062"/>
            <a:ext cx="2262867" cy="91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1218" y="-1143000"/>
            <a:ext cx="628156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2809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Gradient and Hessian matrix of a function f(</a:t>
            </a:r>
            <a:r>
              <a:rPr lang="en-IN" sz="2800" dirty="0" err="1" smtClean="0"/>
              <a:t>x,y</a:t>
            </a:r>
            <a:r>
              <a:rPr lang="en-IN" sz="2800" dirty="0" smtClean="0"/>
              <a:t>)</a:t>
            </a:r>
          </a:p>
          <a:p>
            <a:endParaRPr lang="en-IN" sz="2800" dirty="0" smtClean="0"/>
          </a:p>
          <a:p>
            <a:r>
              <a:rPr lang="en-IN" dirty="0" smtClean="0"/>
              <a:t>The Gradient of a function f(</a:t>
            </a:r>
            <a:r>
              <a:rPr lang="en-IN" dirty="0" err="1" smtClean="0"/>
              <a:t>x,y</a:t>
            </a:r>
            <a:r>
              <a:rPr lang="en-IN" dirty="0" smtClean="0"/>
              <a:t>)  and Hessian matrix of f(</a:t>
            </a:r>
            <a:r>
              <a:rPr lang="en-IN" dirty="0" err="1" smtClean="0"/>
              <a:t>x,y</a:t>
            </a:r>
            <a:r>
              <a:rPr lang="en-IN" dirty="0" smtClean="0"/>
              <a:t>) are defined as follows :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50" y="2204864"/>
            <a:ext cx="54548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9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3182" y="-987655"/>
            <a:ext cx="6873883" cy="88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194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2477396"/>
            <a:ext cx="825326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We can determine the concavity/convexity of a function by determining whether the Hessian is negative or positive </a:t>
            </a:r>
            <a:r>
              <a:rPr lang="en-IN" dirty="0" err="1"/>
              <a:t>semidefinite</a:t>
            </a:r>
            <a:r>
              <a:rPr lang="en-IN" dirty="0"/>
              <a:t>, as follows.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Proposition</a:t>
            </a:r>
            <a:r>
              <a:rPr lang="en-IN" b="1" dirty="0" smtClean="0"/>
              <a:t>: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dirty="0"/>
              <a:t>Let f be a twice-differentiable function of many variables on the convex open set S and denote the Hessian of f at the point x by H(x). </a:t>
            </a:r>
            <a:r>
              <a:rPr lang="en-IN" dirty="0" smtClean="0"/>
              <a:t>Then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 is concave if and only if H(x) is negative </a:t>
            </a:r>
            <a:r>
              <a:rPr lang="en-IN" dirty="0" err="1"/>
              <a:t>semidefinite</a:t>
            </a:r>
            <a:r>
              <a:rPr lang="en-IN" dirty="0"/>
              <a:t> for all x ∈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H(x) is negative definite for all x ∈ S then f is strictly concave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 is convex if and only if H(x) is positive </a:t>
            </a:r>
            <a:r>
              <a:rPr lang="en-IN" dirty="0" err="1"/>
              <a:t>semidefinite</a:t>
            </a:r>
            <a:r>
              <a:rPr lang="en-IN" dirty="0"/>
              <a:t> for all x ∈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H(x) is positive definite for all x ∈ S then f is strictly convex.</a:t>
            </a:r>
          </a:p>
        </p:txBody>
      </p:sp>
    </p:spTree>
    <p:extLst>
      <p:ext uri="{BB962C8B-B14F-4D97-AF65-F5344CB8AC3E}">
        <p14:creationId xmlns:p14="http://schemas.microsoft.com/office/powerpoint/2010/main" val="31939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9" y="116632"/>
            <a:ext cx="9162799" cy="638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2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3226" y="1197924"/>
                <a:ext cx="7632848" cy="3657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smtClean="0"/>
                  <a:t>Consider the problem :</a:t>
                </a:r>
              </a:p>
              <a:p>
                <a:r>
                  <a:rPr lang="en-IN" sz="2000" dirty="0" smtClean="0"/>
                  <a:t>Optimize </a:t>
                </a:r>
                <a:r>
                  <a:rPr lang="en-IN" sz="2000" i="1" dirty="0" smtClean="0"/>
                  <a:t>Z </a:t>
                </a:r>
                <a:r>
                  <a:rPr lang="en-IN" sz="2000" dirty="0"/>
                  <a:t>= </a:t>
                </a:r>
                <a:r>
                  <a:rPr lang="en-IN" sz="2000" i="1" dirty="0"/>
                  <a:t>f </a:t>
                </a:r>
                <a:r>
                  <a:rPr lang="en-IN" sz="2000" dirty="0"/>
                  <a:t>(</a:t>
                </a:r>
                <a:r>
                  <a:rPr lang="en-IN" sz="2000" b="1" dirty="0"/>
                  <a:t>X</a:t>
                </a:r>
                <a:r>
                  <a:rPr lang="en-IN" sz="2000" dirty="0"/>
                  <a:t>) subject to </a:t>
                </a:r>
                <a:r>
                  <a:rPr lang="en-IN" sz="2000" i="1" dirty="0" smtClean="0"/>
                  <a:t>g</a:t>
                </a:r>
                <a:r>
                  <a:rPr lang="en-IN" sz="2000" dirty="0" smtClean="0"/>
                  <a:t>(</a:t>
                </a:r>
                <a:r>
                  <a:rPr lang="en-IN" sz="2000" b="1" dirty="0" smtClean="0"/>
                  <a:t>X</a:t>
                </a:r>
                <a:r>
                  <a:rPr lang="en-IN" sz="2000" dirty="0"/>
                  <a:t>)=</a:t>
                </a:r>
                <a:r>
                  <a:rPr lang="en-IN" sz="2000" dirty="0" smtClean="0"/>
                  <a:t>0</a:t>
                </a:r>
                <a:r>
                  <a:rPr lang="en-IN" sz="2000" i="1" dirty="0" smtClean="0"/>
                  <a:t> </a:t>
                </a:r>
                <a:r>
                  <a:rPr lang="en-IN" sz="2000" dirty="0" smtClean="0"/>
                  <a:t>where</a:t>
                </a:r>
              </a:p>
              <a:p>
                <a:endParaRPr lang="en-IN" sz="2000" dirty="0" smtClean="0"/>
              </a:p>
              <a:p>
                <a:r>
                  <a:rPr lang="en-IN" sz="2000" dirty="0" smtClean="0"/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2,</m:t>
                        </m:r>
                      </m:sub>
                    </m:sSub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3,</m:t>
                        </m:r>
                      </m:sub>
                    </m:sSub>
                  </m:oMath>
                </a14:m>
                <a:r>
                  <a:rPr lang="en-IN" sz="2000" dirty="0" smtClean="0"/>
                  <a:t>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 smtClean="0"/>
                  <a:t>) g=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IN" sz="2000" dirty="0" smtClean="0"/>
              </a:p>
              <a:p>
                <a:endParaRPr lang="en-IN" sz="2000" dirty="0" smtClean="0"/>
              </a:p>
              <a:p>
                <a:r>
                  <a:rPr lang="en-IN" sz="2000" dirty="0" smtClean="0"/>
                  <a:t>The functions </a:t>
                </a:r>
                <a:r>
                  <a:rPr lang="en-IN" sz="2000" i="1" dirty="0" smtClean="0"/>
                  <a:t>f </a:t>
                </a:r>
                <a:r>
                  <a:rPr lang="en-IN" sz="2000" dirty="0" smtClean="0"/>
                  <a:t>(</a:t>
                </a:r>
                <a:r>
                  <a:rPr lang="en-IN" sz="2000" b="1" dirty="0" smtClean="0"/>
                  <a:t>X</a:t>
                </a:r>
                <a:r>
                  <a:rPr lang="en-IN" sz="2000" dirty="0" smtClean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/>
                  <a:t>(</a:t>
                </a:r>
                <a:r>
                  <a:rPr lang="en-IN" sz="2000" b="1" dirty="0" smtClean="0"/>
                  <a:t>X</a:t>
                </a:r>
                <a:r>
                  <a:rPr lang="en-IN" sz="2000" dirty="0" smtClean="0"/>
                  <a:t>), i=1,2,…m are twice continuous differentiable functions.</a:t>
                </a:r>
                <a:endParaRPr lang="en-IN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6" y="1197924"/>
                <a:ext cx="7632848" cy="3657668"/>
              </a:xfrm>
              <a:prstGeom prst="rect">
                <a:avLst/>
              </a:prstGeom>
              <a:blipFill rotWithShape="0">
                <a:blip r:embed="rId2"/>
                <a:stretch>
                  <a:fillRect l="-799" t="-1000" b="-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301097"/>
            <a:ext cx="533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Constrained Optimization Problem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9735" y="5229200"/>
                <a:ext cx="784887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smtClean="0"/>
                  <a:t>If either f(x) 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/>
                  <a:t>(x1, x2, ..., </a:t>
                </a:r>
                <a:r>
                  <a:rPr lang="en-IN" sz="2000" dirty="0" err="1" smtClean="0"/>
                  <a:t>xn</a:t>
                </a:r>
                <a:r>
                  <a:rPr lang="en-IN" sz="2000" dirty="0" smtClean="0"/>
                  <a:t>) or both are non-linear, then the problem of determining the n-type (x1, x2, ..., </a:t>
                </a:r>
                <a:r>
                  <a:rPr lang="en-IN" sz="2000" dirty="0" err="1" smtClean="0"/>
                  <a:t>xn</a:t>
                </a:r>
                <a:r>
                  <a:rPr lang="en-IN" sz="2000" dirty="0" smtClean="0"/>
                  <a:t>) which makes Z a minimum or maximum and satisfies all the constraints, above is called a general non-linear programming problem with equality constrains.</a:t>
                </a:r>
                <a:endParaRPr lang="en-IN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5" y="5229200"/>
                <a:ext cx="7848872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76" t="-2765" b="-7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34139"/>
            <a:ext cx="4970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Solution by Lagrange multipliers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63630" y="1163516"/>
            <a:ext cx="85008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The </a:t>
            </a:r>
            <a:r>
              <a:rPr lang="en-IN" sz="2000" b="1" dirty="0" smtClean="0"/>
              <a:t>method</a:t>
            </a:r>
            <a:r>
              <a:rPr lang="en-IN" sz="2000" dirty="0"/>
              <a:t> of </a:t>
            </a:r>
            <a:r>
              <a:rPr lang="en-IN" sz="2000" b="1" dirty="0"/>
              <a:t>Lagrange multipliers</a:t>
            </a:r>
            <a:r>
              <a:rPr lang="en-IN" sz="2000" dirty="0"/>
              <a:t> is a </a:t>
            </a:r>
            <a:r>
              <a:rPr lang="en-IN" sz="2000" dirty="0" smtClean="0"/>
              <a:t>general mathematical</a:t>
            </a:r>
            <a:r>
              <a:rPr lang="en-IN" sz="2000" dirty="0"/>
              <a:t> </a:t>
            </a:r>
            <a:r>
              <a:rPr lang="en-IN" sz="2000" b="1" dirty="0"/>
              <a:t>technique</a:t>
            </a:r>
            <a:r>
              <a:rPr lang="en-IN" sz="2000" dirty="0"/>
              <a:t> that can be used </a:t>
            </a:r>
            <a:r>
              <a:rPr lang="en-IN" sz="2000" b="1" dirty="0"/>
              <a:t>for solving</a:t>
            </a:r>
            <a:r>
              <a:rPr lang="en-IN" sz="2000" dirty="0"/>
              <a:t> constrained </a:t>
            </a:r>
            <a:r>
              <a:rPr lang="en-IN" sz="2000" b="1" dirty="0"/>
              <a:t>optimization</a:t>
            </a:r>
            <a:r>
              <a:rPr lang="en-IN" sz="2000" dirty="0"/>
              <a:t> problems consisting of a </a:t>
            </a:r>
            <a:r>
              <a:rPr lang="en-IN" sz="2000" b="1" dirty="0"/>
              <a:t>nonlinear</a:t>
            </a:r>
            <a:r>
              <a:rPr lang="en-IN" sz="2000" dirty="0"/>
              <a:t> objective </a:t>
            </a:r>
            <a:r>
              <a:rPr lang="en-IN" sz="2000" b="1" dirty="0"/>
              <a:t>function</a:t>
            </a:r>
            <a:r>
              <a:rPr lang="en-IN" sz="2000" dirty="0"/>
              <a:t> and one or more </a:t>
            </a:r>
            <a:r>
              <a:rPr lang="en-IN" sz="2000" b="1" dirty="0"/>
              <a:t>linear</a:t>
            </a:r>
            <a:r>
              <a:rPr lang="en-IN" sz="2000" dirty="0"/>
              <a:t> or </a:t>
            </a:r>
            <a:r>
              <a:rPr lang="en-IN" sz="2000" b="1" dirty="0"/>
              <a:t>nonlinear</a:t>
            </a:r>
            <a:r>
              <a:rPr lang="en-IN" sz="2000" dirty="0"/>
              <a:t> constraint </a:t>
            </a:r>
            <a:r>
              <a:rPr lang="en-IN" sz="2000" dirty="0" smtClean="0"/>
              <a:t>equations.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77142"/>
            <a:ext cx="495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Step1 : Create the </a:t>
            </a:r>
            <a:r>
              <a:rPr lang="en-IN" dirty="0" err="1" smtClean="0"/>
              <a:t>Lagrangean</a:t>
            </a:r>
            <a:r>
              <a:rPr lang="en-IN" dirty="0" smtClean="0"/>
              <a:t> function of the form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43101" y="3620028"/>
            <a:ext cx="541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Where the parameter </a:t>
            </a:r>
            <a:r>
              <a:rPr lang="el-GR" dirty="0" smtClean="0"/>
              <a:t>λ</a:t>
            </a:r>
            <a:r>
              <a:rPr lang="en-IN" dirty="0" smtClean="0"/>
              <a:t> is called the Lagrange multiplier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70363" y="3183196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L(X,</a:t>
            </a:r>
            <a:r>
              <a:rPr lang="el-GR" sz="2000" b="1" dirty="0" smtClean="0"/>
              <a:t>λ</a:t>
            </a:r>
            <a:r>
              <a:rPr lang="en-IN" sz="2000" b="1" dirty="0" smtClean="0"/>
              <a:t>) = f(X) - </a:t>
            </a:r>
            <a:r>
              <a:rPr lang="el-GR" sz="2000" b="1" dirty="0" smtClean="0"/>
              <a:t>λ</a:t>
            </a:r>
            <a:r>
              <a:rPr lang="en-IN" sz="2000" b="1" dirty="0" smtClean="0"/>
              <a:t>g(X)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3630" y="419516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Step2: Solve the following system of equations(These equations are the necessary Conditions for a point to be a stationary point)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3630" y="4872625"/>
                <a:ext cx="7488832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IN" dirty="0" smtClean="0"/>
                  <a:t>=0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 smtClean="0"/>
                  <a:t>=0. This system consists of (</a:t>
                </a:r>
                <a:r>
                  <a:rPr lang="en-IN" dirty="0" err="1" smtClean="0"/>
                  <a:t>n+m</a:t>
                </a:r>
                <a:r>
                  <a:rPr lang="en-IN" dirty="0" smtClean="0"/>
                  <a:t>) equations with (</a:t>
                </a:r>
                <a:r>
                  <a:rPr lang="en-IN" dirty="0" err="1" smtClean="0"/>
                  <a:t>n+m</a:t>
                </a:r>
                <a:r>
                  <a:rPr lang="en-IN" dirty="0" smtClean="0"/>
                  <a:t>) unknown variables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0" y="4872625"/>
                <a:ext cx="7488832" cy="776559"/>
              </a:xfrm>
              <a:prstGeom prst="rect">
                <a:avLst/>
              </a:prstGeom>
              <a:blipFill rotWithShape="0">
                <a:blip r:embed="rId2"/>
                <a:stretch>
                  <a:fillRect l="-651" b="-10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3630" y="5890191"/>
                <a:ext cx="805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) be the stationary point for the </a:t>
                </a:r>
                <a:r>
                  <a:rPr lang="en-IN" dirty="0" err="1" smtClean="0"/>
                  <a:t>Lagrangean</a:t>
                </a:r>
                <a:r>
                  <a:rPr lang="en-IN" dirty="0" smtClean="0"/>
                  <a:t> function L 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0" y="5890191"/>
                <a:ext cx="80570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4740" y="394070"/>
                <a:ext cx="8280920" cy="166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Step3: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Find 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IN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IN" b="0" i="1" dirty="0" smtClean="0">
                                  <a:latin typeface="Cambria Math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of size (</a:t>
                </a:r>
                <a:r>
                  <a:rPr lang="en-IN" dirty="0" err="1" smtClean="0"/>
                  <a:t>m+n</a:t>
                </a:r>
                <a:r>
                  <a:rPr lang="en-IN" dirty="0" smtClean="0"/>
                  <a:t> X </a:t>
                </a:r>
                <a:r>
                  <a:rPr lang="en-IN" dirty="0" err="1" smtClean="0"/>
                  <a:t>m+n</a:t>
                </a:r>
                <a:r>
                  <a:rPr lang="en-IN" dirty="0" smtClean="0"/>
                  <a:t>)where P=Gradient vector of g(X)==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𝑔</m:t>
                            </m:r>
                          </m:num>
                          <m:den>
                            <m:r>
                              <a:rPr lang="en-IN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of size (</a:t>
                </a:r>
                <a:r>
                  <a:rPr lang="en-IN" dirty="0" err="1" smtClean="0"/>
                  <a:t>mXn</a:t>
                </a:r>
                <a:r>
                  <a:rPr lang="en-IN" dirty="0" smtClean="0"/>
                  <a:t>), Q=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/>
                              </a:rPr>
                              <m:t>𝟃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IN" i="1" smtClean="0">
                                <a:latin typeface="Cambria Math"/>
                              </a:rPr>
                              <m:t>𝟃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 smtClean="0">
                                <a:latin typeface="Cambria Math"/>
                              </a:rPr>
                              <m:t>𝟃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of size (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) and O is a zero matrix of size </a:t>
                </a:r>
                <a:r>
                  <a:rPr lang="en-IN" dirty="0" err="1" smtClean="0"/>
                  <a:t>mXm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0" y="394070"/>
                <a:ext cx="8280920" cy="1660391"/>
              </a:xfrm>
              <a:prstGeom prst="rect">
                <a:avLst/>
              </a:prstGeom>
              <a:blipFill rotWithShape="1">
                <a:blip r:embed="rId2"/>
                <a:stretch>
                  <a:fillRect l="-663" t="-1838" b="-5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4740" y="2388077"/>
                <a:ext cx="74888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Step4:</a:t>
                </a:r>
              </a:p>
              <a:p>
                <a:r>
                  <a:rPr lang="en-IN" dirty="0" smtClean="0"/>
                  <a:t>Given the stationary point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  <a:r>
                  <a:rPr lang="en-IN" dirty="0" smtClean="0"/>
                  <a:t> for the </a:t>
                </a:r>
                <a:r>
                  <a:rPr lang="en-IN" dirty="0" err="1" smtClean="0"/>
                  <a:t>Lagrangean</a:t>
                </a:r>
                <a:r>
                  <a:rPr lang="en-IN" dirty="0" smtClean="0"/>
                  <a:t> function L and the Bordered Hessian matrix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evaluated at the stationary point.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0" y="2388077"/>
                <a:ext cx="748883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733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740" y="3645023"/>
                <a:ext cx="77048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Step5:</a:t>
                </a:r>
                <a:r>
                  <a:rPr lang="en-IN" dirty="0" smtClean="0"/>
                  <a:t> (</a:t>
                </a:r>
                <a:r>
                  <a:rPr lang="en-IN" b="1" dirty="0" smtClean="0"/>
                  <a:t>Test the nature of the stationary point</a:t>
                </a:r>
                <a:r>
                  <a:rPr lang="en-IN" dirty="0" smtClean="0"/>
                  <a:t>)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is a maximum point if starting with the principal minor determinant of order (2m+1), the sign of  last (n-m) principal minor determinants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values form an alternating sign , starting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minimum </a:t>
                </a:r>
                <a:r>
                  <a:rPr lang="en-IN" dirty="0"/>
                  <a:t>point if starting with the principal minor </a:t>
                </a:r>
                <a:r>
                  <a:rPr lang="en-IN" dirty="0" smtClean="0"/>
                  <a:t>determinant </a:t>
                </a:r>
                <a:r>
                  <a:rPr lang="en-IN" dirty="0"/>
                  <a:t>of </a:t>
                </a:r>
                <a:r>
                  <a:rPr lang="en-IN" dirty="0" smtClean="0"/>
                  <a:t>order (</a:t>
                </a:r>
                <a:r>
                  <a:rPr lang="en-IN" dirty="0"/>
                  <a:t>2m+1), </a:t>
                </a:r>
                <a:r>
                  <a:rPr lang="en-IN" dirty="0" smtClean="0"/>
                  <a:t>all the </a:t>
                </a:r>
                <a:r>
                  <a:rPr lang="en-IN" dirty="0"/>
                  <a:t>sign of  last (n-m) principal minor determinants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 values </a:t>
                </a:r>
                <a:r>
                  <a:rPr lang="en-IN" dirty="0" smtClean="0"/>
                  <a:t>are the same </a:t>
                </a:r>
                <a:r>
                  <a:rPr lang="en-IN" dirty="0"/>
                  <a:t>, starting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0" y="3645023"/>
                <a:ext cx="7704856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712" t="-1415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018" y="404663"/>
            <a:ext cx="456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Example : Solve the following NLP 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8018" y="1289665"/>
                <a:ext cx="38825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Optimize 		f(X)=2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IN" dirty="0" smtClean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+18y</a:t>
                </a:r>
              </a:p>
              <a:p>
                <a:endParaRPr lang="en-IN" dirty="0" smtClean="0"/>
              </a:p>
              <a:p>
                <a:r>
                  <a:rPr lang="en-IN" sz="1600" dirty="0" smtClean="0"/>
                  <a:t>Subject to    	</a:t>
                </a:r>
                <a:r>
                  <a:rPr lang="en-IN" dirty="0" smtClean="0"/>
                  <a:t>2x+y-8=0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8" y="1289665"/>
                <a:ext cx="3882538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256" t="-3974" r="-785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2697887"/>
                <a:ext cx="3401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L(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 </a:t>
                </a:r>
                <a:r>
                  <a:rPr lang="en-IN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IN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:r>
                  <a:rPr lang="en-IN" dirty="0" smtClean="0"/>
                  <a:t>18y- </a:t>
                </a:r>
                <a:r>
                  <a:rPr lang="el-GR" dirty="0" smtClean="0"/>
                  <a:t>λ</a:t>
                </a:r>
                <a:r>
                  <a:rPr lang="en-IN" dirty="0" smtClean="0"/>
                  <a:t>(2x+y-8)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697887"/>
                <a:ext cx="34011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34" t="-10000" r="-10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43608" y="3337218"/>
                <a:ext cx="2719271" cy="162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=0 </a:t>
                </a:r>
                <a:r>
                  <a:rPr lang="en-IN" dirty="0" smtClean="0"/>
                  <a:t>gives 4x-2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=0 </a:t>
                </a:r>
                <a:r>
                  <a:rPr lang="en-IN" dirty="0" smtClean="0"/>
                  <a:t> gives -6y+18-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 and</a:t>
                </a:r>
              </a:p>
              <a:p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 gives </a:t>
                </a:r>
                <a:r>
                  <a:rPr lang="en-IN" dirty="0"/>
                  <a:t>2x+y-8=0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37218"/>
                <a:ext cx="2719271" cy="1621982"/>
              </a:xfrm>
              <a:prstGeom prst="rect">
                <a:avLst/>
              </a:prstGeom>
              <a:blipFill rotWithShape="0">
                <a:blip r:embed="rId4"/>
                <a:stretch>
                  <a:fillRect r="-1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8018" y="52292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solution of the above system of equations is  x=3 ; y=2 ; </a:t>
            </a:r>
            <a:r>
              <a:rPr lang="el-GR" dirty="0" smtClean="0"/>
              <a:t>λ</a:t>
            </a:r>
            <a:r>
              <a:rPr lang="en-IN" dirty="0" smtClean="0"/>
              <a:t>=6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3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1146</Words>
  <Application>Microsoft Office PowerPoint</Application>
  <PresentationFormat>On-screen Show (4:3)</PresentationFormat>
  <Paragraphs>225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Windows User</cp:lastModifiedBy>
  <cp:revision>78</cp:revision>
  <dcterms:created xsi:type="dcterms:W3CDTF">2020-09-19T04:34:36Z</dcterms:created>
  <dcterms:modified xsi:type="dcterms:W3CDTF">2021-02-20T20:01:15Z</dcterms:modified>
</cp:coreProperties>
</file>