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wlett-Packard Company" initials="H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9-26T12:30:42.576" idx="1">
    <p:pos x="5465" y="527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745FE-3447-482E-A6B6-7DCD51219E17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28FB8-5C52-45A6-B913-7A68A50F9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6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28FB8-5C52-45A6-B913-7A68A50F996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3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0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1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0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7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5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7A45-4227-4828-ADF1-4C4372369E0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90F-083B-4115-A82B-F333EDC16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9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332656"/>
            <a:ext cx="5022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hlink"/>
                </a:solidFill>
                <a:latin typeface="Arial" pitchFamily="34" charset="0"/>
              </a:rPr>
              <a:t>Quadratic Programming Problem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755576" y="105273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 quadratic programming problem Optimizes a quadratic function of </a:t>
            </a:r>
            <a:r>
              <a:rPr lang="en-US" i="1" dirty="0" smtClean="0">
                <a:latin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</a:rPr>
              <a:t> variables subject to </a:t>
            </a:r>
            <a:r>
              <a:rPr lang="en-US" i="1" dirty="0" smtClean="0">
                <a:latin typeface="Arial" pitchFamily="34" charset="0"/>
              </a:rPr>
              <a:t>m</a:t>
            </a:r>
            <a:r>
              <a:rPr lang="en-US" dirty="0" smtClean="0">
                <a:latin typeface="Arial" pitchFamily="34" charset="0"/>
              </a:rPr>
              <a:t> linear inequality or equality constraints.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191683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In compact notation,</a:t>
            </a:r>
            <a:endParaRPr lang="en-US" dirty="0"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7" y="2354648"/>
            <a:ext cx="8630057" cy="22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5085184"/>
            <a:ext cx="7890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Assume that the matrix D is symmetric and negative definite. This means that </a:t>
            </a:r>
          </a:p>
          <a:p>
            <a:r>
              <a:rPr lang="en-IN" dirty="0" smtClean="0"/>
              <a:t>Z is strictly concave. The constraints are linear, which guarantees a convex solution</a:t>
            </a:r>
          </a:p>
          <a:p>
            <a:r>
              <a:rPr lang="en-IN" dirty="0" smtClean="0"/>
              <a:t>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99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568" y="548680"/>
                <a:ext cx="6912769" cy="1329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b="1" dirty="0" smtClean="0"/>
                  <a:t>Step2</a:t>
                </a:r>
                <a:r>
                  <a:rPr lang="en-IN" dirty="0" smtClean="0"/>
                  <a:t> : Add artificial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to the j 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constraint of the first 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 </a:t>
                </a:r>
                <a:r>
                  <a:rPr lang="en-IN" dirty="0" smtClean="0"/>
                  <a:t>            constraints, since each of these first n constraints has no slack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 </a:t>
                </a:r>
                <a:r>
                  <a:rPr lang="en-IN" dirty="0" smtClean="0"/>
                  <a:t>            variable in it 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8680"/>
                <a:ext cx="6912769" cy="1329338"/>
              </a:xfrm>
              <a:prstGeom prst="rect">
                <a:avLst/>
              </a:prstGeom>
              <a:blipFill rotWithShape="1">
                <a:blip r:embed="rId2"/>
                <a:stretch>
                  <a:fillRect l="-705" b="-6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2492896"/>
                <a:ext cx="7128792" cy="677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Step3</a:t>
                </a:r>
                <a:r>
                  <a:rPr lang="en-IN" dirty="0" smtClean="0"/>
                  <a:t>: Construct the Phase I LPP of Two Phase Simplex Method as follows : 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Minimize r=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> subject to Kuhn-Tucker conditions.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2896"/>
                <a:ext cx="7128792" cy="677943"/>
              </a:xfrm>
              <a:prstGeom prst="rect">
                <a:avLst/>
              </a:prstGeom>
              <a:blipFill rotWithShape="1">
                <a:blip r:embed="rId3"/>
                <a:stretch>
                  <a:fillRect l="-770" t="-24324" r="-1454" b="-97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3140968"/>
            <a:ext cx="7698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Step4</a:t>
            </a:r>
            <a:r>
              <a:rPr lang="en-IN" dirty="0" smtClean="0"/>
              <a:t> : Rewrite the objective function in terms of non basic variables by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         using the  first n constraint equations  of LPP and </a:t>
            </a:r>
            <a:r>
              <a:rPr lang="en-IN" dirty="0"/>
              <a:t>Form the simplex table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213" y="4293096"/>
            <a:ext cx="6957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Step5 </a:t>
            </a:r>
            <a:r>
              <a:rPr lang="en-IN" dirty="0" smtClean="0"/>
              <a:t>: Obtain the feasible solution of the  quadratic Programming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         problem by using the simplex method optimality and 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         feasibility Conditions along with complementary slackness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         conditions.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14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1" y="548680"/>
            <a:ext cx="8355008" cy="241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88640"/>
            <a:ext cx="139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Example :</a:t>
            </a:r>
            <a:endParaRPr lang="en-IN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2" y="3429000"/>
            <a:ext cx="7896809" cy="313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54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0" y="476672"/>
            <a:ext cx="8014078" cy="242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9613" y="167311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Step1: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4368" y="2900009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Step2: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664" y="2996952"/>
                <a:ext cx="311476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 smtClean="0"/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</m:e>
                      <m:sub>
                        <m:r>
                          <a:rPr lang="en-IN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/>
                  <a:t>=4</a:t>
                </a:r>
              </a:p>
              <a:p>
                <a:r>
                  <a:rPr lang="en-IN" sz="2400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+</a:t>
                </a:r>
                <a:r>
                  <a:rPr lang="en-IN" sz="2400" dirty="0" smtClean="0"/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+</a:t>
                </a:r>
                <a:r>
                  <a:rPr lang="en-IN" sz="2400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</m:e>
                      <m:sub>
                        <m:r>
                          <a:rPr lang="en-IN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=</a:t>
                </a:r>
                <a:r>
                  <a:rPr lang="en-IN" sz="2400" dirty="0" smtClean="0"/>
                  <a:t>6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/>
                          </a:rPr>
                          <m:t>𝑠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</m:e>
                      <m:sub>
                        <m:r>
                          <a:rPr lang="en-IN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=</a:t>
                </a:r>
                <a:r>
                  <a:rPr lang="en-IN" sz="2400" dirty="0" smtClean="0"/>
                  <a:t>2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996952"/>
                <a:ext cx="3114763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3131" t="-2787" r="-1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56" y="4246453"/>
            <a:ext cx="343779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912" y="3864938"/>
                <a:ext cx="362278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en-IN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864938"/>
                <a:ext cx="3622787" cy="381515"/>
              </a:xfrm>
              <a:prstGeom prst="rect">
                <a:avLst/>
              </a:prstGeom>
              <a:blipFill rotWithShape="1">
                <a:blip r:embed="rId5"/>
                <a:stretch>
                  <a:fillRect l="-1347" t="-6349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5013176"/>
                <a:ext cx="6048672" cy="2043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Step3: Phase I LPP is     Minimize Z=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 subject to </a:t>
                </a:r>
                <a:r>
                  <a:rPr lang="en-IN" dirty="0"/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=4</a:t>
                </a:r>
              </a:p>
              <a:p>
                <a:r>
                  <a:rPr lang="en-IN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𝑠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2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13176"/>
                <a:ext cx="6048672" cy="2043508"/>
              </a:xfrm>
              <a:prstGeom prst="rect">
                <a:avLst/>
              </a:prstGeom>
              <a:blipFill rotWithShape="1">
                <a:blip r:embed="rId6"/>
                <a:stretch>
                  <a:fillRect l="-806" t="-14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3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0933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Step4 :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0" y="488667"/>
            <a:ext cx="8424936" cy="227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70340"/>
            <a:ext cx="8352928" cy="256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3573016"/>
                <a:ext cx="7701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Entering variable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dirty="0" smtClean="0"/>
                  <a:t>is not in basic)and Leaving variable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Pivot No. 4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7701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3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6412686"/>
                <a:ext cx="867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This table is not optimal.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enters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is not in </a:t>
                </a:r>
                <a:r>
                  <a:rPr lang="en-IN" dirty="0" smtClean="0"/>
                  <a:t>basic)and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leaves Pivot element:3/2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412686"/>
                <a:ext cx="867645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32" t="-8197" r="-2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5536" y="3140968"/>
            <a:ext cx="106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Step5: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41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280920" cy="26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568" y="3717032"/>
                <a:ext cx="7229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This table is not optimal.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is not in basic,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enters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leaves, P.E=2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17032"/>
                <a:ext cx="72298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5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3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964488" cy="267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79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404664"/>
                <a:ext cx="51403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Example :Solve the following QPP by Wolfe’s Method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Minimize Z=f(X)=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6−6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-2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2;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4664"/>
                <a:ext cx="5140318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949" t="-2538" r="-356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5536" y="2011498"/>
                <a:ext cx="5904656" cy="1489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Step3: Phase I LPP is    </a:t>
                </a:r>
              </a:p>
              <a:p>
                <a:r>
                  <a:rPr lang="en-IN" dirty="0" smtClean="0"/>
                  <a:t> Minimize Z=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r>
                  <a:rPr lang="en-IN" dirty="0" smtClean="0"/>
                  <a:t>subject </a:t>
                </a:r>
                <a:r>
                  <a:rPr lang="en-IN" dirty="0"/>
                  <a:t>to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IN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6</a:t>
                </a:r>
                <a:endParaRPr lang="en-IN" dirty="0"/>
              </a:p>
              <a:p>
                <a:r>
                  <a:rPr lang="en-IN" dirty="0" smtClean="0"/>
                  <a:t>                 -2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0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                     </m:t>
                        </m:r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𝑠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en-IN" i="1" dirty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11498"/>
                <a:ext cx="5904656" cy="1489510"/>
              </a:xfrm>
              <a:prstGeom prst="rect">
                <a:avLst/>
              </a:prstGeom>
              <a:blipFill rotWithShape="1">
                <a:blip r:embed="rId3"/>
                <a:stretch>
                  <a:fillRect l="-930" t="-2049" b="-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5157192"/>
                <a:ext cx="5847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Solution of the QPP is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=3/2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=1/2 with minimum Z=1/2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157192"/>
                <a:ext cx="58477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3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40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306447"/>
                  </p:ext>
                </p:extLst>
              </p:nvPr>
            </p:nvGraphicFramePr>
            <p:xfrm>
              <a:off x="1907704" y="1412776"/>
              <a:ext cx="626469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  <a:gridCol w="547464"/>
                    <a:gridCol w="609600"/>
                    <a:gridCol w="475456"/>
                    <a:gridCol w="648072"/>
                    <a:gridCol w="576064"/>
                    <a:gridCol w="576064"/>
                    <a:gridCol w="648072"/>
                    <a:gridCol w="432048"/>
                    <a:gridCol w="10801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306447"/>
                  </p:ext>
                </p:extLst>
              </p:nvPr>
            </p:nvGraphicFramePr>
            <p:xfrm>
              <a:off x="1907704" y="1412776"/>
              <a:ext cx="626469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  <a:gridCol w="547464"/>
                    <a:gridCol w="609600"/>
                    <a:gridCol w="475456"/>
                    <a:gridCol w="648072"/>
                    <a:gridCol w="576064"/>
                    <a:gridCol w="576064"/>
                    <a:gridCol w="648072"/>
                    <a:gridCol w="432048"/>
                    <a:gridCol w="10801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3333" t="-8197" r="-92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000" t="-8197" r="-728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7547" t="-8197" r="-51320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0526" t="-8197" r="-47263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10526" t="-8197" r="-37263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36792" t="-8197" r="-23396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00000" t="-8197" r="-24929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211667" r="-83454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306557" r="-83454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406557" r="-834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1720" y="3717032"/>
                <a:ext cx="21599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Entering variable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Leaving variable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Pivot element : 4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17032"/>
                <a:ext cx="215995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2542" t="-3311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54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911475"/>
                  </p:ext>
                </p:extLst>
              </p:nvPr>
            </p:nvGraphicFramePr>
            <p:xfrm>
              <a:off x="1907704" y="1412776"/>
              <a:ext cx="626469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  <a:gridCol w="547464"/>
                    <a:gridCol w="609600"/>
                    <a:gridCol w="619472"/>
                    <a:gridCol w="576064"/>
                    <a:gridCol w="504056"/>
                    <a:gridCol w="576064"/>
                    <a:gridCol w="648072"/>
                    <a:gridCol w="432048"/>
                    <a:gridCol w="10801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1/2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911475"/>
                  </p:ext>
                </p:extLst>
              </p:nvPr>
            </p:nvGraphicFramePr>
            <p:xfrm>
              <a:off x="1907704" y="1412776"/>
              <a:ext cx="626469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  <a:gridCol w="547464"/>
                    <a:gridCol w="609600"/>
                    <a:gridCol w="619472"/>
                    <a:gridCol w="576064"/>
                    <a:gridCol w="504056"/>
                    <a:gridCol w="576064"/>
                    <a:gridCol w="648072"/>
                    <a:gridCol w="432048"/>
                    <a:gridCol w="10801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3333" t="-8197" r="-92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000" t="-8197" r="-728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28723" t="-8197" r="-56595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98795" t="-8197" r="-54096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10526" t="-8197" r="-37263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36792" t="-8197" r="-23396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00000" t="-8197" r="-24929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211667" r="-83454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306557" r="-83454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406557" r="-834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1/2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1720" y="3717032"/>
                <a:ext cx="22252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Entering variable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Leaving variable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Pivot element : 3/2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17032"/>
                <a:ext cx="2225225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2466" t="-3311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9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13468"/>
                  </p:ext>
                </p:extLst>
              </p:nvPr>
            </p:nvGraphicFramePr>
            <p:xfrm>
              <a:off x="1907704" y="1412776"/>
              <a:ext cx="626469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  <a:gridCol w="547464"/>
                    <a:gridCol w="609600"/>
                    <a:gridCol w="619472"/>
                    <a:gridCol w="576064"/>
                    <a:gridCol w="504056"/>
                    <a:gridCol w="576064"/>
                    <a:gridCol w="648072"/>
                    <a:gridCol w="504056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10/6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1/3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13468"/>
                  </p:ext>
                </p:extLst>
              </p:nvPr>
            </p:nvGraphicFramePr>
            <p:xfrm>
              <a:off x="1907704" y="1412776"/>
              <a:ext cx="626469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  <a:gridCol w="547464"/>
                    <a:gridCol w="609600"/>
                    <a:gridCol w="619472"/>
                    <a:gridCol w="576064"/>
                    <a:gridCol w="504056"/>
                    <a:gridCol w="576064"/>
                    <a:gridCol w="648072"/>
                    <a:gridCol w="504056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3333" t="-8197" r="-92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000" t="-8197" r="-728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28723" t="-8197" r="-56595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98795" t="-8197" r="-54096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10526" t="-8197" r="-37263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36792" t="-8197" r="-23396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40964" t="-8197" r="-19879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211667" r="-83454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10/6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306557" r="-83454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406557" r="-834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1/3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1720" y="3717032"/>
                <a:ext cx="21779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Entering variable : </a:t>
                </a:r>
                <a:r>
                  <a:rPr lang="el-GR" dirty="0" smtClean="0"/>
                  <a:t>λ</a:t>
                </a:r>
                <a:endParaRPr lang="en-IN" dirty="0" smtClean="0"/>
              </a:p>
              <a:p>
                <a:r>
                  <a:rPr lang="en-IN" dirty="0" smtClean="0"/>
                  <a:t>Leaving variable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Pivot element : 2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17032"/>
                <a:ext cx="2177904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2521" t="-3311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65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542925"/>
            <a:ext cx="454342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836712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2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340648"/>
                  </p:ext>
                </p:extLst>
              </p:nvPr>
            </p:nvGraphicFramePr>
            <p:xfrm>
              <a:off x="1907704" y="1412776"/>
              <a:ext cx="626469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  <a:gridCol w="547464"/>
                    <a:gridCol w="609600"/>
                    <a:gridCol w="619472"/>
                    <a:gridCol w="720080"/>
                    <a:gridCol w="360040"/>
                    <a:gridCol w="576064"/>
                    <a:gridCol w="648072"/>
                    <a:gridCol w="504056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1/2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340648"/>
                  </p:ext>
                </p:extLst>
              </p:nvPr>
            </p:nvGraphicFramePr>
            <p:xfrm>
              <a:off x="1907704" y="1412776"/>
              <a:ext cx="626469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1736"/>
                    <a:gridCol w="547464"/>
                    <a:gridCol w="609600"/>
                    <a:gridCol w="619472"/>
                    <a:gridCol w="720080"/>
                    <a:gridCol w="360040"/>
                    <a:gridCol w="576064"/>
                    <a:gridCol w="648072"/>
                    <a:gridCol w="504056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3333" t="-8197" r="-92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000" t="-8197" r="-728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1525" t="-8197" r="-43050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83051" t="-8197" r="-76101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10526" t="-8197" r="-37263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36792" t="-8197" r="-23396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40964" t="-8197" r="-19879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211667" r="-83454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-1/12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3/2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9" t="-406557" r="-834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1/2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926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81865" y="260649"/>
                <a:ext cx="67424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Example 3 : Solve the following Non-Linear Programming Problem</a:t>
                </a:r>
              </a:p>
              <a:p>
                <a:endParaRPr lang="en-IN" dirty="0"/>
              </a:p>
              <a:p>
                <a:r>
                  <a:rPr lang="en-IN" dirty="0" smtClean="0"/>
                  <a:t>   Maximize 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 dirty="0" smtClean="0"/>
              </a:p>
              <a:p>
                <a:r>
                  <a:rPr lang="en-IN" dirty="0" smtClean="0"/>
                  <a:t>   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 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5" y="260649"/>
                <a:ext cx="674246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723" t="-3046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32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Consider the non-negativity restrictions on the decision variables as explicit constraints</a:t>
            </a:r>
          </a:p>
          <a:p>
            <a:r>
              <a:rPr lang="en-IN" dirty="0" smtClean="0"/>
              <a:t>The  above quadratic programming problem can be written as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5488"/>
            <a:ext cx="8858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5301208"/>
                <a:ext cx="7056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be the Lagrange multipliers corresponding to constraints </a:t>
                </a:r>
                <a:r>
                  <a:rPr lang="en-IN" b="1" dirty="0" smtClean="0"/>
                  <a:t>AX-b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IN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IN" b="1" i="1" smtClean="0">
                          <a:latin typeface="Cambria Math"/>
                          <a:ea typeface="Cambria Math"/>
                        </a:rPr>
                        <m:t>𝑿</m:t>
                      </m:r>
                      <m:r>
                        <a:rPr lang="en-IN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IN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IN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𝑟𝑒𝑠𝑝𝑒𝑐𝑡𝑖𝑣𝑒𝑙𝑦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.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01208"/>
                <a:ext cx="705678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91" t="-4717" b="-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62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62063"/>
            <a:ext cx="65532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620688"/>
            <a:ext cx="757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Kuhn-Tucker conditions of the above Quadratic Programming Problem are: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47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34" y="1156105"/>
            <a:ext cx="6210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0061" y="404664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Define 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0061" y="1124744"/>
                <a:ext cx="7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 smtClean="0"/>
                  <a:t>DX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61" y="1124744"/>
                <a:ext cx="72301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88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4757" y="22768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CX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38874"/>
            <a:ext cx="69151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5104"/>
            <a:ext cx="4886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1800" y="3933056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 ………………………………………………………………….</a:t>
            </a:r>
            <a:endParaRPr lang="en-IN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9" y="4869160"/>
            <a:ext cx="40767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967460"/>
            <a:ext cx="14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 know that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73079" y="5871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nd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4967460"/>
            <a:ext cx="304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(since D is a symmetric matrix)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55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7632848" cy="238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0" y="2996952"/>
            <a:ext cx="8255664" cy="327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6453336"/>
            <a:ext cx="29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Where I is the identity matrix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64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80728"/>
            <a:ext cx="9144001" cy="140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332656"/>
            <a:ext cx="125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Remark:</a:t>
            </a:r>
            <a:endParaRPr lang="en-IN" sz="24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43" y="2351350"/>
            <a:ext cx="5048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2507076"/>
            <a:ext cx="513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The conditions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75788" y="3249038"/>
            <a:ext cx="494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re called the complementary slackness conditions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25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3174" y="188640"/>
                <a:ext cx="7843242" cy="6979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/>
                  <a:t>THE WOLFE’S Method to solve the QPP </a:t>
                </a:r>
                <a:endParaRPr lang="en-IN" dirty="0"/>
              </a:p>
              <a:p>
                <a:pPr algn="just">
                  <a:lnSpc>
                    <a:spcPct val="150000"/>
                  </a:lnSpc>
                </a:pPr>
                <a:r>
                  <a:rPr lang="en-IN" dirty="0" smtClean="0"/>
                  <a:t>     One </a:t>
                </a:r>
                <a:r>
                  <a:rPr lang="en-IN" dirty="0"/>
                  <a:t>of the earliest and simplest methods for solving quadratic </a:t>
                </a:r>
                <a:r>
                  <a:rPr lang="en-IN" dirty="0" smtClean="0"/>
                  <a:t>programming problem  </a:t>
                </a:r>
                <a:r>
                  <a:rPr lang="en-IN" dirty="0"/>
                  <a:t>was proposed by Philip Wolfe </a:t>
                </a:r>
                <a:r>
                  <a:rPr lang="en-IN" dirty="0" smtClean="0"/>
                  <a:t> </a:t>
                </a:r>
                <a:r>
                  <a:rPr lang="en-IN" dirty="0"/>
                  <a:t>in 1959; despite its rather venerable history, it is still quite commonly used today. In theory, Wolfe’s algorithm can be applied directly to any quadratic programming problem as in the </a:t>
                </a:r>
                <a:r>
                  <a:rPr lang="en-IN" dirty="0" smtClean="0"/>
                  <a:t> above form.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dirty="0" smtClean="0"/>
                  <a:t>         The </a:t>
                </a:r>
                <a:r>
                  <a:rPr lang="en-IN" dirty="0"/>
                  <a:t>basic approach of the algorithm is to generate, by means of a modified simplex pivoting procedure, a sequence of feasible points that terminates at a solution point x* where the Kuhn-Tucker conditions are satisfied. </a:t>
                </a:r>
                <a:endParaRPr lang="en-IN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IN" dirty="0" smtClean="0"/>
                  <a:t>            Also</a:t>
                </a:r>
                <a:r>
                  <a:rPr lang="en-IN" dirty="0"/>
                  <a:t>, the Wolfe-Simplex method differs from the ordinary simplex method of linear programming in that, </a:t>
                </a:r>
                <a:r>
                  <a:rPr lang="en-IN" dirty="0" smtClean="0"/>
                  <a:t>the variable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cannot enter the basis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  <m:r>
                          <a:rPr lang="en-IN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is </a:t>
                </a:r>
                <a:r>
                  <a:rPr lang="en-IN" dirty="0"/>
                  <a:t>already a basic variable (unless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will be held at zero or driven to zero by the ensuing pivot and vice versa</a:t>
                </a:r>
                <a:r>
                  <a:rPr lang="en-IN" dirty="0" smtClean="0"/>
                  <a:t>.) Thus, </a:t>
                </a:r>
                <a:r>
                  <a:rPr lang="en-IN" dirty="0"/>
                  <a:t>the complementary slackness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= 0, j = 1, …, n, are enforced at every </a:t>
                </a:r>
                <a:r>
                  <a:rPr lang="en-IN" dirty="0" smtClean="0"/>
                  <a:t>pivot.  </a:t>
                </a:r>
                <a:r>
                  <a:rPr lang="en-IN" dirty="0" err="1" smtClean="0"/>
                  <a:t>Similarily</a:t>
                </a:r>
                <a:r>
                  <a:rPr lang="en-IN" dirty="0"/>
                  <a:t>,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cannot </a:t>
                </a:r>
                <a:r>
                  <a:rPr lang="en-IN" dirty="0"/>
                  <a:t>enter the basis if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is </a:t>
                </a:r>
                <a:r>
                  <a:rPr lang="en-IN" dirty="0"/>
                  <a:t>already a basic </a:t>
                </a:r>
                <a:r>
                  <a:rPr lang="en-IN" dirty="0" smtClean="0"/>
                  <a:t>variable. This </a:t>
                </a:r>
                <a:r>
                  <a:rPr lang="en-IN" dirty="0"/>
                  <a:t>special pivoting rule, whereby certain otherwise eligible variables are prohibited from being brought into the basis, is what is known as </a:t>
                </a:r>
                <a:r>
                  <a:rPr lang="en-IN" i="1" dirty="0"/>
                  <a:t>restricted basis entry</a:t>
                </a:r>
                <a:r>
                  <a:rPr lang="en-IN" dirty="0"/>
                  <a:t>. </a:t>
                </a:r>
              </a:p>
              <a:p>
                <a:r>
                  <a:rPr lang="en-IN" dirty="0" smtClean="0"/>
                  <a:t>       </a:t>
                </a:r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4" y="188640"/>
                <a:ext cx="7843242" cy="6979218"/>
              </a:xfrm>
              <a:prstGeom prst="rect">
                <a:avLst/>
              </a:prstGeom>
              <a:blipFill rotWithShape="1">
                <a:blip r:embed="rId2"/>
                <a:stretch>
                  <a:fillRect l="-700" t="-437" r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9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6064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Steps of the Wolfe’s Method to solve the QPP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84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Step1 </a:t>
            </a:r>
            <a:r>
              <a:rPr lang="en-IN" dirty="0" smtClean="0"/>
              <a:t>: Write the K-T necessary conditions for the given QPP in the following form: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585913"/>
            <a:ext cx="86010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28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640</Words>
  <Application>Microsoft Office PowerPoint</Application>
  <PresentationFormat>On-screen Show (4:3)</PresentationFormat>
  <Paragraphs>264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52</cp:revision>
  <dcterms:created xsi:type="dcterms:W3CDTF">2020-09-24T04:40:48Z</dcterms:created>
  <dcterms:modified xsi:type="dcterms:W3CDTF">2021-02-25T04:03:01Z</dcterms:modified>
</cp:coreProperties>
</file>