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6" r:id="rId3"/>
    <p:sldId id="272" r:id="rId4"/>
    <p:sldId id="259" r:id="rId5"/>
    <p:sldId id="273" r:id="rId6"/>
    <p:sldId id="274" r:id="rId7"/>
    <p:sldId id="257" r:id="rId8"/>
    <p:sldId id="271" r:id="rId9"/>
    <p:sldId id="258" r:id="rId10"/>
    <p:sldId id="263" r:id="rId11"/>
    <p:sldId id="262" r:id="rId12"/>
    <p:sldId id="264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AD55-AF96-446B-B979-81E080526B96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1359B-D06E-4CF1-8684-20E84537BF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0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5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8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D4C2-639F-43CA-B56D-9C38590521F1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3A022-AED8-4616-90F0-B392131CFE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7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tags" Target="../tags/tag1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Relationship Id="rId22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0784" y="-2667000"/>
            <a:ext cx="485043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13762" y="-2693723"/>
            <a:ext cx="3764478" cy="121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10371" y="-2684690"/>
            <a:ext cx="2571257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66229" y="-2665646"/>
            <a:ext cx="2262867" cy="121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55218" y="-2667000"/>
            <a:ext cx="6281564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3223" y="-2457227"/>
            <a:ext cx="6873883" cy="117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5"/>
          <a:stretch/>
        </p:blipFill>
        <p:spPr>
          <a:xfrm rot="16200000">
            <a:off x="3636726" y="-2947958"/>
            <a:ext cx="4952009" cy="122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53018" y="238125"/>
            <a:ext cx="10390716" cy="1143000"/>
          </a:xfrm>
        </p:spPr>
        <p:txBody>
          <a:bodyPr/>
          <a:lstStyle/>
          <a:p>
            <a:r>
              <a:rPr lang="en-US" smtClean="0"/>
              <a:t>Newton’s Method-Algorithm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17" y="1663700"/>
            <a:ext cx="10363200" cy="4114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i="1" dirty="0" smtClean="0"/>
              <a:t>Initialization:</a:t>
            </a:r>
            <a:r>
              <a:rPr lang="en-US" dirty="0" smtClean="0"/>
              <a:t> Determine a reasonably good estimate for the maxima or the minima of the function      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i="1" dirty="0" smtClean="0"/>
              <a:t>Step 1</a:t>
            </a:r>
            <a:r>
              <a:rPr lang="en-US" b="1" dirty="0" smtClean="0"/>
              <a:t>. </a:t>
            </a:r>
            <a:r>
              <a:rPr lang="en-US" dirty="0" smtClean="0"/>
              <a:t>Determine      and      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i="1" dirty="0" smtClean="0"/>
              <a:t>Step 2</a:t>
            </a:r>
            <a:r>
              <a:rPr lang="en-US" b="1" dirty="0" smtClean="0"/>
              <a:t>. </a:t>
            </a:r>
            <a:r>
              <a:rPr lang="en-US" dirty="0" smtClean="0"/>
              <a:t>Substitute    (initial estimate    for the first iteration)      and       into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to determine </a:t>
            </a:r>
            <a:r>
              <a:rPr lang="en-US" i="1" dirty="0" smtClean="0"/>
              <a:t>    </a:t>
            </a:r>
            <a:r>
              <a:rPr lang="en-US" dirty="0" smtClean="0"/>
              <a:t>and the function value in iteration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i="1" dirty="0" smtClean="0"/>
              <a:t>Step 3.</a:t>
            </a:r>
            <a:r>
              <a:rPr lang="en-US" dirty="0" smtClean="0"/>
              <a:t>If the value of the first derivative of the function is zero then you have reached the optimum (maxima or minima). Otherwise, repeat Step 2 with the new value of   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                                     http://nm.mathforcollege.com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C7C14-4640-4DC3-A2E0-4998DD85898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5" name="Object 1"/>
          <p:cNvGraphicFramePr>
            <a:graphicFrameLocks noChangeAspect="1"/>
          </p:cNvGraphicFramePr>
          <p:nvPr/>
        </p:nvGraphicFramePr>
        <p:xfrm>
          <a:off x="8534401" y="1928813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330057" imgH="215806" progId="Equation.3">
                  <p:embed/>
                </p:oleObj>
              </mc:Choice>
              <mc:Fallback>
                <p:oleObj name="Equation" r:id="rId5" imgW="33005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1" y="1928813"/>
                        <a:ext cx="749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7" name="Object 3"/>
          <p:cNvGraphicFramePr>
            <a:graphicFrameLocks noChangeAspect="1"/>
          </p:cNvGraphicFramePr>
          <p:nvPr/>
        </p:nvGraphicFramePr>
        <p:xfrm>
          <a:off x="4432300" y="2301876"/>
          <a:ext cx="609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355446" imgH="228501" progId="Equation.3">
                  <p:embed/>
                </p:oleObj>
              </mc:Choice>
              <mc:Fallback>
                <p:oleObj name="Equation" r:id="rId7" imgW="355446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301876"/>
                        <a:ext cx="6096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6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9" name="Object 5"/>
          <p:cNvGraphicFramePr>
            <a:graphicFrameLocks noChangeAspect="1"/>
          </p:cNvGraphicFramePr>
          <p:nvPr/>
        </p:nvGraphicFramePr>
        <p:xfrm>
          <a:off x="5683252" y="2301875"/>
          <a:ext cx="704849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9" imgW="381000" imgH="228600" progId="Equation.3">
                  <p:embed/>
                </p:oleObj>
              </mc:Choice>
              <mc:Fallback>
                <p:oleObj name="Equation" r:id="rId9" imgW="381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2" y="2301875"/>
                        <a:ext cx="704849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8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81" name="Object 7"/>
          <p:cNvGraphicFramePr>
            <a:graphicFrameLocks noChangeAspect="1"/>
          </p:cNvGraphicFramePr>
          <p:nvPr/>
        </p:nvGraphicFramePr>
        <p:xfrm>
          <a:off x="4339167" y="2541588"/>
          <a:ext cx="38311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1" imgW="152334" imgH="228501" progId="Equation.3">
                  <p:embed/>
                </p:oleObj>
              </mc:Choice>
              <mc:Fallback>
                <p:oleObj name="Equation" r:id="rId11" imgW="15233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167" y="2541588"/>
                        <a:ext cx="38311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Rectangle 10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83" name="Object 9"/>
          <p:cNvGraphicFramePr>
            <a:graphicFrameLocks noChangeAspect="1"/>
          </p:cNvGraphicFramePr>
          <p:nvPr/>
        </p:nvGraphicFramePr>
        <p:xfrm>
          <a:off x="7325784" y="2565401"/>
          <a:ext cx="37253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3" imgW="165028" imgH="228501" progId="Equation.3">
                  <p:embed/>
                </p:oleObj>
              </mc:Choice>
              <mc:Fallback>
                <p:oleObj name="Equation" r:id="rId13" imgW="165028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784" y="2565401"/>
                        <a:ext cx="37253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1"/>
          <p:cNvGraphicFramePr>
            <a:graphicFrameLocks noChangeAspect="1"/>
          </p:cNvGraphicFramePr>
          <p:nvPr/>
        </p:nvGraphicFramePr>
        <p:xfrm>
          <a:off x="2351617" y="2863850"/>
          <a:ext cx="675216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5" imgW="355446" imgH="228501" progId="Equation.3">
                  <p:embed/>
                </p:oleObj>
              </mc:Choice>
              <mc:Fallback>
                <p:oleObj name="Equation" r:id="rId15" imgW="35544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17" y="2863850"/>
                        <a:ext cx="675216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2"/>
          <p:cNvGraphicFramePr>
            <a:graphicFrameLocks noChangeAspect="1"/>
          </p:cNvGraphicFramePr>
          <p:nvPr/>
        </p:nvGraphicFramePr>
        <p:xfrm>
          <a:off x="3807885" y="2879726"/>
          <a:ext cx="730249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6" imgW="381000" imgH="228600" progId="Equation.3">
                  <p:embed/>
                </p:oleObj>
              </mc:Choice>
              <mc:Fallback>
                <p:oleObj name="Equation" r:id="rId16" imgW="381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885" y="2879726"/>
                        <a:ext cx="730249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3"/>
          <p:cNvGraphicFramePr>
            <a:graphicFrameLocks noChangeAspect="1"/>
          </p:cNvGraphicFramePr>
          <p:nvPr/>
        </p:nvGraphicFramePr>
        <p:xfrm>
          <a:off x="4525434" y="3122613"/>
          <a:ext cx="258233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7" imgW="1054100" imgH="457200" progId="Equation.3">
                  <p:embed/>
                </p:oleObj>
              </mc:Choice>
              <mc:Fallback>
                <p:oleObj name="Equation" r:id="rId17" imgW="10541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434" y="3122613"/>
                        <a:ext cx="2582333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Rectangle 1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88" name="Object 14"/>
          <p:cNvGraphicFramePr>
            <a:graphicFrameLocks noChangeAspect="1"/>
          </p:cNvGraphicFramePr>
          <p:nvPr/>
        </p:nvGraphicFramePr>
        <p:xfrm>
          <a:off x="4004733" y="4179889"/>
          <a:ext cx="476251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9" imgW="241300" imgH="228600" progId="Equation.3">
                  <p:embed/>
                </p:oleObj>
              </mc:Choice>
              <mc:Fallback>
                <p:oleObj name="Equation" r:id="rId19" imgW="241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733" y="4179889"/>
                        <a:ext cx="476251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17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90" name="Object 16"/>
          <p:cNvGraphicFramePr>
            <a:graphicFrameLocks noChangeAspect="1"/>
          </p:cNvGraphicFramePr>
          <p:nvPr/>
        </p:nvGraphicFramePr>
        <p:xfrm>
          <a:off x="11148484" y="5067301"/>
          <a:ext cx="319616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21" imgW="152334" imgH="228501" progId="Equation.3">
                  <p:embed/>
                </p:oleObj>
              </mc:Choice>
              <mc:Fallback>
                <p:oleObj name="Equation" r:id="rId21" imgW="152334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8484" y="5067301"/>
                        <a:ext cx="319616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16046" y="-2442865"/>
            <a:ext cx="2959907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Newton’s Method in</a:t>
            </a:r>
            <a:br>
              <a:rPr lang="en-US"/>
            </a:br>
            <a:r>
              <a:rPr lang="en-US"/>
              <a:t>Multiple Dimensions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Replace 1</a:t>
            </a:r>
            <a:r>
              <a:rPr lang="en-US" baseline="30000"/>
              <a:t>st</a:t>
            </a:r>
            <a:r>
              <a:rPr lang="en-US"/>
              <a:t> derivative with gradient,</a:t>
            </a:r>
            <a:br>
              <a:rPr lang="en-US"/>
            </a:b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derivative with Hessian</a:t>
            </a:r>
          </a:p>
        </p:txBody>
      </p:sp>
      <p:graphicFrame>
        <p:nvGraphicFramePr>
          <p:cNvPr id="491526" name="Object 6"/>
          <p:cNvGraphicFramePr>
            <a:graphicFrameLocks noChangeAspect="1"/>
          </p:cNvGraphicFramePr>
          <p:nvPr/>
        </p:nvGraphicFramePr>
        <p:xfrm>
          <a:off x="3939117" y="2935288"/>
          <a:ext cx="3782483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041120" imgH="1384200" progId="Equation.3">
                  <p:embed/>
                </p:oleObj>
              </mc:Choice>
              <mc:Fallback>
                <p:oleObj name="Equation" r:id="rId3" imgW="1041120" imgH="1384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117" y="2935288"/>
                        <a:ext cx="3782483" cy="3770312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Newton’s Method in</a:t>
            </a:r>
            <a:br>
              <a:rPr lang="en-US"/>
            </a:br>
            <a:r>
              <a:rPr lang="en-US"/>
              <a:t>Multiple Dimensions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Replace 1</a:t>
            </a:r>
            <a:r>
              <a:rPr lang="en-US" baseline="30000"/>
              <a:t>st</a:t>
            </a:r>
            <a:r>
              <a:rPr lang="en-US"/>
              <a:t> derivative with gradient,</a:t>
            </a:r>
            <a:br>
              <a:rPr lang="en-US"/>
            </a:b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derivative with Hessian</a:t>
            </a:r>
          </a:p>
          <a:p>
            <a:r>
              <a:rPr lang="en-US"/>
              <a:t>So,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Tends to be extremely fragile unless function very smooth and starting close to minimum</a:t>
            </a:r>
          </a:p>
        </p:txBody>
      </p:sp>
      <p:graphicFrame>
        <p:nvGraphicFramePr>
          <p:cNvPr id="533508" name="Object 4"/>
          <p:cNvGraphicFramePr>
            <a:graphicFrameLocks noChangeAspect="1"/>
          </p:cNvGraphicFramePr>
          <p:nvPr/>
        </p:nvGraphicFramePr>
        <p:xfrm>
          <a:off x="3141133" y="3581401"/>
          <a:ext cx="595206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638000" imgH="241200" progId="Equation.3">
                  <p:embed/>
                </p:oleObj>
              </mc:Choice>
              <mc:Fallback>
                <p:oleObj name="Equation" r:id="rId3" imgW="16380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133" y="3581401"/>
                        <a:ext cx="5952067" cy="657225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7532"/>
          <a:stretch/>
        </p:blipFill>
        <p:spPr>
          <a:xfrm>
            <a:off x="1" y="748145"/>
            <a:ext cx="12191999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1" y="0"/>
            <a:ext cx="11476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"/>
          <a:stretch/>
        </p:blipFill>
        <p:spPr>
          <a:xfrm rot="16200000">
            <a:off x="2209712" y="-499665"/>
            <a:ext cx="6696870" cy="79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107</Words>
  <Application>Microsoft Office PowerPoint</Application>
  <PresentationFormat>Custom</PresentationFormat>
  <Paragraphs>19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Newton’s Method-Algorithm</vt:lpstr>
      <vt:lpstr>PowerPoint Presentation</vt:lpstr>
      <vt:lpstr>Newton’s Method in Multiple Dimensions</vt:lpstr>
      <vt:lpstr>Newton’s Method in Multiple Dimensions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Gokulraj S P</dc:creator>
  <cp:lastModifiedBy>Hewlett-Packard Company</cp:lastModifiedBy>
  <cp:revision>9</cp:revision>
  <dcterms:created xsi:type="dcterms:W3CDTF">2016-06-28T13:39:15Z</dcterms:created>
  <dcterms:modified xsi:type="dcterms:W3CDTF">2021-02-18T04:57:29Z</dcterms:modified>
</cp:coreProperties>
</file>