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1" r:id="rId2"/>
    <p:sldId id="256" r:id="rId3"/>
    <p:sldId id="257" r:id="rId4"/>
    <p:sldId id="258" r:id="rId5"/>
    <p:sldId id="259" r:id="rId6"/>
    <p:sldId id="260" r:id="rId7"/>
    <p:sldId id="261" r:id="rId8"/>
    <p:sldId id="266" r:id="rId9"/>
    <p:sldId id="262" r:id="rId10"/>
    <p:sldId id="263" r:id="rId11"/>
    <p:sldId id="264" r:id="rId12"/>
    <p:sldId id="265" r:id="rId13"/>
    <p:sldId id="267" r:id="rId14"/>
    <p:sldId id="268" r:id="rId15"/>
    <p:sldId id="269" r:id="rId16"/>
    <p:sldId id="287" r:id="rId17"/>
    <p:sldId id="270" r:id="rId18"/>
    <p:sldId id="271" r:id="rId19"/>
    <p:sldId id="272" r:id="rId20"/>
    <p:sldId id="273" r:id="rId21"/>
    <p:sldId id="274" r:id="rId22"/>
    <p:sldId id="275" r:id="rId23"/>
    <p:sldId id="276" r:id="rId24"/>
    <p:sldId id="277" r:id="rId25"/>
    <p:sldId id="278" r:id="rId26"/>
    <p:sldId id="279" r:id="rId27"/>
    <p:sldId id="288" r:id="rId28"/>
    <p:sldId id="280" r:id="rId29"/>
    <p:sldId id="282" r:id="rId30"/>
    <p:sldId id="283" r:id="rId31"/>
    <p:sldId id="284" r:id="rId32"/>
    <p:sldId id="285" r:id="rId33"/>
    <p:sldId id="28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47C729E-6316-4DFC-9DE8-E92712873DD9}" type="datetimeFigureOut">
              <a:rPr lang="en-IN" smtClean="0"/>
              <a:t>09-05-2022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47ED9B-1DD1-4252-B743-6FB7F1125EA4}" type="slidenum">
              <a:rPr lang="en-IN" smtClean="0"/>
              <a:t>‹#›</a:t>
            </a:fld>
            <a:endParaRPr lang="en-IN"/>
          </a:p>
        </p:txBody>
      </p:sp>
    </p:spTree>
    <p:extLst>
      <p:ext uri="{BB962C8B-B14F-4D97-AF65-F5344CB8AC3E}">
        <p14:creationId xmlns:p14="http://schemas.microsoft.com/office/powerpoint/2010/main" val="2415956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47C729E-6316-4DFC-9DE8-E92712873DD9}" type="datetimeFigureOut">
              <a:rPr lang="en-IN" smtClean="0"/>
              <a:t>09-05-2022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47ED9B-1DD1-4252-B743-6FB7F1125EA4}" type="slidenum">
              <a:rPr lang="en-IN" smtClean="0"/>
              <a:t>‹#›</a:t>
            </a:fld>
            <a:endParaRPr lang="en-IN"/>
          </a:p>
        </p:txBody>
      </p:sp>
    </p:spTree>
    <p:extLst>
      <p:ext uri="{BB962C8B-B14F-4D97-AF65-F5344CB8AC3E}">
        <p14:creationId xmlns:p14="http://schemas.microsoft.com/office/powerpoint/2010/main" val="4256807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47C729E-6316-4DFC-9DE8-E92712873DD9}" type="datetimeFigureOut">
              <a:rPr lang="en-IN" smtClean="0"/>
              <a:t>09-05-2022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47ED9B-1DD1-4252-B743-6FB7F1125EA4}" type="slidenum">
              <a:rPr lang="en-IN" smtClean="0"/>
              <a:t>‹#›</a:t>
            </a:fld>
            <a:endParaRPr lang="en-IN"/>
          </a:p>
        </p:txBody>
      </p:sp>
    </p:spTree>
    <p:extLst>
      <p:ext uri="{BB962C8B-B14F-4D97-AF65-F5344CB8AC3E}">
        <p14:creationId xmlns:p14="http://schemas.microsoft.com/office/powerpoint/2010/main" val="230154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47C729E-6316-4DFC-9DE8-E92712873DD9}" type="datetimeFigureOut">
              <a:rPr lang="en-IN" smtClean="0"/>
              <a:t>09-05-2022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47ED9B-1DD1-4252-B743-6FB7F1125EA4}" type="slidenum">
              <a:rPr lang="en-IN" smtClean="0"/>
              <a:t>‹#›</a:t>
            </a:fld>
            <a:endParaRPr lang="en-IN"/>
          </a:p>
        </p:txBody>
      </p:sp>
    </p:spTree>
    <p:extLst>
      <p:ext uri="{BB962C8B-B14F-4D97-AF65-F5344CB8AC3E}">
        <p14:creationId xmlns:p14="http://schemas.microsoft.com/office/powerpoint/2010/main" val="3972618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7C729E-6316-4DFC-9DE8-E92712873DD9}" type="datetimeFigureOut">
              <a:rPr lang="en-IN" smtClean="0"/>
              <a:t>09-05-2022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47ED9B-1DD1-4252-B743-6FB7F1125EA4}" type="slidenum">
              <a:rPr lang="en-IN" smtClean="0"/>
              <a:t>‹#›</a:t>
            </a:fld>
            <a:endParaRPr lang="en-IN"/>
          </a:p>
        </p:txBody>
      </p:sp>
    </p:spTree>
    <p:extLst>
      <p:ext uri="{BB962C8B-B14F-4D97-AF65-F5344CB8AC3E}">
        <p14:creationId xmlns:p14="http://schemas.microsoft.com/office/powerpoint/2010/main" val="25646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47C729E-6316-4DFC-9DE8-E92712873DD9}" type="datetimeFigureOut">
              <a:rPr lang="en-IN" smtClean="0"/>
              <a:t>09-05-2022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47ED9B-1DD1-4252-B743-6FB7F1125EA4}" type="slidenum">
              <a:rPr lang="en-IN" smtClean="0"/>
              <a:t>‹#›</a:t>
            </a:fld>
            <a:endParaRPr lang="en-IN"/>
          </a:p>
        </p:txBody>
      </p:sp>
    </p:spTree>
    <p:extLst>
      <p:ext uri="{BB962C8B-B14F-4D97-AF65-F5344CB8AC3E}">
        <p14:creationId xmlns:p14="http://schemas.microsoft.com/office/powerpoint/2010/main" val="803453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47C729E-6316-4DFC-9DE8-E92712873DD9}" type="datetimeFigureOut">
              <a:rPr lang="en-IN" smtClean="0"/>
              <a:t>09-05-2022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A47ED9B-1DD1-4252-B743-6FB7F1125EA4}" type="slidenum">
              <a:rPr lang="en-IN" smtClean="0"/>
              <a:t>‹#›</a:t>
            </a:fld>
            <a:endParaRPr lang="en-IN"/>
          </a:p>
        </p:txBody>
      </p:sp>
    </p:spTree>
    <p:extLst>
      <p:ext uri="{BB962C8B-B14F-4D97-AF65-F5344CB8AC3E}">
        <p14:creationId xmlns:p14="http://schemas.microsoft.com/office/powerpoint/2010/main" val="3212352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47C729E-6316-4DFC-9DE8-E92712873DD9}" type="datetimeFigureOut">
              <a:rPr lang="en-IN" smtClean="0"/>
              <a:t>09-05-2022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A47ED9B-1DD1-4252-B743-6FB7F1125EA4}" type="slidenum">
              <a:rPr lang="en-IN" smtClean="0"/>
              <a:t>‹#›</a:t>
            </a:fld>
            <a:endParaRPr lang="en-IN"/>
          </a:p>
        </p:txBody>
      </p:sp>
    </p:spTree>
    <p:extLst>
      <p:ext uri="{BB962C8B-B14F-4D97-AF65-F5344CB8AC3E}">
        <p14:creationId xmlns:p14="http://schemas.microsoft.com/office/powerpoint/2010/main" val="3382430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7C729E-6316-4DFC-9DE8-E92712873DD9}" type="datetimeFigureOut">
              <a:rPr lang="en-IN" smtClean="0"/>
              <a:t>09-05-2022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A47ED9B-1DD1-4252-B743-6FB7F1125EA4}" type="slidenum">
              <a:rPr lang="en-IN" smtClean="0"/>
              <a:t>‹#›</a:t>
            </a:fld>
            <a:endParaRPr lang="en-IN"/>
          </a:p>
        </p:txBody>
      </p:sp>
    </p:spTree>
    <p:extLst>
      <p:ext uri="{BB962C8B-B14F-4D97-AF65-F5344CB8AC3E}">
        <p14:creationId xmlns:p14="http://schemas.microsoft.com/office/powerpoint/2010/main" val="151301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7C729E-6316-4DFC-9DE8-E92712873DD9}" type="datetimeFigureOut">
              <a:rPr lang="en-IN" smtClean="0"/>
              <a:t>09-05-2022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47ED9B-1DD1-4252-B743-6FB7F1125EA4}" type="slidenum">
              <a:rPr lang="en-IN" smtClean="0"/>
              <a:t>‹#›</a:t>
            </a:fld>
            <a:endParaRPr lang="en-IN"/>
          </a:p>
        </p:txBody>
      </p:sp>
    </p:spTree>
    <p:extLst>
      <p:ext uri="{BB962C8B-B14F-4D97-AF65-F5344CB8AC3E}">
        <p14:creationId xmlns:p14="http://schemas.microsoft.com/office/powerpoint/2010/main" val="2693675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7C729E-6316-4DFC-9DE8-E92712873DD9}" type="datetimeFigureOut">
              <a:rPr lang="en-IN" smtClean="0"/>
              <a:t>09-05-2022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47ED9B-1DD1-4252-B743-6FB7F1125EA4}" type="slidenum">
              <a:rPr lang="en-IN" smtClean="0"/>
              <a:t>‹#›</a:t>
            </a:fld>
            <a:endParaRPr lang="en-IN"/>
          </a:p>
        </p:txBody>
      </p:sp>
    </p:spTree>
    <p:extLst>
      <p:ext uri="{BB962C8B-B14F-4D97-AF65-F5344CB8AC3E}">
        <p14:creationId xmlns:p14="http://schemas.microsoft.com/office/powerpoint/2010/main" val="1727791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7C729E-6316-4DFC-9DE8-E92712873DD9}" type="datetimeFigureOut">
              <a:rPr lang="en-IN" smtClean="0"/>
              <a:t>09-05-2022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47ED9B-1DD1-4252-B743-6FB7F1125EA4}" type="slidenum">
              <a:rPr lang="en-IN" smtClean="0"/>
              <a:t>‹#›</a:t>
            </a:fld>
            <a:endParaRPr lang="en-IN"/>
          </a:p>
        </p:txBody>
      </p:sp>
    </p:spTree>
    <p:extLst>
      <p:ext uri="{BB962C8B-B14F-4D97-AF65-F5344CB8AC3E}">
        <p14:creationId xmlns:p14="http://schemas.microsoft.com/office/powerpoint/2010/main" val="38167536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85762" y="490537"/>
            <a:ext cx="11420475" cy="5876925"/>
          </a:xfrm>
          <a:prstGeom prst="rect">
            <a:avLst/>
          </a:prstGeom>
        </p:spPr>
      </p:pic>
    </p:spTree>
    <p:extLst>
      <p:ext uri="{BB962C8B-B14F-4D97-AF65-F5344CB8AC3E}">
        <p14:creationId xmlns:p14="http://schemas.microsoft.com/office/powerpoint/2010/main" val="3747614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1673" y="592428"/>
            <a:ext cx="9337183" cy="646331"/>
          </a:xfrm>
          <a:prstGeom prst="rect">
            <a:avLst/>
          </a:prstGeom>
          <a:noFill/>
        </p:spPr>
        <p:txBody>
          <a:bodyPr wrap="square" rtlCol="0">
            <a:spAutoFit/>
          </a:bodyPr>
          <a:lstStyle/>
          <a:p>
            <a:r>
              <a:rPr lang="en-US" dirty="0" smtClean="0"/>
              <a:t>Consider the following cost matrix and determine the best order size using the Criterion of Pessimism </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914223799"/>
              </p:ext>
            </p:extLst>
          </p:nvPr>
        </p:nvGraphicFramePr>
        <p:xfrm>
          <a:off x="1465329" y="1937495"/>
          <a:ext cx="8128002" cy="2123440"/>
        </p:xfrm>
        <a:graphic>
          <a:graphicData uri="http://schemas.openxmlformats.org/drawingml/2006/table">
            <a:tbl>
              <a:tblPr firstRow="1" bandRow="1">
                <a:tableStyleId>{073A0DAA-6AF3-43AB-8588-CEC1D06C72B9}</a:tableStyleId>
              </a:tblPr>
              <a:tblGrid>
                <a:gridCol w="1354667"/>
                <a:gridCol w="1354667"/>
                <a:gridCol w="1354667"/>
                <a:gridCol w="1354667"/>
                <a:gridCol w="1354667"/>
                <a:gridCol w="1354667"/>
              </a:tblGrid>
              <a:tr h="370840">
                <a:tc>
                  <a:txBody>
                    <a:bodyPr/>
                    <a:lstStyle/>
                    <a:p>
                      <a:r>
                        <a:rPr lang="en-US" dirty="0" smtClean="0"/>
                        <a:t>Demand</a:t>
                      </a:r>
                    </a:p>
                    <a:p>
                      <a:r>
                        <a:rPr lang="en-US" dirty="0" smtClean="0"/>
                        <a:t>Order</a:t>
                      </a:r>
                      <a:r>
                        <a:rPr lang="en-US" baseline="0" dirty="0" smtClean="0"/>
                        <a:t> size</a:t>
                      </a:r>
                      <a:endParaRPr lang="en-IN" dirty="0"/>
                    </a:p>
                  </a:txBody>
                  <a:tcPr/>
                </a:tc>
                <a:tc>
                  <a:txBody>
                    <a:bodyPr/>
                    <a:lstStyle/>
                    <a:p>
                      <a:r>
                        <a:rPr lang="en-US" dirty="0" smtClean="0"/>
                        <a:t>50</a:t>
                      </a:r>
                      <a:endParaRPr lang="en-IN" dirty="0"/>
                    </a:p>
                  </a:txBody>
                  <a:tcPr/>
                </a:tc>
                <a:tc>
                  <a:txBody>
                    <a:bodyPr/>
                    <a:lstStyle/>
                    <a:p>
                      <a:r>
                        <a:rPr lang="en-US" dirty="0" smtClean="0"/>
                        <a:t>100</a:t>
                      </a:r>
                      <a:endParaRPr lang="en-IN" dirty="0"/>
                    </a:p>
                  </a:txBody>
                  <a:tcPr/>
                </a:tc>
                <a:tc>
                  <a:txBody>
                    <a:bodyPr/>
                    <a:lstStyle/>
                    <a:p>
                      <a:r>
                        <a:rPr lang="en-US" dirty="0" smtClean="0"/>
                        <a:t>150</a:t>
                      </a:r>
                      <a:endParaRPr lang="en-IN" dirty="0"/>
                    </a:p>
                  </a:txBody>
                  <a:tcPr/>
                </a:tc>
                <a:tc>
                  <a:txBody>
                    <a:bodyPr/>
                    <a:lstStyle/>
                    <a:p>
                      <a:r>
                        <a:rPr lang="en-US" dirty="0" smtClean="0"/>
                        <a:t>200</a:t>
                      </a:r>
                      <a:endParaRPr lang="en-IN" dirty="0"/>
                    </a:p>
                  </a:txBody>
                  <a:tcPr/>
                </a:tc>
                <a:tc>
                  <a:txBody>
                    <a:bodyPr/>
                    <a:lstStyle/>
                    <a:p>
                      <a:r>
                        <a:rPr lang="en-US" dirty="0" smtClean="0"/>
                        <a:t>250</a:t>
                      </a:r>
                      <a:endParaRPr lang="en-IN" dirty="0"/>
                    </a:p>
                  </a:txBody>
                  <a:tcPr/>
                </a:tc>
              </a:tr>
              <a:tr h="370840">
                <a:tc>
                  <a:txBody>
                    <a:bodyPr/>
                    <a:lstStyle/>
                    <a:p>
                      <a:r>
                        <a:rPr lang="en-US" dirty="0" smtClean="0"/>
                        <a:t>75</a:t>
                      </a:r>
                      <a:endParaRPr lang="en-IN" dirty="0"/>
                    </a:p>
                  </a:txBody>
                  <a:tcPr/>
                </a:tc>
                <a:tc>
                  <a:txBody>
                    <a:bodyPr/>
                    <a:lstStyle/>
                    <a:p>
                      <a:r>
                        <a:rPr lang="en-US" dirty="0" smtClean="0"/>
                        <a:t>50</a:t>
                      </a:r>
                      <a:endParaRPr lang="en-IN" dirty="0"/>
                    </a:p>
                  </a:txBody>
                  <a:tcPr/>
                </a:tc>
                <a:tc>
                  <a:txBody>
                    <a:bodyPr/>
                    <a:lstStyle/>
                    <a:p>
                      <a:r>
                        <a:rPr lang="en-US" dirty="0" smtClean="0"/>
                        <a:t>125</a:t>
                      </a:r>
                      <a:endParaRPr lang="en-IN" dirty="0"/>
                    </a:p>
                  </a:txBody>
                  <a:tcPr/>
                </a:tc>
                <a:tc>
                  <a:txBody>
                    <a:bodyPr/>
                    <a:lstStyle/>
                    <a:p>
                      <a:r>
                        <a:rPr lang="en-US" dirty="0" smtClean="0"/>
                        <a:t>375</a:t>
                      </a:r>
                      <a:endParaRPr lang="en-IN" dirty="0"/>
                    </a:p>
                  </a:txBody>
                  <a:tcPr/>
                </a:tc>
                <a:tc>
                  <a:txBody>
                    <a:bodyPr/>
                    <a:lstStyle/>
                    <a:p>
                      <a:r>
                        <a:rPr lang="en-US" dirty="0" smtClean="0"/>
                        <a:t>375</a:t>
                      </a:r>
                      <a:endParaRPr lang="en-IN" dirty="0"/>
                    </a:p>
                  </a:txBody>
                  <a:tcPr/>
                </a:tc>
                <a:tc>
                  <a:txBody>
                    <a:bodyPr/>
                    <a:lstStyle/>
                    <a:p>
                      <a:r>
                        <a:rPr lang="en-US" dirty="0" smtClean="0"/>
                        <a:t>125</a:t>
                      </a:r>
                      <a:endParaRPr lang="en-IN" dirty="0"/>
                    </a:p>
                  </a:txBody>
                  <a:tcPr/>
                </a:tc>
              </a:tr>
              <a:tr h="370840">
                <a:tc>
                  <a:txBody>
                    <a:bodyPr/>
                    <a:lstStyle/>
                    <a:p>
                      <a:r>
                        <a:rPr lang="en-US" dirty="0" smtClean="0"/>
                        <a:t>150</a:t>
                      </a:r>
                      <a:endParaRPr lang="en-IN" dirty="0"/>
                    </a:p>
                  </a:txBody>
                  <a:tcPr/>
                </a:tc>
                <a:tc>
                  <a:txBody>
                    <a:bodyPr/>
                    <a:lstStyle/>
                    <a:p>
                      <a:r>
                        <a:rPr lang="en-US" dirty="0" smtClean="0"/>
                        <a:t>40</a:t>
                      </a:r>
                      <a:endParaRPr lang="en-IN" dirty="0"/>
                    </a:p>
                  </a:txBody>
                  <a:tcPr/>
                </a:tc>
                <a:tc>
                  <a:txBody>
                    <a:bodyPr/>
                    <a:lstStyle/>
                    <a:p>
                      <a:r>
                        <a:rPr lang="en-US" dirty="0" smtClean="0"/>
                        <a:t>500</a:t>
                      </a:r>
                      <a:endParaRPr lang="en-IN" dirty="0"/>
                    </a:p>
                  </a:txBody>
                  <a:tcPr/>
                </a:tc>
                <a:tc>
                  <a:txBody>
                    <a:bodyPr/>
                    <a:lstStyle/>
                    <a:p>
                      <a:r>
                        <a:rPr lang="en-US" dirty="0" smtClean="0"/>
                        <a:t>100</a:t>
                      </a:r>
                      <a:endParaRPr lang="en-IN" dirty="0"/>
                    </a:p>
                  </a:txBody>
                  <a:tcPr/>
                </a:tc>
                <a:tc>
                  <a:txBody>
                    <a:bodyPr/>
                    <a:lstStyle/>
                    <a:p>
                      <a:r>
                        <a:rPr lang="en-US" dirty="0" smtClean="0"/>
                        <a:t>250</a:t>
                      </a:r>
                      <a:endParaRPr lang="en-IN" dirty="0"/>
                    </a:p>
                  </a:txBody>
                  <a:tcPr/>
                </a:tc>
                <a:tc>
                  <a:txBody>
                    <a:bodyPr/>
                    <a:lstStyle/>
                    <a:p>
                      <a:r>
                        <a:rPr lang="en-US" dirty="0" smtClean="0"/>
                        <a:t>500</a:t>
                      </a:r>
                      <a:endParaRPr lang="en-IN" dirty="0"/>
                    </a:p>
                  </a:txBody>
                  <a:tcPr/>
                </a:tc>
              </a:tr>
              <a:tr h="370840">
                <a:tc>
                  <a:txBody>
                    <a:bodyPr/>
                    <a:lstStyle/>
                    <a:p>
                      <a:r>
                        <a:rPr lang="en-US" dirty="0" smtClean="0"/>
                        <a:t>225</a:t>
                      </a:r>
                      <a:endParaRPr lang="en-IN" dirty="0"/>
                    </a:p>
                  </a:txBody>
                  <a:tcPr/>
                </a:tc>
                <a:tc>
                  <a:txBody>
                    <a:bodyPr/>
                    <a:lstStyle/>
                    <a:p>
                      <a:r>
                        <a:rPr lang="en-US" dirty="0" smtClean="0"/>
                        <a:t>750</a:t>
                      </a:r>
                      <a:endParaRPr lang="en-IN" dirty="0"/>
                    </a:p>
                  </a:txBody>
                  <a:tcPr/>
                </a:tc>
                <a:tc>
                  <a:txBody>
                    <a:bodyPr/>
                    <a:lstStyle/>
                    <a:p>
                      <a:r>
                        <a:rPr lang="en-US" dirty="0" smtClean="0"/>
                        <a:t>550</a:t>
                      </a:r>
                      <a:endParaRPr lang="en-IN" dirty="0"/>
                    </a:p>
                  </a:txBody>
                  <a:tcPr/>
                </a:tc>
                <a:tc>
                  <a:txBody>
                    <a:bodyPr/>
                    <a:lstStyle/>
                    <a:p>
                      <a:r>
                        <a:rPr lang="en-US" dirty="0" smtClean="0"/>
                        <a:t>250</a:t>
                      </a:r>
                      <a:endParaRPr lang="en-IN" dirty="0"/>
                    </a:p>
                  </a:txBody>
                  <a:tcPr/>
                </a:tc>
                <a:tc>
                  <a:txBody>
                    <a:bodyPr/>
                    <a:lstStyle/>
                    <a:p>
                      <a:r>
                        <a:rPr lang="en-US" dirty="0" smtClean="0"/>
                        <a:t>750</a:t>
                      </a:r>
                      <a:endParaRPr lang="en-IN" dirty="0"/>
                    </a:p>
                  </a:txBody>
                  <a:tcPr/>
                </a:tc>
                <a:tc>
                  <a:txBody>
                    <a:bodyPr/>
                    <a:lstStyle/>
                    <a:p>
                      <a:r>
                        <a:rPr lang="en-US" dirty="0" smtClean="0"/>
                        <a:t>125</a:t>
                      </a:r>
                      <a:endParaRPr lang="en-IN" dirty="0"/>
                    </a:p>
                  </a:txBody>
                  <a:tcPr/>
                </a:tc>
              </a:tr>
              <a:tr h="370840">
                <a:tc>
                  <a:txBody>
                    <a:bodyPr/>
                    <a:lstStyle/>
                    <a:p>
                      <a:r>
                        <a:rPr lang="en-US" dirty="0" smtClean="0"/>
                        <a:t>300</a:t>
                      </a:r>
                      <a:endParaRPr lang="en-IN" dirty="0"/>
                    </a:p>
                  </a:txBody>
                  <a:tcPr/>
                </a:tc>
                <a:tc>
                  <a:txBody>
                    <a:bodyPr/>
                    <a:lstStyle/>
                    <a:p>
                      <a:r>
                        <a:rPr lang="en-US" dirty="0" smtClean="0"/>
                        <a:t>500</a:t>
                      </a:r>
                      <a:endParaRPr lang="en-IN" dirty="0"/>
                    </a:p>
                  </a:txBody>
                  <a:tcPr/>
                </a:tc>
                <a:tc>
                  <a:txBody>
                    <a:bodyPr/>
                    <a:lstStyle/>
                    <a:p>
                      <a:r>
                        <a:rPr lang="en-US" dirty="0" smtClean="0"/>
                        <a:t>40</a:t>
                      </a:r>
                      <a:endParaRPr lang="en-IN" dirty="0"/>
                    </a:p>
                  </a:txBody>
                  <a:tcPr/>
                </a:tc>
                <a:tc>
                  <a:txBody>
                    <a:bodyPr/>
                    <a:lstStyle/>
                    <a:p>
                      <a:r>
                        <a:rPr lang="en-US" dirty="0" smtClean="0"/>
                        <a:t>500</a:t>
                      </a:r>
                      <a:endParaRPr lang="en-IN" dirty="0"/>
                    </a:p>
                  </a:txBody>
                  <a:tcPr/>
                </a:tc>
                <a:tc>
                  <a:txBody>
                    <a:bodyPr/>
                    <a:lstStyle/>
                    <a:p>
                      <a:r>
                        <a:rPr lang="en-US" dirty="0" smtClean="0"/>
                        <a:t>400</a:t>
                      </a:r>
                      <a:endParaRPr lang="en-IN" dirty="0"/>
                    </a:p>
                  </a:txBody>
                  <a:tcPr/>
                </a:tc>
                <a:tc>
                  <a:txBody>
                    <a:bodyPr/>
                    <a:lstStyle/>
                    <a:p>
                      <a:r>
                        <a:rPr lang="en-US" dirty="0" smtClean="0"/>
                        <a:t>540</a:t>
                      </a:r>
                      <a:endParaRPr lang="en-IN" dirty="0"/>
                    </a:p>
                  </a:txBody>
                  <a:tcPr/>
                </a:tc>
              </a:tr>
            </a:tbl>
          </a:graphicData>
        </a:graphic>
      </p:graphicFrame>
      <p:sp>
        <p:nvSpPr>
          <p:cNvPr id="5" name="TextBox 4"/>
          <p:cNvSpPr txBox="1"/>
          <p:nvPr/>
        </p:nvSpPr>
        <p:spPr>
          <a:xfrm>
            <a:off x="1525504" y="5022761"/>
            <a:ext cx="5326057" cy="369332"/>
          </a:xfrm>
          <a:prstGeom prst="rect">
            <a:avLst/>
          </a:prstGeom>
          <a:noFill/>
        </p:spPr>
        <p:txBody>
          <a:bodyPr wrap="square" rtlCol="0">
            <a:spAutoFit/>
          </a:bodyPr>
          <a:lstStyle/>
          <a:p>
            <a:r>
              <a:rPr lang="en-US" dirty="0" smtClean="0"/>
              <a:t>The best order size is 75 units</a:t>
            </a:r>
            <a:endParaRPr lang="en-IN" dirty="0"/>
          </a:p>
        </p:txBody>
      </p:sp>
    </p:spTree>
    <p:extLst>
      <p:ext uri="{BB962C8B-B14F-4D97-AF65-F5344CB8AC3E}">
        <p14:creationId xmlns:p14="http://schemas.microsoft.com/office/powerpoint/2010/main" val="25071799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9384" y="0"/>
            <a:ext cx="6362164" cy="1292662"/>
          </a:xfrm>
          <a:prstGeom prst="rect">
            <a:avLst/>
          </a:prstGeom>
          <a:noFill/>
        </p:spPr>
        <p:txBody>
          <a:bodyPr wrap="square" rtlCol="0">
            <a:spAutoFit/>
          </a:bodyPr>
          <a:lstStyle/>
          <a:p>
            <a:r>
              <a:rPr lang="en-US" sz="3200" b="1" dirty="0" smtClean="0"/>
              <a:t>Regret Savage </a:t>
            </a:r>
            <a:r>
              <a:rPr lang="en-US" sz="3200" b="1" dirty="0"/>
              <a:t>Minimax </a:t>
            </a:r>
            <a:r>
              <a:rPr lang="en-US" sz="3200" b="1" dirty="0" smtClean="0"/>
              <a:t> Criterion</a:t>
            </a:r>
          </a:p>
          <a:p>
            <a:endParaRPr lang="en-US" dirty="0"/>
          </a:p>
          <a:p>
            <a:r>
              <a:rPr lang="en-US" sz="2800" dirty="0" smtClean="0"/>
              <a:t>This criterion was developed by </a:t>
            </a:r>
            <a:r>
              <a:rPr lang="en-US" sz="2800" dirty="0" err="1" smtClean="0"/>
              <a:t>L.J.Savage</a:t>
            </a:r>
            <a:r>
              <a:rPr lang="en-US" sz="2800" dirty="0" smtClean="0"/>
              <a:t>.</a:t>
            </a:r>
            <a:endParaRPr lang="en-IN" sz="2800" dirty="0"/>
          </a:p>
        </p:txBody>
      </p:sp>
      <p:sp>
        <p:nvSpPr>
          <p:cNvPr id="4" name="TextBox 3"/>
          <p:cNvSpPr txBox="1"/>
          <p:nvPr/>
        </p:nvSpPr>
        <p:spPr>
          <a:xfrm>
            <a:off x="718784" y="1773399"/>
            <a:ext cx="8358389" cy="1938992"/>
          </a:xfrm>
          <a:prstGeom prst="rect">
            <a:avLst/>
          </a:prstGeom>
          <a:noFill/>
        </p:spPr>
        <p:txBody>
          <a:bodyPr wrap="square" rtlCol="0">
            <a:spAutoFit/>
          </a:bodyPr>
          <a:lstStyle/>
          <a:p>
            <a:r>
              <a:rPr lang="en-US" sz="2400" dirty="0" smtClean="0"/>
              <a:t>In the case of profit Table, regret value (Opportunity loss) of  </a:t>
            </a:r>
            <a:r>
              <a:rPr lang="en-US" sz="2400" dirty="0" err="1" smtClean="0"/>
              <a:t>ith</a:t>
            </a:r>
            <a:r>
              <a:rPr lang="en-US" sz="2400" dirty="0" smtClean="0"/>
              <a:t> alternative and </a:t>
            </a:r>
            <a:r>
              <a:rPr lang="en-US" sz="2400" dirty="0" err="1" smtClean="0"/>
              <a:t>jth</a:t>
            </a:r>
            <a:r>
              <a:rPr lang="en-US" sz="2400" dirty="0" smtClean="0"/>
              <a:t> state of nature is the difference between maximum profit for a </a:t>
            </a:r>
            <a:r>
              <a:rPr lang="en-US" sz="2400" dirty="0" err="1" smtClean="0"/>
              <a:t>jth</a:t>
            </a:r>
            <a:r>
              <a:rPr lang="en-US" sz="2400" dirty="0" smtClean="0"/>
              <a:t> state of nature and each of the values of in the same state of nature j varying from 1 to m(m-no. of alternatives)</a:t>
            </a:r>
            <a:endParaRPr lang="en-IN" sz="2400" dirty="0"/>
          </a:p>
        </p:txBody>
      </p:sp>
      <p:sp>
        <p:nvSpPr>
          <p:cNvPr id="5" name="TextBox 4"/>
          <p:cNvSpPr txBox="1"/>
          <p:nvPr/>
        </p:nvSpPr>
        <p:spPr>
          <a:xfrm>
            <a:off x="770300" y="3978813"/>
            <a:ext cx="8306873" cy="1569660"/>
          </a:xfrm>
          <a:prstGeom prst="rect">
            <a:avLst/>
          </a:prstGeom>
          <a:noFill/>
        </p:spPr>
        <p:txBody>
          <a:bodyPr wrap="square" rtlCol="0">
            <a:spAutoFit/>
          </a:bodyPr>
          <a:lstStyle/>
          <a:p>
            <a:r>
              <a:rPr lang="en-US" sz="2400" dirty="0" smtClean="0"/>
              <a:t>In the case of Cost table, regret value of </a:t>
            </a:r>
            <a:r>
              <a:rPr lang="en-US" sz="2400" dirty="0" err="1" smtClean="0"/>
              <a:t>ith</a:t>
            </a:r>
            <a:r>
              <a:rPr lang="en-US" sz="2400" dirty="0" smtClean="0"/>
              <a:t> alternative and </a:t>
            </a:r>
            <a:r>
              <a:rPr lang="en-US" sz="2400" dirty="0" err="1" smtClean="0"/>
              <a:t>jth</a:t>
            </a:r>
            <a:r>
              <a:rPr lang="en-US" sz="2400" dirty="0" smtClean="0"/>
              <a:t> state of nature is the difference between each of the values of in the state of nature j for </a:t>
            </a:r>
            <a:r>
              <a:rPr lang="en-US" sz="2400" dirty="0" err="1" smtClean="0"/>
              <a:t>i</a:t>
            </a:r>
            <a:r>
              <a:rPr lang="en-US" sz="2400" dirty="0" smtClean="0"/>
              <a:t> varying from 1 to m and the minimum cost for  the same state of nature j</a:t>
            </a:r>
            <a:endParaRPr lang="en-IN" sz="2400" dirty="0"/>
          </a:p>
        </p:txBody>
      </p:sp>
      <p:sp>
        <p:nvSpPr>
          <p:cNvPr id="6" name="TextBox 5"/>
          <p:cNvSpPr txBox="1"/>
          <p:nvPr/>
        </p:nvSpPr>
        <p:spPr>
          <a:xfrm flipH="1">
            <a:off x="689137" y="1292662"/>
            <a:ext cx="4656442" cy="461665"/>
          </a:xfrm>
          <a:prstGeom prst="rect">
            <a:avLst/>
          </a:prstGeom>
          <a:noFill/>
        </p:spPr>
        <p:txBody>
          <a:bodyPr wrap="square" rtlCol="0">
            <a:spAutoFit/>
          </a:bodyPr>
          <a:lstStyle/>
          <a:p>
            <a:r>
              <a:rPr lang="en-US" sz="2400" dirty="0" smtClean="0"/>
              <a:t>First construct the regret tabl</a:t>
            </a:r>
            <a:r>
              <a:rPr lang="en-US" sz="2400" dirty="0"/>
              <a:t>e</a:t>
            </a:r>
            <a:endParaRPr lang="en-IN" sz="2400" dirty="0"/>
          </a:p>
        </p:txBody>
      </p:sp>
      <p:sp>
        <p:nvSpPr>
          <p:cNvPr id="8" name="TextBox 7"/>
          <p:cNvSpPr txBox="1"/>
          <p:nvPr/>
        </p:nvSpPr>
        <p:spPr>
          <a:xfrm>
            <a:off x="924845" y="5814895"/>
            <a:ext cx="7946265" cy="954107"/>
          </a:xfrm>
          <a:prstGeom prst="rect">
            <a:avLst/>
          </a:prstGeom>
          <a:noFill/>
        </p:spPr>
        <p:txBody>
          <a:bodyPr wrap="square" rtlCol="0">
            <a:spAutoFit/>
          </a:bodyPr>
          <a:lstStyle/>
          <a:p>
            <a:r>
              <a:rPr lang="en-US" sz="2800" dirty="0" smtClean="0"/>
              <a:t>Then, apply the minimax criterion to the regret table to obtain the best alternative </a:t>
            </a:r>
            <a:endParaRPr lang="en-IN" sz="2800" dirty="0"/>
          </a:p>
        </p:txBody>
      </p:sp>
    </p:spTree>
    <p:extLst>
      <p:ext uri="{BB962C8B-B14F-4D97-AF65-F5344CB8AC3E}">
        <p14:creationId xmlns:p14="http://schemas.microsoft.com/office/powerpoint/2010/main" val="11868611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04438" y="168879"/>
            <a:ext cx="9285667" cy="369332"/>
          </a:xfrm>
          <a:prstGeom prst="rect">
            <a:avLst/>
          </a:prstGeom>
          <a:noFill/>
        </p:spPr>
        <p:txBody>
          <a:bodyPr wrap="square" rtlCol="0">
            <a:spAutoFit/>
          </a:bodyPr>
          <a:lstStyle/>
          <a:p>
            <a:r>
              <a:rPr lang="en-US" dirty="0" smtClean="0"/>
              <a:t>Consider the following profit table</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4192159166"/>
              </p:ext>
            </p:extLst>
          </p:nvPr>
        </p:nvGraphicFramePr>
        <p:xfrm>
          <a:off x="1339403" y="888848"/>
          <a:ext cx="8128002" cy="2397760"/>
        </p:xfrm>
        <a:graphic>
          <a:graphicData uri="http://schemas.openxmlformats.org/drawingml/2006/table">
            <a:tbl>
              <a:tblPr firstRow="1" bandRow="1">
                <a:tableStyleId>{D7AC3CCA-C797-4891-BE02-D94E43425B78}</a:tableStyleId>
              </a:tblPr>
              <a:tblGrid>
                <a:gridCol w="1354667"/>
                <a:gridCol w="1354667"/>
                <a:gridCol w="1354667"/>
                <a:gridCol w="1354667"/>
                <a:gridCol w="1354667"/>
                <a:gridCol w="1354667"/>
              </a:tblGrid>
              <a:tr h="370840">
                <a:tc>
                  <a:txBody>
                    <a:bodyPr/>
                    <a:lstStyle/>
                    <a:p>
                      <a:r>
                        <a:rPr lang="en-US" dirty="0" smtClean="0"/>
                        <a:t>State of Nature</a:t>
                      </a:r>
                    </a:p>
                    <a:p>
                      <a:r>
                        <a:rPr lang="en-US" dirty="0" smtClean="0"/>
                        <a:t>Alternatives</a:t>
                      </a:r>
                      <a:endParaRPr lang="en-IN" dirty="0"/>
                    </a:p>
                  </a:txBody>
                  <a:tcPr/>
                </a:tc>
                <a:tc>
                  <a:txBody>
                    <a:bodyPr/>
                    <a:lstStyle/>
                    <a:p>
                      <a:r>
                        <a:rPr lang="en-US" dirty="0" smtClean="0"/>
                        <a:t>E1</a:t>
                      </a:r>
                      <a:endParaRPr lang="en-IN" dirty="0"/>
                    </a:p>
                  </a:txBody>
                  <a:tcPr/>
                </a:tc>
                <a:tc>
                  <a:txBody>
                    <a:bodyPr/>
                    <a:lstStyle/>
                    <a:p>
                      <a:r>
                        <a:rPr lang="en-US" dirty="0" smtClean="0"/>
                        <a:t>E2</a:t>
                      </a:r>
                      <a:endParaRPr lang="en-IN" dirty="0"/>
                    </a:p>
                  </a:txBody>
                  <a:tcPr/>
                </a:tc>
                <a:tc>
                  <a:txBody>
                    <a:bodyPr/>
                    <a:lstStyle/>
                    <a:p>
                      <a:r>
                        <a:rPr lang="en-US" dirty="0" smtClean="0"/>
                        <a:t>E3</a:t>
                      </a:r>
                      <a:endParaRPr lang="en-IN" dirty="0"/>
                    </a:p>
                  </a:txBody>
                  <a:tcPr/>
                </a:tc>
                <a:tc>
                  <a:txBody>
                    <a:bodyPr/>
                    <a:lstStyle/>
                    <a:p>
                      <a:r>
                        <a:rPr lang="en-US" dirty="0" smtClean="0"/>
                        <a:t>E4</a:t>
                      </a:r>
                      <a:endParaRPr lang="en-IN" dirty="0"/>
                    </a:p>
                  </a:txBody>
                  <a:tcPr/>
                </a:tc>
                <a:tc>
                  <a:txBody>
                    <a:bodyPr/>
                    <a:lstStyle/>
                    <a:p>
                      <a:r>
                        <a:rPr lang="en-US" dirty="0" smtClean="0"/>
                        <a:t>E5</a:t>
                      </a:r>
                      <a:endParaRPr lang="en-IN" dirty="0"/>
                    </a:p>
                  </a:txBody>
                  <a:tcPr/>
                </a:tc>
              </a:tr>
              <a:tr h="370840">
                <a:tc>
                  <a:txBody>
                    <a:bodyPr/>
                    <a:lstStyle/>
                    <a:p>
                      <a:r>
                        <a:rPr lang="en-US" dirty="0" smtClean="0"/>
                        <a:t>A1</a:t>
                      </a:r>
                      <a:endParaRPr lang="en-IN" dirty="0"/>
                    </a:p>
                  </a:txBody>
                  <a:tcPr/>
                </a:tc>
                <a:tc>
                  <a:txBody>
                    <a:bodyPr/>
                    <a:lstStyle/>
                    <a:p>
                      <a:r>
                        <a:rPr lang="en-US" dirty="0" smtClean="0"/>
                        <a:t>750</a:t>
                      </a:r>
                      <a:endParaRPr lang="en-IN" dirty="0"/>
                    </a:p>
                  </a:txBody>
                  <a:tcPr/>
                </a:tc>
                <a:tc>
                  <a:txBody>
                    <a:bodyPr/>
                    <a:lstStyle/>
                    <a:p>
                      <a:r>
                        <a:rPr lang="en-US" dirty="0" smtClean="0"/>
                        <a:t>1125</a:t>
                      </a:r>
                      <a:endParaRPr lang="en-IN" dirty="0"/>
                    </a:p>
                  </a:txBody>
                  <a:tcPr/>
                </a:tc>
                <a:tc>
                  <a:txBody>
                    <a:bodyPr/>
                    <a:lstStyle/>
                    <a:p>
                      <a:r>
                        <a:rPr lang="en-US" dirty="0" smtClean="0"/>
                        <a:t>375</a:t>
                      </a:r>
                      <a:endParaRPr lang="en-IN" dirty="0"/>
                    </a:p>
                  </a:txBody>
                  <a:tcPr/>
                </a:tc>
                <a:tc>
                  <a:txBody>
                    <a:bodyPr/>
                    <a:lstStyle/>
                    <a:p>
                      <a:r>
                        <a:rPr lang="en-US" dirty="0" smtClean="0"/>
                        <a:t>-375</a:t>
                      </a:r>
                      <a:endParaRPr lang="en-IN" dirty="0"/>
                    </a:p>
                  </a:txBody>
                  <a:tcPr/>
                </a:tc>
                <a:tc>
                  <a:txBody>
                    <a:bodyPr/>
                    <a:lstStyle/>
                    <a:p>
                      <a:r>
                        <a:rPr lang="en-US" dirty="0" smtClean="0"/>
                        <a:t>-1125</a:t>
                      </a:r>
                      <a:endParaRPr lang="en-IN" dirty="0"/>
                    </a:p>
                  </a:txBody>
                  <a:tcPr/>
                </a:tc>
              </a:tr>
              <a:tr h="370840">
                <a:tc>
                  <a:txBody>
                    <a:bodyPr/>
                    <a:lstStyle/>
                    <a:p>
                      <a:r>
                        <a:rPr lang="en-US" dirty="0" smtClean="0"/>
                        <a:t>A2</a:t>
                      </a:r>
                      <a:endParaRPr lang="en-IN" dirty="0"/>
                    </a:p>
                  </a:txBody>
                  <a:tcPr/>
                </a:tc>
                <a:tc>
                  <a:txBody>
                    <a:bodyPr/>
                    <a:lstStyle/>
                    <a:p>
                      <a:r>
                        <a:rPr lang="en-US" dirty="0" smtClean="0"/>
                        <a:t>0</a:t>
                      </a:r>
                      <a:endParaRPr lang="en-IN" dirty="0"/>
                    </a:p>
                  </a:txBody>
                  <a:tcPr/>
                </a:tc>
                <a:tc>
                  <a:txBody>
                    <a:bodyPr/>
                    <a:lstStyle/>
                    <a:p>
                      <a:r>
                        <a:rPr lang="en-US" dirty="0" smtClean="0"/>
                        <a:t>1500</a:t>
                      </a:r>
                      <a:endParaRPr lang="en-IN" dirty="0"/>
                    </a:p>
                  </a:txBody>
                  <a:tcPr/>
                </a:tc>
                <a:tc>
                  <a:txBody>
                    <a:bodyPr/>
                    <a:lstStyle/>
                    <a:p>
                      <a:r>
                        <a:rPr lang="en-US" dirty="0" smtClean="0"/>
                        <a:t>3000</a:t>
                      </a:r>
                      <a:endParaRPr lang="en-IN" dirty="0"/>
                    </a:p>
                  </a:txBody>
                  <a:tcPr/>
                </a:tc>
                <a:tc>
                  <a:txBody>
                    <a:bodyPr/>
                    <a:lstStyle/>
                    <a:p>
                      <a:r>
                        <a:rPr lang="en-US" dirty="0" smtClean="0"/>
                        <a:t>2250</a:t>
                      </a:r>
                      <a:endParaRPr lang="en-IN" dirty="0"/>
                    </a:p>
                  </a:txBody>
                  <a:tcPr/>
                </a:tc>
                <a:tc>
                  <a:txBody>
                    <a:bodyPr/>
                    <a:lstStyle/>
                    <a:p>
                      <a:r>
                        <a:rPr lang="en-US" dirty="0" smtClean="0"/>
                        <a:t>1500</a:t>
                      </a:r>
                      <a:endParaRPr lang="en-IN" dirty="0"/>
                    </a:p>
                  </a:txBody>
                  <a:tcPr/>
                </a:tc>
              </a:tr>
              <a:tr h="370840">
                <a:tc>
                  <a:txBody>
                    <a:bodyPr/>
                    <a:lstStyle/>
                    <a:p>
                      <a:r>
                        <a:rPr lang="en-US" dirty="0" smtClean="0"/>
                        <a:t>A3</a:t>
                      </a:r>
                      <a:endParaRPr lang="en-IN" dirty="0"/>
                    </a:p>
                  </a:txBody>
                  <a:tcPr/>
                </a:tc>
                <a:tc>
                  <a:txBody>
                    <a:bodyPr/>
                    <a:lstStyle/>
                    <a:p>
                      <a:r>
                        <a:rPr lang="en-US" dirty="0" smtClean="0"/>
                        <a:t>-750</a:t>
                      </a:r>
                      <a:endParaRPr lang="en-IN" dirty="0"/>
                    </a:p>
                  </a:txBody>
                  <a:tcPr/>
                </a:tc>
                <a:tc>
                  <a:txBody>
                    <a:bodyPr/>
                    <a:lstStyle/>
                    <a:p>
                      <a:r>
                        <a:rPr lang="en-US" dirty="0" smtClean="0"/>
                        <a:t>750</a:t>
                      </a:r>
                      <a:endParaRPr lang="en-IN" dirty="0"/>
                    </a:p>
                  </a:txBody>
                  <a:tcPr/>
                </a:tc>
                <a:tc>
                  <a:txBody>
                    <a:bodyPr/>
                    <a:lstStyle/>
                    <a:p>
                      <a:r>
                        <a:rPr lang="en-US" dirty="0" smtClean="0"/>
                        <a:t>2250</a:t>
                      </a:r>
                      <a:endParaRPr lang="en-IN" dirty="0"/>
                    </a:p>
                  </a:txBody>
                  <a:tcPr/>
                </a:tc>
                <a:tc>
                  <a:txBody>
                    <a:bodyPr/>
                    <a:lstStyle/>
                    <a:p>
                      <a:r>
                        <a:rPr lang="en-US" dirty="0" smtClean="0"/>
                        <a:t>3750</a:t>
                      </a:r>
                      <a:endParaRPr lang="en-IN" dirty="0"/>
                    </a:p>
                  </a:txBody>
                  <a:tcPr/>
                </a:tc>
                <a:tc>
                  <a:txBody>
                    <a:bodyPr/>
                    <a:lstStyle/>
                    <a:p>
                      <a:r>
                        <a:rPr lang="en-US" dirty="0" smtClean="0"/>
                        <a:t>4125</a:t>
                      </a:r>
                      <a:endParaRPr lang="en-IN" dirty="0"/>
                    </a:p>
                  </a:txBody>
                  <a:tcPr/>
                </a:tc>
              </a:tr>
              <a:tr h="370840">
                <a:tc>
                  <a:txBody>
                    <a:bodyPr/>
                    <a:lstStyle/>
                    <a:p>
                      <a:r>
                        <a:rPr lang="en-US" dirty="0" smtClean="0"/>
                        <a:t>A4</a:t>
                      </a:r>
                      <a:endParaRPr lang="en-IN" dirty="0"/>
                    </a:p>
                  </a:txBody>
                  <a:tcPr/>
                </a:tc>
                <a:tc>
                  <a:txBody>
                    <a:bodyPr/>
                    <a:lstStyle/>
                    <a:p>
                      <a:r>
                        <a:rPr lang="en-US" dirty="0" smtClean="0"/>
                        <a:t>-1500</a:t>
                      </a:r>
                      <a:endParaRPr lang="en-IN" dirty="0"/>
                    </a:p>
                  </a:txBody>
                  <a:tcPr/>
                </a:tc>
                <a:tc>
                  <a:txBody>
                    <a:bodyPr/>
                    <a:lstStyle/>
                    <a:p>
                      <a:r>
                        <a:rPr lang="en-US" dirty="0" smtClean="0"/>
                        <a:t>0</a:t>
                      </a:r>
                      <a:endParaRPr lang="en-IN" dirty="0"/>
                    </a:p>
                  </a:txBody>
                  <a:tcPr/>
                </a:tc>
                <a:tc>
                  <a:txBody>
                    <a:bodyPr/>
                    <a:lstStyle/>
                    <a:p>
                      <a:r>
                        <a:rPr lang="en-US" dirty="0" smtClean="0"/>
                        <a:t>1500</a:t>
                      </a:r>
                      <a:endParaRPr lang="en-IN" dirty="0"/>
                    </a:p>
                  </a:txBody>
                  <a:tcPr/>
                </a:tc>
                <a:tc>
                  <a:txBody>
                    <a:bodyPr/>
                    <a:lstStyle/>
                    <a:p>
                      <a:r>
                        <a:rPr lang="en-US" dirty="0" smtClean="0"/>
                        <a:t>3000</a:t>
                      </a:r>
                      <a:endParaRPr lang="en-IN" dirty="0"/>
                    </a:p>
                  </a:txBody>
                  <a:tcPr/>
                </a:tc>
                <a:tc>
                  <a:txBody>
                    <a:bodyPr/>
                    <a:lstStyle/>
                    <a:p>
                      <a:r>
                        <a:rPr lang="en-US" dirty="0" smtClean="0"/>
                        <a:t>4500</a:t>
                      </a:r>
                      <a:endParaRPr lang="en-IN" dirty="0"/>
                    </a:p>
                  </a:txBody>
                  <a:tcPr/>
                </a:tc>
              </a:tr>
            </a:tbl>
          </a:graphicData>
        </a:graphic>
      </p:graphicFrame>
      <p:sp>
        <p:nvSpPr>
          <p:cNvPr id="5" name="TextBox 4"/>
          <p:cNvSpPr txBox="1"/>
          <p:nvPr/>
        </p:nvSpPr>
        <p:spPr>
          <a:xfrm>
            <a:off x="2009104" y="4417454"/>
            <a:ext cx="184731" cy="369332"/>
          </a:xfrm>
          <a:prstGeom prst="rect">
            <a:avLst/>
          </a:prstGeom>
          <a:noFill/>
        </p:spPr>
        <p:txBody>
          <a:bodyPr wrap="none" rtlCol="0">
            <a:spAutoFit/>
          </a:bodyPr>
          <a:lstStyle/>
          <a:p>
            <a:endParaRPr lang="en-IN" dirty="0"/>
          </a:p>
        </p:txBody>
      </p:sp>
      <p:sp>
        <p:nvSpPr>
          <p:cNvPr id="6" name="TextBox 5"/>
          <p:cNvSpPr txBox="1"/>
          <p:nvPr/>
        </p:nvSpPr>
        <p:spPr>
          <a:xfrm>
            <a:off x="1403797" y="3921616"/>
            <a:ext cx="8628845" cy="2665927"/>
          </a:xfrm>
          <a:prstGeom prst="rect">
            <a:avLst/>
          </a:prstGeom>
          <a:noFill/>
        </p:spPr>
        <p:txBody>
          <a:bodyPr wrap="square" rtlCol="0">
            <a:spAutoFit/>
          </a:bodyPr>
          <a:lstStyle/>
          <a:p>
            <a:endParaRPr lang="en-IN" dirty="0"/>
          </a:p>
        </p:txBody>
      </p:sp>
      <p:graphicFrame>
        <p:nvGraphicFramePr>
          <p:cNvPr id="8" name="Table 7"/>
          <p:cNvGraphicFramePr>
            <a:graphicFrameLocks noGrp="1"/>
          </p:cNvGraphicFramePr>
          <p:nvPr>
            <p:extLst>
              <p:ext uri="{D42A27DB-BD31-4B8C-83A1-F6EECF244321}">
                <p14:modId xmlns:p14="http://schemas.microsoft.com/office/powerpoint/2010/main" val="1055839017"/>
              </p:ext>
            </p:extLst>
          </p:nvPr>
        </p:nvGraphicFramePr>
        <p:xfrm>
          <a:off x="1339403" y="4068173"/>
          <a:ext cx="8128002" cy="1854200"/>
        </p:xfrm>
        <a:graphic>
          <a:graphicData uri="http://schemas.openxmlformats.org/drawingml/2006/table">
            <a:tbl>
              <a:tblPr firstRow="1" bandRow="1">
                <a:tableStyleId>{5C22544A-7EE6-4342-B048-85BDC9FD1C3A}</a:tableStyleId>
              </a:tblPr>
              <a:tblGrid>
                <a:gridCol w="1354667"/>
                <a:gridCol w="1354667"/>
                <a:gridCol w="1354667"/>
                <a:gridCol w="1354667"/>
                <a:gridCol w="1354667"/>
                <a:gridCol w="1354667"/>
              </a:tblGrid>
              <a:tr h="370840">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r>
              <a:tr h="370840">
                <a:tc>
                  <a:txBody>
                    <a:bodyPr/>
                    <a:lstStyle/>
                    <a:p>
                      <a:endParaRPr lang="en-IN"/>
                    </a:p>
                  </a:txBody>
                  <a:tcPr/>
                </a:tc>
                <a:tc>
                  <a:txBody>
                    <a:bodyPr/>
                    <a:lstStyle/>
                    <a:p>
                      <a:r>
                        <a:rPr lang="en-US" dirty="0" smtClean="0"/>
                        <a:t>0</a:t>
                      </a:r>
                      <a:endParaRPr lang="en-IN" dirty="0"/>
                    </a:p>
                  </a:txBody>
                  <a:tcPr/>
                </a:tc>
                <a:tc>
                  <a:txBody>
                    <a:bodyPr/>
                    <a:lstStyle/>
                    <a:p>
                      <a:r>
                        <a:rPr lang="en-US" dirty="0" smtClean="0"/>
                        <a:t>375</a:t>
                      </a:r>
                      <a:endParaRPr lang="en-IN" dirty="0"/>
                    </a:p>
                  </a:txBody>
                  <a:tcPr/>
                </a:tc>
                <a:tc>
                  <a:txBody>
                    <a:bodyPr/>
                    <a:lstStyle/>
                    <a:p>
                      <a:r>
                        <a:rPr lang="en-US" dirty="0" smtClean="0"/>
                        <a:t>2625</a:t>
                      </a:r>
                      <a:endParaRPr lang="en-IN" dirty="0"/>
                    </a:p>
                  </a:txBody>
                  <a:tcPr/>
                </a:tc>
                <a:tc>
                  <a:txBody>
                    <a:bodyPr/>
                    <a:lstStyle/>
                    <a:p>
                      <a:r>
                        <a:rPr lang="en-US" dirty="0" smtClean="0"/>
                        <a:t>4125</a:t>
                      </a:r>
                      <a:endParaRPr lang="en-IN" dirty="0"/>
                    </a:p>
                  </a:txBody>
                  <a:tcPr/>
                </a:tc>
                <a:tc>
                  <a:txBody>
                    <a:bodyPr/>
                    <a:lstStyle/>
                    <a:p>
                      <a:r>
                        <a:rPr lang="en-US" dirty="0" smtClean="0"/>
                        <a:t>5625</a:t>
                      </a:r>
                      <a:endParaRPr lang="en-IN" dirty="0"/>
                    </a:p>
                  </a:txBody>
                  <a:tcPr/>
                </a:tc>
              </a:tr>
              <a:tr h="370840">
                <a:tc>
                  <a:txBody>
                    <a:bodyPr/>
                    <a:lstStyle/>
                    <a:p>
                      <a:endParaRPr lang="en-IN"/>
                    </a:p>
                  </a:txBody>
                  <a:tcPr/>
                </a:tc>
                <a:tc>
                  <a:txBody>
                    <a:bodyPr/>
                    <a:lstStyle/>
                    <a:p>
                      <a:r>
                        <a:rPr lang="en-US" dirty="0" smtClean="0"/>
                        <a:t>750</a:t>
                      </a:r>
                      <a:endParaRPr lang="en-IN" dirty="0"/>
                    </a:p>
                  </a:txBody>
                  <a:tcPr/>
                </a:tc>
                <a:tc>
                  <a:txBody>
                    <a:bodyPr/>
                    <a:lstStyle/>
                    <a:p>
                      <a:r>
                        <a:rPr lang="en-US" dirty="0" smtClean="0"/>
                        <a:t>0</a:t>
                      </a:r>
                      <a:endParaRPr lang="en-IN" dirty="0"/>
                    </a:p>
                  </a:txBody>
                  <a:tcPr/>
                </a:tc>
                <a:tc>
                  <a:txBody>
                    <a:bodyPr/>
                    <a:lstStyle/>
                    <a:p>
                      <a:r>
                        <a:rPr lang="en-US" dirty="0" smtClean="0"/>
                        <a:t>0</a:t>
                      </a:r>
                      <a:endParaRPr lang="en-IN" dirty="0"/>
                    </a:p>
                  </a:txBody>
                  <a:tcPr/>
                </a:tc>
                <a:tc>
                  <a:txBody>
                    <a:bodyPr/>
                    <a:lstStyle/>
                    <a:p>
                      <a:r>
                        <a:rPr lang="en-US" dirty="0" smtClean="0"/>
                        <a:t>1500</a:t>
                      </a:r>
                      <a:endParaRPr lang="en-IN" dirty="0"/>
                    </a:p>
                  </a:txBody>
                  <a:tcPr/>
                </a:tc>
                <a:tc>
                  <a:txBody>
                    <a:bodyPr/>
                    <a:lstStyle/>
                    <a:p>
                      <a:r>
                        <a:rPr lang="en-US" dirty="0" smtClean="0"/>
                        <a:t>3000</a:t>
                      </a:r>
                      <a:endParaRPr lang="en-IN" dirty="0"/>
                    </a:p>
                  </a:txBody>
                  <a:tcPr/>
                </a:tc>
              </a:tr>
              <a:tr h="370840">
                <a:tc>
                  <a:txBody>
                    <a:bodyPr/>
                    <a:lstStyle/>
                    <a:p>
                      <a:endParaRPr lang="en-IN" dirty="0"/>
                    </a:p>
                  </a:txBody>
                  <a:tcPr/>
                </a:tc>
                <a:tc>
                  <a:txBody>
                    <a:bodyPr/>
                    <a:lstStyle/>
                    <a:p>
                      <a:r>
                        <a:rPr lang="en-US" dirty="0" smtClean="0"/>
                        <a:t>1500</a:t>
                      </a:r>
                      <a:endParaRPr lang="en-IN" dirty="0"/>
                    </a:p>
                  </a:txBody>
                  <a:tcPr/>
                </a:tc>
                <a:tc>
                  <a:txBody>
                    <a:bodyPr/>
                    <a:lstStyle/>
                    <a:p>
                      <a:r>
                        <a:rPr lang="en-US" dirty="0" smtClean="0"/>
                        <a:t>750</a:t>
                      </a:r>
                      <a:endParaRPr lang="en-IN" dirty="0"/>
                    </a:p>
                  </a:txBody>
                  <a:tcPr/>
                </a:tc>
                <a:tc>
                  <a:txBody>
                    <a:bodyPr/>
                    <a:lstStyle/>
                    <a:p>
                      <a:r>
                        <a:rPr lang="en-US" dirty="0" smtClean="0"/>
                        <a:t>750</a:t>
                      </a:r>
                      <a:endParaRPr lang="en-IN" dirty="0"/>
                    </a:p>
                  </a:txBody>
                  <a:tcPr/>
                </a:tc>
                <a:tc>
                  <a:txBody>
                    <a:bodyPr/>
                    <a:lstStyle/>
                    <a:p>
                      <a:r>
                        <a:rPr lang="en-US" dirty="0" smtClean="0"/>
                        <a:t>0</a:t>
                      </a:r>
                      <a:endParaRPr lang="en-IN" dirty="0"/>
                    </a:p>
                  </a:txBody>
                  <a:tcPr/>
                </a:tc>
                <a:tc>
                  <a:txBody>
                    <a:bodyPr/>
                    <a:lstStyle/>
                    <a:p>
                      <a:r>
                        <a:rPr lang="en-US" dirty="0" smtClean="0"/>
                        <a:t>375</a:t>
                      </a:r>
                      <a:endParaRPr lang="en-IN" dirty="0"/>
                    </a:p>
                  </a:txBody>
                  <a:tcPr/>
                </a:tc>
              </a:tr>
              <a:tr h="370840">
                <a:tc>
                  <a:txBody>
                    <a:bodyPr/>
                    <a:lstStyle/>
                    <a:p>
                      <a:endParaRPr lang="en-IN" dirty="0"/>
                    </a:p>
                  </a:txBody>
                  <a:tcPr/>
                </a:tc>
                <a:tc>
                  <a:txBody>
                    <a:bodyPr/>
                    <a:lstStyle/>
                    <a:p>
                      <a:r>
                        <a:rPr lang="en-US" dirty="0" smtClean="0"/>
                        <a:t>2250</a:t>
                      </a:r>
                      <a:endParaRPr lang="en-IN" dirty="0"/>
                    </a:p>
                  </a:txBody>
                  <a:tcPr/>
                </a:tc>
                <a:tc>
                  <a:txBody>
                    <a:bodyPr/>
                    <a:lstStyle/>
                    <a:p>
                      <a:r>
                        <a:rPr lang="en-US" dirty="0" smtClean="0"/>
                        <a:t>1500</a:t>
                      </a:r>
                      <a:endParaRPr lang="en-IN" dirty="0"/>
                    </a:p>
                  </a:txBody>
                  <a:tcPr/>
                </a:tc>
                <a:tc>
                  <a:txBody>
                    <a:bodyPr/>
                    <a:lstStyle/>
                    <a:p>
                      <a:r>
                        <a:rPr lang="en-US" dirty="0" smtClean="0"/>
                        <a:t>1500</a:t>
                      </a:r>
                      <a:endParaRPr lang="en-IN" dirty="0"/>
                    </a:p>
                  </a:txBody>
                  <a:tcPr/>
                </a:tc>
                <a:tc>
                  <a:txBody>
                    <a:bodyPr/>
                    <a:lstStyle/>
                    <a:p>
                      <a:r>
                        <a:rPr lang="en-US" dirty="0" smtClean="0"/>
                        <a:t>750</a:t>
                      </a:r>
                      <a:endParaRPr lang="en-IN" dirty="0"/>
                    </a:p>
                  </a:txBody>
                  <a:tcPr/>
                </a:tc>
                <a:tc>
                  <a:txBody>
                    <a:bodyPr/>
                    <a:lstStyle/>
                    <a:p>
                      <a:r>
                        <a:rPr lang="en-US" dirty="0" smtClean="0"/>
                        <a:t>0</a:t>
                      </a:r>
                      <a:endParaRPr lang="en-IN" dirty="0"/>
                    </a:p>
                  </a:txBody>
                  <a:tcPr/>
                </a:tc>
              </a:tr>
            </a:tbl>
          </a:graphicData>
        </a:graphic>
      </p:graphicFrame>
      <p:sp>
        <p:nvSpPr>
          <p:cNvPr id="9" name="TextBox 8"/>
          <p:cNvSpPr txBox="1"/>
          <p:nvPr/>
        </p:nvSpPr>
        <p:spPr>
          <a:xfrm>
            <a:off x="1365160" y="3403003"/>
            <a:ext cx="6761409" cy="369332"/>
          </a:xfrm>
          <a:prstGeom prst="rect">
            <a:avLst/>
          </a:prstGeom>
          <a:noFill/>
        </p:spPr>
        <p:txBody>
          <a:bodyPr wrap="square" rtlCol="0">
            <a:spAutoFit/>
          </a:bodyPr>
          <a:lstStyle/>
          <a:p>
            <a:r>
              <a:rPr lang="en-US" dirty="0" smtClean="0"/>
              <a:t>Regret Table</a:t>
            </a:r>
            <a:endParaRPr lang="en-IN" dirty="0"/>
          </a:p>
        </p:txBody>
      </p:sp>
      <p:sp>
        <p:nvSpPr>
          <p:cNvPr id="10" name="TextBox 9"/>
          <p:cNvSpPr txBox="1"/>
          <p:nvPr/>
        </p:nvSpPr>
        <p:spPr>
          <a:xfrm>
            <a:off x="1558344" y="6068930"/>
            <a:ext cx="7006107" cy="369332"/>
          </a:xfrm>
          <a:prstGeom prst="rect">
            <a:avLst/>
          </a:prstGeom>
          <a:noFill/>
        </p:spPr>
        <p:txBody>
          <a:bodyPr wrap="square" rtlCol="0">
            <a:spAutoFit/>
          </a:bodyPr>
          <a:lstStyle/>
          <a:p>
            <a:r>
              <a:rPr lang="en-US" dirty="0" smtClean="0"/>
              <a:t>The third alternative A3 is the best alternative</a:t>
            </a:r>
            <a:endParaRPr lang="en-IN" dirty="0"/>
          </a:p>
        </p:txBody>
      </p:sp>
    </p:spTree>
    <p:extLst>
      <p:ext uri="{BB962C8B-B14F-4D97-AF65-F5344CB8AC3E}">
        <p14:creationId xmlns:p14="http://schemas.microsoft.com/office/powerpoint/2010/main" val="15238918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6975" y="450761"/>
            <a:ext cx="9646276" cy="4801314"/>
          </a:xfrm>
          <a:prstGeom prst="rect">
            <a:avLst/>
          </a:prstGeom>
          <a:noFill/>
        </p:spPr>
        <p:txBody>
          <a:bodyPr wrap="square" rtlCol="0">
            <a:spAutoFit/>
          </a:bodyPr>
          <a:lstStyle/>
          <a:p>
            <a:r>
              <a:rPr lang="en-US" sz="2400" b="1" dirty="0" smtClean="0"/>
              <a:t>Hurwicz Criterion </a:t>
            </a:r>
            <a:r>
              <a:rPr lang="en-US" sz="2400" dirty="0" smtClean="0"/>
              <a:t>:  In the case of maximization problem, </a:t>
            </a:r>
            <a:r>
              <a:rPr lang="en-US" sz="2400" dirty="0" err="1" smtClean="0"/>
              <a:t>maximax</a:t>
            </a:r>
            <a:r>
              <a:rPr lang="en-US" sz="2400" dirty="0" smtClean="0"/>
              <a:t> criterion will give the optimistic solution and </a:t>
            </a:r>
            <a:r>
              <a:rPr lang="en-US" sz="2400" dirty="0" err="1" smtClean="0"/>
              <a:t>maximin</a:t>
            </a:r>
            <a:r>
              <a:rPr lang="en-US" sz="2400" dirty="0" smtClean="0"/>
              <a:t> criterion will give the pessimistic solution.  In the case of minimization problem, </a:t>
            </a:r>
            <a:r>
              <a:rPr lang="en-US" sz="2400" dirty="0" err="1" smtClean="0"/>
              <a:t>minimin</a:t>
            </a:r>
            <a:r>
              <a:rPr lang="en-US" sz="2400" dirty="0" smtClean="0"/>
              <a:t> criterion will give the optimistic solution </a:t>
            </a:r>
            <a:r>
              <a:rPr lang="en-US" sz="2400" dirty="0" err="1" smtClean="0"/>
              <a:t>amd</a:t>
            </a:r>
            <a:r>
              <a:rPr lang="en-US" sz="2400" dirty="0" smtClean="0"/>
              <a:t> minimax criterion will give the pessimistic solution.</a:t>
            </a:r>
          </a:p>
          <a:p>
            <a:endParaRPr lang="en-US" dirty="0"/>
          </a:p>
          <a:p>
            <a:r>
              <a:rPr lang="en-US" dirty="0" smtClean="0"/>
              <a:t>     </a:t>
            </a:r>
            <a:r>
              <a:rPr lang="en-US" sz="2400" dirty="0" err="1" smtClean="0"/>
              <a:t>Hurwicz</a:t>
            </a:r>
            <a:r>
              <a:rPr lang="en-US" sz="2400" dirty="0" smtClean="0"/>
              <a:t> criterion aims to strike a balance between the extreme optimism and the extreme pessimism by assigning a weight of </a:t>
            </a:r>
            <a:r>
              <a:rPr lang="el-GR" sz="2400" dirty="0" smtClean="0"/>
              <a:t>α</a:t>
            </a:r>
            <a:r>
              <a:rPr lang="en-US" sz="2400" dirty="0" smtClean="0"/>
              <a:t> to the optimism and 1-</a:t>
            </a:r>
            <a:r>
              <a:rPr lang="el-GR" sz="2400" dirty="0" smtClean="0"/>
              <a:t>α</a:t>
            </a:r>
            <a:r>
              <a:rPr lang="en-US" sz="2400" dirty="0" smtClean="0"/>
              <a:t> to the pessimism.  The range of </a:t>
            </a:r>
            <a:r>
              <a:rPr lang="el-GR" sz="2400" dirty="0" smtClean="0"/>
              <a:t>α</a:t>
            </a:r>
            <a:r>
              <a:rPr lang="en-US" sz="2400" dirty="0" smtClean="0"/>
              <a:t> is from 0 to 1.  Depending on the decision making situation, the value of </a:t>
            </a:r>
            <a:r>
              <a:rPr lang="el-GR" sz="2400" dirty="0" smtClean="0"/>
              <a:t>α</a:t>
            </a:r>
            <a:r>
              <a:rPr lang="en-US" sz="2400" dirty="0" smtClean="0"/>
              <a:t> will be decided.  In the absence of any bias either towards optimism or pessimism, one can assume 0.5 for </a:t>
            </a:r>
            <a:r>
              <a:rPr lang="el-GR" sz="2400" dirty="0" smtClean="0"/>
              <a:t>α</a:t>
            </a:r>
            <a:endParaRPr lang="en-US" sz="2400" dirty="0" smtClean="0"/>
          </a:p>
          <a:p>
            <a:endParaRPr lang="en-US" sz="2400" dirty="0"/>
          </a:p>
          <a:p>
            <a:endParaRPr lang="en-IN" sz="2400" dirty="0"/>
          </a:p>
        </p:txBody>
      </p:sp>
    </p:spTree>
    <p:extLst>
      <p:ext uri="{BB962C8B-B14F-4D97-AF65-F5344CB8AC3E}">
        <p14:creationId xmlns:p14="http://schemas.microsoft.com/office/powerpoint/2010/main" val="18125112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34103" y="983411"/>
            <a:ext cx="11204510" cy="2853679"/>
          </a:xfrm>
          <a:prstGeom prst="rect">
            <a:avLst/>
          </a:prstGeom>
        </p:spPr>
      </p:pic>
    </p:spTree>
    <p:extLst>
      <p:ext uri="{BB962C8B-B14F-4D97-AF65-F5344CB8AC3E}">
        <p14:creationId xmlns:p14="http://schemas.microsoft.com/office/powerpoint/2010/main" val="17202393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10883" y="431321"/>
            <a:ext cx="8186468" cy="646331"/>
          </a:xfrm>
          <a:prstGeom prst="rect">
            <a:avLst/>
          </a:prstGeom>
          <a:noFill/>
        </p:spPr>
        <p:txBody>
          <a:bodyPr wrap="square" rtlCol="0">
            <a:spAutoFit/>
          </a:bodyPr>
          <a:lstStyle/>
          <a:p>
            <a:r>
              <a:rPr lang="en-IN" dirty="0" smtClean="0"/>
              <a:t>Example : The conditional payoff(Profit in </a:t>
            </a:r>
            <a:r>
              <a:rPr lang="en-IN" dirty="0" err="1" smtClean="0"/>
              <a:t>Rs</a:t>
            </a:r>
            <a:r>
              <a:rPr lang="en-IN" dirty="0" smtClean="0"/>
              <a:t>.) of different courses of action (Alternatives) against the state of nature are given in the following Table.</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039339919"/>
              </p:ext>
            </p:extLst>
          </p:nvPr>
        </p:nvGraphicFramePr>
        <p:xfrm>
          <a:off x="983411" y="1504669"/>
          <a:ext cx="8128000" cy="2123440"/>
        </p:xfrm>
        <a:graphic>
          <a:graphicData uri="http://schemas.openxmlformats.org/drawingml/2006/table">
            <a:tbl>
              <a:tblPr firstRow="1" bandRow="1">
                <a:tableStyleId>{D7AC3CCA-C797-4891-BE02-D94E43425B78}</a:tableStyleId>
              </a:tblPr>
              <a:tblGrid>
                <a:gridCol w="2032000"/>
                <a:gridCol w="2032000"/>
                <a:gridCol w="2032000"/>
                <a:gridCol w="2032000"/>
              </a:tblGrid>
              <a:tr h="370840">
                <a:tc>
                  <a:txBody>
                    <a:bodyPr/>
                    <a:lstStyle/>
                    <a:p>
                      <a:r>
                        <a:rPr lang="en-IN" dirty="0" smtClean="0"/>
                        <a:t>Course</a:t>
                      </a:r>
                      <a:r>
                        <a:rPr lang="en-IN" baseline="0" dirty="0" smtClean="0"/>
                        <a:t> of action/</a:t>
                      </a:r>
                    </a:p>
                    <a:p>
                      <a:r>
                        <a:rPr lang="en-IN" baseline="0" dirty="0" smtClean="0"/>
                        <a:t>State of Nature</a:t>
                      </a:r>
                      <a:endParaRPr lang="en-IN" dirty="0"/>
                    </a:p>
                  </a:txBody>
                  <a:tcPr/>
                </a:tc>
                <a:tc>
                  <a:txBody>
                    <a:bodyPr/>
                    <a:lstStyle/>
                    <a:p>
                      <a:pPr algn="ctr"/>
                      <a:r>
                        <a:rPr lang="en-IN" dirty="0" smtClean="0"/>
                        <a:t>A1</a:t>
                      </a:r>
                      <a:endParaRPr lang="en-IN" dirty="0"/>
                    </a:p>
                  </a:txBody>
                  <a:tcPr/>
                </a:tc>
                <a:tc>
                  <a:txBody>
                    <a:bodyPr/>
                    <a:lstStyle/>
                    <a:p>
                      <a:pPr algn="ctr"/>
                      <a:r>
                        <a:rPr lang="en-IN" dirty="0" smtClean="0"/>
                        <a:t>A2</a:t>
                      </a:r>
                      <a:endParaRPr lang="en-IN" dirty="0"/>
                    </a:p>
                  </a:txBody>
                  <a:tcPr/>
                </a:tc>
                <a:tc>
                  <a:txBody>
                    <a:bodyPr/>
                    <a:lstStyle/>
                    <a:p>
                      <a:pPr algn="ctr"/>
                      <a:r>
                        <a:rPr lang="en-IN" dirty="0" smtClean="0"/>
                        <a:t>A3</a:t>
                      </a:r>
                      <a:endParaRPr lang="en-IN" dirty="0"/>
                    </a:p>
                  </a:txBody>
                  <a:tcPr/>
                </a:tc>
              </a:tr>
              <a:tr h="370840">
                <a:tc>
                  <a:txBody>
                    <a:bodyPr/>
                    <a:lstStyle/>
                    <a:p>
                      <a:r>
                        <a:rPr lang="en-IN" dirty="0" smtClean="0"/>
                        <a:t>N1</a:t>
                      </a:r>
                      <a:endParaRPr lang="en-IN" dirty="0"/>
                    </a:p>
                  </a:txBody>
                  <a:tcPr/>
                </a:tc>
                <a:tc>
                  <a:txBody>
                    <a:bodyPr/>
                    <a:lstStyle/>
                    <a:p>
                      <a:r>
                        <a:rPr lang="en-IN" dirty="0" smtClean="0"/>
                        <a:t>4000</a:t>
                      </a:r>
                      <a:endParaRPr lang="en-IN" dirty="0"/>
                    </a:p>
                  </a:txBody>
                  <a:tcPr/>
                </a:tc>
                <a:tc>
                  <a:txBody>
                    <a:bodyPr/>
                    <a:lstStyle/>
                    <a:p>
                      <a:r>
                        <a:rPr lang="en-IN" dirty="0" smtClean="0"/>
                        <a:t>20000</a:t>
                      </a:r>
                      <a:endParaRPr lang="en-IN" dirty="0"/>
                    </a:p>
                  </a:txBody>
                  <a:tcPr/>
                </a:tc>
                <a:tc>
                  <a:txBody>
                    <a:bodyPr/>
                    <a:lstStyle/>
                    <a:p>
                      <a:r>
                        <a:rPr lang="en-IN" dirty="0" smtClean="0"/>
                        <a:t>20000</a:t>
                      </a:r>
                      <a:endParaRPr lang="en-IN" dirty="0"/>
                    </a:p>
                  </a:txBody>
                  <a:tcPr/>
                </a:tc>
              </a:tr>
              <a:tr h="370840">
                <a:tc>
                  <a:txBody>
                    <a:bodyPr/>
                    <a:lstStyle/>
                    <a:p>
                      <a:r>
                        <a:rPr lang="en-IN" dirty="0" smtClean="0"/>
                        <a:t>N2</a:t>
                      </a:r>
                      <a:endParaRPr lang="en-IN" dirty="0"/>
                    </a:p>
                  </a:txBody>
                  <a:tcPr/>
                </a:tc>
                <a:tc>
                  <a:txBody>
                    <a:bodyPr/>
                    <a:lstStyle/>
                    <a:p>
                      <a:r>
                        <a:rPr lang="en-IN" dirty="0" smtClean="0"/>
                        <a:t>-100</a:t>
                      </a:r>
                      <a:endParaRPr lang="en-IN" dirty="0"/>
                    </a:p>
                  </a:txBody>
                  <a:tcPr/>
                </a:tc>
                <a:tc>
                  <a:txBody>
                    <a:bodyPr/>
                    <a:lstStyle/>
                    <a:p>
                      <a:r>
                        <a:rPr lang="en-IN" dirty="0" smtClean="0"/>
                        <a:t>5000</a:t>
                      </a:r>
                      <a:endParaRPr lang="en-IN" dirty="0"/>
                    </a:p>
                  </a:txBody>
                  <a:tcPr/>
                </a:tc>
                <a:tc>
                  <a:txBody>
                    <a:bodyPr/>
                    <a:lstStyle/>
                    <a:p>
                      <a:r>
                        <a:rPr lang="en-IN" dirty="0" smtClean="0"/>
                        <a:t>15000</a:t>
                      </a:r>
                      <a:endParaRPr lang="en-IN" dirty="0"/>
                    </a:p>
                  </a:txBody>
                  <a:tcPr/>
                </a:tc>
              </a:tr>
              <a:tr h="370840">
                <a:tc>
                  <a:txBody>
                    <a:bodyPr/>
                    <a:lstStyle/>
                    <a:p>
                      <a:r>
                        <a:rPr lang="en-IN" dirty="0" smtClean="0"/>
                        <a:t>N3</a:t>
                      </a:r>
                      <a:endParaRPr lang="en-IN" dirty="0"/>
                    </a:p>
                  </a:txBody>
                  <a:tcPr/>
                </a:tc>
                <a:tc>
                  <a:txBody>
                    <a:bodyPr/>
                    <a:lstStyle/>
                    <a:p>
                      <a:r>
                        <a:rPr lang="en-IN" dirty="0" smtClean="0"/>
                        <a:t>6000</a:t>
                      </a:r>
                      <a:endParaRPr lang="en-IN" dirty="0"/>
                    </a:p>
                  </a:txBody>
                  <a:tcPr/>
                </a:tc>
                <a:tc>
                  <a:txBody>
                    <a:bodyPr/>
                    <a:lstStyle/>
                    <a:p>
                      <a:r>
                        <a:rPr lang="en-IN" dirty="0" smtClean="0"/>
                        <a:t>400</a:t>
                      </a:r>
                      <a:endParaRPr lang="en-IN" dirty="0"/>
                    </a:p>
                  </a:txBody>
                  <a:tcPr/>
                </a:tc>
                <a:tc>
                  <a:txBody>
                    <a:bodyPr/>
                    <a:lstStyle/>
                    <a:p>
                      <a:r>
                        <a:rPr lang="en-IN" dirty="0" smtClean="0"/>
                        <a:t>-2000</a:t>
                      </a:r>
                      <a:endParaRPr lang="en-IN" dirty="0"/>
                    </a:p>
                  </a:txBody>
                  <a:tcPr/>
                </a:tc>
              </a:tr>
              <a:tr h="370840">
                <a:tc>
                  <a:txBody>
                    <a:bodyPr/>
                    <a:lstStyle/>
                    <a:p>
                      <a:r>
                        <a:rPr lang="en-IN" dirty="0" smtClean="0"/>
                        <a:t>N4</a:t>
                      </a:r>
                      <a:endParaRPr lang="en-IN" dirty="0"/>
                    </a:p>
                  </a:txBody>
                  <a:tcPr/>
                </a:tc>
                <a:tc>
                  <a:txBody>
                    <a:bodyPr/>
                    <a:lstStyle/>
                    <a:p>
                      <a:r>
                        <a:rPr lang="en-IN" dirty="0" smtClean="0"/>
                        <a:t>18000</a:t>
                      </a:r>
                      <a:endParaRPr lang="en-IN" dirty="0"/>
                    </a:p>
                  </a:txBody>
                  <a:tcPr/>
                </a:tc>
                <a:tc>
                  <a:txBody>
                    <a:bodyPr/>
                    <a:lstStyle/>
                    <a:p>
                      <a:r>
                        <a:rPr lang="en-IN" dirty="0" smtClean="0"/>
                        <a:t>0</a:t>
                      </a:r>
                      <a:endParaRPr lang="en-IN" dirty="0"/>
                    </a:p>
                  </a:txBody>
                  <a:tcPr/>
                </a:tc>
                <a:tc>
                  <a:txBody>
                    <a:bodyPr/>
                    <a:lstStyle/>
                    <a:p>
                      <a:r>
                        <a:rPr lang="en-IN" dirty="0" smtClean="0"/>
                        <a:t>1000</a:t>
                      </a:r>
                      <a:endParaRPr lang="en-IN" dirty="0"/>
                    </a:p>
                  </a:txBody>
                  <a:tcPr/>
                </a:tc>
              </a:tr>
            </a:tbl>
          </a:graphicData>
        </a:graphic>
      </p:graphicFrame>
      <p:sp>
        <p:nvSpPr>
          <p:cNvPr id="5" name="TextBox 4"/>
          <p:cNvSpPr txBox="1"/>
          <p:nvPr/>
        </p:nvSpPr>
        <p:spPr>
          <a:xfrm>
            <a:off x="1043796" y="4055126"/>
            <a:ext cx="3611438" cy="369332"/>
          </a:xfrm>
          <a:prstGeom prst="rect">
            <a:avLst/>
          </a:prstGeom>
          <a:noFill/>
        </p:spPr>
        <p:txBody>
          <a:bodyPr wrap="none" rtlCol="0">
            <a:spAutoFit/>
          </a:bodyPr>
          <a:lstStyle/>
          <a:p>
            <a:r>
              <a:rPr lang="en-IN" dirty="0" smtClean="0"/>
              <a:t>Let </a:t>
            </a:r>
            <a:r>
              <a:rPr lang="el-GR" dirty="0" smtClean="0"/>
              <a:t>α</a:t>
            </a:r>
            <a:r>
              <a:rPr lang="en-IN" dirty="0" smtClean="0"/>
              <a:t>=0.7 be the degree of optimism</a:t>
            </a:r>
            <a:endParaRPr lang="en-IN" dirty="0"/>
          </a:p>
        </p:txBody>
      </p:sp>
      <p:sp>
        <p:nvSpPr>
          <p:cNvPr id="6" name="TextBox 5"/>
          <p:cNvSpPr txBox="1"/>
          <p:nvPr/>
        </p:nvSpPr>
        <p:spPr>
          <a:xfrm>
            <a:off x="1164566" y="4830792"/>
            <a:ext cx="4966937" cy="923330"/>
          </a:xfrm>
          <a:prstGeom prst="rect">
            <a:avLst/>
          </a:prstGeom>
          <a:noFill/>
        </p:spPr>
        <p:txBody>
          <a:bodyPr wrap="none" rtlCol="0">
            <a:spAutoFit/>
          </a:bodyPr>
          <a:lstStyle/>
          <a:p>
            <a:r>
              <a:rPr lang="en-IN" dirty="0" smtClean="0"/>
              <a:t>WO(A1)=12570;  WO(A2)=14000  ;  WO(A3)=13400</a:t>
            </a:r>
          </a:p>
          <a:p>
            <a:r>
              <a:rPr lang="en-IN" dirty="0"/>
              <a:t> </a:t>
            </a:r>
            <a:r>
              <a:rPr lang="en-IN" dirty="0" smtClean="0"/>
              <a:t>Hence, Max{ WO(Ai)}=14000</a:t>
            </a:r>
          </a:p>
          <a:p>
            <a:r>
              <a:rPr lang="en-IN" dirty="0" smtClean="0"/>
              <a:t>Therefore, the alternative A2 is the Best alternative</a:t>
            </a:r>
            <a:endParaRPr lang="en-IN" dirty="0"/>
          </a:p>
        </p:txBody>
      </p:sp>
    </p:spTree>
    <p:extLst>
      <p:ext uri="{BB962C8B-B14F-4D97-AF65-F5344CB8AC3E}">
        <p14:creationId xmlns:p14="http://schemas.microsoft.com/office/powerpoint/2010/main" val="3658364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47662" y="904875"/>
            <a:ext cx="11496675" cy="5048250"/>
          </a:xfrm>
          <a:prstGeom prst="rect">
            <a:avLst/>
          </a:prstGeom>
        </p:spPr>
      </p:pic>
    </p:spTree>
    <p:extLst>
      <p:ext uri="{BB962C8B-B14F-4D97-AF65-F5344CB8AC3E}">
        <p14:creationId xmlns:p14="http://schemas.microsoft.com/office/powerpoint/2010/main" val="3293903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8136" y="621102"/>
            <a:ext cx="4820550" cy="584775"/>
          </a:xfrm>
          <a:prstGeom prst="rect">
            <a:avLst/>
          </a:prstGeom>
          <a:noFill/>
        </p:spPr>
        <p:txBody>
          <a:bodyPr wrap="none" rtlCol="0">
            <a:spAutoFit/>
          </a:bodyPr>
          <a:lstStyle/>
          <a:p>
            <a:r>
              <a:rPr lang="en-IN" sz="3200" dirty="0" smtClean="0"/>
              <a:t>Decision Making Under Risk</a:t>
            </a:r>
            <a:endParaRPr lang="en-IN" sz="3200" dirty="0"/>
          </a:p>
        </p:txBody>
      </p:sp>
      <p:sp>
        <p:nvSpPr>
          <p:cNvPr id="3" name="TextBox 2"/>
          <p:cNvSpPr txBox="1"/>
          <p:nvPr/>
        </p:nvSpPr>
        <p:spPr>
          <a:xfrm>
            <a:off x="1069675" y="1457864"/>
            <a:ext cx="9986260" cy="2308324"/>
          </a:xfrm>
          <a:prstGeom prst="rect">
            <a:avLst/>
          </a:prstGeom>
          <a:noFill/>
        </p:spPr>
        <p:txBody>
          <a:bodyPr wrap="none" rtlCol="0">
            <a:spAutoFit/>
          </a:bodyPr>
          <a:lstStyle/>
          <a:p>
            <a:r>
              <a:rPr lang="en-IN" sz="2400" dirty="0" smtClean="0"/>
              <a:t>The criteria for evaluating the course of action to take a decision under risk are</a:t>
            </a:r>
          </a:p>
          <a:p>
            <a:endParaRPr lang="en-IN" sz="2400" dirty="0"/>
          </a:p>
          <a:p>
            <a:pPr marL="342900" indent="-342900">
              <a:buAutoNum type="arabicPeriod"/>
            </a:pPr>
            <a:r>
              <a:rPr lang="en-IN" sz="2400" dirty="0" smtClean="0"/>
              <a:t>Expected Monetary Value(EMV)</a:t>
            </a:r>
          </a:p>
          <a:p>
            <a:pPr marL="342900" indent="-342900">
              <a:buAutoNum type="arabicPeriod"/>
            </a:pPr>
            <a:r>
              <a:rPr lang="en-IN" sz="2400" dirty="0" smtClean="0"/>
              <a:t>Expected Opportunity Loss(EOL)</a:t>
            </a:r>
          </a:p>
          <a:p>
            <a:pPr marL="342900" indent="-342900">
              <a:buAutoNum type="arabicPeriod"/>
            </a:pPr>
            <a:r>
              <a:rPr lang="en-IN" sz="2400" dirty="0" smtClean="0"/>
              <a:t>Expected Profit of Perfect Information(EPPI)</a:t>
            </a:r>
          </a:p>
          <a:p>
            <a:pPr marL="342900" indent="-342900">
              <a:buAutoNum type="arabicPeriod"/>
            </a:pPr>
            <a:r>
              <a:rPr lang="en-IN" sz="2400" dirty="0" smtClean="0"/>
              <a:t>Expected value of Perfect Information(EVPI)</a:t>
            </a:r>
          </a:p>
        </p:txBody>
      </p:sp>
    </p:spTree>
    <p:extLst>
      <p:ext uri="{BB962C8B-B14F-4D97-AF65-F5344CB8AC3E}">
        <p14:creationId xmlns:p14="http://schemas.microsoft.com/office/powerpoint/2010/main" val="4298539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621102" y="862642"/>
                <a:ext cx="10205935" cy="3149580"/>
              </a:xfrm>
              <a:prstGeom prst="rect">
                <a:avLst/>
              </a:prstGeom>
              <a:noFill/>
            </p:spPr>
            <p:txBody>
              <a:bodyPr wrap="none" rtlCol="0">
                <a:spAutoFit/>
              </a:bodyPr>
              <a:lstStyle/>
              <a:p>
                <a:r>
                  <a:rPr lang="en-IN" sz="2400" b="1" dirty="0" smtClean="0"/>
                  <a:t>Expected Monetary Value : </a:t>
                </a:r>
                <a:r>
                  <a:rPr lang="en-IN" sz="2400" dirty="0"/>
                  <a:t>T</a:t>
                </a:r>
                <a:r>
                  <a:rPr lang="en-IN" sz="2400" dirty="0" smtClean="0"/>
                  <a:t>he expected monetary value is the </a:t>
                </a:r>
              </a:p>
              <a:p>
                <a:r>
                  <a:rPr lang="en-IN" sz="2400" dirty="0" smtClean="0"/>
                  <a:t>Weighted sum of possible payoff for alternative.  It can be obtained by </a:t>
                </a:r>
              </a:p>
              <a:p>
                <a:endParaRPr lang="en-IN" sz="2400" dirty="0"/>
              </a:p>
              <a:p>
                <a:r>
                  <a:rPr lang="en-IN" sz="2400" dirty="0" smtClean="0"/>
                  <a:t>EMV(Ai)=</a:t>
                </a:r>
                <a14:m>
                  <m:oMath xmlns:m="http://schemas.openxmlformats.org/officeDocument/2006/math">
                    <m:nary>
                      <m:naryPr>
                        <m:chr m:val="∑"/>
                        <m:limLoc m:val="subSup"/>
                        <m:ctrlPr>
                          <a:rPr lang="en-IN" sz="2400" i="1" smtClean="0">
                            <a:latin typeface="Cambria Math" panose="02040503050406030204" pitchFamily="18" charset="0"/>
                          </a:rPr>
                        </m:ctrlPr>
                      </m:naryPr>
                      <m:sub>
                        <m:r>
                          <m:rPr>
                            <m:brk m:alnAt="25"/>
                          </m:rPr>
                          <a:rPr lang="en-IN" sz="2400" b="0" i="1" smtClean="0">
                            <a:latin typeface="Cambria Math" panose="02040503050406030204" pitchFamily="18" charset="0"/>
                          </a:rPr>
                          <m:t>𝑗</m:t>
                        </m:r>
                        <m:r>
                          <a:rPr lang="en-IN" sz="2400" b="0" i="1" smtClean="0">
                            <a:latin typeface="Cambria Math" panose="02040503050406030204" pitchFamily="18" charset="0"/>
                          </a:rPr>
                          <m:t>=1</m:t>
                        </m:r>
                      </m:sub>
                      <m:sup>
                        <m:r>
                          <a:rPr lang="en-IN" sz="2400" b="0" i="1" smtClean="0">
                            <a:latin typeface="Cambria Math" panose="02040503050406030204" pitchFamily="18" charset="0"/>
                          </a:rPr>
                          <m:t>𝑛</m:t>
                        </m:r>
                      </m:sup>
                      <m:e>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𝑂</m:t>
                            </m:r>
                          </m:e>
                          <m:sub>
                            <m:r>
                              <a:rPr lang="en-IN" sz="2400" b="0" i="1" smtClean="0">
                                <a:latin typeface="Cambria Math" panose="02040503050406030204" pitchFamily="18" charset="0"/>
                              </a:rPr>
                              <m:t>𝑖𝑗</m:t>
                            </m:r>
                          </m:sub>
                        </m:sSub>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𝑝</m:t>
                            </m:r>
                          </m:e>
                          <m:sub>
                            <m:r>
                              <a:rPr lang="en-IN" sz="2400" b="0" i="1" smtClean="0">
                                <a:latin typeface="Cambria Math" panose="02040503050406030204" pitchFamily="18" charset="0"/>
                              </a:rPr>
                              <m:t>𝑗</m:t>
                            </m:r>
                          </m:sub>
                        </m:sSub>
                      </m:e>
                    </m:nary>
                  </m:oMath>
                </a14:m>
                <a:endParaRPr lang="en-IN" sz="2400" dirty="0" smtClean="0"/>
              </a:p>
              <a:p>
                <a:endParaRPr lang="en-IN" sz="2400" dirty="0"/>
              </a:p>
              <a:p>
                <a:r>
                  <a:rPr lang="en-IN" sz="2400" dirty="0" smtClean="0"/>
                  <a:t>Where n=No. of possible states of nature</a:t>
                </a:r>
              </a:p>
              <a:p>
                <a:r>
                  <a:rPr lang="en-IN" sz="2400" dirty="0"/>
                  <a:t> </a:t>
                </a:r>
                <a:r>
                  <a:rPr lang="en-IN" sz="2400" dirty="0" smtClean="0"/>
                  <a:t>             </a:t>
                </a:r>
                <a14:m>
                  <m:oMath xmlns:m="http://schemas.openxmlformats.org/officeDocument/2006/math">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𝑝</m:t>
                        </m:r>
                      </m:e>
                      <m:sub>
                        <m:r>
                          <a:rPr lang="en-IN" sz="2400" b="0" i="1" smtClean="0">
                            <a:latin typeface="Cambria Math" panose="02040503050406030204" pitchFamily="18" charset="0"/>
                          </a:rPr>
                          <m:t>𝑗</m:t>
                        </m:r>
                      </m:sub>
                    </m:sSub>
                    <m:r>
                      <a:rPr lang="en-IN" sz="2400" b="0" i="1" smtClean="0">
                        <a:latin typeface="Cambria Math" panose="02040503050406030204" pitchFamily="18" charset="0"/>
                      </a:rPr>
                      <m:t>=</m:t>
                    </m:r>
                  </m:oMath>
                </a14:m>
                <a:r>
                  <a:rPr lang="en-IN" sz="2400" dirty="0" smtClean="0"/>
                  <a:t> probabilities of occurrence of </a:t>
                </a:r>
                <a:r>
                  <a:rPr lang="en-IN" sz="2400" dirty="0" err="1" smtClean="0"/>
                  <a:t>jth</a:t>
                </a:r>
                <a:r>
                  <a:rPr lang="en-IN" sz="2400" dirty="0" smtClean="0"/>
                  <a:t> state of nature</a:t>
                </a:r>
              </a:p>
              <a:p>
                <a:r>
                  <a:rPr lang="en-IN" sz="2400" dirty="0"/>
                  <a:t> </a:t>
                </a:r>
                <a:r>
                  <a:rPr lang="en-IN" sz="2400" dirty="0" smtClean="0"/>
                  <a:t>             </a:t>
                </a:r>
                <a14:m>
                  <m:oMath xmlns:m="http://schemas.openxmlformats.org/officeDocument/2006/math">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𝑂</m:t>
                        </m:r>
                      </m:e>
                      <m:sub>
                        <m:r>
                          <a:rPr lang="en-IN" sz="2400" b="0" i="1" smtClean="0">
                            <a:latin typeface="Cambria Math" panose="02040503050406030204" pitchFamily="18" charset="0"/>
                          </a:rPr>
                          <m:t>𝑖𝑗</m:t>
                        </m:r>
                      </m:sub>
                    </m:sSub>
                  </m:oMath>
                </a14:m>
                <a:r>
                  <a:rPr lang="en-IN" sz="2400" dirty="0" smtClean="0"/>
                  <a:t> = payoff associated with </a:t>
                </a:r>
                <a:r>
                  <a:rPr lang="en-IN" sz="2400" dirty="0" err="1" smtClean="0"/>
                  <a:t>jth</a:t>
                </a:r>
                <a:r>
                  <a:rPr lang="en-IN" sz="2400" dirty="0" smtClean="0"/>
                  <a:t> state of nature against the </a:t>
                </a:r>
                <a:r>
                  <a:rPr lang="en-IN" sz="2400" dirty="0" err="1" smtClean="0"/>
                  <a:t>ith</a:t>
                </a:r>
                <a:r>
                  <a:rPr lang="en-IN" sz="2400" dirty="0" smtClean="0"/>
                  <a:t> alternative</a:t>
                </a:r>
                <a:endParaRPr lang="en-IN" sz="2400" dirty="0"/>
              </a:p>
            </p:txBody>
          </p:sp>
        </mc:Choice>
        <mc:Fallback xmlns="">
          <p:sp>
            <p:nvSpPr>
              <p:cNvPr id="2" name="TextBox 1"/>
              <p:cNvSpPr txBox="1">
                <a:spLocks noRot="1" noChangeAspect="1" noMove="1" noResize="1" noEditPoints="1" noAdjustHandles="1" noChangeArrowheads="1" noChangeShapeType="1" noTextEdit="1"/>
              </p:cNvSpPr>
              <p:nvPr/>
            </p:nvSpPr>
            <p:spPr>
              <a:xfrm>
                <a:off x="621102" y="862642"/>
                <a:ext cx="10205935" cy="3149580"/>
              </a:xfrm>
              <a:prstGeom prst="rect">
                <a:avLst/>
              </a:prstGeom>
              <a:blipFill rotWithShape="0">
                <a:blip r:embed="rId2"/>
                <a:stretch>
                  <a:fillRect l="-956" t="-1550" b="-2713"/>
                </a:stretch>
              </a:blipFill>
            </p:spPr>
            <p:txBody>
              <a:bodyPr/>
              <a:lstStyle/>
              <a:p>
                <a:r>
                  <a:rPr lang="en-IN">
                    <a:noFill/>
                  </a:rPr>
                  <a:t> </a:t>
                </a:r>
              </a:p>
            </p:txBody>
          </p:sp>
        </mc:Fallback>
      </mc:AlternateContent>
      <p:sp>
        <p:nvSpPr>
          <p:cNvPr id="3" name="TextBox 2"/>
          <p:cNvSpPr txBox="1"/>
          <p:nvPr/>
        </p:nvSpPr>
        <p:spPr>
          <a:xfrm>
            <a:off x="854014" y="4270075"/>
            <a:ext cx="9368287" cy="2308324"/>
          </a:xfrm>
          <a:prstGeom prst="rect">
            <a:avLst/>
          </a:prstGeom>
          <a:noFill/>
        </p:spPr>
        <p:txBody>
          <a:bodyPr wrap="square" rtlCol="0">
            <a:spAutoFit/>
          </a:bodyPr>
          <a:lstStyle/>
          <a:p>
            <a:r>
              <a:rPr lang="en-IN" sz="2400" dirty="0" smtClean="0"/>
              <a:t>Calculate EMV for each alternative and </a:t>
            </a:r>
          </a:p>
          <a:p>
            <a:r>
              <a:rPr lang="en-IN" sz="2400" dirty="0" smtClean="0"/>
              <a:t>select the alternative corresponds to the maximum EMV as the best alternative if payoff is profit</a:t>
            </a:r>
          </a:p>
          <a:p>
            <a:r>
              <a:rPr lang="en-IN" sz="2400" dirty="0"/>
              <a:t>select the alternative corresponds to the </a:t>
            </a:r>
            <a:r>
              <a:rPr lang="en-IN" sz="2400" dirty="0" smtClean="0"/>
              <a:t>minimum </a:t>
            </a:r>
            <a:r>
              <a:rPr lang="en-IN" sz="2400" dirty="0"/>
              <a:t>EMV as the best alternative if payoff is </a:t>
            </a:r>
            <a:r>
              <a:rPr lang="en-IN" sz="2400" dirty="0" smtClean="0"/>
              <a:t>cost</a:t>
            </a:r>
            <a:endParaRPr lang="en-IN" sz="2400" dirty="0"/>
          </a:p>
          <a:p>
            <a:endParaRPr lang="en-IN" sz="2400" dirty="0"/>
          </a:p>
        </p:txBody>
      </p:sp>
    </p:spTree>
    <p:extLst>
      <p:ext uri="{BB962C8B-B14F-4D97-AF65-F5344CB8AC3E}">
        <p14:creationId xmlns:p14="http://schemas.microsoft.com/office/powerpoint/2010/main" val="7153104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0224" y="702526"/>
            <a:ext cx="8854069" cy="1477328"/>
          </a:xfrm>
          <a:prstGeom prst="rect">
            <a:avLst/>
          </a:prstGeom>
          <a:noFill/>
        </p:spPr>
        <p:txBody>
          <a:bodyPr wrap="square" rtlCol="0">
            <a:spAutoFit/>
          </a:bodyPr>
          <a:lstStyle/>
          <a:p>
            <a:r>
              <a:rPr lang="en-US" dirty="0" smtClean="0"/>
              <a:t>Example :</a:t>
            </a:r>
          </a:p>
          <a:p>
            <a:endParaRPr lang="en-US" dirty="0"/>
          </a:p>
          <a:p>
            <a:r>
              <a:rPr lang="en-US" dirty="0" smtClean="0"/>
              <a:t>A person who just retired from service has received a big provident fund amount.  He want to invest this amount in the share market.  A broker offers him the following investment alternatives and percentage return rate.</a:t>
            </a:r>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1794421704"/>
              </p:ext>
            </p:extLst>
          </p:nvPr>
        </p:nvGraphicFramePr>
        <p:xfrm>
          <a:off x="680224" y="2510287"/>
          <a:ext cx="8128000" cy="1776682"/>
        </p:xfrm>
        <a:graphic>
          <a:graphicData uri="http://schemas.openxmlformats.org/drawingml/2006/table">
            <a:tbl>
              <a:tblPr firstRow="1" bandRow="1">
                <a:tableStyleId>{5C22544A-7EE6-4342-B048-85BDC9FD1C3A}</a:tableStyleId>
              </a:tblPr>
              <a:tblGrid>
                <a:gridCol w="2032000"/>
                <a:gridCol w="2032000"/>
                <a:gridCol w="2032000"/>
                <a:gridCol w="2032000"/>
              </a:tblGrid>
              <a:tr h="664162">
                <a:tc>
                  <a:txBody>
                    <a:bodyPr/>
                    <a:lstStyle/>
                    <a:p>
                      <a:r>
                        <a:rPr lang="en-US" dirty="0" smtClean="0"/>
                        <a:t>Market conditions</a:t>
                      </a:r>
                    </a:p>
                    <a:p>
                      <a:r>
                        <a:rPr lang="en-US" dirty="0" smtClean="0"/>
                        <a:t>Investment</a:t>
                      </a:r>
                      <a:endParaRPr lang="en-IN" dirty="0"/>
                    </a:p>
                  </a:txBody>
                  <a:tcPr/>
                </a:tc>
                <a:tc>
                  <a:txBody>
                    <a:bodyPr/>
                    <a:lstStyle/>
                    <a:p>
                      <a:r>
                        <a:rPr lang="en-US" dirty="0" smtClean="0"/>
                        <a:t>Low</a:t>
                      </a:r>
                      <a:endParaRPr lang="en-IN" dirty="0"/>
                    </a:p>
                  </a:txBody>
                  <a:tcPr/>
                </a:tc>
                <a:tc>
                  <a:txBody>
                    <a:bodyPr/>
                    <a:lstStyle/>
                    <a:p>
                      <a:r>
                        <a:rPr lang="en-US" dirty="0" smtClean="0"/>
                        <a:t>Medium</a:t>
                      </a:r>
                      <a:endParaRPr lang="en-IN" dirty="0"/>
                    </a:p>
                  </a:txBody>
                  <a:tcPr/>
                </a:tc>
                <a:tc>
                  <a:txBody>
                    <a:bodyPr/>
                    <a:lstStyle/>
                    <a:p>
                      <a:r>
                        <a:rPr lang="en-US" dirty="0" smtClean="0"/>
                        <a:t>High</a:t>
                      </a:r>
                      <a:endParaRPr lang="en-IN" dirty="0"/>
                    </a:p>
                  </a:txBody>
                  <a:tcPr/>
                </a:tc>
              </a:tr>
              <a:tr h="370840">
                <a:tc>
                  <a:txBody>
                    <a:bodyPr/>
                    <a:lstStyle/>
                    <a:p>
                      <a:r>
                        <a:rPr lang="en-US" dirty="0" smtClean="0"/>
                        <a:t>Regular Shares</a:t>
                      </a:r>
                      <a:endParaRPr lang="en-IN" dirty="0"/>
                    </a:p>
                  </a:txBody>
                  <a:tcPr/>
                </a:tc>
                <a:tc>
                  <a:txBody>
                    <a:bodyPr/>
                    <a:lstStyle/>
                    <a:p>
                      <a:r>
                        <a:rPr lang="en-US" dirty="0" smtClean="0"/>
                        <a:t>-5%</a:t>
                      </a:r>
                      <a:endParaRPr lang="en-IN" dirty="0"/>
                    </a:p>
                  </a:txBody>
                  <a:tcPr/>
                </a:tc>
                <a:tc>
                  <a:txBody>
                    <a:bodyPr/>
                    <a:lstStyle/>
                    <a:p>
                      <a:r>
                        <a:rPr lang="en-US" dirty="0" smtClean="0"/>
                        <a:t>10%</a:t>
                      </a:r>
                      <a:endParaRPr lang="en-IN" dirty="0"/>
                    </a:p>
                  </a:txBody>
                  <a:tcPr/>
                </a:tc>
                <a:tc>
                  <a:txBody>
                    <a:bodyPr/>
                    <a:lstStyle/>
                    <a:p>
                      <a:r>
                        <a:rPr lang="en-US" dirty="0" smtClean="0"/>
                        <a:t>15%</a:t>
                      </a:r>
                      <a:endParaRPr lang="en-IN" dirty="0"/>
                    </a:p>
                  </a:txBody>
                  <a:tcPr/>
                </a:tc>
              </a:tr>
              <a:tr h="370840">
                <a:tc>
                  <a:txBody>
                    <a:bodyPr/>
                    <a:lstStyle/>
                    <a:p>
                      <a:r>
                        <a:rPr lang="en-US" dirty="0" smtClean="0"/>
                        <a:t>Risky Shares</a:t>
                      </a:r>
                      <a:endParaRPr lang="en-IN" dirty="0"/>
                    </a:p>
                  </a:txBody>
                  <a:tcPr/>
                </a:tc>
                <a:tc>
                  <a:txBody>
                    <a:bodyPr/>
                    <a:lstStyle/>
                    <a:p>
                      <a:r>
                        <a:rPr lang="en-US" dirty="0" smtClean="0"/>
                        <a:t>-8%</a:t>
                      </a:r>
                      <a:endParaRPr lang="en-IN" dirty="0"/>
                    </a:p>
                  </a:txBody>
                  <a:tcPr/>
                </a:tc>
                <a:tc>
                  <a:txBody>
                    <a:bodyPr/>
                    <a:lstStyle/>
                    <a:p>
                      <a:r>
                        <a:rPr lang="en-US" dirty="0" smtClean="0"/>
                        <a:t>12%</a:t>
                      </a:r>
                      <a:endParaRPr lang="en-IN" dirty="0"/>
                    </a:p>
                  </a:txBody>
                  <a:tcPr/>
                </a:tc>
                <a:tc>
                  <a:txBody>
                    <a:bodyPr/>
                    <a:lstStyle/>
                    <a:p>
                      <a:r>
                        <a:rPr lang="en-US" dirty="0" smtClean="0"/>
                        <a:t>20%</a:t>
                      </a:r>
                      <a:endParaRPr lang="en-IN" dirty="0"/>
                    </a:p>
                  </a:txBody>
                  <a:tcPr/>
                </a:tc>
              </a:tr>
              <a:tr h="370840">
                <a:tc>
                  <a:txBody>
                    <a:bodyPr/>
                    <a:lstStyle/>
                    <a:p>
                      <a:r>
                        <a:rPr lang="en-US" dirty="0" smtClean="0"/>
                        <a:t>Property</a:t>
                      </a:r>
                      <a:endParaRPr lang="en-IN" dirty="0"/>
                    </a:p>
                  </a:txBody>
                  <a:tcPr/>
                </a:tc>
                <a:tc>
                  <a:txBody>
                    <a:bodyPr/>
                    <a:lstStyle/>
                    <a:p>
                      <a:r>
                        <a:rPr lang="en-US" dirty="0" smtClean="0"/>
                        <a:t>-10%</a:t>
                      </a:r>
                      <a:endParaRPr lang="en-IN" dirty="0"/>
                    </a:p>
                  </a:txBody>
                  <a:tcPr/>
                </a:tc>
                <a:tc>
                  <a:txBody>
                    <a:bodyPr/>
                    <a:lstStyle/>
                    <a:p>
                      <a:r>
                        <a:rPr lang="en-US" dirty="0" smtClean="0"/>
                        <a:t>15%</a:t>
                      </a:r>
                      <a:endParaRPr lang="en-IN" dirty="0"/>
                    </a:p>
                  </a:txBody>
                  <a:tcPr/>
                </a:tc>
                <a:tc>
                  <a:txBody>
                    <a:bodyPr/>
                    <a:lstStyle/>
                    <a:p>
                      <a:r>
                        <a:rPr lang="en-US" dirty="0" smtClean="0"/>
                        <a:t>25%</a:t>
                      </a:r>
                      <a:endParaRPr lang="en-IN" dirty="0"/>
                    </a:p>
                  </a:txBody>
                  <a:tcPr/>
                </a:tc>
              </a:tr>
            </a:tbl>
          </a:graphicData>
        </a:graphic>
      </p:graphicFrame>
      <p:sp>
        <p:nvSpPr>
          <p:cNvPr id="4" name="TextBox 3"/>
          <p:cNvSpPr txBox="1"/>
          <p:nvPr/>
        </p:nvSpPr>
        <p:spPr>
          <a:xfrm>
            <a:off x="548748" y="4743686"/>
            <a:ext cx="8390951" cy="923330"/>
          </a:xfrm>
          <a:prstGeom prst="rect">
            <a:avLst/>
          </a:prstGeom>
          <a:noFill/>
        </p:spPr>
        <p:txBody>
          <a:bodyPr wrap="none" rtlCol="0">
            <a:spAutoFit/>
          </a:bodyPr>
          <a:lstStyle/>
          <a:p>
            <a:r>
              <a:rPr lang="en-US" dirty="0" smtClean="0"/>
              <a:t>Over the past 200 days the market conditions had medium returns rate for 100 days</a:t>
            </a:r>
          </a:p>
          <a:p>
            <a:r>
              <a:rPr lang="en-US" dirty="0"/>
              <a:t>a</a:t>
            </a:r>
            <a:r>
              <a:rPr lang="en-US" dirty="0" smtClean="0"/>
              <a:t>nd high returns rate for 40 days.  Using EMV concepts , find the best investment policy</a:t>
            </a:r>
          </a:p>
          <a:p>
            <a:r>
              <a:rPr lang="en-US" dirty="0"/>
              <a:t>f</a:t>
            </a:r>
            <a:r>
              <a:rPr lang="en-US" dirty="0" smtClean="0"/>
              <a:t>or the investment.</a:t>
            </a:r>
            <a:endParaRPr lang="en-IN" dirty="0"/>
          </a:p>
        </p:txBody>
      </p:sp>
    </p:spTree>
    <p:extLst>
      <p:ext uri="{BB962C8B-B14F-4D97-AF65-F5344CB8AC3E}">
        <p14:creationId xmlns:p14="http://schemas.microsoft.com/office/powerpoint/2010/main" val="383928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83346" y="785611"/>
            <a:ext cx="4783745" cy="523220"/>
          </a:xfrm>
          <a:prstGeom prst="rect">
            <a:avLst/>
          </a:prstGeom>
          <a:noFill/>
        </p:spPr>
        <p:txBody>
          <a:bodyPr wrap="none" rtlCol="0">
            <a:spAutoFit/>
          </a:bodyPr>
          <a:lstStyle/>
          <a:p>
            <a:r>
              <a:rPr lang="en-US" sz="2800" b="1" dirty="0" smtClean="0"/>
              <a:t>Decision Making Environments</a:t>
            </a:r>
            <a:endParaRPr lang="en-IN" sz="2800" b="1" dirty="0"/>
          </a:p>
        </p:txBody>
      </p:sp>
      <p:sp>
        <p:nvSpPr>
          <p:cNvPr id="5" name="TextBox 4"/>
          <p:cNvSpPr txBox="1"/>
          <p:nvPr/>
        </p:nvSpPr>
        <p:spPr>
          <a:xfrm>
            <a:off x="1764406" y="1403797"/>
            <a:ext cx="6684135" cy="1477328"/>
          </a:xfrm>
          <a:prstGeom prst="rect">
            <a:avLst/>
          </a:prstGeom>
          <a:noFill/>
        </p:spPr>
        <p:txBody>
          <a:bodyPr wrap="square" rtlCol="0">
            <a:spAutoFit/>
          </a:bodyPr>
          <a:lstStyle/>
          <a:p>
            <a:r>
              <a:rPr lang="en-US" dirty="0" smtClean="0"/>
              <a:t>Decisions are made under three types of Environments.  They are</a:t>
            </a:r>
          </a:p>
          <a:p>
            <a:endParaRPr lang="en-US" dirty="0"/>
          </a:p>
          <a:p>
            <a:pPr marL="342900" indent="-342900">
              <a:buAutoNum type="arabicPeriod"/>
            </a:pPr>
            <a:r>
              <a:rPr lang="en-US" dirty="0" smtClean="0"/>
              <a:t>Decision making under conditions of Certainty</a:t>
            </a:r>
          </a:p>
          <a:p>
            <a:pPr marL="342900" indent="-342900">
              <a:buAutoNum type="arabicPeriod"/>
            </a:pPr>
            <a:r>
              <a:rPr lang="en-US" dirty="0" smtClean="0"/>
              <a:t>Decision making under conditions of uncertainty</a:t>
            </a:r>
          </a:p>
          <a:p>
            <a:pPr marL="342900" indent="-342900">
              <a:buAutoNum type="arabicPeriod"/>
            </a:pPr>
            <a:r>
              <a:rPr lang="en-US" dirty="0" smtClean="0"/>
              <a:t>Decision making under conditions of risk</a:t>
            </a:r>
            <a:endParaRPr lang="en-IN" dirty="0"/>
          </a:p>
        </p:txBody>
      </p:sp>
      <p:sp>
        <p:nvSpPr>
          <p:cNvPr id="6" name="TextBox 5"/>
          <p:cNvSpPr txBox="1"/>
          <p:nvPr/>
        </p:nvSpPr>
        <p:spPr>
          <a:xfrm>
            <a:off x="1384323" y="3275945"/>
            <a:ext cx="8583055" cy="2954655"/>
          </a:xfrm>
          <a:prstGeom prst="rect">
            <a:avLst/>
          </a:prstGeom>
          <a:noFill/>
        </p:spPr>
        <p:txBody>
          <a:bodyPr wrap="none" rtlCol="0">
            <a:spAutoFit/>
          </a:bodyPr>
          <a:lstStyle/>
          <a:p>
            <a:r>
              <a:rPr lang="en-US" sz="2400" dirty="0" smtClean="0"/>
              <a:t>Decision –making under conditions of certainty</a:t>
            </a:r>
          </a:p>
          <a:p>
            <a:endParaRPr lang="en-US" dirty="0"/>
          </a:p>
          <a:p>
            <a:pPr>
              <a:lnSpc>
                <a:spcPct val="200000"/>
              </a:lnSpc>
            </a:pPr>
            <a:r>
              <a:rPr lang="en-US" dirty="0" smtClean="0"/>
              <a:t>  In this environment, only one state of nature exists for each alternative that is, complete</a:t>
            </a:r>
          </a:p>
          <a:p>
            <a:pPr>
              <a:lnSpc>
                <a:spcPct val="200000"/>
              </a:lnSpc>
            </a:pPr>
            <a:r>
              <a:rPr lang="en-US" dirty="0" smtClean="0"/>
              <a:t>Certainty about the future.  It is easy to </a:t>
            </a:r>
            <a:r>
              <a:rPr lang="en-US" dirty="0" err="1" smtClean="0"/>
              <a:t>analyse</a:t>
            </a:r>
            <a:r>
              <a:rPr lang="en-US" dirty="0" smtClean="0"/>
              <a:t> the situation and make good decisions.  </a:t>
            </a:r>
          </a:p>
          <a:p>
            <a:pPr>
              <a:lnSpc>
                <a:spcPct val="200000"/>
              </a:lnSpc>
            </a:pPr>
            <a:r>
              <a:rPr lang="en-US" dirty="0" smtClean="0"/>
              <a:t>Since the decision maker has perfect knowledge about the future outcomes, the decision </a:t>
            </a:r>
          </a:p>
          <a:p>
            <a:pPr>
              <a:lnSpc>
                <a:spcPct val="200000"/>
              </a:lnSpc>
            </a:pPr>
            <a:r>
              <a:rPr lang="en-US" dirty="0" smtClean="0"/>
              <a:t>Maker simply chooses the alternative having optimum payoff.</a:t>
            </a:r>
            <a:endParaRPr lang="en-IN" dirty="0"/>
          </a:p>
        </p:txBody>
      </p:sp>
    </p:spTree>
    <p:extLst>
      <p:ext uri="{BB962C8B-B14F-4D97-AF65-F5344CB8AC3E}">
        <p14:creationId xmlns:p14="http://schemas.microsoft.com/office/powerpoint/2010/main" val="11312281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29161" y="657922"/>
            <a:ext cx="7348654" cy="369332"/>
          </a:xfrm>
          <a:prstGeom prst="rect">
            <a:avLst/>
          </a:prstGeom>
          <a:noFill/>
        </p:spPr>
        <p:txBody>
          <a:bodyPr wrap="square" rtlCol="0">
            <a:spAutoFit/>
          </a:bodyPr>
          <a:lstStyle/>
          <a:p>
            <a:r>
              <a:rPr lang="en-US" dirty="0" smtClean="0"/>
              <a:t>The Payoff(conditional profit) table is</a:t>
            </a:r>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3354355087"/>
              </p:ext>
            </p:extLst>
          </p:nvPr>
        </p:nvGraphicFramePr>
        <p:xfrm>
          <a:off x="1149815" y="1366436"/>
          <a:ext cx="6502400" cy="2667000"/>
        </p:xfrm>
        <a:graphic>
          <a:graphicData uri="http://schemas.openxmlformats.org/drawingml/2006/table">
            <a:tbl>
              <a:tblPr firstRow="1" bandRow="1">
                <a:tableStyleId>{5C22544A-7EE6-4342-B048-85BDC9FD1C3A}</a:tableStyleId>
              </a:tblPr>
              <a:tblGrid>
                <a:gridCol w="1429483"/>
                <a:gridCol w="1171477"/>
                <a:gridCol w="1300480"/>
                <a:gridCol w="1300480"/>
                <a:gridCol w="1300480"/>
              </a:tblGrid>
              <a:tr h="370840">
                <a:tc>
                  <a:txBody>
                    <a:bodyPr/>
                    <a:lstStyle/>
                    <a:p>
                      <a:r>
                        <a:rPr lang="en-US" dirty="0" smtClean="0"/>
                        <a:t>State of Nature</a:t>
                      </a:r>
                    </a:p>
                    <a:p>
                      <a:r>
                        <a:rPr lang="en-US" dirty="0" smtClean="0"/>
                        <a:t>Alternatives</a:t>
                      </a:r>
                      <a:endParaRPr lang="en-IN" dirty="0"/>
                    </a:p>
                  </a:txBody>
                  <a:tcPr/>
                </a:tc>
                <a:tc>
                  <a:txBody>
                    <a:bodyPr/>
                    <a:lstStyle/>
                    <a:p>
                      <a:r>
                        <a:rPr lang="en-US" dirty="0" smtClean="0"/>
                        <a:t>Low</a:t>
                      </a:r>
                      <a:endParaRPr lang="en-IN" dirty="0"/>
                    </a:p>
                  </a:txBody>
                  <a:tcPr/>
                </a:tc>
                <a:tc>
                  <a:txBody>
                    <a:bodyPr/>
                    <a:lstStyle/>
                    <a:p>
                      <a:r>
                        <a:rPr lang="en-US" dirty="0" smtClean="0"/>
                        <a:t>Medium</a:t>
                      </a:r>
                      <a:endParaRPr lang="en-IN" dirty="0"/>
                    </a:p>
                  </a:txBody>
                  <a:tcPr/>
                </a:tc>
                <a:tc>
                  <a:txBody>
                    <a:bodyPr/>
                    <a:lstStyle/>
                    <a:p>
                      <a:r>
                        <a:rPr lang="en-US" dirty="0" smtClean="0"/>
                        <a:t>High</a:t>
                      </a:r>
                      <a:endParaRPr lang="en-IN" dirty="0"/>
                    </a:p>
                  </a:txBody>
                  <a:tcPr/>
                </a:tc>
                <a:tc>
                  <a:txBody>
                    <a:bodyPr/>
                    <a:lstStyle/>
                    <a:p>
                      <a:r>
                        <a:rPr lang="en-US" dirty="0" smtClean="0"/>
                        <a:t>EMV</a:t>
                      </a:r>
                      <a:endParaRPr lang="en-IN" dirty="0"/>
                    </a:p>
                  </a:txBody>
                  <a:tcPr/>
                </a:tc>
              </a:tr>
              <a:tr h="370840">
                <a:tc>
                  <a:txBody>
                    <a:bodyPr/>
                    <a:lstStyle/>
                    <a:p>
                      <a:r>
                        <a:rPr lang="en-US" dirty="0" smtClean="0"/>
                        <a:t>Probability</a:t>
                      </a:r>
                      <a:endParaRPr lang="en-IN" dirty="0"/>
                    </a:p>
                  </a:txBody>
                  <a:tcPr/>
                </a:tc>
                <a:tc>
                  <a:txBody>
                    <a:bodyPr/>
                    <a:lstStyle/>
                    <a:p>
                      <a:r>
                        <a:rPr lang="en-US" dirty="0" smtClean="0"/>
                        <a:t>0.30</a:t>
                      </a:r>
                      <a:endParaRPr lang="en-IN" dirty="0"/>
                    </a:p>
                  </a:txBody>
                  <a:tcPr/>
                </a:tc>
                <a:tc>
                  <a:txBody>
                    <a:bodyPr/>
                    <a:lstStyle/>
                    <a:p>
                      <a:r>
                        <a:rPr lang="en-US" dirty="0" smtClean="0"/>
                        <a:t>0.50</a:t>
                      </a:r>
                      <a:endParaRPr lang="en-IN" dirty="0"/>
                    </a:p>
                  </a:txBody>
                  <a:tcPr/>
                </a:tc>
                <a:tc>
                  <a:txBody>
                    <a:bodyPr/>
                    <a:lstStyle/>
                    <a:p>
                      <a:r>
                        <a:rPr lang="en-US" dirty="0" smtClean="0"/>
                        <a:t>0.20</a:t>
                      </a:r>
                      <a:endParaRPr lang="en-IN" dirty="0"/>
                    </a:p>
                  </a:txBody>
                  <a:tcPr/>
                </a:tc>
                <a:tc>
                  <a:txBody>
                    <a:bodyPr/>
                    <a:lstStyle/>
                    <a:p>
                      <a:endParaRPr lang="en-IN" dirty="0"/>
                    </a:p>
                  </a:txBody>
                  <a:tcPr/>
                </a:tc>
              </a:tr>
              <a:tr h="370840">
                <a:tc>
                  <a:txBody>
                    <a:bodyPr/>
                    <a:lstStyle/>
                    <a:p>
                      <a:r>
                        <a:rPr lang="en-US" dirty="0" smtClean="0"/>
                        <a:t>Regular</a:t>
                      </a:r>
                      <a:r>
                        <a:rPr lang="en-US" baseline="0" dirty="0" smtClean="0"/>
                        <a:t> Shares</a:t>
                      </a:r>
                      <a:endParaRPr lang="en-IN" dirty="0"/>
                    </a:p>
                  </a:txBody>
                  <a:tcPr/>
                </a:tc>
                <a:tc>
                  <a:txBody>
                    <a:bodyPr/>
                    <a:lstStyle/>
                    <a:p>
                      <a:r>
                        <a:rPr lang="en-US" dirty="0" smtClean="0"/>
                        <a:t>-0.05</a:t>
                      </a:r>
                      <a:endParaRPr lang="en-IN" dirty="0"/>
                    </a:p>
                  </a:txBody>
                  <a:tcPr/>
                </a:tc>
                <a:tc>
                  <a:txBody>
                    <a:bodyPr/>
                    <a:lstStyle/>
                    <a:p>
                      <a:r>
                        <a:rPr lang="en-US" dirty="0" smtClean="0"/>
                        <a:t>0.10</a:t>
                      </a:r>
                      <a:endParaRPr lang="en-IN" dirty="0"/>
                    </a:p>
                  </a:txBody>
                  <a:tcPr/>
                </a:tc>
                <a:tc>
                  <a:txBody>
                    <a:bodyPr/>
                    <a:lstStyle/>
                    <a:p>
                      <a:r>
                        <a:rPr lang="en-US" dirty="0" smtClean="0"/>
                        <a:t>0.15</a:t>
                      </a:r>
                      <a:endParaRPr lang="en-IN" dirty="0"/>
                    </a:p>
                  </a:txBody>
                  <a:tcPr/>
                </a:tc>
                <a:tc>
                  <a:txBody>
                    <a:bodyPr/>
                    <a:lstStyle/>
                    <a:p>
                      <a:r>
                        <a:rPr lang="en-US" dirty="0" smtClean="0"/>
                        <a:t>0.065</a:t>
                      </a:r>
                      <a:endParaRPr lang="en-IN" dirty="0"/>
                    </a:p>
                  </a:txBody>
                  <a:tcPr/>
                </a:tc>
              </a:tr>
              <a:tr h="370840">
                <a:tc>
                  <a:txBody>
                    <a:bodyPr/>
                    <a:lstStyle/>
                    <a:p>
                      <a:r>
                        <a:rPr lang="en-US" dirty="0" smtClean="0"/>
                        <a:t>Risky Shares</a:t>
                      </a:r>
                      <a:endParaRPr lang="en-IN" dirty="0"/>
                    </a:p>
                  </a:txBody>
                  <a:tcPr/>
                </a:tc>
                <a:tc>
                  <a:txBody>
                    <a:bodyPr/>
                    <a:lstStyle/>
                    <a:p>
                      <a:r>
                        <a:rPr lang="en-US" dirty="0" smtClean="0"/>
                        <a:t>-0.08</a:t>
                      </a:r>
                      <a:endParaRPr lang="en-IN" dirty="0"/>
                    </a:p>
                  </a:txBody>
                  <a:tcPr/>
                </a:tc>
                <a:tc>
                  <a:txBody>
                    <a:bodyPr/>
                    <a:lstStyle/>
                    <a:p>
                      <a:r>
                        <a:rPr lang="en-US" dirty="0" smtClean="0"/>
                        <a:t>0.12</a:t>
                      </a:r>
                      <a:endParaRPr lang="en-IN" dirty="0"/>
                    </a:p>
                  </a:txBody>
                  <a:tcPr/>
                </a:tc>
                <a:tc>
                  <a:txBody>
                    <a:bodyPr/>
                    <a:lstStyle/>
                    <a:p>
                      <a:r>
                        <a:rPr lang="en-US" dirty="0" smtClean="0"/>
                        <a:t>0.20</a:t>
                      </a:r>
                      <a:endParaRPr lang="en-IN" dirty="0"/>
                    </a:p>
                  </a:txBody>
                  <a:tcPr/>
                </a:tc>
                <a:tc>
                  <a:txBody>
                    <a:bodyPr/>
                    <a:lstStyle/>
                    <a:p>
                      <a:r>
                        <a:rPr lang="en-US" dirty="0" smtClean="0"/>
                        <a:t>0.076</a:t>
                      </a:r>
                      <a:endParaRPr lang="en-IN" dirty="0"/>
                    </a:p>
                  </a:txBody>
                  <a:tcPr/>
                </a:tc>
              </a:tr>
              <a:tr h="370840">
                <a:tc>
                  <a:txBody>
                    <a:bodyPr/>
                    <a:lstStyle/>
                    <a:p>
                      <a:r>
                        <a:rPr lang="en-US" dirty="0" smtClean="0"/>
                        <a:t>Property</a:t>
                      </a:r>
                      <a:endParaRPr lang="en-IN" dirty="0"/>
                    </a:p>
                  </a:txBody>
                  <a:tcPr/>
                </a:tc>
                <a:tc>
                  <a:txBody>
                    <a:bodyPr/>
                    <a:lstStyle/>
                    <a:p>
                      <a:r>
                        <a:rPr lang="en-US" dirty="0" smtClean="0"/>
                        <a:t>-0.10</a:t>
                      </a:r>
                      <a:endParaRPr lang="en-IN" dirty="0"/>
                    </a:p>
                  </a:txBody>
                  <a:tcPr/>
                </a:tc>
                <a:tc>
                  <a:txBody>
                    <a:bodyPr/>
                    <a:lstStyle/>
                    <a:p>
                      <a:r>
                        <a:rPr lang="en-US" dirty="0" smtClean="0"/>
                        <a:t>0.15</a:t>
                      </a:r>
                      <a:endParaRPr lang="en-IN" dirty="0"/>
                    </a:p>
                  </a:txBody>
                  <a:tcPr/>
                </a:tc>
                <a:tc>
                  <a:txBody>
                    <a:bodyPr/>
                    <a:lstStyle/>
                    <a:p>
                      <a:r>
                        <a:rPr lang="en-US" dirty="0" smtClean="0"/>
                        <a:t>0.25</a:t>
                      </a:r>
                      <a:endParaRPr lang="en-IN" dirty="0"/>
                    </a:p>
                  </a:txBody>
                  <a:tcPr/>
                </a:tc>
                <a:tc>
                  <a:txBody>
                    <a:bodyPr/>
                    <a:lstStyle/>
                    <a:p>
                      <a:r>
                        <a:rPr lang="en-US" dirty="0" smtClean="0"/>
                        <a:t>0.095</a:t>
                      </a:r>
                      <a:endParaRPr lang="en-IN" dirty="0"/>
                    </a:p>
                  </a:txBody>
                  <a:tcPr/>
                </a:tc>
              </a:tr>
            </a:tbl>
          </a:graphicData>
        </a:graphic>
      </p:graphicFrame>
      <p:sp>
        <p:nvSpPr>
          <p:cNvPr id="4" name="TextBox 3"/>
          <p:cNvSpPr txBox="1"/>
          <p:nvPr/>
        </p:nvSpPr>
        <p:spPr>
          <a:xfrm>
            <a:off x="1271239" y="4916178"/>
            <a:ext cx="6278137" cy="923330"/>
          </a:xfrm>
          <a:prstGeom prst="rect">
            <a:avLst/>
          </a:prstGeom>
          <a:noFill/>
        </p:spPr>
        <p:txBody>
          <a:bodyPr wrap="square" rtlCol="0">
            <a:spAutoFit/>
          </a:bodyPr>
          <a:lstStyle/>
          <a:p>
            <a:r>
              <a:rPr lang="en-US" dirty="0" smtClean="0"/>
              <a:t>From the above table, the alternative property gives the maximum EMV of 9.5%.  Therefore, the person should invest in property as it would be the optimum investment policy</a:t>
            </a:r>
            <a:endParaRPr lang="en-IN" dirty="0"/>
          </a:p>
        </p:txBody>
      </p:sp>
    </p:spTree>
    <p:extLst>
      <p:ext uri="{BB962C8B-B14F-4D97-AF65-F5344CB8AC3E}">
        <p14:creationId xmlns:p14="http://schemas.microsoft.com/office/powerpoint/2010/main" val="39570177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6048" y="379141"/>
            <a:ext cx="8932127" cy="369332"/>
          </a:xfrm>
          <a:prstGeom prst="rect">
            <a:avLst/>
          </a:prstGeom>
          <a:noFill/>
        </p:spPr>
        <p:txBody>
          <a:bodyPr wrap="square" rtlCol="0">
            <a:spAutoFit/>
          </a:bodyPr>
          <a:lstStyle/>
          <a:p>
            <a:r>
              <a:rPr lang="en-US" dirty="0" smtClean="0"/>
              <a:t>Example:  A newspaper boy has the following probabilities of selling a magazine</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237334549"/>
              </p:ext>
            </p:extLst>
          </p:nvPr>
        </p:nvGraphicFramePr>
        <p:xfrm>
          <a:off x="446048" y="787250"/>
          <a:ext cx="8128002" cy="1010920"/>
        </p:xfrm>
        <a:graphic>
          <a:graphicData uri="http://schemas.openxmlformats.org/drawingml/2006/table">
            <a:tbl>
              <a:tblPr firstRow="1" bandRow="1">
                <a:tableStyleId>{5C22544A-7EE6-4342-B048-85BDC9FD1C3A}</a:tableStyleId>
              </a:tblPr>
              <a:tblGrid>
                <a:gridCol w="1354667"/>
                <a:gridCol w="1354667"/>
                <a:gridCol w="1354667"/>
                <a:gridCol w="1354667"/>
                <a:gridCol w="1354667"/>
                <a:gridCol w="1354667"/>
              </a:tblGrid>
              <a:tr h="370840">
                <a:tc>
                  <a:txBody>
                    <a:bodyPr/>
                    <a:lstStyle/>
                    <a:p>
                      <a:r>
                        <a:rPr lang="en-US" dirty="0" smtClean="0"/>
                        <a:t>No. of Copies Sold</a:t>
                      </a:r>
                      <a:endParaRPr lang="en-IN" dirty="0"/>
                    </a:p>
                  </a:txBody>
                  <a:tcPr/>
                </a:tc>
                <a:tc>
                  <a:txBody>
                    <a:bodyPr/>
                    <a:lstStyle/>
                    <a:p>
                      <a:r>
                        <a:rPr lang="en-US" dirty="0" smtClean="0"/>
                        <a:t>10</a:t>
                      </a:r>
                      <a:endParaRPr lang="en-IN" dirty="0"/>
                    </a:p>
                  </a:txBody>
                  <a:tcPr/>
                </a:tc>
                <a:tc>
                  <a:txBody>
                    <a:bodyPr/>
                    <a:lstStyle/>
                    <a:p>
                      <a:r>
                        <a:rPr lang="en-US" dirty="0" smtClean="0"/>
                        <a:t>11</a:t>
                      </a:r>
                      <a:endParaRPr lang="en-IN" dirty="0"/>
                    </a:p>
                  </a:txBody>
                  <a:tcPr/>
                </a:tc>
                <a:tc>
                  <a:txBody>
                    <a:bodyPr/>
                    <a:lstStyle/>
                    <a:p>
                      <a:r>
                        <a:rPr lang="en-US" dirty="0" smtClean="0"/>
                        <a:t>12</a:t>
                      </a:r>
                      <a:endParaRPr lang="en-IN" dirty="0"/>
                    </a:p>
                  </a:txBody>
                  <a:tcPr/>
                </a:tc>
                <a:tc>
                  <a:txBody>
                    <a:bodyPr/>
                    <a:lstStyle/>
                    <a:p>
                      <a:r>
                        <a:rPr lang="en-US" dirty="0" smtClean="0"/>
                        <a:t>13</a:t>
                      </a:r>
                      <a:endParaRPr lang="en-IN" dirty="0"/>
                    </a:p>
                  </a:txBody>
                  <a:tcPr/>
                </a:tc>
                <a:tc>
                  <a:txBody>
                    <a:bodyPr/>
                    <a:lstStyle/>
                    <a:p>
                      <a:r>
                        <a:rPr lang="en-US" dirty="0" smtClean="0"/>
                        <a:t>14</a:t>
                      </a:r>
                      <a:endParaRPr lang="en-IN" dirty="0"/>
                    </a:p>
                  </a:txBody>
                  <a:tcPr/>
                </a:tc>
              </a:tr>
              <a:tr h="370840">
                <a:tc>
                  <a:txBody>
                    <a:bodyPr/>
                    <a:lstStyle/>
                    <a:p>
                      <a:r>
                        <a:rPr lang="en-US" dirty="0" smtClean="0"/>
                        <a:t>Probability</a:t>
                      </a:r>
                      <a:endParaRPr lang="en-IN" dirty="0"/>
                    </a:p>
                  </a:txBody>
                  <a:tcPr/>
                </a:tc>
                <a:tc>
                  <a:txBody>
                    <a:bodyPr/>
                    <a:lstStyle/>
                    <a:p>
                      <a:r>
                        <a:rPr lang="en-US" dirty="0" smtClean="0"/>
                        <a:t>0.10</a:t>
                      </a:r>
                      <a:endParaRPr lang="en-IN" dirty="0"/>
                    </a:p>
                  </a:txBody>
                  <a:tcPr/>
                </a:tc>
                <a:tc>
                  <a:txBody>
                    <a:bodyPr/>
                    <a:lstStyle/>
                    <a:p>
                      <a:r>
                        <a:rPr lang="en-US" dirty="0" smtClean="0"/>
                        <a:t>0.15</a:t>
                      </a:r>
                      <a:endParaRPr lang="en-IN" dirty="0"/>
                    </a:p>
                  </a:txBody>
                  <a:tcPr/>
                </a:tc>
                <a:tc>
                  <a:txBody>
                    <a:bodyPr/>
                    <a:lstStyle/>
                    <a:p>
                      <a:r>
                        <a:rPr lang="en-US" dirty="0" smtClean="0"/>
                        <a:t>0.20</a:t>
                      </a:r>
                      <a:endParaRPr lang="en-IN" dirty="0"/>
                    </a:p>
                  </a:txBody>
                  <a:tcPr/>
                </a:tc>
                <a:tc>
                  <a:txBody>
                    <a:bodyPr/>
                    <a:lstStyle/>
                    <a:p>
                      <a:r>
                        <a:rPr lang="en-US" dirty="0" smtClean="0"/>
                        <a:t>0.25</a:t>
                      </a:r>
                      <a:endParaRPr lang="en-IN" dirty="0"/>
                    </a:p>
                  </a:txBody>
                  <a:tcPr/>
                </a:tc>
                <a:tc>
                  <a:txBody>
                    <a:bodyPr/>
                    <a:lstStyle/>
                    <a:p>
                      <a:r>
                        <a:rPr lang="en-US" dirty="0" smtClean="0"/>
                        <a:t>0.30</a:t>
                      </a:r>
                      <a:endParaRPr lang="en-IN" dirty="0"/>
                    </a:p>
                  </a:txBody>
                  <a:tcPr/>
                </a:tc>
              </a:tr>
            </a:tbl>
          </a:graphicData>
        </a:graphic>
      </p:graphicFrame>
      <p:sp>
        <p:nvSpPr>
          <p:cNvPr id="5" name="TextBox 4"/>
          <p:cNvSpPr txBox="1"/>
          <p:nvPr/>
        </p:nvSpPr>
        <p:spPr>
          <a:xfrm>
            <a:off x="577384" y="1911923"/>
            <a:ext cx="7996666" cy="646331"/>
          </a:xfrm>
          <a:prstGeom prst="rect">
            <a:avLst/>
          </a:prstGeom>
          <a:noFill/>
        </p:spPr>
        <p:txBody>
          <a:bodyPr wrap="square" rtlCol="0">
            <a:spAutoFit/>
          </a:bodyPr>
          <a:lstStyle/>
          <a:p>
            <a:r>
              <a:rPr lang="en-US" dirty="0" smtClean="0"/>
              <a:t>Cost of copy is  Rs.30  and sale price is </a:t>
            </a:r>
            <a:r>
              <a:rPr lang="en-US" dirty="0" err="1" smtClean="0"/>
              <a:t>Rs</a:t>
            </a:r>
            <a:r>
              <a:rPr lang="en-US" dirty="0" smtClean="0"/>
              <a:t>. 50.  He cannot return unsold copies</a:t>
            </a:r>
          </a:p>
          <a:p>
            <a:r>
              <a:rPr lang="en-US" dirty="0" smtClean="0"/>
              <a:t>How many copies should he order?</a:t>
            </a:r>
            <a:endParaRPr lang="en-IN" dirty="0"/>
          </a:p>
        </p:txBody>
      </p:sp>
      <p:graphicFrame>
        <p:nvGraphicFramePr>
          <p:cNvPr id="7" name="Table 6"/>
          <p:cNvGraphicFramePr>
            <a:graphicFrameLocks noGrp="1"/>
          </p:cNvGraphicFramePr>
          <p:nvPr>
            <p:extLst>
              <p:ext uri="{D42A27DB-BD31-4B8C-83A1-F6EECF244321}">
                <p14:modId xmlns:p14="http://schemas.microsoft.com/office/powerpoint/2010/main" val="3562541339"/>
              </p:ext>
            </p:extLst>
          </p:nvPr>
        </p:nvGraphicFramePr>
        <p:xfrm>
          <a:off x="446048" y="3046885"/>
          <a:ext cx="8128001" cy="3139440"/>
        </p:xfrm>
        <a:graphic>
          <a:graphicData uri="http://schemas.openxmlformats.org/drawingml/2006/table">
            <a:tbl>
              <a:tblPr firstRow="1" bandRow="1">
                <a:tableStyleId>{5C22544A-7EE6-4342-B048-85BDC9FD1C3A}</a:tableStyleId>
              </a:tblPr>
              <a:tblGrid>
                <a:gridCol w="1584535"/>
                <a:gridCol w="737751"/>
                <a:gridCol w="1161143"/>
                <a:gridCol w="1161143"/>
                <a:gridCol w="1161143"/>
                <a:gridCol w="1161143"/>
                <a:gridCol w="1161143"/>
              </a:tblGrid>
              <a:tr h="370840">
                <a:tc>
                  <a:txBody>
                    <a:bodyPr/>
                    <a:lstStyle/>
                    <a:p>
                      <a:r>
                        <a:rPr lang="en-US" dirty="0" smtClean="0"/>
                        <a:t>Possible Demand</a:t>
                      </a:r>
                    </a:p>
                    <a:p>
                      <a:r>
                        <a:rPr lang="en-US" dirty="0" smtClean="0"/>
                        <a:t>Order</a:t>
                      </a:r>
                      <a:r>
                        <a:rPr lang="en-US" baseline="0" dirty="0" smtClean="0"/>
                        <a:t> Size</a:t>
                      </a:r>
                      <a:endParaRPr lang="en-IN" dirty="0"/>
                    </a:p>
                  </a:txBody>
                  <a:tcPr/>
                </a:tc>
                <a:tc>
                  <a:txBody>
                    <a:bodyPr/>
                    <a:lstStyle/>
                    <a:p>
                      <a:r>
                        <a:rPr lang="en-US" dirty="0" smtClean="0"/>
                        <a:t>10</a:t>
                      </a:r>
                      <a:endParaRPr lang="en-IN" dirty="0"/>
                    </a:p>
                  </a:txBody>
                  <a:tcPr/>
                </a:tc>
                <a:tc>
                  <a:txBody>
                    <a:bodyPr/>
                    <a:lstStyle/>
                    <a:p>
                      <a:r>
                        <a:rPr lang="en-US" dirty="0" smtClean="0"/>
                        <a:t>11</a:t>
                      </a:r>
                      <a:endParaRPr lang="en-IN" dirty="0"/>
                    </a:p>
                  </a:txBody>
                  <a:tcPr/>
                </a:tc>
                <a:tc>
                  <a:txBody>
                    <a:bodyPr/>
                    <a:lstStyle/>
                    <a:p>
                      <a:r>
                        <a:rPr lang="en-US" dirty="0" smtClean="0"/>
                        <a:t>12</a:t>
                      </a:r>
                      <a:endParaRPr lang="en-IN" dirty="0"/>
                    </a:p>
                  </a:txBody>
                  <a:tcPr/>
                </a:tc>
                <a:tc>
                  <a:txBody>
                    <a:bodyPr/>
                    <a:lstStyle/>
                    <a:p>
                      <a:r>
                        <a:rPr lang="en-US" dirty="0" smtClean="0"/>
                        <a:t>13</a:t>
                      </a:r>
                      <a:endParaRPr lang="en-IN" dirty="0"/>
                    </a:p>
                  </a:txBody>
                  <a:tcPr/>
                </a:tc>
                <a:tc>
                  <a:txBody>
                    <a:bodyPr/>
                    <a:lstStyle/>
                    <a:p>
                      <a:r>
                        <a:rPr lang="en-US" dirty="0" smtClean="0"/>
                        <a:t>14</a:t>
                      </a:r>
                      <a:endParaRPr lang="en-IN" dirty="0"/>
                    </a:p>
                  </a:txBody>
                  <a:tcPr/>
                </a:tc>
                <a:tc>
                  <a:txBody>
                    <a:bodyPr/>
                    <a:lstStyle/>
                    <a:p>
                      <a:r>
                        <a:rPr lang="en-US" dirty="0" smtClean="0"/>
                        <a:t>EMV</a:t>
                      </a:r>
                      <a:endParaRPr lang="en-IN" dirty="0"/>
                    </a:p>
                  </a:txBody>
                  <a:tcPr/>
                </a:tc>
              </a:tr>
              <a:tr h="370840">
                <a:tc>
                  <a:txBody>
                    <a:bodyPr/>
                    <a:lstStyle/>
                    <a:p>
                      <a:r>
                        <a:rPr lang="en-US" dirty="0" smtClean="0"/>
                        <a:t>Probability</a:t>
                      </a:r>
                      <a:endParaRPr lang="en-IN" dirty="0"/>
                    </a:p>
                  </a:txBody>
                  <a:tcPr/>
                </a:tc>
                <a:tc>
                  <a:txBody>
                    <a:bodyPr/>
                    <a:lstStyle/>
                    <a:p>
                      <a:r>
                        <a:rPr lang="en-US" dirty="0" smtClean="0"/>
                        <a:t>0.10</a:t>
                      </a:r>
                      <a:endParaRPr lang="en-IN" dirty="0"/>
                    </a:p>
                  </a:txBody>
                  <a:tcPr/>
                </a:tc>
                <a:tc>
                  <a:txBody>
                    <a:bodyPr/>
                    <a:lstStyle/>
                    <a:p>
                      <a:r>
                        <a:rPr lang="en-US" dirty="0" smtClean="0"/>
                        <a:t>0.15</a:t>
                      </a:r>
                      <a:endParaRPr lang="en-IN" dirty="0"/>
                    </a:p>
                  </a:txBody>
                  <a:tcPr/>
                </a:tc>
                <a:tc>
                  <a:txBody>
                    <a:bodyPr/>
                    <a:lstStyle/>
                    <a:p>
                      <a:r>
                        <a:rPr lang="en-US" dirty="0" smtClean="0"/>
                        <a:t>0.20</a:t>
                      </a:r>
                      <a:endParaRPr lang="en-IN" dirty="0"/>
                    </a:p>
                  </a:txBody>
                  <a:tcPr/>
                </a:tc>
                <a:tc>
                  <a:txBody>
                    <a:bodyPr/>
                    <a:lstStyle/>
                    <a:p>
                      <a:r>
                        <a:rPr lang="en-US" dirty="0" smtClean="0"/>
                        <a:t>0.25</a:t>
                      </a:r>
                      <a:endParaRPr lang="en-IN" dirty="0"/>
                    </a:p>
                  </a:txBody>
                  <a:tcPr/>
                </a:tc>
                <a:tc>
                  <a:txBody>
                    <a:bodyPr/>
                    <a:lstStyle/>
                    <a:p>
                      <a:r>
                        <a:rPr lang="en-US" dirty="0" smtClean="0"/>
                        <a:t>0.30</a:t>
                      </a:r>
                      <a:endParaRPr lang="en-IN" dirty="0"/>
                    </a:p>
                  </a:txBody>
                  <a:tcPr/>
                </a:tc>
                <a:tc>
                  <a:txBody>
                    <a:bodyPr/>
                    <a:lstStyle/>
                    <a:p>
                      <a:endParaRPr lang="en-IN" dirty="0"/>
                    </a:p>
                  </a:txBody>
                  <a:tcPr/>
                </a:tc>
              </a:tr>
              <a:tr h="370840">
                <a:tc>
                  <a:txBody>
                    <a:bodyPr/>
                    <a:lstStyle/>
                    <a:p>
                      <a:r>
                        <a:rPr lang="en-US" dirty="0" smtClean="0"/>
                        <a:t>10</a:t>
                      </a:r>
                      <a:endParaRPr lang="en-IN" dirty="0"/>
                    </a:p>
                  </a:txBody>
                  <a:tcPr/>
                </a:tc>
                <a:tc>
                  <a:txBody>
                    <a:bodyPr/>
                    <a:lstStyle/>
                    <a:p>
                      <a:r>
                        <a:rPr lang="en-US" dirty="0" smtClean="0"/>
                        <a:t>200</a:t>
                      </a:r>
                      <a:endParaRPr lang="en-IN" dirty="0"/>
                    </a:p>
                  </a:txBody>
                  <a:tcPr/>
                </a:tc>
                <a:tc>
                  <a:txBody>
                    <a:bodyPr/>
                    <a:lstStyle/>
                    <a:p>
                      <a:r>
                        <a:rPr lang="en-US" dirty="0" smtClean="0"/>
                        <a:t>200</a:t>
                      </a:r>
                      <a:endParaRPr lang="en-IN" dirty="0"/>
                    </a:p>
                  </a:txBody>
                  <a:tcPr/>
                </a:tc>
                <a:tc>
                  <a:txBody>
                    <a:bodyPr/>
                    <a:lstStyle/>
                    <a:p>
                      <a:r>
                        <a:rPr lang="en-US" dirty="0" smtClean="0"/>
                        <a:t>200</a:t>
                      </a:r>
                      <a:endParaRPr lang="en-IN" dirty="0"/>
                    </a:p>
                  </a:txBody>
                  <a:tcPr/>
                </a:tc>
                <a:tc>
                  <a:txBody>
                    <a:bodyPr/>
                    <a:lstStyle/>
                    <a:p>
                      <a:r>
                        <a:rPr lang="en-US" dirty="0" smtClean="0"/>
                        <a:t>200</a:t>
                      </a:r>
                      <a:endParaRPr lang="en-IN" dirty="0"/>
                    </a:p>
                  </a:txBody>
                  <a:tcPr/>
                </a:tc>
                <a:tc>
                  <a:txBody>
                    <a:bodyPr/>
                    <a:lstStyle/>
                    <a:p>
                      <a:r>
                        <a:rPr lang="en-US" dirty="0" smtClean="0"/>
                        <a:t>200</a:t>
                      </a:r>
                      <a:endParaRPr lang="en-IN" dirty="0"/>
                    </a:p>
                  </a:txBody>
                  <a:tcPr/>
                </a:tc>
                <a:tc>
                  <a:txBody>
                    <a:bodyPr/>
                    <a:lstStyle/>
                    <a:p>
                      <a:r>
                        <a:rPr lang="en-US" dirty="0" smtClean="0"/>
                        <a:t>200</a:t>
                      </a:r>
                      <a:endParaRPr lang="en-IN" dirty="0"/>
                    </a:p>
                  </a:txBody>
                  <a:tcPr/>
                </a:tc>
              </a:tr>
              <a:tr h="370840">
                <a:tc>
                  <a:txBody>
                    <a:bodyPr/>
                    <a:lstStyle/>
                    <a:p>
                      <a:r>
                        <a:rPr lang="en-US" dirty="0" smtClean="0"/>
                        <a:t>11</a:t>
                      </a:r>
                      <a:endParaRPr lang="en-IN" dirty="0"/>
                    </a:p>
                  </a:txBody>
                  <a:tcPr/>
                </a:tc>
                <a:tc>
                  <a:txBody>
                    <a:bodyPr/>
                    <a:lstStyle/>
                    <a:p>
                      <a:r>
                        <a:rPr lang="en-US" dirty="0" smtClean="0"/>
                        <a:t>170</a:t>
                      </a:r>
                      <a:endParaRPr lang="en-IN" dirty="0"/>
                    </a:p>
                  </a:txBody>
                  <a:tcPr/>
                </a:tc>
                <a:tc>
                  <a:txBody>
                    <a:bodyPr/>
                    <a:lstStyle/>
                    <a:p>
                      <a:r>
                        <a:rPr lang="en-US" dirty="0" smtClean="0"/>
                        <a:t>220</a:t>
                      </a:r>
                      <a:endParaRPr lang="en-IN" dirty="0"/>
                    </a:p>
                  </a:txBody>
                  <a:tcPr/>
                </a:tc>
                <a:tc>
                  <a:txBody>
                    <a:bodyPr/>
                    <a:lstStyle/>
                    <a:p>
                      <a:r>
                        <a:rPr lang="en-US" dirty="0" smtClean="0"/>
                        <a:t>220</a:t>
                      </a:r>
                      <a:endParaRPr lang="en-IN" dirty="0"/>
                    </a:p>
                  </a:txBody>
                  <a:tcPr/>
                </a:tc>
                <a:tc>
                  <a:txBody>
                    <a:bodyPr/>
                    <a:lstStyle/>
                    <a:p>
                      <a:r>
                        <a:rPr lang="en-US" dirty="0" smtClean="0"/>
                        <a:t>220</a:t>
                      </a:r>
                      <a:endParaRPr lang="en-IN" dirty="0"/>
                    </a:p>
                  </a:txBody>
                  <a:tcPr/>
                </a:tc>
                <a:tc>
                  <a:txBody>
                    <a:bodyPr/>
                    <a:lstStyle/>
                    <a:p>
                      <a:r>
                        <a:rPr lang="en-US" dirty="0" smtClean="0"/>
                        <a:t>220</a:t>
                      </a:r>
                      <a:endParaRPr lang="en-IN" dirty="0"/>
                    </a:p>
                  </a:txBody>
                  <a:tcPr/>
                </a:tc>
                <a:tc>
                  <a:txBody>
                    <a:bodyPr/>
                    <a:lstStyle/>
                    <a:p>
                      <a:r>
                        <a:rPr lang="en-US" dirty="0" smtClean="0"/>
                        <a:t>215</a:t>
                      </a:r>
                      <a:endParaRPr lang="en-IN" dirty="0"/>
                    </a:p>
                  </a:txBody>
                  <a:tcPr/>
                </a:tc>
              </a:tr>
              <a:tr h="370840">
                <a:tc>
                  <a:txBody>
                    <a:bodyPr/>
                    <a:lstStyle/>
                    <a:p>
                      <a:r>
                        <a:rPr lang="en-US" dirty="0" smtClean="0"/>
                        <a:t>12</a:t>
                      </a:r>
                      <a:endParaRPr lang="en-IN" dirty="0"/>
                    </a:p>
                  </a:txBody>
                  <a:tcPr/>
                </a:tc>
                <a:tc>
                  <a:txBody>
                    <a:bodyPr/>
                    <a:lstStyle/>
                    <a:p>
                      <a:r>
                        <a:rPr lang="en-US" dirty="0" smtClean="0"/>
                        <a:t>140</a:t>
                      </a:r>
                      <a:endParaRPr lang="en-IN" dirty="0"/>
                    </a:p>
                  </a:txBody>
                  <a:tcPr/>
                </a:tc>
                <a:tc>
                  <a:txBody>
                    <a:bodyPr/>
                    <a:lstStyle/>
                    <a:p>
                      <a:r>
                        <a:rPr lang="en-US" dirty="0" smtClean="0"/>
                        <a:t>190</a:t>
                      </a:r>
                      <a:endParaRPr lang="en-IN" dirty="0"/>
                    </a:p>
                  </a:txBody>
                  <a:tcPr/>
                </a:tc>
                <a:tc>
                  <a:txBody>
                    <a:bodyPr/>
                    <a:lstStyle/>
                    <a:p>
                      <a:r>
                        <a:rPr lang="en-US" dirty="0" smtClean="0"/>
                        <a:t>240</a:t>
                      </a:r>
                      <a:endParaRPr lang="en-IN" dirty="0"/>
                    </a:p>
                  </a:txBody>
                  <a:tcPr/>
                </a:tc>
                <a:tc>
                  <a:txBody>
                    <a:bodyPr/>
                    <a:lstStyle/>
                    <a:p>
                      <a:r>
                        <a:rPr lang="en-US" dirty="0" smtClean="0"/>
                        <a:t>240</a:t>
                      </a:r>
                      <a:endParaRPr lang="en-IN" dirty="0"/>
                    </a:p>
                  </a:txBody>
                  <a:tcPr/>
                </a:tc>
                <a:tc>
                  <a:txBody>
                    <a:bodyPr/>
                    <a:lstStyle/>
                    <a:p>
                      <a:r>
                        <a:rPr lang="en-US" dirty="0" smtClean="0"/>
                        <a:t>240</a:t>
                      </a:r>
                      <a:endParaRPr lang="en-IN" dirty="0"/>
                    </a:p>
                  </a:txBody>
                  <a:tcPr/>
                </a:tc>
                <a:tc>
                  <a:txBody>
                    <a:bodyPr/>
                    <a:lstStyle/>
                    <a:p>
                      <a:r>
                        <a:rPr lang="en-US" dirty="0" smtClean="0"/>
                        <a:t>222.5</a:t>
                      </a:r>
                      <a:endParaRPr lang="en-IN" dirty="0"/>
                    </a:p>
                  </a:txBody>
                  <a:tcPr/>
                </a:tc>
              </a:tr>
              <a:tr h="370840">
                <a:tc>
                  <a:txBody>
                    <a:bodyPr/>
                    <a:lstStyle/>
                    <a:p>
                      <a:r>
                        <a:rPr lang="en-US" dirty="0" smtClean="0"/>
                        <a:t>13</a:t>
                      </a:r>
                      <a:endParaRPr lang="en-IN" dirty="0"/>
                    </a:p>
                  </a:txBody>
                  <a:tcPr/>
                </a:tc>
                <a:tc>
                  <a:txBody>
                    <a:bodyPr/>
                    <a:lstStyle/>
                    <a:p>
                      <a:r>
                        <a:rPr lang="en-US" dirty="0" smtClean="0"/>
                        <a:t>110</a:t>
                      </a:r>
                      <a:endParaRPr lang="en-IN" dirty="0"/>
                    </a:p>
                  </a:txBody>
                  <a:tcPr/>
                </a:tc>
                <a:tc>
                  <a:txBody>
                    <a:bodyPr/>
                    <a:lstStyle/>
                    <a:p>
                      <a:r>
                        <a:rPr lang="en-US" dirty="0" smtClean="0"/>
                        <a:t>160</a:t>
                      </a:r>
                      <a:endParaRPr lang="en-IN" dirty="0"/>
                    </a:p>
                  </a:txBody>
                  <a:tcPr/>
                </a:tc>
                <a:tc>
                  <a:txBody>
                    <a:bodyPr/>
                    <a:lstStyle/>
                    <a:p>
                      <a:r>
                        <a:rPr lang="en-US" dirty="0" smtClean="0"/>
                        <a:t>210</a:t>
                      </a:r>
                      <a:endParaRPr lang="en-IN" dirty="0"/>
                    </a:p>
                  </a:txBody>
                  <a:tcPr/>
                </a:tc>
                <a:tc>
                  <a:txBody>
                    <a:bodyPr/>
                    <a:lstStyle/>
                    <a:p>
                      <a:r>
                        <a:rPr lang="en-US" dirty="0" smtClean="0"/>
                        <a:t>260</a:t>
                      </a:r>
                      <a:endParaRPr lang="en-IN" dirty="0"/>
                    </a:p>
                  </a:txBody>
                  <a:tcPr/>
                </a:tc>
                <a:tc>
                  <a:txBody>
                    <a:bodyPr/>
                    <a:lstStyle/>
                    <a:p>
                      <a:r>
                        <a:rPr lang="en-US" dirty="0" smtClean="0"/>
                        <a:t>260</a:t>
                      </a:r>
                      <a:endParaRPr lang="en-IN" dirty="0"/>
                    </a:p>
                  </a:txBody>
                  <a:tcPr/>
                </a:tc>
                <a:tc>
                  <a:txBody>
                    <a:bodyPr/>
                    <a:lstStyle/>
                    <a:p>
                      <a:r>
                        <a:rPr lang="en-US" dirty="0" smtClean="0"/>
                        <a:t>220</a:t>
                      </a:r>
                      <a:endParaRPr lang="en-IN" dirty="0"/>
                    </a:p>
                  </a:txBody>
                  <a:tcPr/>
                </a:tc>
              </a:tr>
              <a:tr h="370840">
                <a:tc>
                  <a:txBody>
                    <a:bodyPr/>
                    <a:lstStyle/>
                    <a:p>
                      <a:r>
                        <a:rPr lang="en-US" dirty="0" smtClean="0"/>
                        <a:t>14</a:t>
                      </a:r>
                      <a:endParaRPr lang="en-IN" dirty="0"/>
                    </a:p>
                  </a:txBody>
                  <a:tcPr/>
                </a:tc>
                <a:tc>
                  <a:txBody>
                    <a:bodyPr/>
                    <a:lstStyle/>
                    <a:p>
                      <a:r>
                        <a:rPr lang="en-US" dirty="0" smtClean="0"/>
                        <a:t>80</a:t>
                      </a:r>
                      <a:endParaRPr lang="en-IN" dirty="0"/>
                    </a:p>
                  </a:txBody>
                  <a:tcPr/>
                </a:tc>
                <a:tc>
                  <a:txBody>
                    <a:bodyPr/>
                    <a:lstStyle/>
                    <a:p>
                      <a:r>
                        <a:rPr lang="en-US" dirty="0" smtClean="0"/>
                        <a:t>130</a:t>
                      </a:r>
                      <a:endParaRPr lang="en-IN" dirty="0"/>
                    </a:p>
                  </a:txBody>
                  <a:tcPr/>
                </a:tc>
                <a:tc>
                  <a:txBody>
                    <a:bodyPr/>
                    <a:lstStyle/>
                    <a:p>
                      <a:r>
                        <a:rPr lang="en-US" dirty="0" smtClean="0"/>
                        <a:t>180</a:t>
                      </a:r>
                      <a:endParaRPr lang="en-IN" dirty="0"/>
                    </a:p>
                  </a:txBody>
                  <a:tcPr/>
                </a:tc>
                <a:tc>
                  <a:txBody>
                    <a:bodyPr/>
                    <a:lstStyle/>
                    <a:p>
                      <a:r>
                        <a:rPr lang="en-US" dirty="0" smtClean="0"/>
                        <a:t>230</a:t>
                      </a:r>
                      <a:endParaRPr lang="en-IN" dirty="0"/>
                    </a:p>
                  </a:txBody>
                  <a:tcPr/>
                </a:tc>
                <a:tc>
                  <a:txBody>
                    <a:bodyPr/>
                    <a:lstStyle/>
                    <a:p>
                      <a:r>
                        <a:rPr lang="en-US" dirty="0" smtClean="0"/>
                        <a:t>280</a:t>
                      </a:r>
                      <a:endParaRPr lang="en-IN" dirty="0"/>
                    </a:p>
                  </a:txBody>
                  <a:tcPr/>
                </a:tc>
                <a:tc>
                  <a:txBody>
                    <a:bodyPr/>
                    <a:lstStyle/>
                    <a:p>
                      <a:r>
                        <a:rPr lang="en-US" dirty="0" smtClean="0"/>
                        <a:t>205</a:t>
                      </a:r>
                      <a:endParaRPr lang="en-IN" dirty="0"/>
                    </a:p>
                  </a:txBody>
                  <a:tcPr/>
                </a:tc>
              </a:tr>
            </a:tbl>
          </a:graphicData>
        </a:graphic>
      </p:graphicFrame>
      <p:sp>
        <p:nvSpPr>
          <p:cNvPr id="8" name="TextBox 7"/>
          <p:cNvSpPr txBox="1"/>
          <p:nvPr/>
        </p:nvSpPr>
        <p:spPr>
          <a:xfrm>
            <a:off x="577384" y="2672007"/>
            <a:ext cx="2831096" cy="369332"/>
          </a:xfrm>
          <a:prstGeom prst="rect">
            <a:avLst/>
          </a:prstGeom>
          <a:noFill/>
        </p:spPr>
        <p:txBody>
          <a:bodyPr wrap="none" rtlCol="0">
            <a:spAutoFit/>
          </a:bodyPr>
          <a:lstStyle/>
          <a:p>
            <a:r>
              <a:rPr lang="en-US" dirty="0" smtClean="0"/>
              <a:t>Conditional profit table (</a:t>
            </a:r>
            <a:r>
              <a:rPr lang="en-US" dirty="0" err="1" smtClean="0"/>
              <a:t>Rs</a:t>
            </a:r>
            <a:r>
              <a:rPr lang="en-US" dirty="0" smtClean="0"/>
              <a:t>.)</a:t>
            </a:r>
            <a:endParaRPr lang="en-IN" dirty="0"/>
          </a:p>
        </p:txBody>
      </p:sp>
      <p:sp>
        <p:nvSpPr>
          <p:cNvPr id="9" name="TextBox 8"/>
          <p:cNvSpPr txBox="1"/>
          <p:nvPr/>
        </p:nvSpPr>
        <p:spPr>
          <a:xfrm>
            <a:off x="577384" y="6305624"/>
            <a:ext cx="5990230" cy="369332"/>
          </a:xfrm>
          <a:prstGeom prst="rect">
            <a:avLst/>
          </a:prstGeom>
          <a:noFill/>
        </p:spPr>
        <p:txBody>
          <a:bodyPr wrap="none" rtlCol="0">
            <a:spAutoFit/>
          </a:bodyPr>
          <a:lstStyle/>
          <a:p>
            <a:r>
              <a:rPr lang="en-US" dirty="0" smtClean="0"/>
              <a:t>Optimum order size is 12 copies and average profit is Rs.222.5</a:t>
            </a:r>
            <a:endParaRPr lang="en-IN" dirty="0"/>
          </a:p>
        </p:txBody>
      </p:sp>
    </p:spTree>
    <p:extLst>
      <p:ext uri="{BB962C8B-B14F-4D97-AF65-F5344CB8AC3E}">
        <p14:creationId xmlns:p14="http://schemas.microsoft.com/office/powerpoint/2010/main" val="1650762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1444" y="457200"/>
            <a:ext cx="7931673" cy="584775"/>
          </a:xfrm>
          <a:prstGeom prst="rect">
            <a:avLst/>
          </a:prstGeom>
          <a:noFill/>
        </p:spPr>
        <p:txBody>
          <a:bodyPr wrap="square" rtlCol="0">
            <a:spAutoFit/>
          </a:bodyPr>
          <a:lstStyle/>
          <a:p>
            <a:r>
              <a:rPr lang="en-US" sz="3200" b="1" dirty="0" smtClean="0"/>
              <a:t>Expected Opportunity Loss (EOL) Criterion</a:t>
            </a:r>
            <a:endParaRPr lang="en-IN" sz="3200" b="1" dirty="0"/>
          </a:p>
        </p:txBody>
      </p:sp>
      <mc:AlternateContent xmlns:mc="http://schemas.openxmlformats.org/markup-compatibility/2006" xmlns:a14="http://schemas.microsoft.com/office/drawing/2010/main">
        <mc:Choice Requires="a14">
          <p:sp>
            <p:nvSpPr>
              <p:cNvPr id="3" name="TextBox 2"/>
              <p:cNvSpPr txBox="1"/>
              <p:nvPr/>
            </p:nvSpPr>
            <p:spPr>
              <a:xfrm>
                <a:off x="401444" y="1164566"/>
                <a:ext cx="11231803" cy="5395323"/>
              </a:xfrm>
              <a:prstGeom prst="rect">
                <a:avLst/>
              </a:prstGeom>
              <a:noFill/>
            </p:spPr>
            <p:txBody>
              <a:bodyPr wrap="square" rtlCol="0">
                <a:spAutoFit/>
              </a:bodyPr>
              <a:lstStyle/>
              <a:p>
                <a:r>
                  <a:rPr lang="en-US" sz="2400" dirty="0" smtClean="0"/>
                  <a:t>Expected Opportunity Loss or Expected value of regret represents the amount by which maximum Possible profit will be minimized under various possible alternatives. The procedure to calculate EOL is as follows:</a:t>
                </a:r>
              </a:p>
              <a:p>
                <a:endParaRPr lang="en-US" sz="2400" dirty="0"/>
              </a:p>
              <a:p>
                <a:pPr marL="342900" indent="-342900">
                  <a:buAutoNum type="arabicPeriod"/>
                </a:pPr>
                <a:r>
                  <a:rPr lang="en-US" sz="2400" dirty="0" smtClean="0"/>
                  <a:t>Construct the conditional profit table for each alternative-state of nature combination</a:t>
                </a:r>
              </a:p>
              <a:p>
                <a:pPr marL="342900" indent="-342900">
                  <a:buAutoNum type="arabicPeriod"/>
                </a:pPr>
                <a:r>
                  <a:rPr lang="en-US" sz="2400" dirty="0" smtClean="0"/>
                  <a:t>For each state of nature, determine the conditional Opportunity Loss(</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𝑙</m:t>
                        </m:r>
                      </m:e>
                      <m:sub>
                        <m:r>
                          <a:rPr lang="en-US" sz="2400" b="0" i="1" smtClean="0">
                            <a:latin typeface="Cambria Math" panose="02040503050406030204" pitchFamily="18" charset="0"/>
                          </a:rPr>
                          <m:t>𝑖𝑗</m:t>
                        </m:r>
                      </m:sub>
                    </m:sSub>
                    <m:r>
                      <a:rPr lang="en-US" sz="2400" b="0" i="1" smtClean="0">
                        <a:latin typeface="Cambria Math" panose="02040503050406030204" pitchFamily="18" charset="0"/>
                      </a:rPr>
                      <m:t>)</m:t>
                    </m:r>
                  </m:oMath>
                </a14:m>
                <a:r>
                  <a:rPr lang="en-US" sz="2400" dirty="0" smtClean="0"/>
                  <a:t> by subtracting the profit from the maximum profit for that state of nature.</a:t>
                </a:r>
              </a:p>
              <a:p>
                <a:r>
                  <a:rPr lang="en-US" sz="2400" dirty="0" smtClean="0"/>
                  <a:t>3.    Compute E</a:t>
                </a:r>
                <a:r>
                  <a:rPr lang="en-IN" sz="2400" dirty="0" smtClean="0"/>
                  <a:t>OL(Ai</a:t>
                </a:r>
                <a:r>
                  <a:rPr lang="en-IN" sz="2400" dirty="0"/>
                  <a:t>)=</a:t>
                </a:r>
                <a14:m>
                  <m:oMath xmlns:m="http://schemas.openxmlformats.org/officeDocument/2006/math">
                    <m:nary>
                      <m:naryPr>
                        <m:chr m:val="∑"/>
                        <m:limLoc m:val="subSup"/>
                        <m:ctrlPr>
                          <a:rPr lang="en-IN" sz="2400" i="1">
                            <a:latin typeface="Cambria Math" panose="02040503050406030204" pitchFamily="18" charset="0"/>
                          </a:rPr>
                        </m:ctrlPr>
                      </m:naryPr>
                      <m:sub>
                        <m:r>
                          <m:rPr>
                            <m:brk m:alnAt="25"/>
                          </m:rPr>
                          <a:rPr lang="en-IN" sz="2400" i="1">
                            <a:latin typeface="Cambria Math" panose="02040503050406030204" pitchFamily="18" charset="0"/>
                          </a:rPr>
                          <m:t>𝑗</m:t>
                        </m:r>
                        <m:r>
                          <a:rPr lang="en-IN" sz="2400" i="1">
                            <a:latin typeface="Cambria Math" panose="02040503050406030204" pitchFamily="18" charset="0"/>
                          </a:rPr>
                          <m:t>=1</m:t>
                        </m:r>
                      </m:sub>
                      <m:sup>
                        <m:r>
                          <a:rPr lang="en-IN" sz="2400" i="1">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𝑙</m:t>
                            </m:r>
                          </m:e>
                          <m:sub>
                            <m:r>
                              <a:rPr lang="en-US" sz="2400" b="0" i="1" smtClean="0">
                                <a:latin typeface="Cambria Math" panose="02040503050406030204" pitchFamily="18" charset="0"/>
                              </a:rPr>
                              <m:t>𝑖𝑗</m:t>
                            </m:r>
                          </m:sub>
                        </m:sSub>
                        <m:sSub>
                          <m:sSubPr>
                            <m:ctrlPr>
                              <a:rPr lang="en-IN" sz="2400" i="1">
                                <a:latin typeface="Cambria Math" panose="02040503050406030204" pitchFamily="18" charset="0"/>
                              </a:rPr>
                            </m:ctrlPr>
                          </m:sSubPr>
                          <m:e>
                            <m:r>
                              <a:rPr lang="en-IN" sz="2400" i="1">
                                <a:latin typeface="Cambria Math" panose="02040503050406030204" pitchFamily="18" charset="0"/>
                              </a:rPr>
                              <m:t>𝑝</m:t>
                            </m:r>
                          </m:e>
                          <m:sub>
                            <m:r>
                              <a:rPr lang="en-IN" sz="2400" i="1">
                                <a:latin typeface="Cambria Math" panose="02040503050406030204" pitchFamily="18" charset="0"/>
                              </a:rPr>
                              <m:t>𝑗</m:t>
                            </m:r>
                          </m:sub>
                        </m:sSub>
                      </m:e>
                    </m:nary>
                  </m:oMath>
                </a14:m>
                <a:endParaRPr lang="en-IN" sz="2400" dirty="0"/>
              </a:p>
              <a:p>
                <a:endParaRPr lang="en-IN" sz="2400" dirty="0"/>
              </a:p>
              <a:p>
                <a:r>
                  <a:rPr lang="en-IN" sz="2400" dirty="0" smtClean="0"/>
                  <a:t>        where </a:t>
                </a:r>
                <a:r>
                  <a:rPr lang="en-IN" sz="2400" dirty="0"/>
                  <a:t>n=No. of possible states of nature</a:t>
                </a:r>
              </a:p>
              <a:p>
                <a:r>
                  <a:rPr lang="en-IN" sz="2400" dirty="0"/>
                  <a:t>              </a:t>
                </a:r>
                <a14:m>
                  <m:oMath xmlns:m="http://schemas.openxmlformats.org/officeDocument/2006/math">
                    <m:sSub>
                      <m:sSubPr>
                        <m:ctrlPr>
                          <a:rPr lang="en-IN" sz="2400" i="1">
                            <a:latin typeface="Cambria Math" panose="02040503050406030204" pitchFamily="18" charset="0"/>
                          </a:rPr>
                        </m:ctrlPr>
                      </m:sSubPr>
                      <m:e>
                        <m:r>
                          <a:rPr lang="en-IN" sz="2400" b="0" i="1" smtClean="0">
                            <a:latin typeface="Cambria Math" panose="02040503050406030204" pitchFamily="18" charset="0"/>
                          </a:rPr>
                          <m:t>     </m:t>
                        </m:r>
                        <m:r>
                          <a:rPr lang="en-IN" sz="2400" i="1">
                            <a:latin typeface="Cambria Math" panose="02040503050406030204" pitchFamily="18" charset="0"/>
                          </a:rPr>
                          <m:t>𝑝</m:t>
                        </m:r>
                      </m:e>
                      <m:sub>
                        <m:r>
                          <a:rPr lang="en-IN" sz="2400" i="1">
                            <a:latin typeface="Cambria Math" panose="02040503050406030204" pitchFamily="18" charset="0"/>
                          </a:rPr>
                          <m:t>𝑗</m:t>
                        </m:r>
                      </m:sub>
                    </m:sSub>
                    <m:r>
                      <a:rPr lang="en-IN" sz="2400" i="1">
                        <a:latin typeface="Cambria Math" panose="02040503050406030204" pitchFamily="18" charset="0"/>
                      </a:rPr>
                      <m:t>=</m:t>
                    </m:r>
                  </m:oMath>
                </a14:m>
                <a:r>
                  <a:rPr lang="en-IN" sz="2400" dirty="0"/>
                  <a:t> probabilities of occurrence of </a:t>
                </a:r>
                <a:r>
                  <a:rPr lang="en-IN" sz="2400" dirty="0" err="1"/>
                  <a:t>jth</a:t>
                </a:r>
                <a:r>
                  <a:rPr lang="en-IN" sz="2400" dirty="0"/>
                  <a:t> state of nature</a:t>
                </a:r>
              </a:p>
              <a:p>
                <a:r>
                  <a:rPr lang="en-IN" sz="2400" dirty="0"/>
                  <a:t>              </a:t>
                </a:r>
                <a:r>
                  <a:rPr lang="en-IN" sz="2400" dirty="0" smtClean="0"/>
                  <a:t>    </a:t>
                </a:r>
                <a14:m>
                  <m:oMath xmlns:m="http://schemas.openxmlformats.org/officeDocument/2006/math">
                    <m:sSub>
                      <m:sSubPr>
                        <m:ctrlPr>
                          <a:rPr lang="en-IN" sz="2400" i="1">
                            <a:latin typeface="Cambria Math" panose="02040503050406030204" pitchFamily="18" charset="0"/>
                          </a:rPr>
                        </m:ctrlPr>
                      </m:sSubPr>
                      <m:e>
                        <m:r>
                          <a:rPr lang="en-US" sz="2400" b="0" i="1" smtClean="0">
                            <a:latin typeface="Cambria Math" panose="02040503050406030204" pitchFamily="18" charset="0"/>
                          </a:rPr>
                          <m:t>𝑙</m:t>
                        </m:r>
                      </m:e>
                      <m:sub>
                        <m:r>
                          <a:rPr lang="en-IN" sz="2400" i="1">
                            <a:latin typeface="Cambria Math" panose="02040503050406030204" pitchFamily="18" charset="0"/>
                          </a:rPr>
                          <m:t>𝑖𝑗</m:t>
                        </m:r>
                      </m:sub>
                    </m:sSub>
                  </m:oMath>
                </a14:m>
                <a:r>
                  <a:rPr lang="en-IN" sz="2400" dirty="0"/>
                  <a:t> = payoff associated with </a:t>
                </a:r>
                <a:r>
                  <a:rPr lang="en-IN" sz="2400" dirty="0" err="1"/>
                  <a:t>jth</a:t>
                </a:r>
                <a:r>
                  <a:rPr lang="en-IN" sz="2400" dirty="0"/>
                  <a:t> state of nature against the </a:t>
                </a:r>
                <a:r>
                  <a:rPr lang="en-IN" sz="2400" dirty="0" err="1"/>
                  <a:t>ith</a:t>
                </a:r>
                <a:r>
                  <a:rPr lang="en-IN" sz="2400" dirty="0"/>
                  <a:t> </a:t>
                </a:r>
                <a:r>
                  <a:rPr lang="en-IN" sz="2400" dirty="0" smtClean="0"/>
                  <a:t>alternative</a:t>
                </a:r>
              </a:p>
              <a:p>
                <a:r>
                  <a:rPr lang="en-US" sz="2400" dirty="0" smtClean="0"/>
                  <a:t>4.     Select the best alternative associated with the lowest EOL</a:t>
                </a:r>
                <a:endParaRPr lang="en-IN" sz="2400" dirty="0"/>
              </a:p>
              <a:p>
                <a:endParaRPr lang="en-IN" sz="2400" dirty="0"/>
              </a:p>
            </p:txBody>
          </p:sp>
        </mc:Choice>
        <mc:Fallback xmlns="">
          <p:sp>
            <p:nvSpPr>
              <p:cNvPr id="3" name="TextBox 2"/>
              <p:cNvSpPr txBox="1">
                <a:spLocks noRot="1" noChangeAspect="1" noMove="1" noResize="1" noEditPoints="1" noAdjustHandles="1" noChangeArrowheads="1" noChangeShapeType="1" noTextEdit="1"/>
              </p:cNvSpPr>
              <p:nvPr/>
            </p:nvSpPr>
            <p:spPr>
              <a:xfrm>
                <a:off x="401444" y="1164566"/>
                <a:ext cx="11231803" cy="5395323"/>
              </a:xfrm>
              <a:prstGeom prst="rect">
                <a:avLst/>
              </a:prstGeom>
              <a:blipFill rotWithShape="0">
                <a:blip r:embed="rId2"/>
                <a:stretch>
                  <a:fillRect l="-869" t="-904"/>
                </a:stretch>
              </a:blipFill>
            </p:spPr>
            <p:txBody>
              <a:bodyPr/>
              <a:lstStyle/>
              <a:p>
                <a:r>
                  <a:rPr lang="en-IN">
                    <a:noFill/>
                  </a:rPr>
                  <a:t> </a:t>
                </a:r>
              </a:p>
            </p:txBody>
          </p:sp>
        </mc:Fallback>
      </mc:AlternateContent>
    </p:spTree>
    <p:extLst>
      <p:ext uri="{BB962C8B-B14F-4D97-AF65-F5344CB8AC3E}">
        <p14:creationId xmlns:p14="http://schemas.microsoft.com/office/powerpoint/2010/main" val="19255230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284107512"/>
              </p:ext>
            </p:extLst>
          </p:nvPr>
        </p:nvGraphicFramePr>
        <p:xfrm>
          <a:off x="838200" y="1825625"/>
          <a:ext cx="8128001" cy="3139440"/>
        </p:xfrm>
        <a:graphic>
          <a:graphicData uri="http://schemas.openxmlformats.org/drawingml/2006/table">
            <a:tbl>
              <a:tblPr firstRow="1" bandRow="1">
                <a:tableStyleId>{5C22544A-7EE6-4342-B048-85BDC9FD1C3A}</a:tableStyleId>
              </a:tblPr>
              <a:tblGrid>
                <a:gridCol w="1584535"/>
                <a:gridCol w="737751"/>
                <a:gridCol w="1161143"/>
                <a:gridCol w="1161143"/>
                <a:gridCol w="1161143"/>
                <a:gridCol w="1161143"/>
                <a:gridCol w="1161143"/>
              </a:tblGrid>
              <a:tr h="370840">
                <a:tc>
                  <a:txBody>
                    <a:bodyPr/>
                    <a:lstStyle/>
                    <a:p>
                      <a:r>
                        <a:rPr lang="en-US" dirty="0" smtClean="0"/>
                        <a:t>Possible Demand</a:t>
                      </a:r>
                    </a:p>
                    <a:p>
                      <a:r>
                        <a:rPr lang="en-US" dirty="0" smtClean="0"/>
                        <a:t>Order</a:t>
                      </a:r>
                      <a:r>
                        <a:rPr lang="en-US" baseline="0" dirty="0" smtClean="0"/>
                        <a:t> Size</a:t>
                      </a:r>
                      <a:endParaRPr lang="en-IN" dirty="0"/>
                    </a:p>
                  </a:txBody>
                  <a:tcPr/>
                </a:tc>
                <a:tc>
                  <a:txBody>
                    <a:bodyPr/>
                    <a:lstStyle/>
                    <a:p>
                      <a:r>
                        <a:rPr lang="en-US" dirty="0" smtClean="0"/>
                        <a:t>10</a:t>
                      </a:r>
                      <a:endParaRPr lang="en-IN" dirty="0"/>
                    </a:p>
                  </a:txBody>
                  <a:tcPr/>
                </a:tc>
                <a:tc>
                  <a:txBody>
                    <a:bodyPr/>
                    <a:lstStyle/>
                    <a:p>
                      <a:r>
                        <a:rPr lang="en-US" dirty="0" smtClean="0"/>
                        <a:t>11</a:t>
                      </a:r>
                      <a:endParaRPr lang="en-IN" dirty="0"/>
                    </a:p>
                  </a:txBody>
                  <a:tcPr/>
                </a:tc>
                <a:tc>
                  <a:txBody>
                    <a:bodyPr/>
                    <a:lstStyle/>
                    <a:p>
                      <a:r>
                        <a:rPr lang="en-US" dirty="0" smtClean="0"/>
                        <a:t>12</a:t>
                      </a:r>
                      <a:endParaRPr lang="en-IN" dirty="0"/>
                    </a:p>
                  </a:txBody>
                  <a:tcPr/>
                </a:tc>
                <a:tc>
                  <a:txBody>
                    <a:bodyPr/>
                    <a:lstStyle/>
                    <a:p>
                      <a:r>
                        <a:rPr lang="en-US" dirty="0" smtClean="0"/>
                        <a:t>13</a:t>
                      </a:r>
                      <a:endParaRPr lang="en-IN" dirty="0"/>
                    </a:p>
                  </a:txBody>
                  <a:tcPr/>
                </a:tc>
                <a:tc>
                  <a:txBody>
                    <a:bodyPr/>
                    <a:lstStyle/>
                    <a:p>
                      <a:r>
                        <a:rPr lang="en-US" dirty="0" smtClean="0"/>
                        <a:t>14</a:t>
                      </a:r>
                      <a:endParaRPr lang="en-IN" dirty="0"/>
                    </a:p>
                  </a:txBody>
                  <a:tcPr/>
                </a:tc>
                <a:tc>
                  <a:txBody>
                    <a:bodyPr/>
                    <a:lstStyle/>
                    <a:p>
                      <a:r>
                        <a:rPr lang="en-US" dirty="0" smtClean="0"/>
                        <a:t>EOL</a:t>
                      </a:r>
                      <a:endParaRPr lang="en-IN" dirty="0"/>
                    </a:p>
                  </a:txBody>
                  <a:tcPr/>
                </a:tc>
              </a:tr>
              <a:tr h="370840">
                <a:tc>
                  <a:txBody>
                    <a:bodyPr/>
                    <a:lstStyle/>
                    <a:p>
                      <a:r>
                        <a:rPr lang="en-US" dirty="0" smtClean="0"/>
                        <a:t>Probability</a:t>
                      </a:r>
                      <a:endParaRPr lang="en-IN" dirty="0"/>
                    </a:p>
                  </a:txBody>
                  <a:tcPr/>
                </a:tc>
                <a:tc>
                  <a:txBody>
                    <a:bodyPr/>
                    <a:lstStyle/>
                    <a:p>
                      <a:r>
                        <a:rPr lang="en-US" dirty="0" smtClean="0"/>
                        <a:t>0.10</a:t>
                      </a:r>
                      <a:endParaRPr lang="en-IN" dirty="0"/>
                    </a:p>
                  </a:txBody>
                  <a:tcPr/>
                </a:tc>
                <a:tc>
                  <a:txBody>
                    <a:bodyPr/>
                    <a:lstStyle/>
                    <a:p>
                      <a:r>
                        <a:rPr lang="en-US" dirty="0" smtClean="0"/>
                        <a:t>0.15</a:t>
                      </a:r>
                      <a:endParaRPr lang="en-IN" dirty="0"/>
                    </a:p>
                  </a:txBody>
                  <a:tcPr/>
                </a:tc>
                <a:tc>
                  <a:txBody>
                    <a:bodyPr/>
                    <a:lstStyle/>
                    <a:p>
                      <a:r>
                        <a:rPr lang="en-US" dirty="0" smtClean="0"/>
                        <a:t>0.20</a:t>
                      </a:r>
                      <a:endParaRPr lang="en-IN" dirty="0"/>
                    </a:p>
                  </a:txBody>
                  <a:tcPr/>
                </a:tc>
                <a:tc>
                  <a:txBody>
                    <a:bodyPr/>
                    <a:lstStyle/>
                    <a:p>
                      <a:r>
                        <a:rPr lang="en-US" dirty="0" smtClean="0"/>
                        <a:t>0.25</a:t>
                      </a:r>
                      <a:endParaRPr lang="en-IN" dirty="0"/>
                    </a:p>
                  </a:txBody>
                  <a:tcPr/>
                </a:tc>
                <a:tc>
                  <a:txBody>
                    <a:bodyPr/>
                    <a:lstStyle/>
                    <a:p>
                      <a:r>
                        <a:rPr lang="en-US" dirty="0" smtClean="0"/>
                        <a:t>0.30</a:t>
                      </a:r>
                      <a:endParaRPr lang="en-IN" dirty="0"/>
                    </a:p>
                  </a:txBody>
                  <a:tcPr/>
                </a:tc>
                <a:tc>
                  <a:txBody>
                    <a:bodyPr/>
                    <a:lstStyle/>
                    <a:p>
                      <a:endParaRPr lang="en-IN" dirty="0"/>
                    </a:p>
                  </a:txBody>
                  <a:tcPr/>
                </a:tc>
              </a:tr>
              <a:tr h="370840">
                <a:tc>
                  <a:txBody>
                    <a:bodyPr/>
                    <a:lstStyle/>
                    <a:p>
                      <a:r>
                        <a:rPr lang="en-US" dirty="0" smtClean="0"/>
                        <a:t>10</a:t>
                      </a:r>
                      <a:endParaRPr lang="en-IN" dirty="0"/>
                    </a:p>
                  </a:txBody>
                  <a:tcPr/>
                </a:tc>
                <a:tc>
                  <a:txBody>
                    <a:bodyPr/>
                    <a:lstStyle/>
                    <a:p>
                      <a:r>
                        <a:rPr lang="en-US" dirty="0" smtClean="0"/>
                        <a:t>0</a:t>
                      </a:r>
                      <a:endParaRPr lang="en-IN" dirty="0"/>
                    </a:p>
                  </a:txBody>
                  <a:tcPr/>
                </a:tc>
                <a:tc>
                  <a:txBody>
                    <a:bodyPr/>
                    <a:lstStyle/>
                    <a:p>
                      <a:r>
                        <a:rPr lang="en-US" dirty="0" smtClean="0"/>
                        <a:t>20</a:t>
                      </a:r>
                      <a:endParaRPr lang="en-IN" dirty="0"/>
                    </a:p>
                  </a:txBody>
                  <a:tcPr/>
                </a:tc>
                <a:tc>
                  <a:txBody>
                    <a:bodyPr/>
                    <a:lstStyle/>
                    <a:p>
                      <a:r>
                        <a:rPr lang="en-US" dirty="0" smtClean="0"/>
                        <a:t>40</a:t>
                      </a:r>
                      <a:endParaRPr lang="en-IN" dirty="0"/>
                    </a:p>
                  </a:txBody>
                  <a:tcPr/>
                </a:tc>
                <a:tc>
                  <a:txBody>
                    <a:bodyPr/>
                    <a:lstStyle/>
                    <a:p>
                      <a:r>
                        <a:rPr lang="en-US" dirty="0" smtClean="0"/>
                        <a:t>60</a:t>
                      </a:r>
                      <a:endParaRPr lang="en-IN" dirty="0"/>
                    </a:p>
                  </a:txBody>
                  <a:tcPr/>
                </a:tc>
                <a:tc>
                  <a:txBody>
                    <a:bodyPr/>
                    <a:lstStyle/>
                    <a:p>
                      <a:r>
                        <a:rPr lang="en-US" dirty="0" smtClean="0"/>
                        <a:t>80</a:t>
                      </a:r>
                      <a:endParaRPr lang="en-IN" dirty="0"/>
                    </a:p>
                  </a:txBody>
                  <a:tcPr/>
                </a:tc>
                <a:tc>
                  <a:txBody>
                    <a:bodyPr/>
                    <a:lstStyle/>
                    <a:p>
                      <a:r>
                        <a:rPr lang="en-US" dirty="0" smtClean="0"/>
                        <a:t>50</a:t>
                      </a:r>
                      <a:endParaRPr lang="en-IN" dirty="0"/>
                    </a:p>
                  </a:txBody>
                  <a:tcPr/>
                </a:tc>
              </a:tr>
              <a:tr h="370840">
                <a:tc>
                  <a:txBody>
                    <a:bodyPr/>
                    <a:lstStyle/>
                    <a:p>
                      <a:r>
                        <a:rPr lang="en-US" dirty="0" smtClean="0"/>
                        <a:t>11</a:t>
                      </a:r>
                      <a:endParaRPr lang="en-IN" dirty="0"/>
                    </a:p>
                  </a:txBody>
                  <a:tcPr/>
                </a:tc>
                <a:tc>
                  <a:txBody>
                    <a:bodyPr/>
                    <a:lstStyle/>
                    <a:p>
                      <a:r>
                        <a:rPr lang="en-US" dirty="0" smtClean="0"/>
                        <a:t>30</a:t>
                      </a:r>
                      <a:endParaRPr lang="en-IN" dirty="0"/>
                    </a:p>
                  </a:txBody>
                  <a:tcPr/>
                </a:tc>
                <a:tc>
                  <a:txBody>
                    <a:bodyPr/>
                    <a:lstStyle/>
                    <a:p>
                      <a:r>
                        <a:rPr lang="en-US" dirty="0" smtClean="0"/>
                        <a:t>0</a:t>
                      </a:r>
                      <a:endParaRPr lang="en-IN" dirty="0"/>
                    </a:p>
                  </a:txBody>
                  <a:tcPr/>
                </a:tc>
                <a:tc>
                  <a:txBody>
                    <a:bodyPr/>
                    <a:lstStyle/>
                    <a:p>
                      <a:r>
                        <a:rPr lang="en-US" dirty="0" smtClean="0"/>
                        <a:t>20</a:t>
                      </a:r>
                      <a:endParaRPr lang="en-IN" dirty="0"/>
                    </a:p>
                  </a:txBody>
                  <a:tcPr/>
                </a:tc>
                <a:tc>
                  <a:txBody>
                    <a:bodyPr/>
                    <a:lstStyle/>
                    <a:p>
                      <a:r>
                        <a:rPr lang="en-US" dirty="0" smtClean="0"/>
                        <a:t>40</a:t>
                      </a:r>
                      <a:endParaRPr lang="en-IN" dirty="0"/>
                    </a:p>
                  </a:txBody>
                  <a:tcPr/>
                </a:tc>
                <a:tc>
                  <a:txBody>
                    <a:bodyPr/>
                    <a:lstStyle/>
                    <a:p>
                      <a:r>
                        <a:rPr lang="en-US" dirty="0" smtClean="0"/>
                        <a:t>60</a:t>
                      </a:r>
                      <a:endParaRPr lang="en-IN" dirty="0"/>
                    </a:p>
                  </a:txBody>
                  <a:tcPr/>
                </a:tc>
                <a:tc>
                  <a:txBody>
                    <a:bodyPr/>
                    <a:lstStyle/>
                    <a:p>
                      <a:r>
                        <a:rPr lang="en-US" dirty="0" smtClean="0"/>
                        <a:t>35</a:t>
                      </a:r>
                      <a:endParaRPr lang="en-IN" dirty="0"/>
                    </a:p>
                  </a:txBody>
                  <a:tcPr/>
                </a:tc>
              </a:tr>
              <a:tr h="370840">
                <a:tc>
                  <a:txBody>
                    <a:bodyPr/>
                    <a:lstStyle/>
                    <a:p>
                      <a:r>
                        <a:rPr lang="en-US" dirty="0" smtClean="0"/>
                        <a:t>12</a:t>
                      </a:r>
                      <a:endParaRPr lang="en-IN" dirty="0"/>
                    </a:p>
                  </a:txBody>
                  <a:tcPr/>
                </a:tc>
                <a:tc>
                  <a:txBody>
                    <a:bodyPr/>
                    <a:lstStyle/>
                    <a:p>
                      <a:r>
                        <a:rPr lang="en-US" dirty="0" smtClean="0"/>
                        <a:t>60</a:t>
                      </a:r>
                      <a:endParaRPr lang="en-IN" dirty="0"/>
                    </a:p>
                  </a:txBody>
                  <a:tcPr/>
                </a:tc>
                <a:tc>
                  <a:txBody>
                    <a:bodyPr/>
                    <a:lstStyle/>
                    <a:p>
                      <a:r>
                        <a:rPr lang="en-US" dirty="0" smtClean="0"/>
                        <a:t>30</a:t>
                      </a:r>
                      <a:endParaRPr lang="en-IN" dirty="0"/>
                    </a:p>
                  </a:txBody>
                  <a:tcPr/>
                </a:tc>
                <a:tc>
                  <a:txBody>
                    <a:bodyPr/>
                    <a:lstStyle/>
                    <a:p>
                      <a:r>
                        <a:rPr lang="en-US" dirty="0" smtClean="0"/>
                        <a:t>0</a:t>
                      </a:r>
                      <a:endParaRPr lang="en-IN" dirty="0"/>
                    </a:p>
                  </a:txBody>
                  <a:tcPr/>
                </a:tc>
                <a:tc>
                  <a:txBody>
                    <a:bodyPr/>
                    <a:lstStyle/>
                    <a:p>
                      <a:r>
                        <a:rPr lang="en-US" dirty="0" smtClean="0"/>
                        <a:t>20</a:t>
                      </a:r>
                      <a:endParaRPr lang="en-IN" dirty="0"/>
                    </a:p>
                  </a:txBody>
                  <a:tcPr/>
                </a:tc>
                <a:tc>
                  <a:txBody>
                    <a:bodyPr/>
                    <a:lstStyle/>
                    <a:p>
                      <a:r>
                        <a:rPr lang="en-US" dirty="0" smtClean="0"/>
                        <a:t>40</a:t>
                      </a:r>
                      <a:endParaRPr lang="en-IN" dirty="0"/>
                    </a:p>
                  </a:txBody>
                  <a:tcPr/>
                </a:tc>
                <a:tc>
                  <a:txBody>
                    <a:bodyPr/>
                    <a:lstStyle/>
                    <a:p>
                      <a:r>
                        <a:rPr lang="en-US" dirty="0" smtClean="0"/>
                        <a:t>27.5</a:t>
                      </a:r>
                      <a:endParaRPr lang="en-IN" dirty="0"/>
                    </a:p>
                  </a:txBody>
                  <a:tcPr/>
                </a:tc>
              </a:tr>
              <a:tr h="370840">
                <a:tc>
                  <a:txBody>
                    <a:bodyPr/>
                    <a:lstStyle/>
                    <a:p>
                      <a:r>
                        <a:rPr lang="en-US" dirty="0" smtClean="0"/>
                        <a:t>13</a:t>
                      </a:r>
                      <a:endParaRPr lang="en-IN" dirty="0"/>
                    </a:p>
                  </a:txBody>
                  <a:tcPr/>
                </a:tc>
                <a:tc>
                  <a:txBody>
                    <a:bodyPr/>
                    <a:lstStyle/>
                    <a:p>
                      <a:r>
                        <a:rPr lang="en-US" dirty="0" smtClean="0"/>
                        <a:t>90</a:t>
                      </a:r>
                      <a:endParaRPr lang="en-IN" dirty="0"/>
                    </a:p>
                  </a:txBody>
                  <a:tcPr/>
                </a:tc>
                <a:tc>
                  <a:txBody>
                    <a:bodyPr/>
                    <a:lstStyle/>
                    <a:p>
                      <a:r>
                        <a:rPr lang="en-US" dirty="0" smtClean="0"/>
                        <a:t>60</a:t>
                      </a:r>
                      <a:endParaRPr lang="en-IN" dirty="0"/>
                    </a:p>
                  </a:txBody>
                  <a:tcPr/>
                </a:tc>
                <a:tc>
                  <a:txBody>
                    <a:bodyPr/>
                    <a:lstStyle/>
                    <a:p>
                      <a:r>
                        <a:rPr lang="en-US" dirty="0" smtClean="0"/>
                        <a:t>30</a:t>
                      </a:r>
                      <a:endParaRPr lang="en-IN" dirty="0"/>
                    </a:p>
                  </a:txBody>
                  <a:tcPr/>
                </a:tc>
                <a:tc>
                  <a:txBody>
                    <a:bodyPr/>
                    <a:lstStyle/>
                    <a:p>
                      <a:r>
                        <a:rPr lang="en-US" dirty="0" smtClean="0"/>
                        <a:t>0</a:t>
                      </a:r>
                      <a:endParaRPr lang="en-IN" dirty="0"/>
                    </a:p>
                  </a:txBody>
                  <a:tcPr/>
                </a:tc>
                <a:tc>
                  <a:txBody>
                    <a:bodyPr/>
                    <a:lstStyle/>
                    <a:p>
                      <a:r>
                        <a:rPr lang="en-US" dirty="0" smtClean="0"/>
                        <a:t>20</a:t>
                      </a:r>
                      <a:endParaRPr lang="en-IN" dirty="0"/>
                    </a:p>
                  </a:txBody>
                  <a:tcPr/>
                </a:tc>
                <a:tc>
                  <a:txBody>
                    <a:bodyPr/>
                    <a:lstStyle/>
                    <a:p>
                      <a:r>
                        <a:rPr lang="en-US" dirty="0" smtClean="0"/>
                        <a:t>30</a:t>
                      </a:r>
                      <a:endParaRPr lang="en-IN" dirty="0"/>
                    </a:p>
                  </a:txBody>
                  <a:tcPr/>
                </a:tc>
              </a:tr>
              <a:tr h="370840">
                <a:tc>
                  <a:txBody>
                    <a:bodyPr/>
                    <a:lstStyle/>
                    <a:p>
                      <a:r>
                        <a:rPr lang="en-US" dirty="0" smtClean="0"/>
                        <a:t>14</a:t>
                      </a:r>
                      <a:endParaRPr lang="en-IN" dirty="0"/>
                    </a:p>
                  </a:txBody>
                  <a:tcPr/>
                </a:tc>
                <a:tc>
                  <a:txBody>
                    <a:bodyPr/>
                    <a:lstStyle/>
                    <a:p>
                      <a:r>
                        <a:rPr lang="en-US" dirty="0" smtClean="0"/>
                        <a:t>120</a:t>
                      </a:r>
                      <a:endParaRPr lang="en-IN" dirty="0"/>
                    </a:p>
                  </a:txBody>
                  <a:tcPr/>
                </a:tc>
                <a:tc>
                  <a:txBody>
                    <a:bodyPr/>
                    <a:lstStyle/>
                    <a:p>
                      <a:r>
                        <a:rPr lang="en-US" dirty="0" smtClean="0"/>
                        <a:t>90</a:t>
                      </a:r>
                      <a:endParaRPr lang="en-IN" dirty="0"/>
                    </a:p>
                  </a:txBody>
                  <a:tcPr/>
                </a:tc>
                <a:tc>
                  <a:txBody>
                    <a:bodyPr/>
                    <a:lstStyle/>
                    <a:p>
                      <a:r>
                        <a:rPr lang="en-US" dirty="0" smtClean="0"/>
                        <a:t>60</a:t>
                      </a:r>
                      <a:endParaRPr lang="en-IN" dirty="0"/>
                    </a:p>
                  </a:txBody>
                  <a:tcPr/>
                </a:tc>
                <a:tc>
                  <a:txBody>
                    <a:bodyPr/>
                    <a:lstStyle/>
                    <a:p>
                      <a:r>
                        <a:rPr lang="en-US" dirty="0" smtClean="0"/>
                        <a:t>30</a:t>
                      </a:r>
                      <a:endParaRPr lang="en-IN" dirty="0"/>
                    </a:p>
                  </a:txBody>
                  <a:tcPr/>
                </a:tc>
                <a:tc>
                  <a:txBody>
                    <a:bodyPr/>
                    <a:lstStyle/>
                    <a:p>
                      <a:r>
                        <a:rPr lang="en-US" dirty="0" smtClean="0"/>
                        <a:t>0</a:t>
                      </a:r>
                      <a:endParaRPr lang="en-IN" dirty="0"/>
                    </a:p>
                  </a:txBody>
                  <a:tcPr/>
                </a:tc>
                <a:tc>
                  <a:txBody>
                    <a:bodyPr/>
                    <a:lstStyle/>
                    <a:p>
                      <a:r>
                        <a:rPr lang="en-US" dirty="0" smtClean="0"/>
                        <a:t>45</a:t>
                      </a:r>
                      <a:endParaRPr lang="en-IN" dirty="0"/>
                    </a:p>
                  </a:txBody>
                  <a:tcPr/>
                </a:tc>
              </a:tr>
            </a:tbl>
          </a:graphicData>
        </a:graphic>
      </p:graphicFrame>
      <p:sp>
        <p:nvSpPr>
          <p:cNvPr id="3" name="TextBox 2"/>
          <p:cNvSpPr txBox="1"/>
          <p:nvPr/>
        </p:nvSpPr>
        <p:spPr>
          <a:xfrm>
            <a:off x="755968" y="1212353"/>
            <a:ext cx="2821670" cy="369332"/>
          </a:xfrm>
          <a:prstGeom prst="rect">
            <a:avLst/>
          </a:prstGeom>
          <a:noFill/>
        </p:spPr>
        <p:txBody>
          <a:bodyPr wrap="none" rtlCol="0">
            <a:spAutoFit/>
          </a:bodyPr>
          <a:lstStyle/>
          <a:p>
            <a:r>
              <a:rPr lang="en-US" dirty="0" smtClean="0"/>
              <a:t>The conditional loss table is </a:t>
            </a:r>
            <a:endParaRPr lang="en-IN" dirty="0"/>
          </a:p>
        </p:txBody>
      </p:sp>
      <p:sp>
        <p:nvSpPr>
          <p:cNvPr id="4" name="TextBox 3"/>
          <p:cNvSpPr txBox="1"/>
          <p:nvPr/>
        </p:nvSpPr>
        <p:spPr>
          <a:xfrm>
            <a:off x="925551" y="5452946"/>
            <a:ext cx="8040650" cy="923330"/>
          </a:xfrm>
          <a:prstGeom prst="rect">
            <a:avLst/>
          </a:prstGeom>
          <a:noFill/>
        </p:spPr>
        <p:txBody>
          <a:bodyPr wrap="square" rtlCol="0">
            <a:spAutoFit/>
          </a:bodyPr>
          <a:lstStyle/>
          <a:p>
            <a:r>
              <a:rPr lang="en-US" dirty="0" smtClean="0"/>
              <a:t>The optimum stock action is the one which will minimize expected opportunity losses; this action calls for the stocking of 12 copies each day, at which point there</a:t>
            </a:r>
          </a:p>
          <a:p>
            <a:r>
              <a:rPr lang="en-US" dirty="0" smtClean="0"/>
              <a:t>Is minimum expected loss of </a:t>
            </a:r>
            <a:r>
              <a:rPr lang="en-US" dirty="0" err="1" smtClean="0"/>
              <a:t>Rs</a:t>
            </a:r>
            <a:r>
              <a:rPr lang="en-US" dirty="0" smtClean="0"/>
              <a:t>. 27.5.</a:t>
            </a:r>
            <a:endParaRPr lang="en-IN" dirty="0"/>
          </a:p>
        </p:txBody>
      </p:sp>
      <p:sp>
        <p:nvSpPr>
          <p:cNvPr id="5" name="TextBox 4"/>
          <p:cNvSpPr txBox="1"/>
          <p:nvPr/>
        </p:nvSpPr>
        <p:spPr>
          <a:xfrm>
            <a:off x="838200" y="405443"/>
            <a:ext cx="5157158" cy="369332"/>
          </a:xfrm>
          <a:prstGeom prst="rect">
            <a:avLst/>
          </a:prstGeom>
          <a:noFill/>
        </p:spPr>
        <p:txBody>
          <a:bodyPr wrap="square" rtlCol="0">
            <a:spAutoFit/>
          </a:bodyPr>
          <a:lstStyle/>
          <a:p>
            <a:r>
              <a:rPr lang="en-IN" dirty="0" smtClean="0"/>
              <a:t>Example :  Consider the Newsboy problem</a:t>
            </a:r>
            <a:endParaRPr lang="en-IN" dirty="0"/>
          </a:p>
        </p:txBody>
      </p:sp>
    </p:spTree>
    <p:extLst>
      <p:ext uri="{BB962C8B-B14F-4D97-AF65-F5344CB8AC3E}">
        <p14:creationId xmlns:p14="http://schemas.microsoft.com/office/powerpoint/2010/main" val="31410001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8710" y="207034"/>
            <a:ext cx="8126715" cy="584775"/>
          </a:xfrm>
          <a:prstGeom prst="rect">
            <a:avLst/>
          </a:prstGeom>
          <a:noFill/>
        </p:spPr>
        <p:txBody>
          <a:bodyPr wrap="square" rtlCol="0">
            <a:spAutoFit/>
          </a:bodyPr>
          <a:lstStyle/>
          <a:p>
            <a:r>
              <a:rPr lang="en-US" sz="3200" dirty="0" smtClean="0"/>
              <a:t>Expected Profit with Perfect Information(EPPI)</a:t>
            </a:r>
            <a:endParaRPr lang="en-IN" sz="3200" dirty="0"/>
          </a:p>
        </p:txBody>
      </p:sp>
      <p:sp>
        <p:nvSpPr>
          <p:cNvPr id="3" name="TextBox 2"/>
          <p:cNvSpPr txBox="1"/>
          <p:nvPr/>
        </p:nvSpPr>
        <p:spPr>
          <a:xfrm>
            <a:off x="568710" y="1103760"/>
            <a:ext cx="11311366" cy="3416320"/>
          </a:xfrm>
          <a:prstGeom prst="rect">
            <a:avLst/>
          </a:prstGeom>
          <a:noFill/>
        </p:spPr>
        <p:txBody>
          <a:bodyPr wrap="none" rtlCol="0">
            <a:spAutoFit/>
          </a:bodyPr>
          <a:lstStyle/>
          <a:p>
            <a:r>
              <a:rPr lang="en-US" sz="2400" dirty="0" smtClean="0"/>
              <a:t>It is defined as the maximum monetary value that can be obtained on the basis of </a:t>
            </a:r>
          </a:p>
          <a:p>
            <a:r>
              <a:rPr lang="en-US" sz="2400" dirty="0"/>
              <a:t>h</a:t>
            </a:r>
            <a:r>
              <a:rPr lang="en-US" sz="2400" dirty="0" smtClean="0"/>
              <a:t>aving perfect information about the state of nature that will occur. The procedure</a:t>
            </a:r>
          </a:p>
          <a:p>
            <a:r>
              <a:rPr lang="en-US" sz="2400" dirty="0"/>
              <a:t>f</a:t>
            </a:r>
            <a:r>
              <a:rPr lang="en-US" sz="2400" dirty="0" smtClean="0"/>
              <a:t>or calculating the EPPI is as follows:</a:t>
            </a:r>
          </a:p>
          <a:p>
            <a:endParaRPr lang="en-US" sz="2400" dirty="0"/>
          </a:p>
          <a:p>
            <a:pPr marL="342900" indent="-342900">
              <a:buAutoNum type="arabicPeriod"/>
            </a:pPr>
            <a:r>
              <a:rPr lang="en-US" sz="2400" dirty="0" smtClean="0"/>
              <a:t>Select the best alternative for each state of nature with its associate conditional payoff</a:t>
            </a:r>
          </a:p>
          <a:p>
            <a:r>
              <a:rPr lang="en-US" sz="2400" dirty="0"/>
              <a:t> </a:t>
            </a:r>
            <a:r>
              <a:rPr lang="en-US" sz="2400" dirty="0" smtClean="0"/>
              <a:t>      from the payoff table</a:t>
            </a:r>
          </a:p>
          <a:p>
            <a:pPr marL="342900" indent="-342900">
              <a:buAutoNum type="arabicPeriod" startAt="2"/>
            </a:pPr>
            <a:r>
              <a:rPr lang="en-US" sz="2400" dirty="0" smtClean="0"/>
              <a:t>Multiply each conditional payoff chosen in step1 with the corresponding probability</a:t>
            </a:r>
          </a:p>
          <a:p>
            <a:r>
              <a:rPr lang="en-US" sz="2400" dirty="0"/>
              <a:t> </a:t>
            </a:r>
            <a:r>
              <a:rPr lang="en-US" sz="2400" dirty="0" smtClean="0"/>
              <a:t>       of occurrence of that state of nature</a:t>
            </a:r>
          </a:p>
          <a:p>
            <a:r>
              <a:rPr lang="en-US" sz="2400" dirty="0" smtClean="0"/>
              <a:t>3.    Add all these product to get the required EPPI</a:t>
            </a:r>
            <a:endParaRPr lang="en-IN" sz="2400" dirty="0"/>
          </a:p>
        </p:txBody>
      </p:sp>
    </p:spTree>
    <p:extLst>
      <p:ext uri="{BB962C8B-B14F-4D97-AF65-F5344CB8AC3E}">
        <p14:creationId xmlns:p14="http://schemas.microsoft.com/office/powerpoint/2010/main" val="12034657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70569048"/>
              </p:ext>
            </p:extLst>
          </p:nvPr>
        </p:nvGraphicFramePr>
        <p:xfrm>
          <a:off x="847493" y="1351946"/>
          <a:ext cx="6966858" cy="3139440"/>
        </p:xfrm>
        <a:graphic>
          <a:graphicData uri="http://schemas.openxmlformats.org/drawingml/2006/table">
            <a:tbl>
              <a:tblPr firstRow="1" bandRow="1">
                <a:tableStyleId>{5C22544A-7EE6-4342-B048-85BDC9FD1C3A}</a:tableStyleId>
              </a:tblPr>
              <a:tblGrid>
                <a:gridCol w="1584535"/>
                <a:gridCol w="737751"/>
                <a:gridCol w="1161143"/>
                <a:gridCol w="1161143"/>
                <a:gridCol w="1161143"/>
                <a:gridCol w="1161143"/>
              </a:tblGrid>
              <a:tr h="0">
                <a:tc>
                  <a:txBody>
                    <a:bodyPr/>
                    <a:lstStyle/>
                    <a:p>
                      <a:r>
                        <a:rPr lang="en-US" dirty="0" smtClean="0"/>
                        <a:t>Possible Demand</a:t>
                      </a:r>
                    </a:p>
                    <a:p>
                      <a:r>
                        <a:rPr lang="en-US" dirty="0" smtClean="0"/>
                        <a:t>Order</a:t>
                      </a:r>
                      <a:r>
                        <a:rPr lang="en-US" baseline="0" dirty="0" smtClean="0"/>
                        <a:t> Size</a:t>
                      </a:r>
                      <a:endParaRPr lang="en-IN" dirty="0"/>
                    </a:p>
                  </a:txBody>
                  <a:tcPr/>
                </a:tc>
                <a:tc>
                  <a:txBody>
                    <a:bodyPr/>
                    <a:lstStyle/>
                    <a:p>
                      <a:r>
                        <a:rPr lang="en-US" dirty="0" smtClean="0"/>
                        <a:t>10</a:t>
                      </a:r>
                      <a:endParaRPr lang="en-IN" dirty="0"/>
                    </a:p>
                  </a:txBody>
                  <a:tcPr/>
                </a:tc>
                <a:tc>
                  <a:txBody>
                    <a:bodyPr/>
                    <a:lstStyle/>
                    <a:p>
                      <a:r>
                        <a:rPr lang="en-US" dirty="0" smtClean="0"/>
                        <a:t>11</a:t>
                      </a:r>
                      <a:endParaRPr lang="en-IN" dirty="0"/>
                    </a:p>
                  </a:txBody>
                  <a:tcPr/>
                </a:tc>
                <a:tc>
                  <a:txBody>
                    <a:bodyPr/>
                    <a:lstStyle/>
                    <a:p>
                      <a:r>
                        <a:rPr lang="en-US" dirty="0" smtClean="0"/>
                        <a:t>12</a:t>
                      </a:r>
                      <a:endParaRPr lang="en-IN" dirty="0"/>
                    </a:p>
                  </a:txBody>
                  <a:tcPr/>
                </a:tc>
                <a:tc>
                  <a:txBody>
                    <a:bodyPr/>
                    <a:lstStyle/>
                    <a:p>
                      <a:r>
                        <a:rPr lang="en-US" dirty="0" smtClean="0"/>
                        <a:t>13</a:t>
                      </a:r>
                      <a:endParaRPr lang="en-IN" dirty="0"/>
                    </a:p>
                  </a:txBody>
                  <a:tcPr/>
                </a:tc>
                <a:tc>
                  <a:txBody>
                    <a:bodyPr/>
                    <a:lstStyle/>
                    <a:p>
                      <a:r>
                        <a:rPr lang="en-US" dirty="0" smtClean="0"/>
                        <a:t>14</a:t>
                      </a:r>
                      <a:endParaRPr lang="en-IN" dirty="0"/>
                    </a:p>
                  </a:txBody>
                  <a:tcPr/>
                </a:tc>
              </a:tr>
              <a:tr h="370840">
                <a:tc>
                  <a:txBody>
                    <a:bodyPr/>
                    <a:lstStyle/>
                    <a:p>
                      <a:r>
                        <a:rPr lang="en-US" dirty="0" smtClean="0"/>
                        <a:t>Probability</a:t>
                      </a:r>
                      <a:endParaRPr lang="en-IN" dirty="0"/>
                    </a:p>
                  </a:txBody>
                  <a:tcPr/>
                </a:tc>
                <a:tc>
                  <a:txBody>
                    <a:bodyPr/>
                    <a:lstStyle/>
                    <a:p>
                      <a:r>
                        <a:rPr lang="en-US" dirty="0" smtClean="0"/>
                        <a:t>0.10</a:t>
                      </a:r>
                      <a:endParaRPr lang="en-IN" dirty="0"/>
                    </a:p>
                  </a:txBody>
                  <a:tcPr/>
                </a:tc>
                <a:tc>
                  <a:txBody>
                    <a:bodyPr/>
                    <a:lstStyle/>
                    <a:p>
                      <a:r>
                        <a:rPr lang="en-US" dirty="0" smtClean="0"/>
                        <a:t>0.15</a:t>
                      </a:r>
                      <a:endParaRPr lang="en-IN" dirty="0"/>
                    </a:p>
                  </a:txBody>
                  <a:tcPr/>
                </a:tc>
                <a:tc>
                  <a:txBody>
                    <a:bodyPr/>
                    <a:lstStyle/>
                    <a:p>
                      <a:r>
                        <a:rPr lang="en-US" dirty="0" smtClean="0"/>
                        <a:t>0.20</a:t>
                      </a:r>
                      <a:endParaRPr lang="en-IN" dirty="0"/>
                    </a:p>
                  </a:txBody>
                  <a:tcPr/>
                </a:tc>
                <a:tc>
                  <a:txBody>
                    <a:bodyPr/>
                    <a:lstStyle/>
                    <a:p>
                      <a:r>
                        <a:rPr lang="en-US" dirty="0" smtClean="0"/>
                        <a:t>0.25</a:t>
                      </a:r>
                      <a:endParaRPr lang="en-IN" dirty="0"/>
                    </a:p>
                  </a:txBody>
                  <a:tcPr/>
                </a:tc>
                <a:tc>
                  <a:txBody>
                    <a:bodyPr/>
                    <a:lstStyle/>
                    <a:p>
                      <a:r>
                        <a:rPr lang="en-US" dirty="0" smtClean="0"/>
                        <a:t>0.30</a:t>
                      </a:r>
                      <a:endParaRPr lang="en-IN" dirty="0"/>
                    </a:p>
                  </a:txBody>
                  <a:tcPr/>
                </a:tc>
              </a:tr>
              <a:tr h="370840">
                <a:tc>
                  <a:txBody>
                    <a:bodyPr/>
                    <a:lstStyle/>
                    <a:p>
                      <a:r>
                        <a:rPr lang="en-US" dirty="0" smtClean="0"/>
                        <a:t>10</a:t>
                      </a:r>
                      <a:endParaRPr lang="en-IN" dirty="0"/>
                    </a:p>
                  </a:txBody>
                  <a:tcPr/>
                </a:tc>
                <a:tc>
                  <a:txBody>
                    <a:bodyPr/>
                    <a:lstStyle/>
                    <a:p>
                      <a:r>
                        <a:rPr lang="en-US" dirty="0" smtClean="0">
                          <a:solidFill>
                            <a:srgbClr val="FF0000"/>
                          </a:solidFill>
                        </a:rPr>
                        <a:t>200</a:t>
                      </a:r>
                      <a:endParaRPr lang="en-IN" dirty="0">
                        <a:solidFill>
                          <a:srgbClr val="FF0000"/>
                        </a:solidFill>
                      </a:endParaRPr>
                    </a:p>
                  </a:txBody>
                  <a:tcPr/>
                </a:tc>
                <a:tc>
                  <a:txBody>
                    <a:bodyPr/>
                    <a:lstStyle/>
                    <a:p>
                      <a:r>
                        <a:rPr lang="en-US" dirty="0" smtClean="0"/>
                        <a:t>200</a:t>
                      </a:r>
                      <a:endParaRPr lang="en-IN" dirty="0"/>
                    </a:p>
                  </a:txBody>
                  <a:tcPr/>
                </a:tc>
                <a:tc>
                  <a:txBody>
                    <a:bodyPr/>
                    <a:lstStyle/>
                    <a:p>
                      <a:r>
                        <a:rPr lang="en-US" dirty="0" smtClean="0"/>
                        <a:t>200</a:t>
                      </a:r>
                      <a:endParaRPr lang="en-IN" dirty="0"/>
                    </a:p>
                  </a:txBody>
                  <a:tcPr/>
                </a:tc>
                <a:tc>
                  <a:txBody>
                    <a:bodyPr/>
                    <a:lstStyle/>
                    <a:p>
                      <a:r>
                        <a:rPr lang="en-US" dirty="0" smtClean="0"/>
                        <a:t>200</a:t>
                      </a:r>
                      <a:endParaRPr lang="en-IN" dirty="0"/>
                    </a:p>
                  </a:txBody>
                  <a:tcPr/>
                </a:tc>
                <a:tc>
                  <a:txBody>
                    <a:bodyPr/>
                    <a:lstStyle/>
                    <a:p>
                      <a:r>
                        <a:rPr lang="en-US" dirty="0" smtClean="0"/>
                        <a:t>200</a:t>
                      </a:r>
                      <a:endParaRPr lang="en-IN" dirty="0"/>
                    </a:p>
                  </a:txBody>
                  <a:tcPr/>
                </a:tc>
              </a:tr>
              <a:tr h="370840">
                <a:tc>
                  <a:txBody>
                    <a:bodyPr/>
                    <a:lstStyle/>
                    <a:p>
                      <a:r>
                        <a:rPr lang="en-US" dirty="0" smtClean="0"/>
                        <a:t>11</a:t>
                      </a:r>
                      <a:endParaRPr lang="en-IN" dirty="0"/>
                    </a:p>
                  </a:txBody>
                  <a:tcPr/>
                </a:tc>
                <a:tc>
                  <a:txBody>
                    <a:bodyPr/>
                    <a:lstStyle/>
                    <a:p>
                      <a:r>
                        <a:rPr lang="en-US" dirty="0" smtClean="0"/>
                        <a:t>170</a:t>
                      </a:r>
                      <a:endParaRPr lang="en-IN" dirty="0"/>
                    </a:p>
                  </a:txBody>
                  <a:tcPr/>
                </a:tc>
                <a:tc>
                  <a:txBody>
                    <a:bodyPr/>
                    <a:lstStyle/>
                    <a:p>
                      <a:r>
                        <a:rPr lang="en-US" dirty="0" smtClean="0">
                          <a:solidFill>
                            <a:srgbClr val="FF0000"/>
                          </a:solidFill>
                        </a:rPr>
                        <a:t>220</a:t>
                      </a:r>
                      <a:endParaRPr lang="en-IN" dirty="0">
                        <a:solidFill>
                          <a:srgbClr val="FF0000"/>
                        </a:solidFill>
                      </a:endParaRPr>
                    </a:p>
                  </a:txBody>
                  <a:tcPr/>
                </a:tc>
                <a:tc>
                  <a:txBody>
                    <a:bodyPr/>
                    <a:lstStyle/>
                    <a:p>
                      <a:r>
                        <a:rPr lang="en-US" dirty="0" smtClean="0"/>
                        <a:t>220</a:t>
                      </a:r>
                      <a:endParaRPr lang="en-IN" dirty="0"/>
                    </a:p>
                  </a:txBody>
                  <a:tcPr/>
                </a:tc>
                <a:tc>
                  <a:txBody>
                    <a:bodyPr/>
                    <a:lstStyle/>
                    <a:p>
                      <a:r>
                        <a:rPr lang="en-US" dirty="0" smtClean="0"/>
                        <a:t>220</a:t>
                      </a:r>
                      <a:endParaRPr lang="en-IN" dirty="0"/>
                    </a:p>
                  </a:txBody>
                  <a:tcPr/>
                </a:tc>
                <a:tc>
                  <a:txBody>
                    <a:bodyPr/>
                    <a:lstStyle/>
                    <a:p>
                      <a:r>
                        <a:rPr lang="en-US" dirty="0" smtClean="0"/>
                        <a:t>220</a:t>
                      </a:r>
                      <a:endParaRPr lang="en-IN" dirty="0"/>
                    </a:p>
                  </a:txBody>
                  <a:tcPr/>
                </a:tc>
              </a:tr>
              <a:tr h="370840">
                <a:tc>
                  <a:txBody>
                    <a:bodyPr/>
                    <a:lstStyle/>
                    <a:p>
                      <a:r>
                        <a:rPr lang="en-US" dirty="0" smtClean="0"/>
                        <a:t>12</a:t>
                      </a:r>
                      <a:endParaRPr lang="en-IN" dirty="0"/>
                    </a:p>
                  </a:txBody>
                  <a:tcPr/>
                </a:tc>
                <a:tc>
                  <a:txBody>
                    <a:bodyPr/>
                    <a:lstStyle/>
                    <a:p>
                      <a:r>
                        <a:rPr lang="en-US" dirty="0" smtClean="0"/>
                        <a:t>140</a:t>
                      </a:r>
                      <a:endParaRPr lang="en-IN" dirty="0"/>
                    </a:p>
                  </a:txBody>
                  <a:tcPr/>
                </a:tc>
                <a:tc>
                  <a:txBody>
                    <a:bodyPr/>
                    <a:lstStyle/>
                    <a:p>
                      <a:r>
                        <a:rPr lang="en-US" dirty="0" smtClean="0"/>
                        <a:t>190</a:t>
                      </a:r>
                      <a:endParaRPr lang="en-IN" dirty="0"/>
                    </a:p>
                  </a:txBody>
                  <a:tcPr/>
                </a:tc>
                <a:tc>
                  <a:txBody>
                    <a:bodyPr/>
                    <a:lstStyle/>
                    <a:p>
                      <a:r>
                        <a:rPr lang="en-US" dirty="0" smtClean="0">
                          <a:solidFill>
                            <a:srgbClr val="FF0000"/>
                          </a:solidFill>
                        </a:rPr>
                        <a:t>240</a:t>
                      </a:r>
                      <a:endParaRPr lang="en-IN" dirty="0">
                        <a:solidFill>
                          <a:srgbClr val="FF0000"/>
                        </a:solidFill>
                      </a:endParaRPr>
                    </a:p>
                  </a:txBody>
                  <a:tcPr/>
                </a:tc>
                <a:tc>
                  <a:txBody>
                    <a:bodyPr/>
                    <a:lstStyle/>
                    <a:p>
                      <a:r>
                        <a:rPr lang="en-US" dirty="0" smtClean="0"/>
                        <a:t>240</a:t>
                      </a:r>
                      <a:endParaRPr lang="en-IN" dirty="0"/>
                    </a:p>
                  </a:txBody>
                  <a:tcPr/>
                </a:tc>
                <a:tc>
                  <a:txBody>
                    <a:bodyPr/>
                    <a:lstStyle/>
                    <a:p>
                      <a:r>
                        <a:rPr lang="en-US" dirty="0" smtClean="0"/>
                        <a:t>240</a:t>
                      </a:r>
                      <a:endParaRPr lang="en-IN" dirty="0"/>
                    </a:p>
                  </a:txBody>
                  <a:tcPr/>
                </a:tc>
              </a:tr>
              <a:tr h="370840">
                <a:tc>
                  <a:txBody>
                    <a:bodyPr/>
                    <a:lstStyle/>
                    <a:p>
                      <a:r>
                        <a:rPr lang="en-US" dirty="0" smtClean="0"/>
                        <a:t>13</a:t>
                      </a:r>
                      <a:endParaRPr lang="en-IN" dirty="0"/>
                    </a:p>
                  </a:txBody>
                  <a:tcPr/>
                </a:tc>
                <a:tc>
                  <a:txBody>
                    <a:bodyPr/>
                    <a:lstStyle/>
                    <a:p>
                      <a:r>
                        <a:rPr lang="en-US" dirty="0" smtClean="0"/>
                        <a:t>110</a:t>
                      </a:r>
                      <a:endParaRPr lang="en-IN" dirty="0"/>
                    </a:p>
                  </a:txBody>
                  <a:tcPr/>
                </a:tc>
                <a:tc>
                  <a:txBody>
                    <a:bodyPr/>
                    <a:lstStyle/>
                    <a:p>
                      <a:r>
                        <a:rPr lang="en-US" dirty="0" smtClean="0"/>
                        <a:t>160</a:t>
                      </a:r>
                      <a:endParaRPr lang="en-IN" dirty="0"/>
                    </a:p>
                  </a:txBody>
                  <a:tcPr/>
                </a:tc>
                <a:tc>
                  <a:txBody>
                    <a:bodyPr/>
                    <a:lstStyle/>
                    <a:p>
                      <a:r>
                        <a:rPr lang="en-US" dirty="0" smtClean="0"/>
                        <a:t>210</a:t>
                      </a:r>
                      <a:endParaRPr lang="en-IN" dirty="0"/>
                    </a:p>
                  </a:txBody>
                  <a:tcPr/>
                </a:tc>
                <a:tc>
                  <a:txBody>
                    <a:bodyPr/>
                    <a:lstStyle/>
                    <a:p>
                      <a:r>
                        <a:rPr lang="en-US" dirty="0" smtClean="0">
                          <a:solidFill>
                            <a:srgbClr val="FF0000"/>
                          </a:solidFill>
                        </a:rPr>
                        <a:t>260</a:t>
                      </a:r>
                      <a:endParaRPr lang="en-IN" dirty="0">
                        <a:solidFill>
                          <a:srgbClr val="FF0000"/>
                        </a:solidFill>
                      </a:endParaRPr>
                    </a:p>
                  </a:txBody>
                  <a:tcPr/>
                </a:tc>
                <a:tc>
                  <a:txBody>
                    <a:bodyPr/>
                    <a:lstStyle/>
                    <a:p>
                      <a:r>
                        <a:rPr lang="en-US" dirty="0" smtClean="0"/>
                        <a:t>260</a:t>
                      </a:r>
                      <a:endParaRPr lang="en-IN" dirty="0"/>
                    </a:p>
                  </a:txBody>
                  <a:tcPr/>
                </a:tc>
              </a:tr>
              <a:tr h="370840">
                <a:tc>
                  <a:txBody>
                    <a:bodyPr/>
                    <a:lstStyle/>
                    <a:p>
                      <a:r>
                        <a:rPr lang="en-US" dirty="0" smtClean="0"/>
                        <a:t>14</a:t>
                      </a:r>
                      <a:endParaRPr lang="en-IN" dirty="0"/>
                    </a:p>
                  </a:txBody>
                  <a:tcPr/>
                </a:tc>
                <a:tc>
                  <a:txBody>
                    <a:bodyPr/>
                    <a:lstStyle/>
                    <a:p>
                      <a:r>
                        <a:rPr lang="en-US" dirty="0" smtClean="0"/>
                        <a:t>80</a:t>
                      </a:r>
                      <a:endParaRPr lang="en-IN" dirty="0"/>
                    </a:p>
                  </a:txBody>
                  <a:tcPr/>
                </a:tc>
                <a:tc>
                  <a:txBody>
                    <a:bodyPr/>
                    <a:lstStyle/>
                    <a:p>
                      <a:r>
                        <a:rPr lang="en-US" dirty="0" smtClean="0"/>
                        <a:t>130</a:t>
                      </a:r>
                      <a:endParaRPr lang="en-IN" dirty="0"/>
                    </a:p>
                  </a:txBody>
                  <a:tcPr/>
                </a:tc>
                <a:tc>
                  <a:txBody>
                    <a:bodyPr/>
                    <a:lstStyle/>
                    <a:p>
                      <a:r>
                        <a:rPr lang="en-US" dirty="0" smtClean="0"/>
                        <a:t>180</a:t>
                      </a:r>
                      <a:endParaRPr lang="en-IN" dirty="0"/>
                    </a:p>
                  </a:txBody>
                  <a:tcPr/>
                </a:tc>
                <a:tc>
                  <a:txBody>
                    <a:bodyPr/>
                    <a:lstStyle/>
                    <a:p>
                      <a:r>
                        <a:rPr lang="en-US" dirty="0" smtClean="0"/>
                        <a:t>230</a:t>
                      </a:r>
                      <a:endParaRPr lang="en-IN" dirty="0"/>
                    </a:p>
                  </a:txBody>
                  <a:tcPr/>
                </a:tc>
                <a:tc>
                  <a:txBody>
                    <a:bodyPr/>
                    <a:lstStyle/>
                    <a:p>
                      <a:r>
                        <a:rPr lang="en-US" dirty="0" smtClean="0">
                          <a:solidFill>
                            <a:srgbClr val="FF0000"/>
                          </a:solidFill>
                        </a:rPr>
                        <a:t>280</a:t>
                      </a:r>
                      <a:endParaRPr lang="en-IN" dirty="0">
                        <a:solidFill>
                          <a:srgbClr val="FF0000"/>
                        </a:solidFill>
                      </a:endParaRPr>
                    </a:p>
                  </a:txBody>
                  <a:tcPr/>
                </a:tc>
              </a:tr>
            </a:tbl>
          </a:graphicData>
        </a:graphic>
      </p:graphicFrame>
      <p:sp>
        <p:nvSpPr>
          <p:cNvPr id="3" name="TextBox 2"/>
          <p:cNvSpPr txBox="1"/>
          <p:nvPr/>
        </p:nvSpPr>
        <p:spPr>
          <a:xfrm>
            <a:off x="847493" y="602166"/>
            <a:ext cx="4486549" cy="369332"/>
          </a:xfrm>
          <a:prstGeom prst="rect">
            <a:avLst/>
          </a:prstGeom>
          <a:noFill/>
        </p:spPr>
        <p:txBody>
          <a:bodyPr wrap="none" rtlCol="0">
            <a:spAutoFit/>
          </a:bodyPr>
          <a:lstStyle/>
          <a:p>
            <a:r>
              <a:rPr lang="en-US" dirty="0" smtClean="0"/>
              <a:t>The conditional profit table under certainty is </a:t>
            </a:r>
            <a:endParaRPr lang="en-IN" dirty="0"/>
          </a:p>
        </p:txBody>
      </p:sp>
      <p:sp>
        <p:nvSpPr>
          <p:cNvPr id="4" name="TextBox 3"/>
          <p:cNvSpPr txBox="1"/>
          <p:nvPr/>
        </p:nvSpPr>
        <p:spPr>
          <a:xfrm>
            <a:off x="847493" y="5586760"/>
            <a:ext cx="7103327" cy="369332"/>
          </a:xfrm>
          <a:prstGeom prst="rect">
            <a:avLst/>
          </a:prstGeom>
          <a:noFill/>
        </p:spPr>
        <p:txBody>
          <a:bodyPr wrap="square" rtlCol="0">
            <a:spAutoFit/>
          </a:bodyPr>
          <a:lstStyle/>
          <a:p>
            <a:r>
              <a:rPr lang="en-US" dirty="0" smtClean="0"/>
              <a:t>EPPI=200*0.10+220*0.15+240*0.20+260*0.25+280*0.30=250</a:t>
            </a:r>
            <a:endParaRPr lang="en-IN" dirty="0"/>
          </a:p>
        </p:txBody>
      </p:sp>
    </p:spTree>
    <p:extLst>
      <p:ext uri="{BB962C8B-B14F-4D97-AF65-F5344CB8AC3E}">
        <p14:creationId xmlns:p14="http://schemas.microsoft.com/office/powerpoint/2010/main" val="28543881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8283" y="713677"/>
            <a:ext cx="8062332" cy="584775"/>
          </a:xfrm>
          <a:prstGeom prst="rect">
            <a:avLst/>
          </a:prstGeom>
          <a:noFill/>
        </p:spPr>
        <p:txBody>
          <a:bodyPr wrap="square" rtlCol="0">
            <a:spAutoFit/>
          </a:bodyPr>
          <a:lstStyle/>
          <a:p>
            <a:r>
              <a:rPr lang="en-US" sz="3200" dirty="0" smtClean="0"/>
              <a:t>Expected Value of Perfect Information(EVPI)</a:t>
            </a:r>
            <a:endParaRPr lang="en-IN" sz="3200" dirty="0"/>
          </a:p>
        </p:txBody>
      </p:sp>
      <p:sp>
        <p:nvSpPr>
          <p:cNvPr id="3" name="TextBox 2"/>
          <p:cNvSpPr txBox="1"/>
          <p:nvPr/>
        </p:nvSpPr>
        <p:spPr>
          <a:xfrm>
            <a:off x="959005" y="1471961"/>
            <a:ext cx="7861610" cy="2677656"/>
          </a:xfrm>
          <a:prstGeom prst="rect">
            <a:avLst/>
          </a:prstGeom>
          <a:noFill/>
        </p:spPr>
        <p:txBody>
          <a:bodyPr wrap="square" rtlCol="0">
            <a:spAutoFit/>
          </a:bodyPr>
          <a:lstStyle/>
          <a:p>
            <a:r>
              <a:rPr lang="en-US" sz="2400" dirty="0" smtClean="0"/>
              <a:t>The Expected value of perfect information is the expected or average return in the long run if we have perfect information before a decision has to be made.  It is defined  as the maximum amount that the decision maker should be willing to pay to obtain the perfect information about the state of nature that would occur. It is computed by EVPI=EPPI – Maximum EMV.  It is equal to the minimum EOL</a:t>
            </a:r>
            <a:endParaRPr lang="en-IN" sz="2400" dirty="0"/>
          </a:p>
        </p:txBody>
      </p:sp>
      <p:sp>
        <p:nvSpPr>
          <p:cNvPr id="4" name="TextBox 3"/>
          <p:cNvSpPr txBox="1"/>
          <p:nvPr/>
        </p:nvSpPr>
        <p:spPr>
          <a:xfrm>
            <a:off x="959005" y="4415672"/>
            <a:ext cx="7616283" cy="1754326"/>
          </a:xfrm>
          <a:prstGeom prst="rect">
            <a:avLst/>
          </a:prstGeom>
          <a:noFill/>
        </p:spPr>
        <p:txBody>
          <a:bodyPr wrap="square" rtlCol="0">
            <a:spAutoFit/>
          </a:bodyPr>
          <a:lstStyle/>
          <a:p>
            <a:r>
              <a:rPr lang="en-US" b="1" dirty="0" smtClean="0"/>
              <a:t>Example</a:t>
            </a:r>
          </a:p>
          <a:p>
            <a:endParaRPr lang="en-US" dirty="0" smtClean="0"/>
          </a:p>
          <a:p>
            <a:r>
              <a:rPr lang="en-US" dirty="0" smtClean="0"/>
              <a:t>Consider the Newsboy Problem,</a:t>
            </a:r>
          </a:p>
          <a:p>
            <a:endParaRPr lang="en-US" dirty="0"/>
          </a:p>
          <a:p>
            <a:r>
              <a:rPr lang="en-US" dirty="0" smtClean="0"/>
              <a:t>EVPI= 250-222.5=27.5</a:t>
            </a:r>
            <a:endParaRPr lang="en-US" dirty="0"/>
          </a:p>
          <a:p>
            <a:endParaRPr lang="en-IN" dirty="0"/>
          </a:p>
        </p:txBody>
      </p:sp>
    </p:spTree>
    <p:extLst>
      <p:ext uri="{BB962C8B-B14F-4D97-AF65-F5344CB8AC3E}">
        <p14:creationId xmlns:p14="http://schemas.microsoft.com/office/powerpoint/2010/main" val="32759369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23850" y="219075"/>
            <a:ext cx="11544300" cy="6419850"/>
          </a:xfrm>
          <a:prstGeom prst="rect">
            <a:avLst/>
          </a:prstGeom>
        </p:spPr>
      </p:pic>
    </p:spTree>
    <p:extLst>
      <p:ext uri="{BB962C8B-B14F-4D97-AF65-F5344CB8AC3E}">
        <p14:creationId xmlns:p14="http://schemas.microsoft.com/office/powerpoint/2010/main" val="18282658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5687" y="791736"/>
            <a:ext cx="9433933" cy="2308324"/>
          </a:xfrm>
          <a:prstGeom prst="rect">
            <a:avLst/>
          </a:prstGeom>
          <a:noFill/>
        </p:spPr>
        <p:txBody>
          <a:bodyPr wrap="square" rtlCol="0">
            <a:spAutoFit/>
          </a:bodyPr>
          <a:lstStyle/>
          <a:p>
            <a:r>
              <a:rPr lang="en-US" b="1" dirty="0" smtClean="0"/>
              <a:t>Example :</a:t>
            </a:r>
            <a:r>
              <a:rPr lang="en-US" dirty="0" smtClean="0"/>
              <a:t>  A department store with a bakery section is faced with the problem of how many cakes</a:t>
            </a:r>
          </a:p>
          <a:p>
            <a:r>
              <a:rPr lang="en-US" dirty="0" smtClean="0"/>
              <a:t>To buy in order to meet the day’s demand.  The departmental store prefers not to sell day-old cakes</a:t>
            </a:r>
          </a:p>
          <a:p>
            <a:r>
              <a:rPr lang="en-US" dirty="0" smtClean="0"/>
              <a:t>Left over cakes are therefore, a complete loss.  On the other hand, if a customer desires a cake but all of them have been sold , he will buy elsewhere and sales will be lost.  The store has therefore, collected information on the past sales based on selected 100-day period as shown in the table below. A cake cost </a:t>
            </a:r>
            <a:r>
              <a:rPr lang="en-US" dirty="0" err="1" smtClean="0"/>
              <a:t>Rs</a:t>
            </a:r>
            <a:r>
              <a:rPr lang="en-US" dirty="0" smtClean="0"/>
              <a:t>. 20 and sells for Rs.25</a:t>
            </a:r>
          </a:p>
          <a:p>
            <a:endParaRPr lang="en-US" dirty="0"/>
          </a:p>
          <a:p>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998007058"/>
              </p:ext>
            </p:extLst>
          </p:nvPr>
        </p:nvGraphicFramePr>
        <p:xfrm>
          <a:off x="468304" y="2719178"/>
          <a:ext cx="8128000" cy="761764"/>
        </p:xfrm>
        <a:graphic>
          <a:graphicData uri="http://schemas.openxmlformats.org/drawingml/2006/table">
            <a:tbl>
              <a:tblPr firstRow="1" bandRow="1">
                <a:tableStyleId>{5C22544A-7EE6-4342-B048-85BDC9FD1C3A}</a:tableStyleId>
              </a:tblPr>
              <a:tblGrid>
                <a:gridCol w="1625600"/>
                <a:gridCol w="1625600"/>
                <a:gridCol w="1625600"/>
                <a:gridCol w="1625600"/>
                <a:gridCol w="1625600"/>
              </a:tblGrid>
              <a:tr h="390924">
                <a:tc>
                  <a:txBody>
                    <a:bodyPr/>
                    <a:lstStyle/>
                    <a:p>
                      <a:r>
                        <a:rPr lang="en-US" dirty="0" smtClean="0"/>
                        <a:t>Sales per day</a:t>
                      </a:r>
                      <a:endParaRPr lang="en-IN" dirty="0"/>
                    </a:p>
                  </a:txBody>
                  <a:tcPr/>
                </a:tc>
                <a:tc>
                  <a:txBody>
                    <a:bodyPr/>
                    <a:lstStyle/>
                    <a:p>
                      <a:r>
                        <a:rPr lang="en-US" dirty="0" smtClean="0"/>
                        <a:t>15</a:t>
                      </a:r>
                      <a:endParaRPr lang="en-IN" dirty="0"/>
                    </a:p>
                  </a:txBody>
                  <a:tcPr/>
                </a:tc>
                <a:tc>
                  <a:txBody>
                    <a:bodyPr/>
                    <a:lstStyle/>
                    <a:p>
                      <a:r>
                        <a:rPr lang="en-US" dirty="0" smtClean="0"/>
                        <a:t>16</a:t>
                      </a:r>
                      <a:endParaRPr lang="en-IN" dirty="0"/>
                    </a:p>
                  </a:txBody>
                  <a:tcPr/>
                </a:tc>
                <a:tc>
                  <a:txBody>
                    <a:bodyPr/>
                    <a:lstStyle/>
                    <a:p>
                      <a:r>
                        <a:rPr lang="en-US" dirty="0" smtClean="0"/>
                        <a:t>17</a:t>
                      </a:r>
                      <a:endParaRPr lang="en-IN" dirty="0"/>
                    </a:p>
                  </a:txBody>
                  <a:tcPr/>
                </a:tc>
                <a:tc>
                  <a:txBody>
                    <a:bodyPr/>
                    <a:lstStyle/>
                    <a:p>
                      <a:r>
                        <a:rPr lang="en-US" dirty="0" smtClean="0"/>
                        <a:t>18</a:t>
                      </a:r>
                      <a:endParaRPr lang="en-IN" dirty="0"/>
                    </a:p>
                  </a:txBody>
                  <a:tcPr/>
                </a:tc>
              </a:tr>
              <a:tr h="370840">
                <a:tc>
                  <a:txBody>
                    <a:bodyPr/>
                    <a:lstStyle/>
                    <a:p>
                      <a:r>
                        <a:rPr lang="en-US" dirty="0" smtClean="0"/>
                        <a:t>No. of days</a:t>
                      </a:r>
                      <a:endParaRPr lang="en-IN" dirty="0"/>
                    </a:p>
                  </a:txBody>
                  <a:tcPr/>
                </a:tc>
                <a:tc>
                  <a:txBody>
                    <a:bodyPr/>
                    <a:lstStyle/>
                    <a:p>
                      <a:r>
                        <a:rPr lang="en-US" dirty="0" smtClean="0"/>
                        <a:t>20</a:t>
                      </a:r>
                      <a:endParaRPr lang="en-IN" dirty="0"/>
                    </a:p>
                  </a:txBody>
                  <a:tcPr/>
                </a:tc>
                <a:tc>
                  <a:txBody>
                    <a:bodyPr/>
                    <a:lstStyle/>
                    <a:p>
                      <a:r>
                        <a:rPr lang="en-US" dirty="0" smtClean="0"/>
                        <a:t>40</a:t>
                      </a:r>
                      <a:endParaRPr lang="en-IN" dirty="0"/>
                    </a:p>
                  </a:txBody>
                  <a:tcPr/>
                </a:tc>
                <a:tc>
                  <a:txBody>
                    <a:bodyPr/>
                    <a:lstStyle/>
                    <a:p>
                      <a:r>
                        <a:rPr lang="en-US" dirty="0" smtClean="0"/>
                        <a:t>30</a:t>
                      </a:r>
                      <a:endParaRPr lang="en-IN" dirty="0"/>
                    </a:p>
                  </a:txBody>
                  <a:tcPr/>
                </a:tc>
                <a:tc>
                  <a:txBody>
                    <a:bodyPr/>
                    <a:lstStyle/>
                    <a:p>
                      <a:r>
                        <a:rPr lang="en-US" dirty="0" smtClean="0"/>
                        <a:t>10</a:t>
                      </a:r>
                      <a:endParaRPr lang="en-IN" dirty="0"/>
                    </a:p>
                  </a:txBody>
                  <a:tcPr/>
                </a:tc>
              </a:tr>
            </a:tbl>
          </a:graphicData>
        </a:graphic>
      </p:graphicFrame>
    </p:spTree>
    <p:extLst>
      <p:ext uri="{BB962C8B-B14F-4D97-AF65-F5344CB8AC3E}">
        <p14:creationId xmlns:p14="http://schemas.microsoft.com/office/powerpoint/2010/main" val="3247093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42912" y="852487"/>
            <a:ext cx="11306175" cy="5153025"/>
          </a:xfrm>
          <a:prstGeom prst="rect">
            <a:avLst/>
          </a:prstGeom>
        </p:spPr>
      </p:pic>
    </p:spTree>
    <p:extLst>
      <p:ext uri="{BB962C8B-B14F-4D97-AF65-F5344CB8AC3E}">
        <p14:creationId xmlns:p14="http://schemas.microsoft.com/office/powerpoint/2010/main" val="4264270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45389" y="310551"/>
            <a:ext cx="10737669" cy="2308324"/>
          </a:xfrm>
          <a:prstGeom prst="rect">
            <a:avLst/>
          </a:prstGeom>
          <a:noFill/>
        </p:spPr>
        <p:txBody>
          <a:bodyPr wrap="square" rtlCol="0">
            <a:spAutoFit/>
          </a:bodyPr>
          <a:lstStyle/>
          <a:p>
            <a:pPr algn="just">
              <a:lnSpc>
                <a:spcPct val="200000"/>
              </a:lnSpc>
            </a:pPr>
            <a:r>
              <a:rPr lang="en-US" dirty="0" smtClean="0"/>
              <a:t>In economic evaluation of alternatives, if the annual revenues of different alternatives are</a:t>
            </a:r>
          </a:p>
          <a:p>
            <a:pPr algn="just">
              <a:lnSpc>
                <a:spcPct val="200000"/>
              </a:lnSpc>
            </a:pPr>
            <a:r>
              <a:rPr lang="en-US" dirty="0" smtClean="0"/>
              <a:t>Known in advance which are not subject to any variation in future then these quantities are deterministic </a:t>
            </a:r>
          </a:p>
          <a:p>
            <a:pPr algn="just">
              <a:lnSpc>
                <a:spcPct val="200000"/>
              </a:lnSpc>
            </a:pPr>
            <a:r>
              <a:rPr lang="en-US" dirty="0" smtClean="0"/>
              <a:t>Quantities and the corresponding decision on the selection of the best alternative is an example</a:t>
            </a:r>
          </a:p>
          <a:p>
            <a:pPr algn="just">
              <a:lnSpc>
                <a:spcPct val="200000"/>
              </a:lnSpc>
            </a:pPr>
            <a:r>
              <a:rPr lang="en-US" dirty="0" smtClean="0"/>
              <a:t>Of decision under certainty.</a:t>
            </a:r>
            <a:endParaRPr lang="en-IN" dirty="0"/>
          </a:p>
        </p:txBody>
      </p:sp>
      <p:sp>
        <p:nvSpPr>
          <p:cNvPr id="4" name="TextBox 3"/>
          <p:cNvSpPr txBox="1"/>
          <p:nvPr/>
        </p:nvSpPr>
        <p:spPr>
          <a:xfrm>
            <a:off x="1493949" y="3466616"/>
            <a:ext cx="7412029" cy="523220"/>
          </a:xfrm>
          <a:prstGeom prst="rect">
            <a:avLst/>
          </a:prstGeom>
          <a:noFill/>
        </p:spPr>
        <p:txBody>
          <a:bodyPr wrap="none" rtlCol="0">
            <a:spAutoFit/>
          </a:bodyPr>
          <a:lstStyle/>
          <a:p>
            <a:r>
              <a:rPr lang="en-US" sz="2800" b="1" dirty="0" smtClean="0"/>
              <a:t>Decision making under conditions of uncertainty</a:t>
            </a:r>
            <a:endParaRPr lang="en-IN" sz="2800" b="1" dirty="0"/>
          </a:p>
        </p:txBody>
      </p:sp>
      <p:sp>
        <p:nvSpPr>
          <p:cNvPr id="5" name="TextBox 4"/>
          <p:cNvSpPr txBox="1"/>
          <p:nvPr/>
        </p:nvSpPr>
        <p:spPr>
          <a:xfrm>
            <a:off x="1003295" y="4158934"/>
            <a:ext cx="10898496" cy="1200329"/>
          </a:xfrm>
          <a:prstGeom prst="rect">
            <a:avLst/>
          </a:prstGeom>
          <a:noFill/>
        </p:spPr>
        <p:txBody>
          <a:bodyPr wrap="none" rtlCol="0">
            <a:spAutoFit/>
          </a:bodyPr>
          <a:lstStyle/>
          <a:p>
            <a:r>
              <a:rPr lang="en-US" sz="2400" dirty="0" smtClean="0"/>
              <a:t>In this environment, more than one states of nature exist but the decision maker lacks</a:t>
            </a:r>
          </a:p>
          <a:p>
            <a:r>
              <a:rPr lang="en-US" sz="2400" dirty="0" smtClean="0"/>
              <a:t>Sufficient knowledge to assign probabilities to the various states of nature. Situations</a:t>
            </a:r>
          </a:p>
          <a:p>
            <a:r>
              <a:rPr lang="en-US" sz="2400" dirty="0"/>
              <a:t>l</a:t>
            </a:r>
            <a:r>
              <a:rPr lang="en-US" sz="2400" dirty="0" smtClean="0"/>
              <a:t>ike launching a new product fall under this environment</a:t>
            </a:r>
            <a:endParaRPr lang="en-IN" sz="2400" dirty="0"/>
          </a:p>
        </p:txBody>
      </p:sp>
    </p:spTree>
    <p:extLst>
      <p:ext uri="{BB962C8B-B14F-4D97-AF65-F5344CB8AC3E}">
        <p14:creationId xmlns:p14="http://schemas.microsoft.com/office/powerpoint/2010/main" val="36097860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09587" y="109537"/>
            <a:ext cx="11172825" cy="6638925"/>
          </a:xfrm>
          <a:prstGeom prst="rect">
            <a:avLst/>
          </a:prstGeom>
        </p:spPr>
      </p:pic>
    </p:spTree>
    <p:extLst>
      <p:ext uri="{BB962C8B-B14F-4D97-AF65-F5344CB8AC3E}">
        <p14:creationId xmlns:p14="http://schemas.microsoft.com/office/powerpoint/2010/main" val="25678930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33400" y="742950"/>
            <a:ext cx="11125200" cy="5372100"/>
          </a:xfrm>
          <a:prstGeom prst="rect">
            <a:avLst/>
          </a:prstGeom>
        </p:spPr>
      </p:pic>
    </p:spTree>
    <p:extLst>
      <p:ext uri="{BB962C8B-B14F-4D97-AF65-F5344CB8AC3E}">
        <p14:creationId xmlns:p14="http://schemas.microsoft.com/office/powerpoint/2010/main" val="12606648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81000" y="52387"/>
            <a:ext cx="11430000" cy="6753225"/>
          </a:xfrm>
          <a:prstGeom prst="rect">
            <a:avLst/>
          </a:prstGeom>
        </p:spPr>
      </p:pic>
    </p:spTree>
    <p:extLst>
      <p:ext uri="{BB962C8B-B14F-4D97-AF65-F5344CB8AC3E}">
        <p14:creationId xmlns:p14="http://schemas.microsoft.com/office/powerpoint/2010/main" val="41963580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69343" y="126302"/>
            <a:ext cx="11205714" cy="6627504"/>
          </a:xfrm>
          <a:prstGeom prst="rect">
            <a:avLst/>
          </a:prstGeom>
        </p:spPr>
      </p:pic>
    </p:spTree>
    <p:extLst>
      <p:ext uri="{BB962C8B-B14F-4D97-AF65-F5344CB8AC3E}">
        <p14:creationId xmlns:p14="http://schemas.microsoft.com/office/powerpoint/2010/main" val="1662731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2434" y="888642"/>
            <a:ext cx="6082371" cy="523220"/>
          </a:xfrm>
          <a:prstGeom prst="rect">
            <a:avLst/>
          </a:prstGeom>
          <a:noFill/>
        </p:spPr>
        <p:txBody>
          <a:bodyPr wrap="none" rtlCol="0">
            <a:spAutoFit/>
          </a:bodyPr>
          <a:lstStyle/>
          <a:p>
            <a:r>
              <a:rPr lang="en-US" sz="2800" dirty="0" smtClean="0"/>
              <a:t>Decision making under conditions of risk</a:t>
            </a:r>
            <a:endParaRPr lang="en-IN" sz="2800" dirty="0"/>
          </a:p>
        </p:txBody>
      </p:sp>
      <p:sp>
        <p:nvSpPr>
          <p:cNvPr id="3" name="TextBox 2"/>
          <p:cNvSpPr txBox="1"/>
          <p:nvPr/>
        </p:nvSpPr>
        <p:spPr>
          <a:xfrm>
            <a:off x="1188468" y="1570751"/>
            <a:ext cx="8276561" cy="2230739"/>
          </a:xfrm>
          <a:prstGeom prst="rect">
            <a:avLst/>
          </a:prstGeom>
          <a:noFill/>
        </p:spPr>
        <p:txBody>
          <a:bodyPr wrap="none" rtlCol="0">
            <a:spAutoFit/>
          </a:bodyPr>
          <a:lstStyle/>
          <a:p>
            <a:pPr>
              <a:lnSpc>
                <a:spcPct val="200000"/>
              </a:lnSpc>
            </a:pPr>
            <a:r>
              <a:rPr lang="en-US" dirty="0" smtClean="0"/>
              <a:t>In this environment, more than one states of nature exist but the decision maker</a:t>
            </a:r>
          </a:p>
          <a:p>
            <a:pPr>
              <a:lnSpc>
                <a:spcPct val="200000"/>
              </a:lnSpc>
            </a:pPr>
            <a:r>
              <a:rPr lang="en-US" dirty="0" smtClean="0"/>
              <a:t>Has sufficient knowledge to assign probabilities to the each of  states of nature.  These</a:t>
            </a:r>
          </a:p>
          <a:p>
            <a:pPr>
              <a:lnSpc>
                <a:spcPct val="200000"/>
              </a:lnSpc>
            </a:pPr>
            <a:r>
              <a:rPr lang="en-US" dirty="0" smtClean="0"/>
              <a:t>Probabilities could be obtained from the past records or from simply the subjective</a:t>
            </a:r>
          </a:p>
          <a:p>
            <a:pPr>
              <a:lnSpc>
                <a:spcPct val="200000"/>
              </a:lnSpc>
            </a:pPr>
            <a:r>
              <a:rPr lang="en-US" dirty="0" smtClean="0"/>
              <a:t>Judgement of the decision maker.</a:t>
            </a:r>
            <a:endParaRPr lang="en-IN" dirty="0"/>
          </a:p>
        </p:txBody>
      </p:sp>
      <p:sp>
        <p:nvSpPr>
          <p:cNvPr id="4" name="TextBox 3"/>
          <p:cNvSpPr txBox="1"/>
          <p:nvPr/>
        </p:nvSpPr>
        <p:spPr>
          <a:xfrm>
            <a:off x="824953" y="4800600"/>
            <a:ext cx="11199407" cy="830997"/>
          </a:xfrm>
          <a:prstGeom prst="rect">
            <a:avLst/>
          </a:prstGeom>
          <a:noFill/>
        </p:spPr>
        <p:txBody>
          <a:bodyPr wrap="square" rtlCol="0">
            <a:spAutoFit/>
          </a:bodyPr>
          <a:lstStyle/>
          <a:p>
            <a:r>
              <a:rPr lang="en-US" sz="2400" dirty="0" smtClean="0"/>
              <a:t>In economic evaluation of alternatives, if the annual revenues of different alternatives are described in the form of a probability distribution</a:t>
            </a:r>
            <a:endParaRPr lang="en-IN" sz="2400" dirty="0"/>
          </a:p>
        </p:txBody>
      </p:sp>
    </p:spTree>
    <p:extLst>
      <p:ext uri="{BB962C8B-B14F-4D97-AF65-F5344CB8AC3E}">
        <p14:creationId xmlns:p14="http://schemas.microsoft.com/office/powerpoint/2010/main" val="19631013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71223" y="618186"/>
            <a:ext cx="6813468" cy="2031325"/>
          </a:xfrm>
          <a:prstGeom prst="rect">
            <a:avLst/>
          </a:prstGeom>
          <a:noFill/>
        </p:spPr>
        <p:txBody>
          <a:bodyPr wrap="none" rtlCol="0">
            <a:spAutoFit/>
          </a:bodyPr>
          <a:lstStyle/>
          <a:p>
            <a:r>
              <a:rPr lang="en-US" dirty="0" smtClean="0"/>
              <a:t>They are five criteria for decision making under uncertainty which are :</a:t>
            </a:r>
          </a:p>
          <a:p>
            <a:endParaRPr lang="en-US" dirty="0"/>
          </a:p>
          <a:p>
            <a:pPr marL="342900" indent="-342900">
              <a:buAutoNum type="arabicPeriod"/>
            </a:pPr>
            <a:r>
              <a:rPr lang="en-US" dirty="0" smtClean="0"/>
              <a:t>Laplace Criterion</a:t>
            </a:r>
          </a:p>
          <a:p>
            <a:pPr marL="342900" indent="-342900">
              <a:buAutoNum type="arabicPeriod"/>
            </a:pPr>
            <a:r>
              <a:rPr lang="en-US" dirty="0" smtClean="0"/>
              <a:t>Maximax Criterion/</a:t>
            </a:r>
            <a:r>
              <a:rPr lang="en-US" dirty="0" err="1" smtClean="0"/>
              <a:t>Minimin</a:t>
            </a:r>
            <a:r>
              <a:rPr lang="en-US" dirty="0" smtClean="0"/>
              <a:t> Criterion</a:t>
            </a:r>
          </a:p>
          <a:p>
            <a:pPr marL="342900" indent="-342900">
              <a:buAutoNum type="arabicPeriod"/>
            </a:pPr>
            <a:r>
              <a:rPr lang="en-US" dirty="0" err="1" smtClean="0"/>
              <a:t>Maximin</a:t>
            </a:r>
            <a:r>
              <a:rPr lang="en-US" dirty="0" smtClean="0"/>
              <a:t> Criterion/Minimax Criterion</a:t>
            </a:r>
          </a:p>
          <a:p>
            <a:pPr marL="342900" indent="-342900">
              <a:buAutoNum type="arabicPeriod"/>
            </a:pPr>
            <a:r>
              <a:rPr lang="en-US" dirty="0" smtClean="0"/>
              <a:t>Savage minimax regret Criterion</a:t>
            </a:r>
          </a:p>
          <a:p>
            <a:pPr marL="342900" indent="-342900">
              <a:buAutoNum type="arabicPeriod"/>
            </a:pPr>
            <a:r>
              <a:rPr lang="en-US" dirty="0" err="1" smtClean="0"/>
              <a:t>Hurwicz</a:t>
            </a:r>
            <a:r>
              <a:rPr lang="en-US" dirty="0" smtClean="0"/>
              <a:t> Criterion</a:t>
            </a:r>
            <a:endParaRPr lang="en-IN" dirty="0"/>
          </a:p>
        </p:txBody>
      </p:sp>
      <p:sp>
        <p:nvSpPr>
          <p:cNvPr id="4" name="TextBox 3"/>
          <p:cNvSpPr txBox="1"/>
          <p:nvPr/>
        </p:nvSpPr>
        <p:spPr>
          <a:xfrm>
            <a:off x="1571223" y="2980920"/>
            <a:ext cx="1791260" cy="369332"/>
          </a:xfrm>
          <a:prstGeom prst="rect">
            <a:avLst/>
          </a:prstGeom>
          <a:noFill/>
        </p:spPr>
        <p:txBody>
          <a:bodyPr wrap="none" rtlCol="0">
            <a:spAutoFit/>
          </a:bodyPr>
          <a:lstStyle/>
          <a:p>
            <a:r>
              <a:rPr lang="en-US" b="1" dirty="0" smtClean="0"/>
              <a:t>Laplace Criterion</a:t>
            </a:r>
            <a:endParaRPr lang="en-IN" b="1" dirty="0"/>
          </a:p>
        </p:txBody>
      </p:sp>
      <p:sp>
        <p:nvSpPr>
          <p:cNvPr id="5" name="TextBox 4"/>
          <p:cNvSpPr txBox="1"/>
          <p:nvPr/>
        </p:nvSpPr>
        <p:spPr>
          <a:xfrm>
            <a:off x="1470285" y="3531809"/>
            <a:ext cx="8152326" cy="2542363"/>
          </a:xfrm>
          <a:prstGeom prst="rect">
            <a:avLst/>
          </a:prstGeom>
          <a:noFill/>
        </p:spPr>
        <p:txBody>
          <a:bodyPr wrap="square" rtlCol="0">
            <a:spAutoFit/>
          </a:bodyPr>
          <a:lstStyle/>
          <a:p>
            <a:pPr>
              <a:lnSpc>
                <a:spcPct val="150000"/>
              </a:lnSpc>
            </a:pPr>
            <a:r>
              <a:rPr lang="en-US" dirty="0" smtClean="0"/>
              <a:t>In this criterion, the decision maker uses all the information by assigning equal </a:t>
            </a:r>
          </a:p>
          <a:p>
            <a:pPr>
              <a:lnSpc>
                <a:spcPct val="150000"/>
              </a:lnSpc>
            </a:pPr>
            <a:r>
              <a:rPr lang="en-US" dirty="0"/>
              <a:t>p</a:t>
            </a:r>
            <a:r>
              <a:rPr lang="en-US" dirty="0" smtClean="0"/>
              <a:t>robabilities to the all states of nature of each alternative decision, calculate the </a:t>
            </a:r>
          </a:p>
          <a:p>
            <a:pPr>
              <a:lnSpc>
                <a:spcPct val="150000"/>
              </a:lnSpc>
            </a:pPr>
            <a:r>
              <a:rPr lang="en-US" dirty="0" smtClean="0"/>
              <a:t>Expected payoff for the each alternative and selects the alternative as the best associated</a:t>
            </a:r>
          </a:p>
          <a:p>
            <a:pPr>
              <a:lnSpc>
                <a:spcPct val="150000"/>
              </a:lnSpc>
            </a:pPr>
            <a:r>
              <a:rPr lang="en-US" dirty="0"/>
              <a:t>w</a:t>
            </a:r>
            <a:r>
              <a:rPr lang="en-US" dirty="0" smtClean="0"/>
              <a:t>ith the maximum expected payoff if payoff value is profit/return</a:t>
            </a:r>
          </a:p>
          <a:p>
            <a:pPr>
              <a:lnSpc>
                <a:spcPct val="150000"/>
              </a:lnSpc>
            </a:pPr>
            <a:r>
              <a:rPr lang="en-US" dirty="0" smtClean="0"/>
              <a:t>With the minimum expected payoff if payoff values is cost/Loss</a:t>
            </a:r>
            <a:endParaRPr lang="en-IN" dirty="0"/>
          </a:p>
        </p:txBody>
      </p:sp>
    </p:spTree>
    <p:extLst>
      <p:ext uri="{BB962C8B-B14F-4D97-AF65-F5344CB8AC3E}">
        <p14:creationId xmlns:p14="http://schemas.microsoft.com/office/powerpoint/2010/main" val="33735286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19973" y="768588"/>
            <a:ext cx="8051050" cy="1200329"/>
          </a:xfrm>
          <a:prstGeom prst="rect">
            <a:avLst/>
          </a:prstGeom>
          <a:noFill/>
        </p:spPr>
        <p:txBody>
          <a:bodyPr wrap="none" rtlCol="0">
            <a:spAutoFit/>
          </a:bodyPr>
          <a:lstStyle/>
          <a:p>
            <a:r>
              <a:rPr lang="en-US" dirty="0" smtClean="0"/>
              <a:t>Example :</a:t>
            </a:r>
          </a:p>
          <a:p>
            <a:endParaRPr lang="en-US" dirty="0"/>
          </a:p>
          <a:p>
            <a:r>
              <a:rPr lang="en-US" dirty="0" smtClean="0"/>
              <a:t>The following Table represents 12 possible payoffs for the manufacturing company’s</a:t>
            </a:r>
          </a:p>
          <a:p>
            <a:r>
              <a:rPr lang="en-US" dirty="0" smtClean="0"/>
              <a:t>Expansion decision</a:t>
            </a:r>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1998800479"/>
              </p:ext>
            </p:extLst>
          </p:nvPr>
        </p:nvGraphicFramePr>
        <p:xfrm>
          <a:off x="1719973" y="1968917"/>
          <a:ext cx="7039294" cy="2575560"/>
        </p:xfrm>
        <a:graphic>
          <a:graphicData uri="http://schemas.openxmlformats.org/drawingml/2006/table">
            <a:tbl>
              <a:tblPr firstRow="1" bandRow="1">
                <a:tableStyleId>{D7AC3CCA-C797-4891-BE02-D94E43425B78}</a:tableStyleId>
              </a:tblPr>
              <a:tblGrid>
                <a:gridCol w="1361285"/>
                <a:gridCol w="1361285"/>
                <a:gridCol w="1361285"/>
                <a:gridCol w="666323"/>
                <a:gridCol w="1144558"/>
                <a:gridCol w="1144558"/>
              </a:tblGrid>
              <a:tr h="370840">
                <a:tc>
                  <a:txBody>
                    <a:bodyPr/>
                    <a:lstStyle/>
                    <a:p>
                      <a:r>
                        <a:rPr lang="en-US" dirty="0" smtClean="0"/>
                        <a:t>States</a:t>
                      </a:r>
                      <a:r>
                        <a:rPr lang="en-US" baseline="0" dirty="0" smtClean="0"/>
                        <a:t> of nature(product demand)</a:t>
                      </a:r>
                    </a:p>
                    <a:p>
                      <a:r>
                        <a:rPr lang="en-US" baseline="0" dirty="0" smtClean="0"/>
                        <a:t>Alternatives</a:t>
                      </a:r>
                      <a:endParaRPr lang="en-US" dirty="0" smtClean="0"/>
                    </a:p>
                  </a:txBody>
                  <a:tcPr/>
                </a:tc>
                <a:tc>
                  <a:txBody>
                    <a:bodyPr/>
                    <a:lstStyle/>
                    <a:p>
                      <a:r>
                        <a:rPr lang="en-US" dirty="0" smtClean="0"/>
                        <a:t>High</a:t>
                      </a:r>
                      <a:endParaRPr lang="en-IN" dirty="0"/>
                    </a:p>
                  </a:txBody>
                  <a:tcPr/>
                </a:tc>
                <a:tc>
                  <a:txBody>
                    <a:bodyPr/>
                    <a:lstStyle/>
                    <a:p>
                      <a:r>
                        <a:rPr lang="en-US" dirty="0" smtClean="0"/>
                        <a:t>Moderate</a:t>
                      </a:r>
                      <a:endParaRPr lang="en-IN" dirty="0"/>
                    </a:p>
                  </a:txBody>
                  <a:tcPr/>
                </a:tc>
                <a:tc>
                  <a:txBody>
                    <a:bodyPr/>
                    <a:lstStyle/>
                    <a:p>
                      <a:r>
                        <a:rPr lang="en-US" dirty="0" smtClean="0"/>
                        <a:t>Low</a:t>
                      </a:r>
                      <a:endParaRPr lang="en-IN" dirty="0"/>
                    </a:p>
                  </a:txBody>
                  <a:tcPr/>
                </a:tc>
                <a:tc>
                  <a:txBody>
                    <a:bodyPr/>
                    <a:lstStyle/>
                    <a:p>
                      <a:r>
                        <a:rPr lang="en-US" dirty="0" smtClean="0"/>
                        <a:t>Nil</a:t>
                      </a:r>
                      <a:endParaRPr lang="en-IN" dirty="0"/>
                    </a:p>
                  </a:txBody>
                  <a:tcPr/>
                </a:tc>
                <a:tc>
                  <a:txBody>
                    <a:bodyPr/>
                    <a:lstStyle/>
                    <a:p>
                      <a:r>
                        <a:rPr lang="en-US" dirty="0" smtClean="0"/>
                        <a:t>Expected Payoff</a:t>
                      </a:r>
                      <a:endParaRPr lang="en-IN" dirty="0"/>
                    </a:p>
                  </a:txBody>
                  <a:tcPr/>
                </a:tc>
              </a:tr>
              <a:tr h="370840">
                <a:tc>
                  <a:txBody>
                    <a:bodyPr/>
                    <a:lstStyle/>
                    <a:p>
                      <a:r>
                        <a:rPr lang="en-US" dirty="0" smtClean="0"/>
                        <a:t>Expand</a:t>
                      </a:r>
                      <a:endParaRPr lang="en-IN" dirty="0"/>
                    </a:p>
                  </a:txBody>
                  <a:tcPr/>
                </a:tc>
                <a:tc>
                  <a:txBody>
                    <a:bodyPr/>
                    <a:lstStyle/>
                    <a:p>
                      <a:r>
                        <a:rPr lang="en-US" dirty="0" smtClean="0"/>
                        <a:t>50</a:t>
                      </a:r>
                      <a:endParaRPr lang="en-IN" dirty="0"/>
                    </a:p>
                  </a:txBody>
                  <a:tcPr/>
                </a:tc>
                <a:tc>
                  <a:txBody>
                    <a:bodyPr/>
                    <a:lstStyle/>
                    <a:p>
                      <a:r>
                        <a:rPr lang="en-US" dirty="0" smtClean="0"/>
                        <a:t>25</a:t>
                      </a:r>
                      <a:endParaRPr lang="en-IN" dirty="0"/>
                    </a:p>
                  </a:txBody>
                  <a:tcPr/>
                </a:tc>
                <a:tc>
                  <a:txBody>
                    <a:bodyPr/>
                    <a:lstStyle/>
                    <a:p>
                      <a:r>
                        <a:rPr lang="en-US" dirty="0" smtClean="0"/>
                        <a:t>-25</a:t>
                      </a:r>
                      <a:endParaRPr lang="en-IN" dirty="0"/>
                    </a:p>
                  </a:txBody>
                  <a:tcPr/>
                </a:tc>
                <a:tc>
                  <a:txBody>
                    <a:bodyPr/>
                    <a:lstStyle/>
                    <a:p>
                      <a:r>
                        <a:rPr lang="en-US" dirty="0" smtClean="0"/>
                        <a:t>-45</a:t>
                      </a:r>
                      <a:endParaRPr lang="en-IN" dirty="0"/>
                    </a:p>
                  </a:txBody>
                  <a:tcPr/>
                </a:tc>
                <a:tc>
                  <a:txBody>
                    <a:bodyPr/>
                    <a:lstStyle/>
                    <a:p>
                      <a:r>
                        <a:rPr lang="en-US" dirty="0" smtClean="0"/>
                        <a:t>1.25</a:t>
                      </a:r>
                      <a:endParaRPr lang="en-IN" dirty="0"/>
                    </a:p>
                  </a:txBody>
                  <a:tcPr/>
                </a:tc>
              </a:tr>
              <a:tr h="370840">
                <a:tc>
                  <a:txBody>
                    <a:bodyPr/>
                    <a:lstStyle/>
                    <a:p>
                      <a:r>
                        <a:rPr lang="en-US" dirty="0" smtClean="0"/>
                        <a:t>Construct</a:t>
                      </a:r>
                      <a:endParaRPr lang="en-IN" dirty="0"/>
                    </a:p>
                  </a:txBody>
                  <a:tcPr/>
                </a:tc>
                <a:tc>
                  <a:txBody>
                    <a:bodyPr/>
                    <a:lstStyle/>
                    <a:p>
                      <a:r>
                        <a:rPr lang="en-US" dirty="0" smtClean="0"/>
                        <a:t>70</a:t>
                      </a:r>
                      <a:endParaRPr lang="en-IN" dirty="0"/>
                    </a:p>
                  </a:txBody>
                  <a:tcPr/>
                </a:tc>
                <a:tc>
                  <a:txBody>
                    <a:bodyPr/>
                    <a:lstStyle/>
                    <a:p>
                      <a:r>
                        <a:rPr lang="en-US" dirty="0" smtClean="0"/>
                        <a:t>30</a:t>
                      </a:r>
                      <a:endParaRPr lang="en-IN" dirty="0"/>
                    </a:p>
                  </a:txBody>
                  <a:tcPr/>
                </a:tc>
                <a:tc>
                  <a:txBody>
                    <a:bodyPr/>
                    <a:lstStyle/>
                    <a:p>
                      <a:r>
                        <a:rPr lang="en-US" dirty="0" smtClean="0"/>
                        <a:t>-40</a:t>
                      </a:r>
                      <a:endParaRPr lang="en-IN" dirty="0"/>
                    </a:p>
                  </a:txBody>
                  <a:tcPr/>
                </a:tc>
                <a:tc>
                  <a:txBody>
                    <a:bodyPr/>
                    <a:lstStyle/>
                    <a:p>
                      <a:r>
                        <a:rPr lang="en-US" dirty="0" smtClean="0"/>
                        <a:t>-80</a:t>
                      </a:r>
                      <a:endParaRPr lang="en-IN" dirty="0"/>
                    </a:p>
                  </a:txBody>
                  <a:tcPr/>
                </a:tc>
                <a:tc>
                  <a:txBody>
                    <a:bodyPr/>
                    <a:lstStyle/>
                    <a:p>
                      <a:r>
                        <a:rPr lang="en-US" dirty="0" smtClean="0"/>
                        <a:t>-5</a:t>
                      </a:r>
                      <a:endParaRPr lang="en-IN" dirty="0"/>
                    </a:p>
                  </a:txBody>
                  <a:tcPr/>
                </a:tc>
              </a:tr>
              <a:tr h="370840">
                <a:tc>
                  <a:txBody>
                    <a:bodyPr/>
                    <a:lstStyle/>
                    <a:p>
                      <a:r>
                        <a:rPr lang="en-US" dirty="0" smtClean="0"/>
                        <a:t>Subcontract</a:t>
                      </a:r>
                      <a:endParaRPr lang="en-IN" dirty="0"/>
                    </a:p>
                  </a:txBody>
                  <a:tcPr/>
                </a:tc>
                <a:tc>
                  <a:txBody>
                    <a:bodyPr/>
                    <a:lstStyle/>
                    <a:p>
                      <a:r>
                        <a:rPr lang="en-US" dirty="0" smtClean="0"/>
                        <a:t>30</a:t>
                      </a:r>
                      <a:endParaRPr lang="en-IN" dirty="0"/>
                    </a:p>
                  </a:txBody>
                  <a:tcPr/>
                </a:tc>
                <a:tc>
                  <a:txBody>
                    <a:bodyPr/>
                    <a:lstStyle/>
                    <a:p>
                      <a:r>
                        <a:rPr lang="en-US" dirty="0" smtClean="0"/>
                        <a:t>15</a:t>
                      </a:r>
                      <a:endParaRPr lang="en-IN" dirty="0"/>
                    </a:p>
                  </a:txBody>
                  <a:tcPr/>
                </a:tc>
                <a:tc>
                  <a:txBody>
                    <a:bodyPr/>
                    <a:lstStyle/>
                    <a:p>
                      <a:r>
                        <a:rPr lang="en-US" dirty="0" smtClean="0"/>
                        <a:t>-1</a:t>
                      </a:r>
                      <a:endParaRPr lang="en-IN" dirty="0"/>
                    </a:p>
                  </a:txBody>
                  <a:tcPr/>
                </a:tc>
                <a:tc>
                  <a:txBody>
                    <a:bodyPr/>
                    <a:lstStyle/>
                    <a:p>
                      <a:r>
                        <a:rPr lang="en-US" dirty="0" smtClean="0"/>
                        <a:t>-10</a:t>
                      </a:r>
                      <a:endParaRPr lang="en-IN" dirty="0"/>
                    </a:p>
                  </a:txBody>
                  <a:tcPr/>
                </a:tc>
                <a:tc>
                  <a:txBody>
                    <a:bodyPr/>
                    <a:lstStyle/>
                    <a:p>
                      <a:r>
                        <a:rPr lang="en-US" dirty="0" smtClean="0"/>
                        <a:t>8.5</a:t>
                      </a:r>
                      <a:endParaRPr lang="en-IN" dirty="0"/>
                    </a:p>
                  </a:txBody>
                  <a:tcPr/>
                </a:tc>
              </a:tr>
            </a:tbl>
          </a:graphicData>
        </a:graphic>
      </p:graphicFrame>
      <p:sp>
        <p:nvSpPr>
          <p:cNvPr id="8" name="TextBox 7"/>
          <p:cNvSpPr txBox="1"/>
          <p:nvPr/>
        </p:nvSpPr>
        <p:spPr>
          <a:xfrm>
            <a:off x="1828800" y="5331854"/>
            <a:ext cx="7252306" cy="369332"/>
          </a:xfrm>
          <a:prstGeom prst="rect">
            <a:avLst/>
          </a:prstGeom>
          <a:noFill/>
        </p:spPr>
        <p:txBody>
          <a:bodyPr wrap="none" rtlCol="0">
            <a:spAutoFit/>
          </a:bodyPr>
          <a:lstStyle/>
          <a:p>
            <a:r>
              <a:rPr lang="en-US" dirty="0" smtClean="0"/>
              <a:t>Thus the alternative ‘subcontract’ results in maximum </a:t>
            </a:r>
            <a:r>
              <a:rPr lang="en-US" smtClean="0"/>
              <a:t>average payoff of 8.5</a:t>
            </a:r>
            <a:endParaRPr lang="en-IN"/>
          </a:p>
        </p:txBody>
      </p:sp>
    </p:spTree>
    <p:extLst>
      <p:ext uri="{BB962C8B-B14F-4D97-AF65-F5344CB8AC3E}">
        <p14:creationId xmlns:p14="http://schemas.microsoft.com/office/powerpoint/2010/main" val="9528025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5135" y="254811"/>
            <a:ext cx="10446995" cy="3416320"/>
          </a:xfrm>
          <a:prstGeom prst="rect">
            <a:avLst/>
          </a:prstGeom>
          <a:noFill/>
        </p:spPr>
        <p:txBody>
          <a:bodyPr wrap="square" rtlCol="0">
            <a:spAutoFit/>
          </a:bodyPr>
          <a:lstStyle/>
          <a:p>
            <a:r>
              <a:rPr lang="en-US" sz="2400" dirty="0" smtClean="0"/>
              <a:t>Example :  A retail store desires to determine the optimal daily order size for a perishable item. The store buys the perishable item at the rate of </a:t>
            </a:r>
            <a:r>
              <a:rPr lang="en-US" sz="2400" dirty="0" err="1" smtClean="0"/>
              <a:t>Rs</a:t>
            </a:r>
            <a:r>
              <a:rPr lang="en-US" sz="2400" dirty="0" smtClean="0"/>
              <a:t>. 80 per kg. and sells at the rate of </a:t>
            </a:r>
            <a:r>
              <a:rPr lang="en-US" sz="2400" dirty="0" err="1" smtClean="0"/>
              <a:t>Rs</a:t>
            </a:r>
            <a:r>
              <a:rPr lang="en-US" sz="2400" dirty="0" smtClean="0"/>
              <a:t>. 100 per kg. If the order size is more than the demand, the excess quantity can be sold at </a:t>
            </a:r>
            <a:r>
              <a:rPr lang="en-US" sz="2400" dirty="0" err="1" smtClean="0"/>
              <a:t>Rs</a:t>
            </a:r>
            <a:r>
              <a:rPr lang="en-US" sz="2400" dirty="0" smtClean="0"/>
              <a:t>. 70 per kg. in a secondary market;</a:t>
            </a:r>
          </a:p>
          <a:p>
            <a:r>
              <a:rPr lang="en-US" sz="2400" dirty="0" smtClean="0"/>
              <a:t>Otherwise, the opportunity cost for the store is </a:t>
            </a:r>
            <a:r>
              <a:rPr lang="en-US" sz="2400" dirty="0" err="1" smtClean="0"/>
              <a:t>Rs</a:t>
            </a:r>
            <a:r>
              <a:rPr lang="en-US" sz="2400" dirty="0" smtClean="0"/>
              <a:t>. 15 per kg for the unsatisfied portion of the demand. Based on the past experience, it is found that the demand varies from 50 kg to 250 kg in steps of50 kg.  The possible values of the order size are from 75 kg to 300 kg in steps of 75 kg. Determine the optimal order size which will maximize the daily profit of the store by Laplace criterion.</a:t>
            </a:r>
            <a:endParaRPr lang="en-IN" sz="2400" dirty="0"/>
          </a:p>
        </p:txBody>
      </p:sp>
    </p:spTree>
    <p:extLst>
      <p:ext uri="{BB962C8B-B14F-4D97-AF65-F5344CB8AC3E}">
        <p14:creationId xmlns:p14="http://schemas.microsoft.com/office/powerpoint/2010/main" val="42677983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9854" y="798490"/>
            <a:ext cx="8564450" cy="5170646"/>
          </a:xfrm>
          <a:prstGeom prst="rect">
            <a:avLst/>
          </a:prstGeom>
          <a:noFill/>
        </p:spPr>
        <p:txBody>
          <a:bodyPr wrap="square" rtlCol="0">
            <a:spAutoFit/>
          </a:bodyPr>
          <a:lstStyle/>
          <a:p>
            <a:r>
              <a:rPr lang="en-US" sz="3200" b="1" dirty="0" smtClean="0"/>
              <a:t>Maximax Criterion/</a:t>
            </a:r>
            <a:r>
              <a:rPr lang="en-US" sz="3200" b="1" dirty="0" err="1" smtClean="0"/>
              <a:t>Minimin</a:t>
            </a:r>
            <a:r>
              <a:rPr lang="en-US" sz="3200" b="1" dirty="0" smtClean="0"/>
              <a:t> Criterion :  </a:t>
            </a:r>
          </a:p>
          <a:p>
            <a:endParaRPr lang="en-US" dirty="0"/>
          </a:p>
          <a:p>
            <a:r>
              <a:rPr lang="en-US" sz="2800" dirty="0" smtClean="0"/>
              <a:t>This Criterion provides the decision maker with optimistic criterion. </a:t>
            </a:r>
          </a:p>
          <a:p>
            <a:endParaRPr lang="en-US" sz="2800" dirty="0" smtClean="0"/>
          </a:p>
          <a:p>
            <a:r>
              <a:rPr lang="en-US" sz="2800" dirty="0" smtClean="0"/>
              <a:t> When dealing with profit table, find the maximum of each alternative and then select the alternative with maximum profit as the best alternative.</a:t>
            </a:r>
          </a:p>
          <a:p>
            <a:endParaRPr lang="en-US" sz="2800" dirty="0"/>
          </a:p>
          <a:p>
            <a:r>
              <a:rPr lang="en-US" sz="2800" dirty="0"/>
              <a:t>When dealing with </a:t>
            </a:r>
            <a:r>
              <a:rPr lang="en-US" sz="2800" dirty="0" smtClean="0"/>
              <a:t>Cost </a:t>
            </a:r>
            <a:r>
              <a:rPr lang="en-US" sz="2800" dirty="0"/>
              <a:t>table, find the </a:t>
            </a:r>
            <a:r>
              <a:rPr lang="en-US" sz="2800" dirty="0" smtClean="0"/>
              <a:t>minimum </a:t>
            </a:r>
            <a:r>
              <a:rPr lang="en-US" sz="2800" dirty="0"/>
              <a:t>of each alternative and then select the alternative with </a:t>
            </a:r>
            <a:r>
              <a:rPr lang="en-US" sz="2800" dirty="0" smtClean="0"/>
              <a:t>minimum cost </a:t>
            </a:r>
            <a:r>
              <a:rPr lang="en-US" sz="2800" dirty="0"/>
              <a:t>as the best alternative</a:t>
            </a:r>
            <a:endParaRPr lang="en-IN" sz="2800" dirty="0"/>
          </a:p>
        </p:txBody>
      </p:sp>
    </p:spTree>
    <p:extLst>
      <p:ext uri="{BB962C8B-B14F-4D97-AF65-F5344CB8AC3E}">
        <p14:creationId xmlns:p14="http://schemas.microsoft.com/office/powerpoint/2010/main" val="23484581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53611" y="0"/>
            <a:ext cx="7405718" cy="584775"/>
          </a:xfrm>
          <a:prstGeom prst="rect">
            <a:avLst/>
          </a:prstGeom>
          <a:noFill/>
        </p:spPr>
        <p:txBody>
          <a:bodyPr wrap="square" rtlCol="0">
            <a:spAutoFit/>
          </a:bodyPr>
          <a:lstStyle/>
          <a:p>
            <a:r>
              <a:rPr lang="en-US" sz="3200" b="1" dirty="0" err="1" smtClean="0"/>
              <a:t>Maximin</a:t>
            </a:r>
            <a:r>
              <a:rPr lang="en-US" sz="3200" b="1" dirty="0" smtClean="0"/>
              <a:t> Criterion and Minimax Criterion</a:t>
            </a:r>
            <a:endParaRPr lang="en-IN" sz="3200" b="1" dirty="0"/>
          </a:p>
        </p:txBody>
      </p:sp>
      <p:sp>
        <p:nvSpPr>
          <p:cNvPr id="3" name="TextBox 2"/>
          <p:cNvSpPr txBox="1"/>
          <p:nvPr/>
        </p:nvSpPr>
        <p:spPr>
          <a:xfrm>
            <a:off x="1453611" y="584775"/>
            <a:ext cx="8461420" cy="3108543"/>
          </a:xfrm>
          <a:prstGeom prst="rect">
            <a:avLst/>
          </a:prstGeom>
          <a:noFill/>
        </p:spPr>
        <p:txBody>
          <a:bodyPr wrap="square" rtlCol="0">
            <a:spAutoFit/>
          </a:bodyPr>
          <a:lstStyle/>
          <a:p>
            <a:r>
              <a:rPr lang="en-US" sz="2800" dirty="0" smtClean="0"/>
              <a:t>According to </a:t>
            </a:r>
            <a:r>
              <a:rPr lang="en-US" sz="2800" dirty="0" err="1" smtClean="0"/>
              <a:t>Maximin</a:t>
            </a:r>
            <a:r>
              <a:rPr lang="en-US" sz="2800" dirty="0" smtClean="0"/>
              <a:t> criterion, the minimum guaranteed profit is maximized. This criterion provides the decision maker with pessimistic criterion. </a:t>
            </a:r>
          </a:p>
          <a:p>
            <a:r>
              <a:rPr lang="en-US" sz="2800" dirty="0" smtClean="0"/>
              <a:t> First, the minimum profit of each alternative irrespective of the states of nature is determined.  Then, select the alternative with maximum profit of these minimum profits as the best alternative</a:t>
            </a:r>
            <a:endParaRPr lang="en-IN" sz="2800" dirty="0"/>
          </a:p>
        </p:txBody>
      </p:sp>
      <p:sp>
        <p:nvSpPr>
          <p:cNvPr id="5" name="TextBox 4"/>
          <p:cNvSpPr txBox="1"/>
          <p:nvPr/>
        </p:nvSpPr>
        <p:spPr>
          <a:xfrm>
            <a:off x="1453611" y="3693318"/>
            <a:ext cx="8126569" cy="3108543"/>
          </a:xfrm>
          <a:prstGeom prst="rect">
            <a:avLst/>
          </a:prstGeom>
          <a:noFill/>
        </p:spPr>
        <p:txBody>
          <a:bodyPr wrap="square" rtlCol="0">
            <a:spAutoFit/>
          </a:bodyPr>
          <a:lstStyle/>
          <a:p>
            <a:r>
              <a:rPr lang="en-US" sz="2800" dirty="0"/>
              <a:t>According to </a:t>
            </a:r>
            <a:r>
              <a:rPr lang="en-US" sz="2800" dirty="0" smtClean="0"/>
              <a:t>Minimax </a:t>
            </a:r>
            <a:r>
              <a:rPr lang="en-US" sz="2800" dirty="0"/>
              <a:t>criterion, the </a:t>
            </a:r>
            <a:r>
              <a:rPr lang="en-US" sz="2800" dirty="0" smtClean="0"/>
              <a:t>maximum </a:t>
            </a:r>
            <a:r>
              <a:rPr lang="en-US" sz="2800" dirty="0"/>
              <a:t>guaranteed </a:t>
            </a:r>
            <a:r>
              <a:rPr lang="en-US" sz="2800" dirty="0" smtClean="0"/>
              <a:t>cost </a:t>
            </a:r>
            <a:r>
              <a:rPr lang="en-US" sz="2800" dirty="0"/>
              <a:t>is </a:t>
            </a:r>
            <a:r>
              <a:rPr lang="en-US" sz="2800" dirty="0" smtClean="0"/>
              <a:t>minimized</a:t>
            </a:r>
            <a:r>
              <a:rPr lang="en-US" sz="2800" dirty="0"/>
              <a:t>. This criterion </a:t>
            </a:r>
            <a:r>
              <a:rPr lang="en-US" sz="2800" dirty="0" smtClean="0"/>
              <a:t>also provides </a:t>
            </a:r>
            <a:r>
              <a:rPr lang="en-US" sz="2800" dirty="0"/>
              <a:t>the decision maker with pessimistic criterion.  </a:t>
            </a:r>
            <a:endParaRPr lang="en-US" sz="2800" dirty="0" smtClean="0"/>
          </a:p>
          <a:p>
            <a:r>
              <a:rPr lang="en-US" sz="2800" dirty="0" smtClean="0"/>
              <a:t>First</a:t>
            </a:r>
            <a:r>
              <a:rPr lang="en-US" sz="2800" dirty="0"/>
              <a:t>, the </a:t>
            </a:r>
            <a:r>
              <a:rPr lang="en-US" sz="2800" dirty="0" smtClean="0"/>
              <a:t>maximum cost </a:t>
            </a:r>
            <a:r>
              <a:rPr lang="en-US" sz="2800" dirty="0"/>
              <a:t>of each </a:t>
            </a:r>
            <a:r>
              <a:rPr lang="en-US" sz="2800" dirty="0" smtClean="0"/>
              <a:t>alternative </a:t>
            </a:r>
            <a:r>
              <a:rPr lang="en-US" sz="2800" dirty="0"/>
              <a:t>irrespective of the states of nature is determined.  Then, select the alternative with </a:t>
            </a:r>
            <a:r>
              <a:rPr lang="en-US" sz="2800" dirty="0" smtClean="0"/>
              <a:t>minimum cost  </a:t>
            </a:r>
            <a:r>
              <a:rPr lang="en-US" sz="2800" dirty="0"/>
              <a:t>of these </a:t>
            </a:r>
            <a:r>
              <a:rPr lang="en-US" sz="2800" dirty="0" smtClean="0"/>
              <a:t>maximum costs </a:t>
            </a:r>
            <a:r>
              <a:rPr lang="en-US" sz="2800" dirty="0"/>
              <a:t>as the best alternative</a:t>
            </a:r>
            <a:endParaRPr lang="en-IN" sz="2800" dirty="0"/>
          </a:p>
        </p:txBody>
      </p:sp>
    </p:spTree>
    <p:extLst>
      <p:ext uri="{BB962C8B-B14F-4D97-AF65-F5344CB8AC3E}">
        <p14:creationId xmlns:p14="http://schemas.microsoft.com/office/powerpoint/2010/main" val="18493086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554</TotalTime>
  <Words>2174</Words>
  <Application>Microsoft Office PowerPoint</Application>
  <PresentationFormat>Widescreen</PresentationFormat>
  <Paragraphs>479</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Hewlett-Packard Company</cp:lastModifiedBy>
  <cp:revision>85</cp:revision>
  <dcterms:created xsi:type="dcterms:W3CDTF">2022-05-03T05:54:30Z</dcterms:created>
  <dcterms:modified xsi:type="dcterms:W3CDTF">2022-05-09T05:00:08Z</dcterms:modified>
</cp:coreProperties>
</file>