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CA76BC-FDBD-4FB9-890E-B95CF35496E4}"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4DCBA2-1321-4352-8B75-1D658CFF0E06}" type="slidenum">
              <a:rPr lang="en-IN" smtClean="0"/>
              <a:t>‹#›</a:t>
            </a:fld>
            <a:endParaRPr lang="en-IN"/>
          </a:p>
        </p:txBody>
      </p:sp>
    </p:spTree>
    <p:extLst>
      <p:ext uri="{BB962C8B-B14F-4D97-AF65-F5344CB8AC3E}">
        <p14:creationId xmlns:p14="http://schemas.microsoft.com/office/powerpoint/2010/main" val="179917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CA76BC-FDBD-4FB9-890E-B95CF35496E4}"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4DCBA2-1321-4352-8B75-1D658CFF0E06}" type="slidenum">
              <a:rPr lang="en-IN" smtClean="0"/>
              <a:t>‹#›</a:t>
            </a:fld>
            <a:endParaRPr lang="en-IN"/>
          </a:p>
        </p:txBody>
      </p:sp>
    </p:spTree>
    <p:extLst>
      <p:ext uri="{BB962C8B-B14F-4D97-AF65-F5344CB8AC3E}">
        <p14:creationId xmlns:p14="http://schemas.microsoft.com/office/powerpoint/2010/main" val="214771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CA76BC-FDBD-4FB9-890E-B95CF35496E4}"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4DCBA2-1321-4352-8B75-1D658CFF0E06}" type="slidenum">
              <a:rPr lang="en-IN" smtClean="0"/>
              <a:t>‹#›</a:t>
            </a:fld>
            <a:endParaRPr lang="en-IN"/>
          </a:p>
        </p:txBody>
      </p:sp>
    </p:spTree>
    <p:extLst>
      <p:ext uri="{BB962C8B-B14F-4D97-AF65-F5344CB8AC3E}">
        <p14:creationId xmlns:p14="http://schemas.microsoft.com/office/powerpoint/2010/main" val="388278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CA76BC-FDBD-4FB9-890E-B95CF35496E4}"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4DCBA2-1321-4352-8B75-1D658CFF0E06}" type="slidenum">
              <a:rPr lang="en-IN" smtClean="0"/>
              <a:t>‹#›</a:t>
            </a:fld>
            <a:endParaRPr lang="en-IN"/>
          </a:p>
        </p:txBody>
      </p:sp>
    </p:spTree>
    <p:extLst>
      <p:ext uri="{BB962C8B-B14F-4D97-AF65-F5344CB8AC3E}">
        <p14:creationId xmlns:p14="http://schemas.microsoft.com/office/powerpoint/2010/main" val="384591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CA76BC-FDBD-4FB9-890E-B95CF35496E4}"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4DCBA2-1321-4352-8B75-1D658CFF0E06}" type="slidenum">
              <a:rPr lang="en-IN" smtClean="0"/>
              <a:t>‹#›</a:t>
            </a:fld>
            <a:endParaRPr lang="en-IN"/>
          </a:p>
        </p:txBody>
      </p:sp>
    </p:spTree>
    <p:extLst>
      <p:ext uri="{BB962C8B-B14F-4D97-AF65-F5344CB8AC3E}">
        <p14:creationId xmlns:p14="http://schemas.microsoft.com/office/powerpoint/2010/main" val="644605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CA76BC-FDBD-4FB9-890E-B95CF35496E4}"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4DCBA2-1321-4352-8B75-1D658CFF0E06}" type="slidenum">
              <a:rPr lang="en-IN" smtClean="0"/>
              <a:t>‹#›</a:t>
            </a:fld>
            <a:endParaRPr lang="en-IN"/>
          </a:p>
        </p:txBody>
      </p:sp>
    </p:spTree>
    <p:extLst>
      <p:ext uri="{BB962C8B-B14F-4D97-AF65-F5344CB8AC3E}">
        <p14:creationId xmlns:p14="http://schemas.microsoft.com/office/powerpoint/2010/main" val="206896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CA76BC-FDBD-4FB9-890E-B95CF35496E4}" type="datetimeFigureOut">
              <a:rPr lang="en-IN" smtClean="0"/>
              <a:t>07-03-2022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4DCBA2-1321-4352-8B75-1D658CFF0E06}" type="slidenum">
              <a:rPr lang="en-IN" smtClean="0"/>
              <a:t>‹#›</a:t>
            </a:fld>
            <a:endParaRPr lang="en-IN"/>
          </a:p>
        </p:txBody>
      </p:sp>
    </p:spTree>
    <p:extLst>
      <p:ext uri="{BB962C8B-B14F-4D97-AF65-F5344CB8AC3E}">
        <p14:creationId xmlns:p14="http://schemas.microsoft.com/office/powerpoint/2010/main" val="169754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CA76BC-FDBD-4FB9-890E-B95CF35496E4}" type="datetimeFigureOut">
              <a:rPr lang="en-IN" smtClean="0"/>
              <a:t>07-03-2022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4DCBA2-1321-4352-8B75-1D658CFF0E06}" type="slidenum">
              <a:rPr lang="en-IN" smtClean="0"/>
              <a:t>‹#›</a:t>
            </a:fld>
            <a:endParaRPr lang="en-IN"/>
          </a:p>
        </p:txBody>
      </p:sp>
    </p:spTree>
    <p:extLst>
      <p:ext uri="{BB962C8B-B14F-4D97-AF65-F5344CB8AC3E}">
        <p14:creationId xmlns:p14="http://schemas.microsoft.com/office/powerpoint/2010/main" val="58073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A76BC-FDBD-4FB9-890E-B95CF35496E4}" type="datetimeFigureOut">
              <a:rPr lang="en-IN" smtClean="0"/>
              <a:t>07-03-2022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4DCBA2-1321-4352-8B75-1D658CFF0E06}" type="slidenum">
              <a:rPr lang="en-IN" smtClean="0"/>
              <a:t>‹#›</a:t>
            </a:fld>
            <a:endParaRPr lang="en-IN"/>
          </a:p>
        </p:txBody>
      </p:sp>
    </p:spTree>
    <p:extLst>
      <p:ext uri="{BB962C8B-B14F-4D97-AF65-F5344CB8AC3E}">
        <p14:creationId xmlns:p14="http://schemas.microsoft.com/office/powerpoint/2010/main" val="183147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A76BC-FDBD-4FB9-890E-B95CF35496E4}"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4DCBA2-1321-4352-8B75-1D658CFF0E06}" type="slidenum">
              <a:rPr lang="en-IN" smtClean="0"/>
              <a:t>‹#›</a:t>
            </a:fld>
            <a:endParaRPr lang="en-IN"/>
          </a:p>
        </p:txBody>
      </p:sp>
    </p:spTree>
    <p:extLst>
      <p:ext uri="{BB962C8B-B14F-4D97-AF65-F5344CB8AC3E}">
        <p14:creationId xmlns:p14="http://schemas.microsoft.com/office/powerpoint/2010/main" val="337488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A76BC-FDBD-4FB9-890E-B95CF35496E4}"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4DCBA2-1321-4352-8B75-1D658CFF0E06}" type="slidenum">
              <a:rPr lang="en-IN" smtClean="0"/>
              <a:t>‹#›</a:t>
            </a:fld>
            <a:endParaRPr lang="en-IN"/>
          </a:p>
        </p:txBody>
      </p:sp>
    </p:spTree>
    <p:extLst>
      <p:ext uri="{BB962C8B-B14F-4D97-AF65-F5344CB8AC3E}">
        <p14:creationId xmlns:p14="http://schemas.microsoft.com/office/powerpoint/2010/main" val="421445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A76BC-FDBD-4FB9-890E-B95CF35496E4}" type="datetimeFigureOut">
              <a:rPr lang="en-IN" smtClean="0"/>
              <a:t>07-03-2022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DCBA2-1321-4352-8B75-1D658CFF0E06}" type="slidenum">
              <a:rPr lang="en-IN" smtClean="0"/>
              <a:t>‹#›</a:t>
            </a:fld>
            <a:endParaRPr lang="en-IN"/>
          </a:p>
        </p:txBody>
      </p:sp>
    </p:spTree>
    <p:extLst>
      <p:ext uri="{BB962C8B-B14F-4D97-AF65-F5344CB8AC3E}">
        <p14:creationId xmlns:p14="http://schemas.microsoft.com/office/powerpoint/2010/main" val="2827317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905" y="182084"/>
            <a:ext cx="9144000" cy="1051494"/>
          </a:xfrm>
        </p:spPr>
        <p:txBody>
          <a:bodyPr>
            <a:normAutofit/>
          </a:bodyPr>
          <a:lstStyle/>
          <a:p>
            <a:r>
              <a:rPr lang="en-IN" sz="2800" b="1" dirty="0" smtClean="0">
                <a:latin typeface="Times New Roman" panose="02020603050405020304" pitchFamily="18" charset="0"/>
                <a:cs typeface="Times New Roman" panose="02020603050405020304" pitchFamily="18" charset="0"/>
              </a:rPr>
              <a:t>ASSUMPTIONS OF LINEAR PROGRAMMING</a:t>
            </a:r>
            <a:endParaRPr lang="en-IN"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534838" y="1311215"/>
                <a:ext cx="10133162" cy="4960189"/>
              </a:xfrm>
            </p:spPr>
            <p:txBody>
              <a:bodyPr>
                <a:noAutofit/>
              </a:bodyPr>
              <a:lstStyle/>
              <a:p>
                <a:pPr algn="just"/>
                <a:r>
                  <a:rPr lang="en-IN" dirty="0" smtClean="0">
                    <a:latin typeface="Times New Roman" panose="02020603050405020304" pitchFamily="18" charset="0"/>
                    <a:cs typeface="Times New Roman" panose="02020603050405020304" pitchFamily="18" charset="0"/>
                  </a:rPr>
                  <a:t>Following are the assumptions which distinguish linear programming problem from other mathematical problems.</a:t>
                </a:r>
              </a:p>
              <a:p>
                <a:pPr marL="457200" indent="-457200" algn="just">
                  <a:buFont typeface="+mj-lt"/>
                  <a:buAutoNum type="arabicPeriod"/>
                </a:pPr>
                <a:r>
                  <a:rPr lang="en-IN" b="1" dirty="0" smtClean="0">
                    <a:latin typeface="Times New Roman" panose="02020603050405020304" pitchFamily="18" charset="0"/>
                    <a:cs typeface="Times New Roman" panose="02020603050405020304" pitchFamily="18" charset="0"/>
                  </a:rPr>
                  <a:t>Proportionality:</a:t>
                </a:r>
                <a:r>
                  <a:rPr lang="en-IN" dirty="0" smtClean="0">
                    <a:latin typeface="Times New Roman" panose="02020603050405020304" pitchFamily="18" charset="0"/>
                    <a:cs typeface="Times New Roman" panose="02020603050405020304" pitchFamily="18" charset="0"/>
                  </a:rPr>
                  <a:t> The proportionality assumption of LP assumes that the proportionality exists in objective function and the constraints. So, the contribution of objective function from each decision variable is proportional to the value of decision variable. For example, the contribution to the objective function from making 5 units of product </a:t>
                </a:r>
                <a14:m>
                  <m:oMath xmlns:m="http://schemas.openxmlformats.org/officeDocument/2006/math">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5</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20</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𝑅𝑠</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100</m:t>
                    </m:r>
                    <m:r>
                      <a:rPr lang="en-IN" b="0" i="1" smtClean="0">
                        <a:latin typeface="Cambria Math" panose="02040503050406030204" pitchFamily="18" charset="0"/>
                        <a:cs typeface="Times New Roman" panose="02020603050405020304" pitchFamily="18" charset="0"/>
                      </a:rPr>
                      <m:t>)</m:t>
                    </m:r>
                  </m:oMath>
                </a14:m>
                <a:r>
                  <a:rPr lang="en-IN" dirty="0" smtClean="0">
                    <a:latin typeface="Times New Roman" panose="02020603050405020304" pitchFamily="18" charset="0"/>
                    <a:cs typeface="Times New Roman" panose="02020603050405020304" pitchFamily="18" charset="0"/>
                  </a:rPr>
                  <a:t> is exactly the five times the contribution to the objective function from making one unit. </a:t>
                </a:r>
                <a14:m>
                  <m:oMath xmlns:m="http://schemas.openxmlformats.org/officeDocument/2006/math">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𝑅𝑠</m:t>
                        </m:r>
                        <m:r>
                          <a:rPr lang="en-IN" b="0" i="1" smtClean="0">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20</m:t>
                        </m:r>
                      </m:e>
                    </m:d>
                    <m:r>
                      <a:rPr lang="en-IN" b="0" i="1" smtClean="0">
                        <a:latin typeface="Cambria Math" panose="02040503050406030204" pitchFamily="18" charset="0"/>
                        <a:cs typeface="Times New Roman" panose="02020603050405020304" pitchFamily="18" charset="0"/>
                      </a:rPr>
                      <m:t>.</m:t>
                    </m:r>
                  </m:oMath>
                </a14:m>
                <a:endParaRPr lang="en-IN"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b="1" dirty="0" smtClean="0">
                    <a:latin typeface="Times New Roman" panose="02020603050405020304" pitchFamily="18" charset="0"/>
                    <a:cs typeface="Times New Roman" panose="02020603050405020304" pitchFamily="18" charset="0"/>
                  </a:rPr>
                  <a:t>Additivity: </a:t>
                </a:r>
                <a:r>
                  <a:rPr lang="en-IN" dirty="0" smtClean="0">
                    <a:latin typeface="Times New Roman" panose="02020603050405020304" pitchFamily="18" charset="0"/>
                    <a:cs typeface="Times New Roman" panose="02020603050405020304" pitchFamily="18" charset="0"/>
                  </a:rPr>
                  <a:t>Additivity here means the sum of resources used by different activities must be equal to the total quantity used by each activity for all resources individually and collectively. This implies that the interaction among the activities or resources do not exist.</a:t>
                </a:r>
                <a:endParaRPr lang="en-IN" dirty="0">
                  <a:latin typeface="Times New Roman" panose="02020603050405020304" pitchFamily="18" charset="0"/>
                  <a:cs typeface="Times New Roman" panose="02020603050405020304"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534838" y="1311215"/>
                <a:ext cx="10133162" cy="4960189"/>
              </a:xfrm>
              <a:blipFill rotWithShape="0">
                <a:blip r:embed="rId2"/>
                <a:stretch>
                  <a:fillRect l="-963" t="-1720" r="-903"/>
                </a:stretch>
              </a:blipFill>
            </p:spPr>
            <p:txBody>
              <a:bodyPr/>
              <a:lstStyle/>
              <a:p>
                <a:r>
                  <a:rPr lang="en-IN">
                    <a:noFill/>
                  </a:rPr>
                  <a:t> </a:t>
                </a:r>
              </a:p>
            </p:txBody>
          </p:sp>
        </mc:Fallback>
      </mc:AlternateContent>
    </p:spTree>
    <p:extLst>
      <p:ext uri="{BB962C8B-B14F-4D97-AF65-F5344CB8AC3E}">
        <p14:creationId xmlns:p14="http://schemas.microsoft.com/office/powerpoint/2010/main" val="428989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498" y="603849"/>
            <a:ext cx="10603302" cy="5573114"/>
          </a:xfrm>
        </p:spPr>
        <p:txBody>
          <a:bodyPr>
            <a:normAutofit/>
          </a:bodyPr>
          <a:lstStyle/>
          <a:p>
            <a:pPr marL="0" indent="0">
              <a:buNone/>
            </a:pPr>
            <a:endParaRPr lang="en-IN" dirty="0" smtClean="0">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3. </a:t>
            </a:r>
            <a:r>
              <a:rPr lang="en-IN" b="1" dirty="0" smtClean="0">
                <a:latin typeface="Times New Roman" panose="02020603050405020304" pitchFamily="18" charset="0"/>
                <a:cs typeface="Times New Roman" panose="02020603050405020304" pitchFamily="18" charset="0"/>
              </a:rPr>
              <a:t>Divisibility:</a:t>
            </a:r>
            <a:r>
              <a:rPr lang="en-IN" dirty="0" smtClean="0">
                <a:latin typeface="Times New Roman" panose="02020603050405020304" pitchFamily="18" charset="0"/>
                <a:cs typeface="Times New Roman" panose="02020603050405020304" pitchFamily="18" charset="0"/>
              </a:rPr>
              <a:t> The divisibility assumption requires that each decision variable be allowed to assume any non – negative    	   	               valued, i.e., integer as well as fractional values. 		    	               Sometimes, these values only make sense if they are integers. Then, we need an extension of LP called integer programming.</a:t>
            </a:r>
          </a:p>
          <a:p>
            <a:pPr marL="0" indent="0" algn="just">
              <a:buNone/>
            </a:pPr>
            <a:r>
              <a:rPr lang="en-IN" dirty="0" smtClean="0">
                <a:latin typeface="Times New Roman" panose="02020603050405020304" pitchFamily="18" charset="0"/>
                <a:cs typeface="Times New Roman" panose="02020603050405020304" pitchFamily="18" charset="0"/>
              </a:rPr>
              <a:t>4. </a:t>
            </a:r>
            <a:r>
              <a:rPr lang="en-IN" b="1" dirty="0" smtClean="0">
                <a:latin typeface="Times New Roman" panose="02020603050405020304" pitchFamily="18" charset="0"/>
                <a:cs typeface="Times New Roman" panose="02020603050405020304" pitchFamily="18" charset="0"/>
              </a:rPr>
              <a:t>Certainty: </a:t>
            </a:r>
            <a:r>
              <a:rPr lang="en-IN" dirty="0" smtClean="0">
                <a:latin typeface="Times New Roman" panose="02020603050405020304" pitchFamily="18" charset="0"/>
                <a:cs typeface="Times New Roman" panose="02020603050405020304" pitchFamily="18" charset="0"/>
              </a:rPr>
              <a:t>The certainty assumption is that each parameter (objective function coefficient, Right hand side and technological coefficients) is known with certainty.</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370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115</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 Math</vt:lpstr>
      <vt:lpstr>Times New Roman</vt:lpstr>
      <vt:lpstr>Office Theme</vt:lpstr>
      <vt:lpstr>ASSUMPTIONS OF LINEAR PROGRAMMING</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ASSUMPTIONS OF LINEAR PROGRAMMING</dc:title>
  <dc:creator>Hewlett-Packard Company</dc:creator>
  <cp:lastModifiedBy>Hewlett-Packard Company</cp:lastModifiedBy>
  <cp:revision>2</cp:revision>
  <dcterms:created xsi:type="dcterms:W3CDTF">2022-03-07T04:45:31Z</dcterms:created>
  <dcterms:modified xsi:type="dcterms:W3CDTF">2022-03-07T04:47:29Z</dcterms:modified>
</cp:coreProperties>
</file>