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79" r:id="rId2"/>
    <p:sldId id="257" r:id="rId3"/>
    <p:sldId id="297" r:id="rId4"/>
    <p:sldId id="299" r:id="rId5"/>
    <p:sldId id="276" r:id="rId6"/>
    <p:sldId id="277" r:id="rId7"/>
    <p:sldId id="280" r:id="rId8"/>
    <p:sldId id="296" r:id="rId9"/>
    <p:sldId id="256" r:id="rId10"/>
    <p:sldId id="298" r:id="rId11"/>
    <p:sldId id="305" r:id="rId12"/>
    <p:sldId id="275" r:id="rId13"/>
    <p:sldId id="303" r:id="rId14"/>
    <p:sldId id="300" r:id="rId15"/>
    <p:sldId id="301" r:id="rId16"/>
    <p:sldId id="302" r:id="rId17"/>
    <p:sldId id="304" r:id="rId18"/>
    <p:sldId id="258" r:id="rId19"/>
    <p:sldId id="259" r:id="rId20"/>
    <p:sldId id="260" r:id="rId21"/>
    <p:sldId id="261" r:id="rId22"/>
    <p:sldId id="262" r:id="rId23"/>
    <p:sldId id="263" r:id="rId24"/>
    <p:sldId id="282" r:id="rId25"/>
    <p:sldId id="283" r:id="rId26"/>
    <p:sldId id="285" r:id="rId27"/>
    <p:sldId id="286" r:id="rId28"/>
    <p:sldId id="287" r:id="rId29"/>
    <p:sldId id="294" r:id="rId30"/>
    <p:sldId id="288" r:id="rId31"/>
    <p:sldId id="289" r:id="rId32"/>
    <p:sldId id="295" r:id="rId33"/>
    <p:sldId id="290" r:id="rId34"/>
    <p:sldId id="291" r:id="rId35"/>
    <p:sldId id="292" r:id="rId36"/>
    <p:sldId id="265" r:id="rId37"/>
    <p:sldId id="266" r:id="rId38"/>
    <p:sldId id="267" r:id="rId39"/>
    <p:sldId id="268" r:id="rId40"/>
    <p:sldId id="269" r:id="rId41"/>
    <p:sldId id="270" r:id="rId42"/>
    <p:sldId id="271" r:id="rId43"/>
    <p:sldId id="272" r:id="rId44"/>
    <p:sldId id="273" r:id="rId45"/>
    <p:sldId id="274" r:id="rId46"/>
    <p:sldId id="293" r:id="rId47"/>
    <p:sldId id="30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65604-FE5E-49F6-9AA0-99332FD9E837}" type="datetimeFigureOut">
              <a:rPr lang="en-IN" smtClean="0"/>
              <a:t>08-09-2021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6D203-1C22-45B2-961B-1B61F9AC9515}" type="slidenum">
              <a:rPr lang="en-IN" smtClean="0"/>
              <a:t>‹#›</a:t>
            </a:fld>
            <a:endParaRPr lang="en-IN"/>
          </a:p>
        </p:txBody>
      </p:sp>
    </p:spTree>
    <p:extLst>
      <p:ext uri="{BB962C8B-B14F-4D97-AF65-F5344CB8AC3E}">
        <p14:creationId xmlns:p14="http://schemas.microsoft.com/office/powerpoint/2010/main" val="1434738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96D203-1C22-45B2-961B-1B61F9AC9515}" type="slidenum">
              <a:rPr lang="en-IN" smtClean="0"/>
              <a:t>1</a:t>
            </a:fld>
            <a:endParaRPr lang="en-IN"/>
          </a:p>
        </p:txBody>
      </p:sp>
    </p:spTree>
    <p:extLst>
      <p:ext uri="{BB962C8B-B14F-4D97-AF65-F5344CB8AC3E}">
        <p14:creationId xmlns:p14="http://schemas.microsoft.com/office/powerpoint/2010/main" val="3475000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B271864-41D5-4413-9585-E55206B09AE9}"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DC027A-38F7-422F-92A8-53F1FE4ED02C}" type="slidenum">
              <a:rPr lang="en-IN" smtClean="0"/>
              <a:t>‹#›</a:t>
            </a:fld>
            <a:endParaRPr lang="en-IN"/>
          </a:p>
        </p:txBody>
      </p:sp>
    </p:spTree>
    <p:extLst>
      <p:ext uri="{BB962C8B-B14F-4D97-AF65-F5344CB8AC3E}">
        <p14:creationId xmlns:p14="http://schemas.microsoft.com/office/powerpoint/2010/main" val="1424809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271864-41D5-4413-9585-E55206B09AE9}"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DC027A-38F7-422F-92A8-53F1FE4ED02C}" type="slidenum">
              <a:rPr lang="en-IN" smtClean="0"/>
              <a:t>‹#›</a:t>
            </a:fld>
            <a:endParaRPr lang="en-IN"/>
          </a:p>
        </p:txBody>
      </p:sp>
    </p:spTree>
    <p:extLst>
      <p:ext uri="{BB962C8B-B14F-4D97-AF65-F5344CB8AC3E}">
        <p14:creationId xmlns:p14="http://schemas.microsoft.com/office/powerpoint/2010/main" val="4185197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271864-41D5-4413-9585-E55206B09AE9}"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DC027A-38F7-422F-92A8-53F1FE4ED02C}" type="slidenum">
              <a:rPr lang="en-IN" smtClean="0"/>
              <a:t>‹#›</a:t>
            </a:fld>
            <a:endParaRPr lang="en-IN"/>
          </a:p>
        </p:txBody>
      </p:sp>
    </p:spTree>
    <p:extLst>
      <p:ext uri="{BB962C8B-B14F-4D97-AF65-F5344CB8AC3E}">
        <p14:creationId xmlns:p14="http://schemas.microsoft.com/office/powerpoint/2010/main" val="3350609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57150"/>
            <a:ext cx="9144000" cy="9175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058863"/>
            <a:ext cx="4292600" cy="49418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26000" y="1058863"/>
            <a:ext cx="4294188" cy="49418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414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57150"/>
            <a:ext cx="9144000" cy="9175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058863"/>
            <a:ext cx="8739188" cy="4941887"/>
          </a:xfrm>
        </p:spPr>
        <p:txBody>
          <a:bodyPr/>
          <a:lstStyle/>
          <a:p>
            <a:pPr lvl="0"/>
            <a:endParaRPr lang="en-US" noProof="0" smtClean="0"/>
          </a:p>
        </p:txBody>
      </p:sp>
    </p:spTree>
    <p:extLst>
      <p:ext uri="{BB962C8B-B14F-4D97-AF65-F5344CB8AC3E}">
        <p14:creationId xmlns:p14="http://schemas.microsoft.com/office/powerpoint/2010/main" val="3931921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B271864-41D5-4413-9585-E55206B09AE9}"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DC027A-38F7-422F-92A8-53F1FE4ED02C}" type="slidenum">
              <a:rPr lang="en-IN" smtClean="0"/>
              <a:t>‹#›</a:t>
            </a:fld>
            <a:endParaRPr lang="en-IN"/>
          </a:p>
        </p:txBody>
      </p:sp>
    </p:spTree>
    <p:extLst>
      <p:ext uri="{BB962C8B-B14F-4D97-AF65-F5344CB8AC3E}">
        <p14:creationId xmlns:p14="http://schemas.microsoft.com/office/powerpoint/2010/main" val="291274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271864-41D5-4413-9585-E55206B09AE9}"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DC027A-38F7-422F-92A8-53F1FE4ED02C}" type="slidenum">
              <a:rPr lang="en-IN" smtClean="0"/>
              <a:t>‹#›</a:t>
            </a:fld>
            <a:endParaRPr lang="en-IN"/>
          </a:p>
        </p:txBody>
      </p:sp>
    </p:spTree>
    <p:extLst>
      <p:ext uri="{BB962C8B-B14F-4D97-AF65-F5344CB8AC3E}">
        <p14:creationId xmlns:p14="http://schemas.microsoft.com/office/powerpoint/2010/main" val="2002516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B271864-41D5-4413-9585-E55206B09AE9}"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DC027A-38F7-422F-92A8-53F1FE4ED02C}" type="slidenum">
              <a:rPr lang="en-IN" smtClean="0"/>
              <a:t>‹#›</a:t>
            </a:fld>
            <a:endParaRPr lang="en-IN"/>
          </a:p>
        </p:txBody>
      </p:sp>
    </p:spTree>
    <p:extLst>
      <p:ext uri="{BB962C8B-B14F-4D97-AF65-F5344CB8AC3E}">
        <p14:creationId xmlns:p14="http://schemas.microsoft.com/office/powerpoint/2010/main" val="1129943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B271864-41D5-4413-9585-E55206B09AE9}" type="datetimeFigureOut">
              <a:rPr lang="en-IN" smtClean="0"/>
              <a:t>08-09-2021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DC027A-38F7-422F-92A8-53F1FE4ED02C}" type="slidenum">
              <a:rPr lang="en-IN" smtClean="0"/>
              <a:t>‹#›</a:t>
            </a:fld>
            <a:endParaRPr lang="en-IN"/>
          </a:p>
        </p:txBody>
      </p:sp>
    </p:spTree>
    <p:extLst>
      <p:ext uri="{BB962C8B-B14F-4D97-AF65-F5344CB8AC3E}">
        <p14:creationId xmlns:p14="http://schemas.microsoft.com/office/powerpoint/2010/main" val="1799919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B271864-41D5-4413-9585-E55206B09AE9}" type="datetimeFigureOut">
              <a:rPr lang="en-IN" smtClean="0"/>
              <a:t>08-09-2021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DC027A-38F7-422F-92A8-53F1FE4ED02C}" type="slidenum">
              <a:rPr lang="en-IN" smtClean="0"/>
              <a:t>‹#›</a:t>
            </a:fld>
            <a:endParaRPr lang="en-IN"/>
          </a:p>
        </p:txBody>
      </p:sp>
    </p:spTree>
    <p:extLst>
      <p:ext uri="{BB962C8B-B14F-4D97-AF65-F5344CB8AC3E}">
        <p14:creationId xmlns:p14="http://schemas.microsoft.com/office/powerpoint/2010/main" val="3720539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271864-41D5-4413-9585-E55206B09AE9}" type="datetimeFigureOut">
              <a:rPr lang="en-IN" smtClean="0"/>
              <a:t>08-09-2021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DC027A-38F7-422F-92A8-53F1FE4ED02C}" type="slidenum">
              <a:rPr lang="en-IN" smtClean="0"/>
              <a:t>‹#›</a:t>
            </a:fld>
            <a:endParaRPr lang="en-IN"/>
          </a:p>
        </p:txBody>
      </p:sp>
    </p:spTree>
    <p:extLst>
      <p:ext uri="{BB962C8B-B14F-4D97-AF65-F5344CB8AC3E}">
        <p14:creationId xmlns:p14="http://schemas.microsoft.com/office/powerpoint/2010/main" val="1414039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271864-41D5-4413-9585-E55206B09AE9}"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DC027A-38F7-422F-92A8-53F1FE4ED02C}" type="slidenum">
              <a:rPr lang="en-IN" smtClean="0"/>
              <a:t>‹#›</a:t>
            </a:fld>
            <a:endParaRPr lang="en-IN"/>
          </a:p>
        </p:txBody>
      </p:sp>
    </p:spTree>
    <p:extLst>
      <p:ext uri="{BB962C8B-B14F-4D97-AF65-F5344CB8AC3E}">
        <p14:creationId xmlns:p14="http://schemas.microsoft.com/office/powerpoint/2010/main" val="3723596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271864-41D5-4413-9585-E55206B09AE9}"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DC027A-38F7-422F-92A8-53F1FE4ED02C}" type="slidenum">
              <a:rPr lang="en-IN" smtClean="0"/>
              <a:t>‹#›</a:t>
            </a:fld>
            <a:endParaRPr lang="en-IN"/>
          </a:p>
        </p:txBody>
      </p:sp>
    </p:spTree>
    <p:extLst>
      <p:ext uri="{BB962C8B-B14F-4D97-AF65-F5344CB8AC3E}">
        <p14:creationId xmlns:p14="http://schemas.microsoft.com/office/powerpoint/2010/main" val="270298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71864-41D5-4413-9585-E55206B09AE9}" type="datetimeFigureOut">
              <a:rPr lang="en-IN" smtClean="0"/>
              <a:t>08-09-2021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C027A-38F7-422F-92A8-53F1FE4ED02C}" type="slidenum">
              <a:rPr lang="en-IN" smtClean="0"/>
              <a:t>‹#›</a:t>
            </a:fld>
            <a:endParaRPr lang="en-IN"/>
          </a:p>
        </p:txBody>
      </p:sp>
    </p:spTree>
    <p:extLst>
      <p:ext uri="{BB962C8B-B14F-4D97-AF65-F5344CB8AC3E}">
        <p14:creationId xmlns:p14="http://schemas.microsoft.com/office/powerpoint/2010/main" val="400571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7.xml"/><Relationship Id="rId5" Type="http://schemas.openxmlformats.org/officeDocument/2006/relationships/image" Target="../media/image100.png"/><Relationship Id="rId4" Type="http://schemas.openxmlformats.org/officeDocument/2006/relationships/image" Target="../media/image90.png"/></Relationships>
</file>

<file path=ppt/slides/_rels/slide2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0.png"/></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62.png"/><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1520" y="1307670"/>
                <a:ext cx="8640960" cy="4857634"/>
              </a:xfrm>
            </p:spPr>
            <p:txBody>
              <a:bodyPr>
                <a:normAutofit/>
              </a:bodyPr>
              <a:lstStyle/>
              <a:p>
                <a:pPr marL="0" indent="0">
                  <a:buNone/>
                </a:pPr>
                <a:r>
                  <a:rPr lang="en-IN" sz="2600" b="1" dirty="0" smtClean="0"/>
                  <a:t> Basic Solution </a:t>
                </a:r>
                <a:r>
                  <a:rPr lang="en-IN" dirty="0"/>
                  <a:t> </a:t>
                </a:r>
                <a:r>
                  <a:rPr lang="en-IN" dirty="0" smtClean="0"/>
                  <a:t>:</a:t>
                </a:r>
                <a:r>
                  <a:rPr lang="en-IN" sz="2400" dirty="0" smtClean="0"/>
                  <a:t>Given a system of m simultaneous linear equations with n (&gt;m) variables:</a:t>
                </a:r>
                <a14:m>
                  <m:oMath xmlns:m="http://schemas.openxmlformats.org/officeDocument/2006/math">
                    <m:r>
                      <a:rPr lang="en-IN" sz="2400" b="0" i="0" smtClean="0">
                        <a:latin typeface="Cambria Math" panose="02040503050406030204" pitchFamily="18" charset="0"/>
                      </a:rPr>
                      <m:t> </m:t>
                    </m:r>
                  </m:oMath>
                </a14:m>
                <a:endParaRPr lang="en-IN" sz="2400" b="0" i="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N" sz="2400" b="0" i="0" smtClean="0">
                          <a:latin typeface="Cambria Math" panose="02040503050406030204" pitchFamily="18" charset="0"/>
                        </a:rPr>
                        <m:t>   </m:t>
                      </m:r>
                      <m:r>
                        <a:rPr lang="en-IN" sz="2400" b="0" i="1" smtClean="0">
                          <a:latin typeface="Cambria Math"/>
                        </a:rPr>
                        <m:t>𝐴𝑋</m:t>
                      </m:r>
                      <m:r>
                        <a:rPr lang="en-IN" sz="2400" b="0" i="1" smtClean="0">
                          <a:latin typeface="Cambria Math"/>
                        </a:rPr>
                        <m:t>=</m:t>
                      </m:r>
                      <m:r>
                        <a:rPr lang="en-IN" sz="2400" b="0" i="1" smtClean="0">
                          <a:latin typeface="Cambria Math" panose="02040503050406030204" pitchFamily="18" charset="0"/>
                        </a:rPr>
                        <m:t>𝑏</m:t>
                      </m:r>
                      <m:r>
                        <a:rPr lang="en-IN" sz="2400" b="0" i="1" smtClean="0">
                          <a:latin typeface="Cambria Math" panose="02040503050406030204" pitchFamily="18" charset="0"/>
                        </a:rPr>
                        <m:t>     </m:t>
                      </m:r>
                      <m:r>
                        <a:rPr lang="en-IN" sz="2400" b="0" i="1" smtClean="0">
                          <a:latin typeface="Cambria Math"/>
                        </a:rPr>
                        <m:t>𝑤h𝑒𝑟𝑒</m:t>
                      </m:r>
                      <m:r>
                        <a:rPr lang="en-IN" sz="2400" b="0" i="1" smtClean="0">
                          <a:latin typeface="Cambria Math"/>
                        </a:rPr>
                        <m:t> </m:t>
                      </m:r>
                      <m:r>
                        <a:rPr lang="en-IN" sz="2400" b="0" i="1" smtClean="0">
                          <a:latin typeface="Cambria Math"/>
                        </a:rPr>
                        <m:t>𝐴</m:t>
                      </m:r>
                      <m:r>
                        <a:rPr lang="en-IN" sz="2400" b="0" i="1" smtClean="0">
                          <a:latin typeface="Cambria Math"/>
                        </a:rPr>
                        <m:t> </m:t>
                      </m:r>
                      <m:r>
                        <a:rPr lang="en-IN" sz="2400" b="0" i="1" smtClean="0">
                          <a:latin typeface="Cambria Math"/>
                        </a:rPr>
                        <m:t>𝑖𝑠</m:t>
                      </m:r>
                      <m:r>
                        <a:rPr lang="en-IN" sz="2400" b="0" i="1" smtClean="0">
                          <a:latin typeface="Cambria Math"/>
                        </a:rPr>
                        <m:t> </m:t>
                      </m:r>
                      <m:r>
                        <a:rPr lang="en-IN" sz="2400" b="0" i="1" smtClean="0">
                          <a:latin typeface="Cambria Math"/>
                        </a:rPr>
                        <m:t>𝑎𝑛</m:t>
                      </m:r>
                      <m:r>
                        <a:rPr lang="en-IN" sz="2400" b="0" i="1" smtClean="0">
                          <a:latin typeface="Cambria Math"/>
                        </a:rPr>
                        <m:t> </m:t>
                      </m:r>
                      <m:r>
                        <a:rPr lang="en-IN" sz="2400" b="0" i="1" smtClean="0">
                          <a:latin typeface="Cambria Math"/>
                        </a:rPr>
                        <m:t>𝑚𝑋𝑛</m:t>
                      </m:r>
                      <m:r>
                        <a:rPr lang="en-IN" sz="2400" b="0" i="1" smtClean="0">
                          <a:latin typeface="Cambria Math"/>
                        </a:rPr>
                        <m:t> </m:t>
                      </m:r>
                      <m:r>
                        <a:rPr lang="en-IN" sz="2400" b="0" i="1" smtClean="0">
                          <a:latin typeface="Cambria Math"/>
                        </a:rPr>
                        <m:t>𝑚𝑎𝑡𝑟𝑖𝑥</m:t>
                      </m:r>
                      <m:r>
                        <a:rPr lang="en-IN" sz="2400" b="0" i="1" smtClean="0">
                          <a:latin typeface="Cambria Math"/>
                        </a:rPr>
                        <m:t> </m:t>
                      </m:r>
                      <m:r>
                        <a:rPr lang="en-IN" sz="2400" b="0" i="1" smtClean="0">
                          <a:latin typeface="Cambria Math"/>
                        </a:rPr>
                        <m:t>𝑎𝑛𝑑</m:t>
                      </m:r>
                      <m:r>
                        <a:rPr lang="en-IN" sz="2400" b="0" i="1" smtClean="0">
                          <a:latin typeface="Cambria Math"/>
                        </a:rPr>
                        <m:t> </m:t>
                      </m:r>
                      <m:r>
                        <a:rPr lang="en-IN" sz="2400" b="0" i="1" smtClean="0">
                          <a:latin typeface="Cambria Math"/>
                        </a:rPr>
                        <m:t>𝑅𝑎𝑛𝑘</m:t>
                      </m:r>
                      <m:d>
                        <m:dPr>
                          <m:ctrlPr>
                            <a:rPr lang="en-IN" sz="2400" b="0" i="1" smtClean="0">
                              <a:latin typeface="Cambria Math" panose="02040503050406030204" pitchFamily="18" charset="0"/>
                            </a:rPr>
                          </m:ctrlPr>
                        </m:dPr>
                        <m:e>
                          <m:r>
                            <a:rPr lang="en-IN" sz="2400" b="0" i="1" smtClean="0">
                              <a:latin typeface="Cambria Math"/>
                            </a:rPr>
                            <m:t>𝐴</m:t>
                          </m:r>
                        </m:e>
                      </m:d>
                      <m:r>
                        <a:rPr lang="en-IN" sz="2400" b="0" i="1" smtClean="0">
                          <a:latin typeface="Cambria Math"/>
                        </a:rPr>
                        <m:t>=</m:t>
                      </m:r>
                      <m:r>
                        <a:rPr lang="en-IN" sz="2400" b="0" i="1" smtClean="0">
                          <a:latin typeface="Cambria Math"/>
                        </a:rPr>
                        <m:t>𝑚</m:t>
                      </m:r>
                      <m:r>
                        <a:rPr lang="en-IN" sz="2400" b="0" i="1" smtClean="0">
                          <a:latin typeface="Cambria Math"/>
                        </a:rPr>
                        <m:t>. </m:t>
                      </m:r>
                    </m:oMath>
                  </m:oMathPara>
                </a14:m>
                <a:endParaRPr lang="en-IN" sz="2400" b="0" i="1" dirty="0" smtClean="0">
                  <a:latin typeface="Cambria Math"/>
                </a:endParaRPr>
              </a:p>
              <a:p>
                <a:pPr marL="0" indent="0">
                  <a:buNone/>
                </a:pPr>
                <a:r>
                  <a:rPr lang="en-IN" sz="2400" b="0" dirty="0" smtClean="0"/>
                  <a:t>     </a:t>
                </a:r>
                <a14:m>
                  <m:oMath xmlns:m="http://schemas.openxmlformats.org/officeDocument/2006/math">
                    <m:r>
                      <a:rPr lang="en-IN" sz="2400" b="0" i="1" smtClean="0">
                        <a:latin typeface="Cambria Math"/>
                      </a:rPr>
                      <m:t>𝐿𝑒𝑡</m:t>
                    </m:r>
                    <m:r>
                      <a:rPr lang="en-IN" sz="2400" b="0" i="1" smtClean="0">
                        <a:latin typeface="Cambria Math"/>
                      </a:rPr>
                      <m:t> </m:t>
                    </m:r>
                  </m:oMath>
                </a14:m>
                <a:r>
                  <a:rPr lang="en-IN" sz="2400" dirty="0" smtClean="0"/>
                  <a:t>B be any </a:t>
                </a:r>
                <a:r>
                  <a:rPr lang="en-IN" sz="2400" dirty="0" err="1" smtClean="0"/>
                  <a:t>mXm</a:t>
                </a:r>
                <a:r>
                  <a:rPr lang="en-IN" sz="2400" dirty="0" smtClean="0"/>
                  <a:t> non singular </a:t>
                </a:r>
                <a:r>
                  <a:rPr lang="en-IN" sz="2400" dirty="0" err="1" smtClean="0"/>
                  <a:t>submatrix</a:t>
                </a:r>
                <a:r>
                  <a:rPr lang="en-IN" sz="2400" dirty="0" smtClean="0"/>
                  <a:t> of A obtained by reordering m linearly independent columns of A.  Then , a solution obtained by setting (n-m) variables not associated with the columns of B, equal to zero and solving the resulting system </a:t>
                </a:r>
              </a:p>
              <a:p>
                <a:pPr marL="0" indent="0">
                  <a:buNone/>
                </a:pPr>
                <a:r>
                  <a:rPr lang="en-IN" sz="2400" dirty="0"/>
                  <a:t>i</a:t>
                </a:r>
                <a:r>
                  <a:rPr lang="en-IN" sz="2400" dirty="0" smtClean="0"/>
                  <a:t>s called a Basic solution to the given system of equations</a:t>
                </a:r>
                <a:r>
                  <a:rPr lang="en-IN" sz="2400" dirty="0"/>
                  <a:t>.</a:t>
                </a:r>
                <a:endParaRPr lang="en-IN" sz="2400" dirty="0" smtClean="0"/>
              </a:p>
              <a:p>
                <a:pPr marL="0" indent="0">
                  <a:buNone/>
                </a:pPr>
                <a:r>
                  <a:rPr lang="en-IN" sz="2600" b="1" dirty="0" smtClean="0"/>
                  <a:t> </a:t>
                </a:r>
                <a:endParaRPr lang="en-IN" sz="6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1520" y="1307670"/>
                <a:ext cx="8640960" cy="4857634"/>
              </a:xfrm>
              <a:blipFill rotWithShape="0">
                <a:blip r:embed="rId3"/>
                <a:stretch>
                  <a:fillRect l="-1058" t="-1633" r="-846"/>
                </a:stretch>
              </a:blipFill>
            </p:spPr>
            <p:txBody>
              <a:bodyPr/>
              <a:lstStyle/>
              <a:p>
                <a:r>
                  <a:rPr lang="en-IN">
                    <a:noFill/>
                  </a:rPr>
                  <a:t> </a:t>
                </a:r>
              </a:p>
            </p:txBody>
          </p:sp>
        </mc:Fallback>
      </mc:AlternateContent>
      <p:sp>
        <p:nvSpPr>
          <p:cNvPr id="2" name="TextBox 1"/>
          <p:cNvSpPr txBox="1"/>
          <p:nvPr/>
        </p:nvSpPr>
        <p:spPr>
          <a:xfrm>
            <a:off x="2051720" y="476672"/>
            <a:ext cx="4608512" cy="830997"/>
          </a:xfrm>
          <a:prstGeom prst="rect">
            <a:avLst/>
          </a:prstGeom>
          <a:noFill/>
        </p:spPr>
        <p:txBody>
          <a:bodyPr wrap="square" rtlCol="0">
            <a:spAutoFit/>
          </a:bodyPr>
          <a:lstStyle/>
          <a:p>
            <a:r>
              <a:rPr lang="en-IN" sz="4800" b="1" dirty="0" smtClean="0"/>
              <a:t>DEFINITIONS</a:t>
            </a:r>
            <a:endParaRPr lang="en-IN" b="1" dirty="0"/>
          </a:p>
        </p:txBody>
      </p:sp>
    </p:spTree>
    <p:extLst>
      <p:ext uri="{BB962C8B-B14F-4D97-AF65-F5344CB8AC3E}">
        <p14:creationId xmlns:p14="http://schemas.microsoft.com/office/powerpoint/2010/main" val="186146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620688"/>
            <a:ext cx="8064896" cy="3539430"/>
          </a:xfrm>
          <a:prstGeom prst="rect">
            <a:avLst/>
          </a:prstGeom>
        </p:spPr>
        <p:txBody>
          <a:bodyPr wrap="square">
            <a:spAutoFit/>
          </a:bodyPr>
          <a:lstStyle/>
          <a:p>
            <a:r>
              <a:rPr lang="en-IN" sz="2800" b="1" dirty="0">
                <a:solidFill>
                  <a:schemeClr val="tx1">
                    <a:lumMod val="95000"/>
                    <a:lumOff val="5000"/>
                  </a:schemeClr>
                </a:solidFill>
              </a:rPr>
              <a:t>Surplus Variable</a:t>
            </a:r>
            <a:r>
              <a:rPr lang="en-IN" sz="2800" dirty="0"/>
              <a:t>:  </a:t>
            </a:r>
            <a:r>
              <a:rPr lang="en-IN" sz="2800" dirty="0" smtClean="0"/>
              <a:t>The </a:t>
            </a:r>
            <a:r>
              <a:rPr lang="en-IN" sz="2800" dirty="0" smtClean="0">
                <a:solidFill>
                  <a:schemeClr val="tx1">
                    <a:lumMod val="95000"/>
                    <a:lumOff val="5000"/>
                  </a:schemeClr>
                </a:solidFill>
              </a:rPr>
              <a:t> </a:t>
            </a:r>
            <a:r>
              <a:rPr lang="en-IN" sz="2800" dirty="0">
                <a:solidFill>
                  <a:schemeClr val="tx1">
                    <a:lumMod val="95000"/>
                    <a:lumOff val="5000"/>
                  </a:schemeClr>
                </a:solidFill>
              </a:rPr>
              <a:t>non-negative variables which are </a:t>
            </a:r>
            <a:r>
              <a:rPr lang="en-IN" sz="2800" dirty="0" smtClean="0">
                <a:solidFill>
                  <a:schemeClr val="tx1">
                    <a:lumMod val="95000"/>
                    <a:lumOff val="5000"/>
                  </a:schemeClr>
                </a:solidFill>
              </a:rPr>
              <a:t>subtracted from the   </a:t>
            </a:r>
            <a:r>
              <a:rPr lang="en-IN" sz="2800" dirty="0">
                <a:solidFill>
                  <a:schemeClr val="tx1">
                    <a:lumMod val="95000"/>
                    <a:lumOff val="5000"/>
                  </a:schemeClr>
                </a:solidFill>
              </a:rPr>
              <a:t>LHS of the constraints to convert them into equalities are known as </a:t>
            </a:r>
            <a:r>
              <a:rPr lang="en-IN" sz="2800" dirty="0" smtClean="0">
                <a:solidFill>
                  <a:schemeClr val="tx1">
                    <a:lumMod val="95000"/>
                    <a:lumOff val="5000"/>
                  </a:schemeClr>
                </a:solidFill>
              </a:rPr>
              <a:t>surplus variables.</a:t>
            </a:r>
            <a:endParaRPr lang="en-IN" sz="2800" dirty="0" smtClean="0"/>
          </a:p>
          <a:p>
            <a:r>
              <a:rPr lang="en-IN" sz="2800" dirty="0" smtClean="0">
                <a:solidFill>
                  <a:schemeClr val="tx1">
                    <a:lumMod val="95000"/>
                    <a:lumOff val="5000"/>
                  </a:schemeClr>
                </a:solidFill>
              </a:rPr>
              <a:t>For Constraints </a:t>
            </a:r>
            <a:r>
              <a:rPr lang="en-IN" sz="2800" dirty="0">
                <a:solidFill>
                  <a:schemeClr val="tx1">
                    <a:lumMod val="95000"/>
                    <a:lumOff val="5000"/>
                  </a:schemeClr>
                </a:solidFill>
              </a:rPr>
              <a:t>of the type (≥) normally set minimum specification requirements.  In this case, a surplus variable represents the excess of the left hand side over the minimum requirement</a:t>
            </a:r>
            <a:endParaRPr lang="en-IN" sz="2800" dirty="0"/>
          </a:p>
        </p:txBody>
      </p:sp>
      <p:sp>
        <p:nvSpPr>
          <p:cNvPr id="3" name="TextBox 2"/>
          <p:cNvSpPr txBox="1"/>
          <p:nvPr/>
        </p:nvSpPr>
        <p:spPr>
          <a:xfrm>
            <a:off x="539552" y="4581128"/>
            <a:ext cx="7704856" cy="1077218"/>
          </a:xfrm>
          <a:prstGeom prst="rect">
            <a:avLst/>
          </a:prstGeom>
          <a:noFill/>
        </p:spPr>
        <p:txBody>
          <a:bodyPr wrap="square" rtlCol="0">
            <a:spAutoFit/>
          </a:bodyPr>
          <a:lstStyle/>
          <a:p>
            <a:r>
              <a:rPr lang="en-IN" sz="3200" dirty="0" smtClean="0"/>
              <a:t>Remark: Slack and Surplus variables carry a zero coefficient in the objective function.</a:t>
            </a:r>
            <a:endParaRPr lang="en-IN" sz="3200" dirty="0"/>
          </a:p>
        </p:txBody>
      </p:sp>
    </p:spTree>
    <p:extLst>
      <p:ext uri="{BB962C8B-B14F-4D97-AF65-F5344CB8AC3E}">
        <p14:creationId xmlns:p14="http://schemas.microsoft.com/office/powerpoint/2010/main" val="3321238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395536" y="404664"/>
                <a:ext cx="7632848" cy="2277547"/>
              </a:xfrm>
              <a:prstGeom prst="rect">
                <a:avLst/>
              </a:prstGeom>
              <a:noFill/>
            </p:spPr>
            <p:txBody>
              <a:bodyPr wrap="square" rtlCol="0">
                <a:spAutoFit/>
              </a:bodyPr>
              <a:lstStyle/>
              <a:p>
                <a:r>
                  <a:rPr lang="en-IN" sz="2800" b="1" dirty="0" smtClean="0"/>
                  <a:t>Artificial Variables :</a:t>
                </a:r>
              </a:p>
              <a:p>
                <a:endParaRPr lang="en-IN" dirty="0"/>
              </a:p>
              <a:p>
                <a:r>
                  <a:rPr lang="en-IN" sz="2400" dirty="0" smtClean="0"/>
                  <a:t>When we use surplus variables to convert inequalities into equations then to obtain Initial basis matrix as identity matrix, we used artificial variable in each constraint of the type </a:t>
                </a:r>
                <a14:m>
                  <m:oMath xmlns:m="http://schemas.openxmlformats.org/officeDocument/2006/math">
                    <m:r>
                      <a:rPr lang="en-IN" sz="240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𝑜𝑟</m:t>
                    </m:r>
                    <m:r>
                      <a:rPr lang="en-IN" sz="2400" b="0" i="1" smtClean="0">
                        <a:latin typeface="Cambria Math" panose="02040503050406030204" pitchFamily="18" charset="0"/>
                        <a:ea typeface="Cambria Math" panose="02040503050406030204" pitchFamily="18" charset="0"/>
                      </a:rPr>
                      <m:t> =</m:t>
                    </m:r>
                  </m:oMath>
                </a14:m>
                <a:endParaRPr lang="en-IN"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395536" y="404664"/>
                <a:ext cx="7632848" cy="2277547"/>
              </a:xfrm>
              <a:prstGeom prst="rect">
                <a:avLst/>
              </a:prstGeom>
              <a:blipFill rotWithShape="0">
                <a:blip r:embed="rId2"/>
                <a:stretch>
                  <a:fillRect l="-1677" t="-2406" b="-5080"/>
                </a:stretch>
              </a:blipFill>
            </p:spPr>
            <p:txBody>
              <a:bodyPr/>
              <a:lstStyle/>
              <a:p>
                <a:r>
                  <a:rPr lang="en-IN">
                    <a:noFill/>
                  </a:rPr>
                  <a:t> </a:t>
                </a:r>
              </a:p>
            </p:txBody>
          </p:sp>
        </mc:Fallback>
      </mc:AlternateContent>
      <p:sp>
        <p:nvSpPr>
          <p:cNvPr id="3" name="TextBox 2"/>
          <p:cNvSpPr txBox="1"/>
          <p:nvPr/>
        </p:nvSpPr>
        <p:spPr>
          <a:xfrm>
            <a:off x="539552" y="3429000"/>
            <a:ext cx="7272808" cy="2246769"/>
          </a:xfrm>
          <a:prstGeom prst="rect">
            <a:avLst/>
          </a:prstGeom>
          <a:noFill/>
        </p:spPr>
        <p:txBody>
          <a:bodyPr wrap="square" rtlCol="0">
            <a:spAutoFit/>
          </a:bodyPr>
          <a:lstStyle/>
          <a:p>
            <a:r>
              <a:rPr lang="en-IN" sz="2800" dirty="0" smtClean="0"/>
              <a:t>Remark : The coefficient of artificial variables in the objective function is </a:t>
            </a:r>
          </a:p>
          <a:p>
            <a:endParaRPr lang="en-IN" sz="2800" dirty="0"/>
          </a:p>
          <a:p>
            <a:r>
              <a:rPr lang="en-IN" sz="2800" dirty="0" smtClean="0"/>
              <a:t>+M for Minimization </a:t>
            </a:r>
          </a:p>
          <a:p>
            <a:r>
              <a:rPr lang="en-IN" sz="2800" dirty="0" smtClean="0"/>
              <a:t>-M for Maximization, M&gt;0</a:t>
            </a:r>
            <a:endParaRPr lang="en-IN" sz="2800" dirty="0"/>
          </a:p>
        </p:txBody>
      </p:sp>
    </p:spTree>
    <p:extLst>
      <p:ext uri="{BB962C8B-B14F-4D97-AF65-F5344CB8AC3E}">
        <p14:creationId xmlns:p14="http://schemas.microsoft.com/office/powerpoint/2010/main" val="3858878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628800"/>
            <a:ext cx="9144000" cy="917575"/>
          </a:xfrm>
        </p:spPr>
        <p:txBody>
          <a:bodyPr>
            <a:normAutofit fontScale="90000"/>
          </a:bodyPr>
          <a:lstStyle/>
          <a:p>
            <a:pPr algn="l"/>
            <a:r>
              <a:rPr lang="en-US" b="1" dirty="0" smtClean="0">
                <a:latin typeface="+mn-lt"/>
              </a:rPr>
              <a:t/>
            </a:r>
            <a:br>
              <a:rPr lang="en-US" b="1" dirty="0" smtClean="0">
                <a:latin typeface="+mn-lt"/>
              </a:rPr>
            </a:br>
            <a:r>
              <a:rPr lang="en-US" b="1" dirty="0" smtClean="0">
                <a:latin typeface="+mn-lt"/>
              </a:rPr>
              <a:t/>
            </a:r>
            <a:br>
              <a:rPr lang="en-US" b="1" dirty="0" smtClean="0">
                <a:latin typeface="+mn-lt"/>
              </a:rPr>
            </a:br>
            <a:r>
              <a:rPr lang="en-US" b="1" dirty="0">
                <a:latin typeface="+mn-lt"/>
              </a:rPr>
              <a:t/>
            </a:r>
            <a:br>
              <a:rPr lang="en-US" b="1" dirty="0">
                <a:latin typeface="+mn-lt"/>
              </a:rPr>
            </a:br>
            <a:r>
              <a:rPr lang="en-US" b="1" dirty="0" smtClean="0">
                <a:latin typeface="+mn-lt"/>
              </a:rPr>
              <a:t/>
            </a:r>
            <a:br>
              <a:rPr lang="en-US" b="1" dirty="0" smtClean="0">
                <a:latin typeface="+mn-lt"/>
              </a:rPr>
            </a:br>
            <a:r>
              <a:rPr lang="en-US" b="1" dirty="0">
                <a:latin typeface="+mn-lt"/>
              </a:rPr>
              <a:t/>
            </a:r>
            <a:br>
              <a:rPr lang="en-US" b="1" dirty="0">
                <a:latin typeface="+mn-lt"/>
              </a:rPr>
            </a:br>
            <a:r>
              <a:rPr lang="en-US" b="1" dirty="0" smtClean="0">
                <a:latin typeface="+mn-lt"/>
              </a:rPr>
              <a:t/>
            </a:r>
            <a:br>
              <a:rPr lang="en-US" b="1" dirty="0" smtClean="0">
                <a:latin typeface="+mn-lt"/>
              </a:rPr>
            </a:br>
            <a:r>
              <a:rPr lang="en-US" b="1" dirty="0">
                <a:latin typeface="+mn-lt"/>
              </a:rPr>
              <a:t/>
            </a:r>
            <a:br>
              <a:rPr lang="en-US" b="1" dirty="0">
                <a:latin typeface="+mn-lt"/>
              </a:rPr>
            </a:br>
            <a:r>
              <a:rPr lang="en-US" b="1" dirty="0" smtClean="0">
                <a:latin typeface="+mn-lt"/>
              </a:rPr>
              <a:t/>
            </a:r>
            <a:br>
              <a:rPr lang="en-US" b="1" dirty="0" smtClean="0">
                <a:latin typeface="+mn-lt"/>
              </a:rPr>
            </a:br>
            <a:r>
              <a:rPr lang="en-US" b="1" dirty="0">
                <a:latin typeface="+mn-lt"/>
              </a:rPr>
              <a:t/>
            </a:r>
            <a:br>
              <a:rPr lang="en-US" b="1" dirty="0">
                <a:latin typeface="+mn-lt"/>
              </a:rPr>
            </a:br>
            <a:r>
              <a:rPr lang="en-US" sz="4900" b="1" dirty="0" smtClean="0">
                <a:latin typeface="+mn-lt"/>
              </a:rPr>
              <a:t>STANDARD FORM OF LPP</a:t>
            </a:r>
            <a:r>
              <a:rPr lang="en-US" b="1" dirty="0" smtClean="0">
                <a:latin typeface="+mn-lt"/>
              </a:rPr>
              <a:t/>
            </a:r>
            <a:br>
              <a:rPr lang="en-US" b="1" dirty="0" smtClean="0">
                <a:latin typeface="+mn-lt"/>
              </a:rPr>
            </a:br>
            <a:r>
              <a:rPr lang="en-US" b="1" dirty="0" smtClean="0">
                <a:latin typeface="+mn-lt"/>
              </a:rPr>
              <a:t/>
            </a:r>
            <a:br>
              <a:rPr lang="en-US" b="1" dirty="0" smtClean="0">
                <a:latin typeface="+mn-lt"/>
              </a:rPr>
            </a:br>
            <a:r>
              <a:rPr lang="en-US" sz="3600" dirty="0" smtClean="0">
                <a:latin typeface="+mn-lt"/>
              </a:rPr>
              <a:t>The standard form of the LP Problem should have the following characteristics:</a:t>
            </a:r>
            <a:br>
              <a:rPr lang="en-US" sz="3600" dirty="0" smtClean="0">
                <a:latin typeface="+mn-lt"/>
              </a:rPr>
            </a:br>
            <a:r>
              <a:rPr lang="en-US" sz="3600" dirty="0" smtClean="0">
                <a:latin typeface="+mn-lt"/>
              </a:rPr>
              <a:t>1) All the constraints are equations with nonnegative</a:t>
            </a:r>
            <a:br>
              <a:rPr lang="en-US" sz="3600" dirty="0" smtClean="0">
                <a:latin typeface="+mn-lt"/>
              </a:rPr>
            </a:br>
            <a:r>
              <a:rPr lang="en-US" sz="3600" dirty="0" smtClean="0">
                <a:latin typeface="+mn-lt"/>
              </a:rPr>
              <a:t>     right hand side value</a:t>
            </a:r>
            <a:br>
              <a:rPr lang="en-US" sz="3600" dirty="0" smtClean="0">
                <a:latin typeface="+mn-lt"/>
              </a:rPr>
            </a:br>
            <a:r>
              <a:rPr lang="en-US" sz="3600" dirty="0" smtClean="0">
                <a:latin typeface="+mn-lt"/>
              </a:rPr>
              <a:t/>
            </a:r>
            <a:br>
              <a:rPr lang="en-US" sz="3600" dirty="0" smtClean="0">
                <a:latin typeface="+mn-lt"/>
              </a:rPr>
            </a:br>
            <a:r>
              <a:rPr lang="en-US" sz="3600" dirty="0" smtClean="0">
                <a:latin typeface="+mn-lt"/>
              </a:rPr>
              <a:t>2) All the decision variables are non negative</a:t>
            </a:r>
            <a:br>
              <a:rPr lang="en-US" sz="3600" dirty="0" smtClean="0">
                <a:latin typeface="+mn-lt"/>
              </a:rPr>
            </a:br>
            <a:r>
              <a:rPr lang="en-US" sz="3600" dirty="0" smtClean="0">
                <a:latin typeface="+mn-lt"/>
              </a:rPr>
              <a:t/>
            </a:r>
            <a:br>
              <a:rPr lang="en-US" sz="3600" dirty="0" smtClean="0">
                <a:latin typeface="+mn-lt"/>
              </a:rPr>
            </a:br>
            <a:r>
              <a:rPr lang="en-US" sz="3600" dirty="0" smtClean="0">
                <a:latin typeface="+mn-lt"/>
              </a:rPr>
              <a:t>3) The objective function is either maximization or      minimization type</a:t>
            </a:r>
            <a:br>
              <a:rPr lang="en-US" sz="3600" dirty="0" smtClean="0">
                <a:latin typeface="+mn-lt"/>
              </a:rPr>
            </a:br>
            <a:r>
              <a:rPr lang="en-US" b="1" dirty="0" smtClean="0">
                <a:latin typeface="+mn-lt"/>
              </a:rPr>
              <a:t/>
            </a:r>
            <a:br>
              <a:rPr lang="en-US" b="1" dirty="0" smtClean="0">
                <a:latin typeface="+mn-lt"/>
              </a:rPr>
            </a:br>
            <a:r>
              <a:rPr lang="en-US" b="1" dirty="0">
                <a:latin typeface="+mn-lt"/>
              </a:rPr>
              <a:t/>
            </a:r>
            <a:br>
              <a:rPr lang="en-US" b="1" dirty="0">
                <a:latin typeface="+mn-lt"/>
              </a:rPr>
            </a:br>
            <a:r>
              <a:rPr lang="en-US" b="1" dirty="0" smtClean="0">
                <a:latin typeface="+mn-lt"/>
              </a:rPr>
              <a:t/>
            </a:r>
            <a:br>
              <a:rPr lang="en-US" b="1" dirty="0" smtClean="0">
                <a:latin typeface="+mn-lt"/>
              </a:rPr>
            </a:br>
            <a:r>
              <a:rPr lang="en-US" b="1" dirty="0" smtClean="0">
                <a:latin typeface="+mn-lt"/>
              </a:rPr>
              <a:t/>
            </a:r>
            <a:br>
              <a:rPr lang="en-US" b="1" dirty="0" smtClean="0">
                <a:latin typeface="+mn-lt"/>
              </a:rPr>
            </a:br>
            <a:endParaRPr lang="en-IN" b="1" dirty="0">
              <a:latin typeface="+mn-lt"/>
            </a:endParaRPr>
          </a:p>
        </p:txBody>
      </p:sp>
    </p:spTree>
    <p:extLst>
      <p:ext uri="{BB962C8B-B14F-4D97-AF65-F5344CB8AC3E}">
        <p14:creationId xmlns:p14="http://schemas.microsoft.com/office/powerpoint/2010/main" val="230456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9592" y="188640"/>
            <a:ext cx="6695057" cy="6584264"/>
          </a:xfrm>
          <a:prstGeom prst="rect">
            <a:avLst/>
          </a:prstGeom>
        </p:spPr>
      </p:pic>
    </p:spTree>
    <p:extLst>
      <p:ext uri="{BB962C8B-B14F-4D97-AF65-F5344CB8AC3E}">
        <p14:creationId xmlns:p14="http://schemas.microsoft.com/office/powerpoint/2010/main" val="1515515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379" y="692696"/>
            <a:ext cx="9003291" cy="3265165"/>
          </a:xfrm>
          <a:prstGeom prst="rect">
            <a:avLst/>
          </a:prstGeom>
        </p:spPr>
      </p:pic>
      <p:sp>
        <p:nvSpPr>
          <p:cNvPr id="3" name="TextBox 2"/>
          <p:cNvSpPr txBox="1"/>
          <p:nvPr/>
        </p:nvSpPr>
        <p:spPr>
          <a:xfrm>
            <a:off x="421825" y="4797152"/>
            <a:ext cx="2782023" cy="584775"/>
          </a:xfrm>
          <a:prstGeom prst="rect">
            <a:avLst/>
          </a:prstGeom>
          <a:noFill/>
        </p:spPr>
        <p:txBody>
          <a:bodyPr wrap="square" rtlCol="0">
            <a:spAutoFit/>
          </a:bodyPr>
          <a:lstStyle/>
          <a:p>
            <a:r>
              <a:rPr lang="en-IN" sz="3200" dirty="0" smtClean="0"/>
              <a:t>Examples :</a:t>
            </a:r>
            <a:endParaRPr lang="en-IN" sz="3200" dirty="0"/>
          </a:p>
        </p:txBody>
      </p:sp>
    </p:spTree>
    <p:extLst>
      <p:ext uri="{BB962C8B-B14F-4D97-AF65-F5344CB8AC3E}">
        <p14:creationId xmlns:p14="http://schemas.microsoft.com/office/powerpoint/2010/main" val="810442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3528" y="260648"/>
            <a:ext cx="5838825" cy="3209925"/>
          </a:xfrm>
          <a:prstGeom prst="rect">
            <a:avLst/>
          </a:prstGeom>
        </p:spPr>
      </p:pic>
      <p:pic>
        <p:nvPicPr>
          <p:cNvPr id="3" name="Picture 2"/>
          <p:cNvPicPr>
            <a:picLocks noChangeAspect="1"/>
          </p:cNvPicPr>
          <p:nvPr/>
        </p:nvPicPr>
        <p:blipFill>
          <a:blip r:embed="rId3"/>
          <a:stretch>
            <a:fillRect/>
          </a:stretch>
        </p:blipFill>
        <p:spPr>
          <a:xfrm>
            <a:off x="539552" y="3140968"/>
            <a:ext cx="5800725" cy="3171825"/>
          </a:xfrm>
          <a:prstGeom prst="rect">
            <a:avLst/>
          </a:prstGeom>
        </p:spPr>
      </p:pic>
    </p:spTree>
    <p:extLst>
      <p:ext uri="{BB962C8B-B14F-4D97-AF65-F5344CB8AC3E}">
        <p14:creationId xmlns:p14="http://schemas.microsoft.com/office/powerpoint/2010/main" val="104702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5385" y="1261410"/>
            <a:ext cx="6570871" cy="2772427"/>
          </a:xfrm>
          <a:prstGeom prst="rect">
            <a:avLst/>
          </a:prstGeom>
        </p:spPr>
      </p:pic>
    </p:spTree>
    <p:extLst>
      <p:ext uri="{BB962C8B-B14F-4D97-AF65-F5344CB8AC3E}">
        <p14:creationId xmlns:p14="http://schemas.microsoft.com/office/powerpoint/2010/main" val="1443446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7525" y="437346"/>
            <a:ext cx="7814875" cy="4272767"/>
          </a:xfrm>
          <a:prstGeom prst="rect">
            <a:avLst/>
          </a:prstGeom>
        </p:spPr>
      </p:pic>
    </p:spTree>
    <p:extLst>
      <p:ext uri="{BB962C8B-B14F-4D97-AF65-F5344CB8AC3E}">
        <p14:creationId xmlns:p14="http://schemas.microsoft.com/office/powerpoint/2010/main" val="2635481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5"/>
          <p:cNvSpPr>
            <a:spLocks noGrp="1" noChangeArrowheads="1"/>
          </p:cNvSpPr>
          <p:nvPr>
            <p:ph type="body" idx="1"/>
          </p:nvPr>
        </p:nvSpPr>
        <p:spPr>
          <a:xfrm>
            <a:off x="228600" y="1208088"/>
            <a:ext cx="8610600" cy="5421312"/>
          </a:xfrm>
          <a:noFill/>
        </p:spPr>
        <p:txBody>
          <a:bodyPr lIns="90488" tIns="44450" rIns="90488" bIns="44450">
            <a:normAutofit lnSpcReduction="10000"/>
          </a:bodyPr>
          <a:lstStyle/>
          <a:p>
            <a:pPr eaLnBrk="1" hangingPunct="1">
              <a:lnSpc>
                <a:spcPct val="90000"/>
              </a:lnSpc>
              <a:spcBef>
                <a:spcPct val="40000"/>
              </a:spcBef>
            </a:pPr>
            <a:r>
              <a:rPr lang="en-US" b="1" dirty="0" smtClean="0">
                <a:solidFill>
                  <a:schemeClr val="tx1">
                    <a:lumMod val="95000"/>
                    <a:lumOff val="5000"/>
                  </a:schemeClr>
                </a:solidFill>
              </a:rPr>
              <a:t>Simplex Method</a:t>
            </a:r>
            <a:r>
              <a:rPr lang="en-US" dirty="0" smtClean="0">
                <a:solidFill>
                  <a:schemeClr val="tx1">
                    <a:lumMod val="95000"/>
                    <a:lumOff val="5000"/>
                  </a:schemeClr>
                </a:solidFill>
              </a:rPr>
              <a:t>: It is </a:t>
            </a:r>
            <a:r>
              <a:rPr lang="en-US" sz="2800" dirty="0" smtClean="0">
                <a:solidFill>
                  <a:schemeClr val="tx1">
                    <a:lumMod val="95000"/>
                    <a:lumOff val="5000"/>
                  </a:schemeClr>
                </a:solidFill>
              </a:rPr>
              <a:t>a linear-programming algorithm that can solve problems having any number of decision variables.</a:t>
            </a:r>
          </a:p>
          <a:p>
            <a:pPr eaLnBrk="1" hangingPunct="1">
              <a:lnSpc>
                <a:spcPct val="90000"/>
              </a:lnSpc>
            </a:pPr>
            <a:r>
              <a:rPr lang="en-US" sz="2800" dirty="0" smtClean="0">
                <a:solidFill>
                  <a:schemeClr val="tx1">
                    <a:lumMod val="95000"/>
                    <a:lumOff val="5000"/>
                  </a:schemeClr>
                </a:solidFill>
              </a:rPr>
              <a:t>  The simplex technique involves generating a series of solutions in tabular form, called tableaus. By inspecting the bottom row of each tableau, one can immediately tell if it represents the optimal solution. Each tableau corresponds to a corner point of the feasible solution space. The first tableau corresponds to the origin. Subsequent tableaus are developed by shifting to an adjacent corner point in the direction that yields the highest (smallest) rate of profit (cost). This process continues as long as a positive (negative) rate of profit (cost) exists. </a:t>
            </a:r>
          </a:p>
        </p:txBody>
      </p:sp>
      <p:sp>
        <p:nvSpPr>
          <p:cNvPr id="23559" name="Rectangle 7"/>
          <p:cNvSpPr>
            <a:spLocks noGrp="1" noChangeArrowheads="1"/>
          </p:cNvSpPr>
          <p:nvPr>
            <p:ph type="title"/>
          </p:nvPr>
        </p:nvSpPr>
        <p:spPr>
          <a:xfrm>
            <a:off x="0" y="247650"/>
            <a:ext cx="9144000" cy="533400"/>
          </a:xfrm>
        </p:spPr>
        <p:txBody>
          <a:bodyPr>
            <a:noAutofit/>
          </a:bodyPr>
          <a:lstStyle/>
          <a:p>
            <a:pPr eaLnBrk="1" hangingPunct="1">
              <a:defRPr/>
            </a:pPr>
            <a:r>
              <a:rPr lang="en-US" sz="4800" b="1" dirty="0" smtClean="0"/>
              <a:t>Introduction of Simplex Method</a:t>
            </a:r>
          </a:p>
        </p:txBody>
      </p:sp>
    </p:spTree>
    <p:extLst>
      <p:ext uri="{BB962C8B-B14F-4D97-AF65-F5344CB8AC3E}">
        <p14:creationId xmlns:p14="http://schemas.microsoft.com/office/powerpoint/2010/main" val="117389166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US" smtClean="0"/>
              <a:t>The simplex method in tabular form</a:t>
            </a:r>
          </a:p>
        </p:txBody>
      </p:sp>
      <p:sp>
        <p:nvSpPr>
          <p:cNvPr id="8195" name="Rectangle 3"/>
          <p:cNvSpPr>
            <a:spLocks noGrp="1" noChangeArrowheads="1"/>
          </p:cNvSpPr>
          <p:nvPr>
            <p:ph type="body" sz="half" idx="1"/>
          </p:nvPr>
        </p:nvSpPr>
        <p:spPr>
          <a:xfrm>
            <a:off x="381000" y="1058863"/>
            <a:ext cx="8458200" cy="2370137"/>
          </a:xfrm>
        </p:spPr>
        <p:txBody>
          <a:bodyPr/>
          <a:lstStyle/>
          <a:p>
            <a:pPr marL="609600" indent="-609600" eaLnBrk="1" hangingPunct="1">
              <a:lnSpc>
                <a:spcPct val="90000"/>
              </a:lnSpc>
            </a:pPr>
            <a:r>
              <a:rPr lang="en-US" sz="2800" dirty="0" smtClean="0">
                <a:solidFill>
                  <a:schemeClr val="tx1">
                    <a:lumMod val="95000"/>
                    <a:lumOff val="5000"/>
                  </a:schemeClr>
                </a:solidFill>
              </a:rPr>
              <a:t>Steps:</a:t>
            </a:r>
          </a:p>
          <a:p>
            <a:pPr marL="609600" indent="-609600" eaLnBrk="1" hangingPunct="1">
              <a:lnSpc>
                <a:spcPct val="90000"/>
              </a:lnSpc>
              <a:buFont typeface="Symbol" pitchFamily="18" charset="2"/>
              <a:buNone/>
            </a:pPr>
            <a:r>
              <a:rPr lang="en-US" sz="2800" dirty="0" smtClean="0"/>
              <a:t>1. </a:t>
            </a:r>
            <a:r>
              <a:rPr lang="en-US" sz="2800" b="1" dirty="0" smtClean="0"/>
              <a:t>Initialization</a:t>
            </a:r>
            <a:r>
              <a:rPr lang="en-US" sz="2800" dirty="0" smtClean="0"/>
              <a:t>: </a:t>
            </a:r>
          </a:p>
          <a:p>
            <a:pPr marL="609600" indent="-609600" eaLnBrk="1" hangingPunct="1">
              <a:lnSpc>
                <a:spcPct val="90000"/>
              </a:lnSpc>
              <a:buFont typeface="Symbol" pitchFamily="18" charset="2"/>
              <a:buNone/>
            </a:pPr>
            <a:r>
              <a:rPr lang="en-US" sz="2800" dirty="0" smtClean="0"/>
              <a:t>        a. </a:t>
            </a:r>
            <a:r>
              <a:rPr lang="en-US" sz="2800" dirty="0"/>
              <a:t>T</a:t>
            </a:r>
            <a:r>
              <a:rPr lang="en-US" sz="2800" dirty="0" smtClean="0"/>
              <a:t>ransform all the constraints to equality by introducing slack, surplus, and artificial variables as follows:</a:t>
            </a:r>
          </a:p>
          <a:p>
            <a:pPr marL="609600" indent="-609600" eaLnBrk="1" hangingPunct="1">
              <a:lnSpc>
                <a:spcPct val="90000"/>
              </a:lnSpc>
              <a:buFont typeface="Symbol" pitchFamily="18" charset="2"/>
              <a:buNone/>
            </a:pPr>
            <a:endParaRPr lang="en-US" sz="2800" dirty="0" smtClean="0"/>
          </a:p>
        </p:txBody>
      </p:sp>
      <p:graphicFrame>
        <p:nvGraphicFramePr>
          <p:cNvPr id="79893" name="Group 21"/>
          <p:cNvGraphicFramePr>
            <a:graphicFrameLocks noGrp="1"/>
          </p:cNvGraphicFramePr>
          <p:nvPr>
            <p:ph sz="half" idx="2"/>
            <p:extLst>
              <p:ext uri="{D42A27DB-BD31-4B8C-83A1-F6EECF244321}">
                <p14:modId xmlns:p14="http://schemas.microsoft.com/office/powerpoint/2010/main" val="1466524579"/>
              </p:ext>
            </p:extLst>
          </p:nvPr>
        </p:nvGraphicFramePr>
        <p:xfrm>
          <a:off x="381000" y="3733800"/>
          <a:ext cx="8305800" cy="2895600"/>
        </p:xfrm>
        <a:graphic>
          <a:graphicData uri="http://schemas.openxmlformats.org/drawingml/2006/table">
            <a:tbl>
              <a:tblPr/>
              <a:tblGrid>
                <a:gridCol w="4152900"/>
                <a:gridCol w="4152900"/>
              </a:tblGrid>
              <a:tr h="7239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993300"/>
                          </a:solidFill>
                          <a:effectLst/>
                          <a:latin typeface="Times New Roman" pitchFamily="18" charset="0"/>
                        </a:rPr>
                        <a:t>Constraint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993300"/>
                          </a:solidFill>
                          <a:effectLst/>
                          <a:latin typeface="Times New Roman" pitchFamily="18" charset="0"/>
                        </a:rPr>
                        <a:t>Variable to be added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39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ar-SA" sz="28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 slack (s)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39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 Surplus (s) + artificial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39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 Artificial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6790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en-US" sz="4800" dirty="0" smtClean="0">
                <a:solidFill>
                  <a:schemeClr val="tx1">
                    <a:lumMod val="95000"/>
                    <a:lumOff val="5000"/>
                  </a:schemeClr>
                </a:solidFill>
              </a:rPr>
              <a:t>Remarks</a:t>
            </a:r>
            <a:endParaRPr lang="en-US" dirty="0" smtClean="0">
              <a:solidFill>
                <a:schemeClr val="tx1">
                  <a:lumMod val="95000"/>
                  <a:lumOff val="5000"/>
                </a:schemeClr>
              </a:solidFill>
            </a:endParaRPr>
          </a:p>
        </p:txBody>
      </p:sp>
      <p:sp>
        <p:nvSpPr>
          <p:cNvPr id="16387" name="Rectangle 3"/>
          <p:cNvSpPr>
            <a:spLocks noGrp="1" noChangeArrowheads="1"/>
          </p:cNvSpPr>
          <p:nvPr>
            <p:ph type="body" idx="1"/>
          </p:nvPr>
        </p:nvSpPr>
        <p:spPr>
          <a:xfrm>
            <a:off x="448750" y="1417638"/>
            <a:ext cx="8515738" cy="5107706"/>
          </a:xfrm>
        </p:spPr>
        <p:txBody>
          <a:bodyPr>
            <a:normAutofit/>
          </a:bodyPr>
          <a:lstStyle/>
          <a:p>
            <a:pPr marL="0" indent="0" eaLnBrk="1" hangingPunct="1">
              <a:lnSpc>
                <a:spcPct val="80000"/>
              </a:lnSpc>
              <a:buNone/>
            </a:pPr>
            <a:r>
              <a:rPr lang="en-US" sz="3500" dirty="0" smtClean="0">
                <a:solidFill>
                  <a:schemeClr val="tx1">
                    <a:lumMod val="95000"/>
                    <a:lumOff val="5000"/>
                  </a:schemeClr>
                </a:solidFill>
              </a:rPr>
              <a:t>A basic solution has the following properties:</a:t>
            </a:r>
          </a:p>
          <a:p>
            <a:pPr marL="609600" indent="-609600" eaLnBrk="1" hangingPunct="1">
              <a:lnSpc>
                <a:spcPct val="80000"/>
              </a:lnSpc>
              <a:buFont typeface="Symbol" pitchFamily="18" charset="2"/>
              <a:buAutoNum type="arabicPeriod"/>
            </a:pPr>
            <a:r>
              <a:rPr lang="en-US" sz="2600" dirty="0" smtClean="0">
                <a:solidFill>
                  <a:schemeClr val="tx1">
                    <a:lumMod val="95000"/>
                    <a:lumOff val="5000"/>
                  </a:schemeClr>
                </a:solidFill>
              </a:rPr>
              <a:t>Each variable is designated as either a non basic variable or a basic variable.</a:t>
            </a:r>
          </a:p>
          <a:p>
            <a:pPr marL="0" indent="0" eaLnBrk="1" hangingPunct="1">
              <a:lnSpc>
                <a:spcPct val="80000"/>
              </a:lnSpc>
              <a:buNone/>
            </a:pPr>
            <a:endParaRPr lang="en-US" sz="2600" dirty="0" smtClean="0">
              <a:solidFill>
                <a:schemeClr val="tx1">
                  <a:lumMod val="95000"/>
                  <a:lumOff val="5000"/>
                </a:schemeClr>
              </a:solidFill>
            </a:endParaRPr>
          </a:p>
          <a:p>
            <a:pPr marL="514350" indent="-514350" algn="just" eaLnBrk="1" hangingPunct="1">
              <a:lnSpc>
                <a:spcPct val="80000"/>
              </a:lnSpc>
              <a:buAutoNum type="arabicPeriod" startAt="2"/>
            </a:pPr>
            <a:r>
              <a:rPr lang="en-US" sz="2600" dirty="0" smtClean="0">
                <a:solidFill>
                  <a:schemeClr val="tx1">
                    <a:lumMod val="95000"/>
                    <a:lumOff val="5000"/>
                  </a:schemeClr>
                </a:solidFill>
              </a:rPr>
              <a:t>The number of basic variables equals the number of functional constraints. Therefore, the number of non basic variables equals the total number of variables minus the number of functional constraints.</a:t>
            </a:r>
          </a:p>
          <a:p>
            <a:pPr marL="514350" indent="-514350" algn="just" eaLnBrk="1" hangingPunct="1">
              <a:lnSpc>
                <a:spcPct val="80000"/>
              </a:lnSpc>
              <a:buAutoNum type="arabicPeriod" startAt="2"/>
            </a:pPr>
            <a:endParaRPr lang="en-US" sz="2600" dirty="0">
              <a:solidFill>
                <a:schemeClr val="tx1">
                  <a:lumMod val="95000"/>
                  <a:lumOff val="5000"/>
                </a:schemeClr>
              </a:solidFill>
            </a:endParaRPr>
          </a:p>
          <a:p>
            <a:pPr marL="514350" indent="-514350" eaLnBrk="1" hangingPunct="1">
              <a:lnSpc>
                <a:spcPct val="80000"/>
              </a:lnSpc>
              <a:buAutoNum type="arabicPeriod" startAt="3"/>
            </a:pPr>
            <a:r>
              <a:rPr lang="en-US" sz="2600" dirty="0" smtClean="0">
                <a:solidFill>
                  <a:schemeClr val="tx1">
                    <a:lumMod val="95000"/>
                    <a:lumOff val="5000"/>
                  </a:schemeClr>
                </a:solidFill>
              </a:rPr>
              <a:t>The non basic variables are set equal to zero.</a:t>
            </a:r>
          </a:p>
          <a:p>
            <a:pPr marL="514350" indent="-514350" eaLnBrk="1" hangingPunct="1">
              <a:lnSpc>
                <a:spcPct val="80000"/>
              </a:lnSpc>
              <a:buAutoNum type="arabicPeriod" startAt="3"/>
            </a:pPr>
            <a:r>
              <a:rPr lang="en-US" sz="2600" dirty="0" smtClean="0">
                <a:solidFill>
                  <a:schemeClr val="tx1">
                    <a:lumMod val="95000"/>
                    <a:lumOff val="5000"/>
                  </a:schemeClr>
                </a:solidFill>
              </a:rPr>
              <a:t>There are at most </a:t>
            </a:r>
          </a:p>
        </p:txBody>
      </p:sp>
      <p:pic>
        <p:nvPicPr>
          <p:cNvPr id="2" name="Picture 1"/>
          <p:cNvPicPr>
            <a:picLocks noChangeAspect="1"/>
          </p:cNvPicPr>
          <p:nvPr/>
        </p:nvPicPr>
        <p:blipFill>
          <a:blip r:embed="rId2"/>
          <a:stretch>
            <a:fillRect/>
          </a:stretch>
        </p:blipFill>
        <p:spPr>
          <a:xfrm>
            <a:off x="3491880" y="5085184"/>
            <a:ext cx="4040600" cy="799074"/>
          </a:xfrm>
          <a:prstGeom prst="rect">
            <a:avLst/>
          </a:prstGeom>
        </p:spPr>
      </p:pic>
    </p:spTree>
    <p:extLst>
      <p:ext uri="{BB962C8B-B14F-4D97-AF65-F5344CB8AC3E}">
        <p14:creationId xmlns:p14="http://schemas.microsoft.com/office/powerpoint/2010/main" val="8356628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0" y="0"/>
            <a:ext cx="9144000" cy="917575"/>
          </a:xfrm>
        </p:spPr>
        <p:txBody>
          <a:bodyPr/>
          <a:lstStyle/>
          <a:p>
            <a:pPr eaLnBrk="1" hangingPunct="1">
              <a:defRPr/>
            </a:pPr>
            <a:r>
              <a:rPr lang="en-US" smtClean="0"/>
              <a:t>Simplex method in tabular form</a:t>
            </a:r>
          </a:p>
        </p:txBody>
      </p:sp>
      <p:sp>
        <p:nvSpPr>
          <p:cNvPr id="9219" name="Rectangle 3"/>
          <p:cNvSpPr>
            <a:spLocks noGrp="1" noChangeArrowheads="1"/>
          </p:cNvSpPr>
          <p:nvPr>
            <p:ph type="body" sz="half" idx="1"/>
          </p:nvPr>
        </p:nvSpPr>
        <p:spPr>
          <a:xfrm>
            <a:off x="381000" y="1058863"/>
            <a:ext cx="8534400" cy="617537"/>
          </a:xfrm>
        </p:spPr>
        <p:txBody>
          <a:bodyPr/>
          <a:lstStyle/>
          <a:p>
            <a:pPr eaLnBrk="1" hangingPunct="1">
              <a:buFont typeface="Symbol" pitchFamily="18" charset="2"/>
              <a:buNone/>
            </a:pPr>
            <a:r>
              <a:rPr lang="en-US" sz="2800" smtClean="0"/>
              <a:t>b. Construct the initial simplex tableau</a:t>
            </a:r>
          </a:p>
          <a:p>
            <a:pPr eaLnBrk="1" hangingPunct="1">
              <a:buFont typeface="Symbol" pitchFamily="18" charset="2"/>
              <a:buNone/>
            </a:pPr>
            <a:endParaRPr lang="en-US" sz="2800" smtClean="0"/>
          </a:p>
        </p:txBody>
      </p:sp>
      <p:graphicFrame>
        <p:nvGraphicFramePr>
          <p:cNvPr id="84099" name="Group 131"/>
          <p:cNvGraphicFramePr>
            <a:graphicFrameLocks noGrp="1"/>
          </p:cNvGraphicFramePr>
          <p:nvPr>
            <p:ph sz="half" idx="2"/>
          </p:nvPr>
        </p:nvGraphicFramePr>
        <p:xfrm>
          <a:off x="152400" y="2438400"/>
          <a:ext cx="8839200" cy="3954399"/>
        </p:xfrm>
        <a:graphic>
          <a:graphicData uri="http://schemas.openxmlformats.org/drawingml/2006/table">
            <a:tbl>
              <a:tblPr/>
              <a:tblGrid>
                <a:gridCol w="1411288"/>
                <a:gridCol w="628650"/>
                <a:gridCol w="547687"/>
                <a:gridCol w="688975"/>
                <a:gridCol w="941388"/>
                <a:gridCol w="895350"/>
                <a:gridCol w="601662"/>
                <a:gridCol w="609600"/>
                <a:gridCol w="685800"/>
                <a:gridCol w="609600"/>
                <a:gridCol w="1219200"/>
              </a:tblGrid>
              <a:tr h="990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folHlink"/>
                          </a:solidFill>
                          <a:effectLst/>
                          <a:latin typeface="Times New Roman" pitchFamily="18" charset="0"/>
                        </a:rPr>
                        <a:t>Basic variable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folHlink"/>
                          </a:solidFill>
                          <a:effectLst/>
                          <a:latin typeface="Times New Roman" pitchFamily="18" charset="0"/>
                        </a:rPr>
                        <a:t>X</a:t>
                      </a:r>
                      <a:r>
                        <a:rPr kumimoji="0" lang="en-US" sz="2800" b="0" i="0" u="none" strike="noStrike" cap="none" normalizeH="0" baseline="-25000" smtClean="0">
                          <a:ln>
                            <a:noFill/>
                          </a:ln>
                          <a:solidFill>
                            <a:schemeClr val="folHlink"/>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25000" smtClean="0">
                          <a:ln>
                            <a:noFill/>
                          </a:ln>
                          <a:solidFill>
                            <a:schemeClr val="folHlink"/>
                          </a:solidFill>
                          <a:effectLst/>
                          <a:latin typeface="Times New Roman" pitchFamily="18" charset="0"/>
                        </a:rPr>
                        <a:t>…</a:t>
                      </a:r>
                      <a:endParaRPr kumimoji="0" lang="en-US" sz="2800" b="0" i="0" u="none" strike="noStrike" cap="none" normalizeH="0" baseline="-25000" smtClean="0">
                        <a:ln>
                          <a:noFill/>
                        </a:ln>
                        <a:solidFill>
                          <a:schemeClr val="folHlink"/>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folHlink"/>
                          </a:solidFill>
                          <a:effectLst/>
                          <a:latin typeface="Times New Roman" pitchFamily="18" charset="0"/>
                        </a:rPr>
                        <a:t>X</a:t>
                      </a:r>
                      <a:r>
                        <a:rPr kumimoji="0" lang="en-US" sz="2800" b="0" i="0" u="none" strike="noStrike" cap="none" normalizeH="0" baseline="-25000" smtClean="0">
                          <a:ln>
                            <a:noFill/>
                          </a:ln>
                          <a:solidFill>
                            <a:schemeClr val="folHlink"/>
                          </a:solidFill>
                          <a:effectLst/>
                          <a:latin typeface="Times New Roman" pitchFamily="18"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folHlink"/>
                          </a:solidFill>
                          <a:effectLst/>
                          <a:latin typeface="Times New Roman" pitchFamily="18" charset="0"/>
                        </a:rPr>
                        <a:t>S</a:t>
                      </a:r>
                      <a:r>
                        <a:rPr kumimoji="0" lang="en-US" sz="2800" b="0" i="0" u="none" strike="noStrike" cap="none" normalizeH="0" baseline="-25000" dirty="0" smtClean="0">
                          <a:ln>
                            <a:noFill/>
                          </a:ln>
                          <a:solidFill>
                            <a:schemeClr val="folHlink"/>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folHlink"/>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folHlink"/>
                          </a:solidFill>
                          <a:effectLst/>
                          <a:latin typeface="Times New Roman" pitchFamily="18" charset="0"/>
                        </a:rPr>
                        <a:t>S</a:t>
                      </a:r>
                      <a:r>
                        <a:rPr kumimoji="0" lang="en-US" sz="2800" b="0" i="0" u="none" strike="noStrike" cap="none" normalizeH="0" baseline="-25000" smtClean="0">
                          <a:ln>
                            <a:noFill/>
                          </a:ln>
                          <a:solidFill>
                            <a:schemeClr val="folHlink"/>
                          </a:solidFill>
                          <a:effectLst/>
                          <a:latin typeface="Times New Roman" pitchFamily="18"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folHlink"/>
                          </a:solidFill>
                          <a:effectLst/>
                          <a:latin typeface="Times New Roman" pitchFamily="18" charset="0"/>
                        </a:rPr>
                        <a:t>A</a:t>
                      </a:r>
                      <a:r>
                        <a:rPr kumimoji="0" lang="en-US" sz="2800" b="0" i="0" u="none" strike="noStrike" cap="none" normalizeH="0" baseline="-25000" smtClean="0">
                          <a:ln>
                            <a:noFill/>
                          </a:ln>
                          <a:solidFill>
                            <a:schemeClr val="folHlink"/>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folHlink"/>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folHlink"/>
                          </a:solidFill>
                          <a:effectLst/>
                          <a:latin typeface="Times New Roman" pitchFamily="18" charset="0"/>
                        </a:rPr>
                        <a:t>A</a:t>
                      </a:r>
                      <a:r>
                        <a:rPr kumimoji="0" lang="en-US" sz="2800" b="0" i="0" u="none" strike="noStrike" cap="none" normalizeH="0" baseline="-25000" smtClean="0">
                          <a:ln>
                            <a:noFill/>
                          </a:ln>
                          <a:solidFill>
                            <a:schemeClr val="folHlink"/>
                          </a:solidFill>
                          <a:effectLst/>
                          <a:latin typeface="Times New Roman" pitchFamily="18"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folHlink"/>
                          </a:solidFill>
                          <a:effectLst/>
                          <a:latin typeface="Times New Roman" pitchFamily="18" charset="0"/>
                        </a:rPr>
                        <a:t>RHS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2237A0"/>
                          </a:solidFill>
                          <a:effectLst/>
                          <a:latin typeface="Times New Roman" pitchFamily="18"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gridSpan="9">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Coefficient of the constraints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hMerge="1">
                  <a:txBody>
                    <a:bodyPr/>
                    <a:lstStyle/>
                    <a:p>
                      <a:endParaRPr lang="en-US"/>
                    </a:p>
                  </a:txBody>
                  <a:tcPr/>
                </a:tc>
                <a:tc rowSpan="3" hMerge="1">
                  <a:txBody>
                    <a:bodyPr/>
                    <a:lstStyle/>
                    <a:p>
                      <a:endParaRPr lang="en-US"/>
                    </a:p>
                  </a:txBody>
                  <a:tcPr/>
                </a:tc>
                <a:tc rowSpan="3" hMerge="1">
                  <a:txBody>
                    <a:bodyPr/>
                    <a:lstStyle/>
                    <a:p>
                      <a:endParaRPr lang="en-US"/>
                    </a:p>
                  </a:txBody>
                  <a:tcPr/>
                </a:tc>
                <a:tc rowSpan="3" hMerge="1">
                  <a:txBody>
                    <a:bodyPr/>
                    <a:lstStyle/>
                    <a:p>
                      <a:endParaRPr lang="en-US"/>
                    </a:p>
                  </a:txBody>
                  <a:tcPr/>
                </a:tc>
                <a:tc rowSpan="3" hMerge="1">
                  <a:txBody>
                    <a:bodyPr/>
                    <a:lstStyle/>
                    <a:p>
                      <a:endParaRPr lang="en-US"/>
                    </a:p>
                  </a:txBody>
                  <a:tcPr/>
                </a:tc>
                <a:tc rowSpan="3" hMerge="1">
                  <a:txBody>
                    <a:bodyPr/>
                    <a:lstStyle/>
                    <a:p>
                      <a:endParaRPr lang="en-US"/>
                    </a:p>
                  </a:txBody>
                  <a:tcPr/>
                </a:tc>
                <a:tc rowSpan="3" hMerge="1">
                  <a:txBody>
                    <a:bodyPr/>
                    <a:lstStyle/>
                    <a:p>
                      <a:endParaRPr lang="en-US"/>
                    </a:p>
                  </a:txBody>
                  <a:tcPr/>
                </a:tc>
                <a:tc rowSpan="3"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rgbClr val="2237A0"/>
                          </a:solidFill>
                          <a:effectLst/>
                          <a:latin typeface="Times New Roman" pitchFamily="18" charset="0"/>
                        </a:rPr>
                        <a:t>b</a:t>
                      </a:r>
                      <a:r>
                        <a:rPr kumimoji="0" lang="en-US" sz="2800" b="0" i="0" u="none" strike="noStrike" cap="none" normalizeH="0" baseline="-25000" smtClean="0">
                          <a:ln>
                            <a:noFill/>
                          </a:ln>
                          <a:solidFill>
                            <a:srgbClr val="2237A0"/>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smtClean="0">
                        <a:ln>
                          <a:noFill/>
                        </a:ln>
                        <a:solidFill>
                          <a:srgbClr val="2237A0"/>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9"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smtClean="0">
                        <a:ln>
                          <a:noFill/>
                        </a:ln>
                        <a:solidFill>
                          <a:srgbClr val="2237A0"/>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rgbClr val="2237A0"/>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9"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rgbClr val="2237A0"/>
                          </a:solidFill>
                          <a:effectLst/>
                          <a:latin typeface="Times New Roman" pitchFamily="18" charset="0"/>
                        </a:rPr>
                        <a:t>b</a:t>
                      </a:r>
                      <a:r>
                        <a:rPr kumimoji="0" lang="en-US" sz="2800" b="0" i="0" u="none" strike="noStrike" cap="none" normalizeH="0" baseline="-25000" smtClean="0">
                          <a:ln>
                            <a:noFill/>
                          </a:ln>
                          <a:solidFill>
                            <a:srgbClr val="2237A0"/>
                          </a:solidFill>
                          <a:effectLst/>
                          <a:latin typeface="Times New Roman" pitchFamily="18" charset="0"/>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folHlink"/>
                          </a:solidFill>
                          <a:effectLst/>
                          <a:latin typeface="Times New Roman" pitchFamily="18" charset="0"/>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9">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rgbClr val="0033CC"/>
                          </a:solidFill>
                          <a:effectLst/>
                          <a:latin typeface="Times New Roman" pitchFamily="18" charset="0"/>
                        </a:rPr>
                        <a:t>Objective function coefficient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rgbClr val="0033CC"/>
                          </a:solidFill>
                          <a:effectLst/>
                          <a:latin typeface="Times New Roman" pitchFamily="18" charset="0"/>
                        </a:rPr>
                        <a:t>In different signs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folHlink"/>
                          </a:solidFill>
                          <a:effectLst/>
                          <a:latin typeface="Times New Roman" pitchFamily="18" charset="0"/>
                        </a:rPr>
                        <a:t>Z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62" name="Line 128"/>
          <p:cNvSpPr>
            <a:spLocks noChangeShapeType="1"/>
          </p:cNvSpPr>
          <p:nvPr/>
        </p:nvSpPr>
        <p:spPr bwMode="auto">
          <a:xfrm>
            <a:off x="838200" y="4114800"/>
            <a:ext cx="0" cy="533400"/>
          </a:xfrm>
          <a:prstGeom prst="line">
            <a:avLst/>
          </a:prstGeom>
          <a:noFill/>
          <a:ln w="12700">
            <a:solidFill>
              <a:schemeClr val="tx1"/>
            </a:solidFill>
            <a:prstDash val="sysDot"/>
            <a:round/>
            <a:headEnd/>
            <a:tailEnd/>
          </a:ln>
        </p:spPr>
        <p:txBody>
          <a:bodyPr/>
          <a:lstStyle/>
          <a:p>
            <a:endParaRPr lang="en-US"/>
          </a:p>
        </p:txBody>
      </p:sp>
      <p:sp>
        <p:nvSpPr>
          <p:cNvPr id="9263" name="Line 129"/>
          <p:cNvSpPr>
            <a:spLocks noChangeShapeType="1"/>
          </p:cNvSpPr>
          <p:nvPr/>
        </p:nvSpPr>
        <p:spPr bwMode="auto">
          <a:xfrm>
            <a:off x="8382000" y="4114800"/>
            <a:ext cx="0" cy="457200"/>
          </a:xfrm>
          <a:prstGeom prst="line">
            <a:avLst/>
          </a:prstGeom>
          <a:noFill/>
          <a:ln w="12700">
            <a:solidFill>
              <a:schemeClr val="tx1"/>
            </a:solidFill>
            <a:prstDash val="sysDot"/>
            <a:round/>
            <a:headEnd/>
            <a:tailEnd/>
          </a:ln>
        </p:spPr>
        <p:txBody>
          <a:bodyPr/>
          <a:lstStyle/>
          <a:p>
            <a:endParaRPr lang="en-US"/>
          </a:p>
        </p:txBody>
      </p:sp>
    </p:spTree>
    <p:extLst>
      <p:ext uri="{BB962C8B-B14F-4D97-AF65-F5344CB8AC3E}">
        <p14:creationId xmlns:p14="http://schemas.microsoft.com/office/powerpoint/2010/main" val="11465183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381000" y="1058863"/>
            <a:ext cx="8305800" cy="5570537"/>
          </a:xfrm>
        </p:spPr>
        <p:txBody>
          <a:bodyPr/>
          <a:lstStyle/>
          <a:p>
            <a:pPr eaLnBrk="1" hangingPunct="1">
              <a:buFont typeface="Symbol" pitchFamily="18" charset="2"/>
              <a:buNone/>
            </a:pPr>
            <a:r>
              <a:rPr lang="en-US" dirty="0" smtClean="0">
                <a:solidFill>
                  <a:schemeClr val="tx1">
                    <a:lumMod val="95000"/>
                    <a:lumOff val="5000"/>
                  </a:schemeClr>
                </a:solidFill>
              </a:rPr>
              <a:t>2. </a:t>
            </a:r>
            <a:r>
              <a:rPr lang="en-US" b="1" dirty="0" smtClean="0">
                <a:solidFill>
                  <a:schemeClr val="tx1">
                    <a:lumMod val="95000"/>
                    <a:lumOff val="5000"/>
                  </a:schemeClr>
                </a:solidFill>
              </a:rPr>
              <a:t>Test for optimality:</a:t>
            </a:r>
            <a:r>
              <a:rPr lang="en-US" dirty="0" smtClean="0">
                <a:solidFill>
                  <a:schemeClr val="tx1">
                    <a:lumMod val="95000"/>
                    <a:lumOff val="5000"/>
                  </a:schemeClr>
                </a:solidFill>
              </a:rPr>
              <a:t> </a:t>
            </a:r>
          </a:p>
          <a:p>
            <a:pPr eaLnBrk="1" hangingPunct="1">
              <a:buFont typeface="Symbol" pitchFamily="18" charset="2"/>
              <a:buNone/>
            </a:pPr>
            <a:r>
              <a:rPr lang="en-US" dirty="0" smtClean="0">
                <a:solidFill>
                  <a:schemeClr val="tx1">
                    <a:lumMod val="95000"/>
                    <a:lumOff val="5000"/>
                  </a:schemeClr>
                </a:solidFill>
              </a:rPr>
              <a:t>Case 1: Maximization problem</a:t>
            </a:r>
          </a:p>
          <a:p>
            <a:pPr eaLnBrk="1" hangingPunct="1">
              <a:buFont typeface="Symbol" pitchFamily="18" charset="2"/>
              <a:buNone/>
            </a:pPr>
            <a:r>
              <a:rPr lang="en-US" dirty="0" smtClean="0">
                <a:solidFill>
                  <a:schemeClr val="tx1">
                    <a:lumMod val="95000"/>
                    <a:lumOff val="5000"/>
                  </a:schemeClr>
                </a:solidFill>
              </a:rPr>
              <a:t>  The current BF Solution is optimal if every coefficient in the objective function row is non negative</a:t>
            </a:r>
          </a:p>
          <a:p>
            <a:pPr eaLnBrk="1" hangingPunct="1">
              <a:buFont typeface="Symbol" pitchFamily="18" charset="2"/>
              <a:buNone/>
            </a:pPr>
            <a:r>
              <a:rPr lang="en-US" dirty="0" smtClean="0">
                <a:solidFill>
                  <a:schemeClr val="tx1">
                    <a:lumMod val="95000"/>
                    <a:lumOff val="5000"/>
                  </a:schemeClr>
                </a:solidFill>
              </a:rPr>
              <a:t>Case 2: Minimization problem</a:t>
            </a:r>
          </a:p>
          <a:p>
            <a:pPr eaLnBrk="1" hangingPunct="1">
              <a:buFont typeface="Symbol" pitchFamily="18" charset="2"/>
              <a:buNone/>
            </a:pPr>
            <a:r>
              <a:rPr lang="en-US" dirty="0" smtClean="0">
                <a:solidFill>
                  <a:schemeClr val="tx1">
                    <a:lumMod val="95000"/>
                    <a:lumOff val="5000"/>
                  </a:schemeClr>
                </a:solidFill>
              </a:rPr>
              <a:t>  The current BF Solution is optimal if every coefficient in the objective function row is non positive</a:t>
            </a:r>
          </a:p>
          <a:p>
            <a:pPr eaLnBrk="1" hangingPunct="1">
              <a:buFont typeface="Symbol" pitchFamily="18" charset="2"/>
              <a:buNone/>
            </a:pPr>
            <a:endParaRPr lang="en-US" dirty="0" smtClean="0">
              <a:solidFill>
                <a:schemeClr val="tx1">
                  <a:lumMod val="95000"/>
                  <a:lumOff val="5000"/>
                </a:schemeClr>
              </a:solidFill>
            </a:endParaRPr>
          </a:p>
          <a:p>
            <a:pPr eaLnBrk="1" hangingPunct="1">
              <a:buFont typeface="Symbol" pitchFamily="18" charset="2"/>
              <a:buNone/>
            </a:pPr>
            <a:endParaRPr lang="en-US" dirty="0" smtClean="0">
              <a:solidFill>
                <a:srgbClr val="2237A0"/>
              </a:solidFill>
            </a:endParaRPr>
          </a:p>
        </p:txBody>
      </p:sp>
      <p:sp>
        <p:nvSpPr>
          <p:cNvPr id="84996" name="Rectangle 4"/>
          <p:cNvSpPr>
            <a:spLocks noGrp="1" noChangeArrowheads="1"/>
          </p:cNvSpPr>
          <p:nvPr>
            <p:ph type="title"/>
          </p:nvPr>
        </p:nvSpPr>
        <p:spPr/>
        <p:txBody>
          <a:bodyPr/>
          <a:lstStyle/>
          <a:p>
            <a:pPr eaLnBrk="1" hangingPunct="1">
              <a:defRPr/>
            </a:pPr>
            <a:r>
              <a:rPr lang="en-US" smtClean="0"/>
              <a:t>Simplex method in tabular form</a:t>
            </a:r>
          </a:p>
        </p:txBody>
      </p:sp>
    </p:spTree>
    <p:extLst>
      <p:ext uri="{BB962C8B-B14F-4D97-AF65-F5344CB8AC3E}">
        <p14:creationId xmlns:p14="http://schemas.microsoft.com/office/powerpoint/2010/main" val="3049017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defRPr/>
            </a:pPr>
            <a:r>
              <a:rPr lang="en-US" smtClean="0"/>
              <a:t>Simplex method in tabular form</a:t>
            </a:r>
          </a:p>
        </p:txBody>
      </p:sp>
      <p:sp>
        <p:nvSpPr>
          <p:cNvPr id="11267" name="Rectangle 3"/>
          <p:cNvSpPr>
            <a:spLocks noGrp="1" noChangeArrowheads="1"/>
          </p:cNvSpPr>
          <p:nvPr>
            <p:ph type="body" idx="1"/>
          </p:nvPr>
        </p:nvSpPr>
        <p:spPr>
          <a:xfrm>
            <a:off x="381000" y="1058863"/>
            <a:ext cx="8458200" cy="5494337"/>
          </a:xfrm>
        </p:spPr>
        <p:txBody>
          <a:bodyPr/>
          <a:lstStyle/>
          <a:p>
            <a:pPr eaLnBrk="1" hangingPunct="1">
              <a:buFont typeface="Symbol" pitchFamily="18" charset="2"/>
              <a:buNone/>
            </a:pPr>
            <a:r>
              <a:rPr lang="en-US" dirty="0" smtClean="0">
                <a:solidFill>
                  <a:schemeClr val="tx1">
                    <a:lumMod val="95000"/>
                    <a:lumOff val="5000"/>
                  </a:schemeClr>
                </a:solidFill>
              </a:rPr>
              <a:t>3. </a:t>
            </a:r>
            <a:r>
              <a:rPr lang="en-US" b="1" dirty="0" smtClean="0">
                <a:solidFill>
                  <a:schemeClr val="tx1">
                    <a:lumMod val="95000"/>
                    <a:lumOff val="5000"/>
                  </a:schemeClr>
                </a:solidFill>
              </a:rPr>
              <a:t>Iteration</a:t>
            </a:r>
          </a:p>
          <a:p>
            <a:pPr eaLnBrk="1" hangingPunct="1">
              <a:buFont typeface="Symbol" pitchFamily="18" charset="2"/>
              <a:buNone/>
            </a:pPr>
            <a:r>
              <a:rPr lang="en-US" dirty="0" smtClean="0">
                <a:solidFill>
                  <a:schemeClr val="tx1">
                    <a:lumMod val="95000"/>
                    <a:lumOff val="5000"/>
                  </a:schemeClr>
                </a:solidFill>
              </a:rPr>
              <a:t>Step 1: Determine the entering  variable by selecting the variable (automatically a non basic variable) with the most negative value (in case of maximization) or with the most positive (in case of minimization) in the last row (Z-row). Put a box around the column below this variable, and call it the “pivot column” </a:t>
            </a:r>
          </a:p>
        </p:txBody>
      </p:sp>
    </p:spTree>
    <p:extLst>
      <p:ext uri="{BB962C8B-B14F-4D97-AF65-F5344CB8AC3E}">
        <p14:creationId xmlns:p14="http://schemas.microsoft.com/office/powerpoint/2010/main" val="73687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US" smtClean="0"/>
              <a:t>Simplex method in tabular form</a:t>
            </a:r>
          </a:p>
        </p:txBody>
      </p:sp>
      <p:sp>
        <p:nvSpPr>
          <p:cNvPr id="12291" name="Rectangle 3"/>
          <p:cNvSpPr>
            <a:spLocks noGrp="1" noChangeArrowheads="1"/>
          </p:cNvSpPr>
          <p:nvPr>
            <p:ph type="body" idx="1"/>
          </p:nvPr>
        </p:nvSpPr>
        <p:spPr/>
        <p:txBody>
          <a:bodyPr>
            <a:normAutofit fontScale="92500"/>
          </a:bodyPr>
          <a:lstStyle/>
          <a:p>
            <a:pPr eaLnBrk="1" hangingPunct="1">
              <a:lnSpc>
                <a:spcPct val="90000"/>
              </a:lnSpc>
            </a:pPr>
            <a:r>
              <a:rPr lang="en-US" sz="2800" dirty="0" smtClean="0">
                <a:solidFill>
                  <a:schemeClr val="tx1">
                    <a:lumMod val="95000"/>
                    <a:lumOff val="5000"/>
                  </a:schemeClr>
                </a:solidFill>
              </a:rPr>
              <a:t>Step 2:   Determine the leaving basic variable by applying    	       the minimum ratio test as following:</a:t>
            </a:r>
          </a:p>
          <a:p>
            <a:pPr eaLnBrk="1" hangingPunct="1">
              <a:lnSpc>
                <a:spcPct val="90000"/>
              </a:lnSpc>
              <a:buFont typeface="Symbol" pitchFamily="18" charset="2"/>
              <a:buNone/>
            </a:pPr>
            <a:r>
              <a:rPr lang="en-US" sz="2800" dirty="0" smtClean="0">
                <a:solidFill>
                  <a:schemeClr val="tx1">
                    <a:lumMod val="95000"/>
                    <a:lumOff val="5000"/>
                  </a:schemeClr>
                </a:solidFill>
              </a:rPr>
              <a:t>1. Pick out each coefficient in the pivot column that is strictly positive (</a:t>
            </a:r>
            <a:r>
              <a:rPr lang="en-US" sz="2800" dirty="0" smtClean="0">
                <a:solidFill>
                  <a:schemeClr val="tx1">
                    <a:lumMod val="95000"/>
                    <a:lumOff val="5000"/>
                  </a:schemeClr>
                </a:solidFill>
                <a:cs typeface="Times New Roman" pitchFamily="18" charset="0"/>
              </a:rPr>
              <a:t>&gt;0)</a:t>
            </a:r>
          </a:p>
          <a:p>
            <a:pPr eaLnBrk="1" hangingPunct="1">
              <a:lnSpc>
                <a:spcPct val="90000"/>
              </a:lnSpc>
              <a:buFont typeface="Symbol" pitchFamily="18" charset="2"/>
              <a:buNone/>
            </a:pPr>
            <a:r>
              <a:rPr lang="en-US" sz="2800" dirty="0" smtClean="0">
                <a:solidFill>
                  <a:schemeClr val="tx1">
                    <a:lumMod val="95000"/>
                    <a:lumOff val="5000"/>
                  </a:schemeClr>
                </a:solidFill>
                <a:cs typeface="Times New Roman" pitchFamily="18" charset="0"/>
              </a:rPr>
              <a:t>2. Divide each of these coefficients into the right hand side entry for the same row</a:t>
            </a:r>
          </a:p>
          <a:p>
            <a:pPr eaLnBrk="1" hangingPunct="1">
              <a:lnSpc>
                <a:spcPct val="90000"/>
              </a:lnSpc>
              <a:buFont typeface="Symbol" pitchFamily="18" charset="2"/>
              <a:buNone/>
            </a:pPr>
            <a:r>
              <a:rPr lang="en-US" sz="2800" dirty="0" smtClean="0">
                <a:solidFill>
                  <a:schemeClr val="tx1">
                    <a:lumMod val="95000"/>
                    <a:lumOff val="5000"/>
                  </a:schemeClr>
                </a:solidFill>
                <a:cs typeface="Times New Roman" pitchFamily="18" charset="0"/>
              </a:rPr>
              <a:t>3. Identify the row that has the smallest of these ratios</a:t>
            </a:r>
          </a:p>
          <a:p>
            <a:pPr eaLnBrk="1" hangingPunct="1">
              <a:lnSpc>
                <a:spcPct val="90000"/>
              </a:lnSpc>
              <a:buFont typeface="Symbol" pitchFamily="18" charset="2"/>
              <a:buNone/>
            </a:pPr>
            <a:r>
              <a:rPr lang="en-US" sz="2800" dirty="0" smtClean="0">
                <a:solidFill>
                  <a:schemeClr val="tx1">
                    <a:lumMod val="95000"/>
                    <a:lumOff val="5000"/>
                  </a:schemeClr>
                </a:solidFill>
                <a:cs typeface="Times New Roman" pitchFamily="18" charset="0"/>
              </a:rPr>
              <a:t>4. The basic variable for that row is the leaving variable, so replace that variable by the entering variable in the basic variable column of the next simplex tableau. Put a box around this row and call it the “pivot row” </a:t>
            </a:r>
          </a:p>
        </p:txBody>
      </p:sp>
    </p:spTree>
    <p:extLst>
      <p:ext uri="{BB962C8B-B14F-4D97-AF65-F5344CB8AC3E}">
        <p14:creationId xmlns:p14="http://schemas.microsoft.com/office/powerpoint/2010/main" val="36137600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467544" y="1058863"/>
            <a:ext cx="8354961" cy="5799137"/>
          </a:xfrm>
        </p:spPr>
        <p:txBody>
          <a:bodyPr>
            <a:noAutofit/>
          </a:bodyPr>
          <a:lstStyle/>
          <a:p>
            <a:pPr marL="0" indent="0">
              <a:buNone/>
            </a:pPr>
            <a:r>
              <a:rPr lang="en-US" sz="2400" dirty="0" smtClean="0"/>
              <a:t>Find the </a:t>
            </a:r>
            <a:r>
              <a:rPr lang="en-US" sz="2400" dirty="0"/>
              <a:t>new BF solution by using elementary row operations (multiply or divide a row by a nonzero constant; add or subtract a multiple of one row to another row) to construct a new simplex tableau, and then </a:t>
            </a:r>
            <a:r>
              <a:rPr lang="en-US" sz="2400" dirty="0" smtClean="0"/>
              <a:t>go </a:t>
            </a:r>
            <a:r>
              <a:rPr lang="en-US" sz="2400" dirty="0"/>
              <a:t>to the </a:t>
            </a:r>
            <a:r>
              <a:rPr lang="en-US" sz="2400" dirty="0" smtClean="0"/>
              <a:t>Step 2. </a:t>
            </a:r>
          </a:p>
          <a:p>
            <a:pPr marL="0" indent="0">
              <a:buNone/>
            </a:pPr>
            <a:r>
              <a:rPr lang="en-US" sz="2400" dirty="0" smtClean="0"/>
              <a:t>The </a:t>
            </a:r>
            <a:r>
              <a:rPr lang="en-US" sz="2400" dirty="0"/>
              <a:t>specific elementary row </a:t>
            </a:r>
            <a:r>
              <a:rPr lang="en-US" sz="2400" dirty="0" smtClean="0"/>
              <a:t>operations(Gauss-Jordan) </a:t>
            </a:r>
            <a:r>
              <a:rPr lang="en-US" sz="2400" dirty="0"/>
              <a:t>are</a:t>
            </a:r>
            <a:r>
              <a:rPr lang="en-US" sz="2400" dirty="0" smtClean="0"/>
              <a:t>:</a:t>
            </a:r>
          </a:p>
          <a:p>
            <a:pPr marL="609600" indent="-609600">
              <a:buNone/>
            </a:pPr>
            <a:endParaRPr lang="en-US" dirty="0" smtClean="0"/>
          </a:p>
          <a:p>
            <a:pPr marL="609600" indent="-609600">
              <a:buNone/>
            </a:pPr>
            <a:r>
              <a:rPr lang="en-US" dirty="0" smtClean="0"/>
              <a:t>  </a:t>
            </a:r>
            <a:endParaRPr lang="en-US" dirty="0"/>
          </a:p>
        </p:txBody>
      </p:sp>
      <p:sp>
        <p:nvSpPr>
          <p:cNvPr id="7" name="Slide Number Placeholder 6"/>
          <p:cNvSpPr>
            <a:spLocks noGrp="1"/>
          </p:cNvSpPr>
          <p:nvPr>
            <p:ph type="sldNum" sz="quarter" idx="12"/>
          </p:nvPr>
        </p:nvSpPr>
        <p:spPr/>
        <p:txBody>
          <a:bodyPr/>
          <a:lstStyle/>
          <a:p>
            <a:fld id="{762C1DD7-7C6D-4ED9-B6A6-F48CEDCD6F8D}" type="slidenum">
              <a:rPr lang="en-IN" smtClean="0"/>
              <a:t>24</a:t>
            </a:fld>
            <a:endParaRPr lang="en-IN" dirty="0"/>
          </a:p>
        </p:txBody>
      </p:sp>
      <p:sp>
        <p:nvSpPr>
          <p:cNvPr id="10" name="Rectangle 9"/>
          <p:cNvSpPr/>
          <p:nvPr/>
        </p:nvSpPr>
        <p:spPr>
          <a:xfrm>
            <a:off x="270770" y="82716"/>
            <a:ext cx="5754909" cy="584775"/>
          </a:xfrm>
          <a:prstGeom prst="rect">
            <a:avLst/>
          </a:prstGeom>
        </p:spPr>
        <p:txBody>
          <a:bodyPr wrap="none">
            <a:spAutoFit/>
          </a:bodyPr>
          <a:lstStyle/>
          <a:p>
            <a:pPr algn="just"/>
            <a:r>
              <a:rPr lang="en-US" sz="3200" b="1" dirty="0" smtClean="0">
                <a:ln w="0"/>
                <a:effectLst>
                  <a:outerShdw blurRad="38100" dist="19050" dir="2700000" algn="tl" rotWithShape="0">
                    <a:schemeClr val="dk1">
                      <a:alpha val="40000"/>
                    </a:schemeClr>
                  </a:outerShdw>
                </a:effectLst>
              </a:rPr>
              <a:t>Step 3: Update the </a:t>
            </a:r>
            <a:r>
              <a:rPr lang="en-US" sz="3200" b="1" dirty="0">
                <a:ln w="0"/>
                <a:effectLst>
                  <a:outerShdw blurRad="38100" dist="19050" dir="2700000" algn="tl" rotWithShape="0">
                    <a:schemeClr val="dk1">
                      <a:alpha val="40000"/>
                    </a:schemeClr>
                  </a:outerShdw>
                </a:effectLst>
              </a:rPr>
              <a:t>Simplex </a:t>
            </a:r>
            <a:r>
              <a:rPr lang="en-US" sz="3200" b="1" dirty="0" smtClean="0">
                <a:ln w="0"/>
                <a:effectLst>
                  <a:outerShdw blurRad="38100" dist="19050" dir="2700000" algn="tl" rotWithShape="0">
                    <a:schemeClr val="dk1">
                      <a:alpha val="40000"/>
                    </a:schemeClr>
                  </a:outerShdw>
                </a:effectLst>
              </a:rPr>
              <a:t>table</a:t>
            </a:r>
            <a:endParaRPr lang="en-US" sz="3200" b="1" dirty="0">
              <a:ln w="0"/>
              <a:effectLst>
                <a:outerShdw blurRad="38100" dist="19050" dir="2700000" algn="tl" rotWithShape="0">
                  <a:schemeClr val="dk1">
                    <a:alpha val="40000"/>
                  </a:schemeClr>
                </a:outerShdw>
              </a:effectLst>
            </a:endParaRPr>
          </a:p>
        </p:txBody>
      </p:sp>
      <p:sp>
        <p:nvSpPr>
          <p:cNvPr id="11" name="Rectangle 3"/>
          <p:cNvSpPr txBox="1">
            <a:spLocks noChangeArrowheads="1"/>
          </p:cNvSpPr>
          <p:nvPr/>
        </p:nvSpPr>
        <p:spPr>
          <a:xfrm>
            <a:off x="323707" y="3370998"/>
            <a:ext cx="8929048" cy="21813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solidFill>
                  <a:schemeClr val="tx1">
                    <a:lumMod val="95000"/>
                    <a:lumOff val="5000"/>
                  </a:schemeClr>
                </a:solidFill>
              </a:rPr>
              <a:t>1.    New pivot row = old pivot row </a:t>
            </a:r>
            <a:r>
              <a:rPr lang="en-US" sz="2400" b="1" dirty="0" smtClean="0">
                <a:solidFill>
                  <a:schemeClr val="tx1">
                    <a:lumMod val="95000"/>
                    <a:lumOff val="5000"/>
                  </a:schemeClr>
                </a:solidFill>
                <a:sym typeface="Symbol" pitchFamily="18" charset="2"/>
              </a:rPr>
              <a:t> Pivot Element</a:t>
            </a:r>
          </a:p>
          <a:p>
            <a:pPr marL="457200" indent="-457200">
              <a:buFont typeface="Arial" panose="020B0604020202020204" pitchFamily="34" charset="0"/>
              <a:buAutoNum type="arabicPeriod" startAt="2"/>
            </a:pPr>
            <a:r>
              <a:rPr lang="en-US" sz="2400" b="1" dirty="0" smtClean="0">
                <a:solidFill>
                  <a:schemeClr val="tx1">
                    <a:lumMod val="95000"/>
                    <a:lumOff val="5000"/>
                  </a:schemeClr>
                </a:solidFill>
              </a:rPr>
              <a:t>Other New row = old row – [(the coefficient of this row 					in the pivot column) x (new pivot row)]</a:t>
            </a:r>
          </a:p>
          <a:p>
            <a:pPr marL="0" indent="0">
              <a:buFont typeface="Arial" panose="020B0604020202020204" pitchFamily="34" charset="0"/>
              <a:buNone/>
            </a:pPr>
            <a:endParaRPr lang="en-US" sz="4000" dirty="0" smtClean="0">
              <a:solidFill>
                <a:srgbClr val="990033"/>
              </a:solidFill>
              <a:sym typeface="Symbol" pitchFamily="18" charset="2"/>
            </a:endParaRPr>
          </a:p>
          <a:p>
            <a:pPr marL="609600" indent="-609600">
              <a:buFont typeface="Arial" panose="020B0604020202020204" pitchFamily="34" charset="0"/>
              <a:buNone/>
            </a:pPr>
            <a:endParaRPr lang="en-US" sz="4000" dirty="0">
              <a:solidFill>
                <a:srgbClr val="990033"/>
              </a:solidFill>
              <a:sym typeface="Symbol" pitchFamily="18" charset="2"/>
            </a:endParaRPr>
          </a:p>
        </p:txBody>
      </p:sp>
    </p:spTree>
    <p:extLst>
      <p:ext uri="{BB962C8B-B14F-4D97-AF65-F5344CB8AC3E}">
        <p14:creationId xmlns:p14="http://schemas.microsoft.com/office/powerpoint/2010/main" val="2836781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0925" y="233466"/>
            <a:ext cx="8058809" cy="584775"/>
          </a:xfrm>
          <a:prstGeom prst="rect">
            <a:avLst/>
          </a:prstGeom>
          <a:noFill/>
        </p:spPr>
        <p:txBody>
          <a:bodyPr wrap="none" lIns="91440" tIns="45720" rIns="91440" bIns="45720">
            <a:spAutoFit/>
          </a:bodyPr>
          <a:lstStyle/>
          <a:p>
            <a:pPr algn="ctr"/>
            <a:r>
              <a:rPr lang="en-US" sz="3200" b="1" cap="none" spc="0" dirty="0" smtClean="0">
                <a:ln w="0"/>
                <a:solidFill>
                  <a:schemeClr val="tx1"/>
                </a:solidFill>
                <a:effectLst>
                  <a:outerShdw blurRad="38100" dist="19050" dir="2700000" algn="tl" rotWithShape="0">
                    <a:schemeClr val="dk1">
                      <a:alpha val="40000"/>
                    </a:schemeClr>
                  </a:outerShdw>
                </a:effectLst>
              </a:rPr>
              <a:t>Example 1 to solve LP using SIMPLEX METHOD</a:t>
            </a:r>
            <a:endParaRPr lang="en-US" sz="3200" b="1"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3" name="TextBox 2"/>
              <p:cNvSpPr txBox="1"/>
              <p:nvPr/>
            </p:nvSpPr>
            <p:spPr>
              <a:xfrm>
                <a:off x="1824165" y="2964024"/>
                <a:ext cx="466082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𝑴𝒂𝒙𝒊𝒎𝒊𝒛𝒆</m:t>
                      </m:r>
                      <m:r>
                        <a:rPr lang="en-US" sz="2800" b="1" i="1" smtClean="0">
                          <a:latin typeface="Cambria Math" panose="02040503050406030204" pitchFamily="18" charset="0"/>
                        </a:rPr>
                        <m:t>  </m:t>
                      </m:r>
                      <m:r>
                        <a:rPr lang="en-US" sz="2800" b="1" i="1" smtClean="0">
                          <a:latin typeface="Cambria Math" panose="02040503050406030204" pitchFamily="18" charset="0"/>
                        </a:rPr>
                        <m:t>𝒁</m:t>
                      </m:r>
                      <m:r>
                        <a:rPr lang="en-US" sz="2800" b="1" i="1" smtClean="0">
                          <a:latin typeface="Cambria Math" panose="02040503050406030204" pitchFamily="18" charset="0"/>
                        </a:rPr>
                        <m:t>=</m:t>
                      </m:r>
                      <m:r>
                        <a:rPr lang="en-US" sz="2800" b="1" i="1" smtClean="0">
                          <a:latin typeface="Cambria Math" panose="02040503050406030204" pitchFamily="18" charset="0"/>
                        </a:rPr>
                        <m:t>𝟔</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𝟏</m:t>
                          </m:r>
                        </m:sub>
                      </m:sSub>
                      <m:r>
                        <a:rPr lang="en-US" sz="2800" b="1" i="1" smtClean="0">
                          <a:latin typeface="Cambria Math" panose="02040503050406030204" pitchFamily="18" charset="0"/>
                        </a:rPr>
                        <m:t>+</m:t>
                      </m:r>
                      <m:r>
                        <a:rPr lang="en-US" sz="2800" b="1" i="1" smtClean="0">
                          <a:latin typeface="Cambria Math" panose="02040503050406030204" pitchFamily="18" charset="0"/>
                        </a:rPr>
                        <m:t>𝟏𝟎</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𝟐</m:t>
                          </m:r>
                        </m:sub>
                      </m:sSub>
                    </m:oMath>
                  </m:oMathPara>
                </a14:m>
                <a:endParaRPr lang="en-IN" sz="28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1824165" y="2964024"/>
                <a:ext cx="4660827" cy="430887"/>
              </a:xfrm>
              <a:prstGeom prst="rect">
                <a:avLst/>
              </a:prstGeom>
              <a:blipFill rotWithShape="0">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800457" y="4256150"/>
                <a:ext cx="3886449" cy="58477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𝟐𝟓</m:t>
                      </m:r>
                      <m:sSub>
                        <m:sSubPr>
                          <m:ctrlPr>
                            <a:rPr lang="en-US" sz="32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32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𝟏</m:t>
                          </m:r>
                        </m:sub>
                      </m:s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m:t>
                      </m:r>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𝟓𝟎</m:t>
                      </m:r>
                      <m:sSub>
                        <m:sSubPr>
                          <m:ctrlPr>
                            <a:rPr lang="en-US" sz="32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32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𝟐</m:t>
                          </m:r>
                        </m:sub>
                      </m:sSub>
                      <m:r>
                        <a:rPr lang="en-US" sz="32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32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𝟓𝟎𝟎</m:t>
                      </m:r>
                    </m:oMath>
                  </m:oMathPara>
                </a14:m>
                <a:endParaRPr lang="en-US" sz="3200" b="1"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4" name="Rectangle 3"/>
              <p:cNvSpPr>
                <a:spLocks noRot="1" noChangeAspect="1" noMove="1" noResize="1" noEditPoints="1" noAdjustHandles="1" noChangeArrowheads="1" noChangeShapeType="1" noTextEdit="1"/>
              </p:cNvSpPr>
              <p:nvPr/>
            </p:nvSpPr>
            <p:spPr>
              <a:xfrm>
                <a:off x="2800457" y="4256150"/>
                <a:ext cx="3886449" cy="584775"/>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925299" y="5020808"/>
                <a:ext cx="2633092" cy="584775"/>
              </a:xfrm>
              <a:prstGeom prst="rect">
                <a:avLst/>
              </a:prstGeom>
              <a:noFill/>
            </p:spPr>
            <p:txBody>
              <a:bodyPr wrap="none" lIns="91440" tIns="45720" rIns="91440" bIns="45720">
                <a:spAutoFit/>
              </a:bodyPr>
              <a:lstStyle/>
              <a:p>
                <a:pPr algn="just"/>
                <a14:m>
                  <m:oMathPara xmlns:m="http://schemas.openxmlformats.org/officeDocument/2006/math">
                    <m:oMathParaPr>
                      <m:jc m:val="centerGroup"/>
                    </m:oMathParaPr>
                    <m:oMath xmlns:m="http://schemas.openxmlformats.org/officeDocument/2006/math">
                      <m:sSub>
                        <m:sSubPr>
                          <m:ctrlPr>
                            <a:rPr lang="en-US" sz="32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32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𝟏</m:t>
                          </m:r>
                        </m:sub>
                      </m:s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 +</m:t>
                      </m:r>
                      <m:sSub>
                        <m:sSubPr>
                          <m:ctrlPr>
                            <a:rPr lang="en-US" sz="32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3200" b="1" i="1" smtClean="0">
                              <a:ln w="0"/>
                              <a:effectLst>
                                <a:outerShdw blurRad="38100" dist="19050" dir="2700000" algn="tl" rotWithShape="0">
                                  <a:schemeClr val="dk1">
                                    <a:alpha val="40000"/>
                                  </a:schemeClr>
                                </a:outerShdw>
                              </a:effectLst>
                              <a:latin typeface="Cambria Math" panose="02040503050406030204" pitchFamily="18" charset="0"/>
                            </a:rPr>
                            <m:t> </m:t>
                          </m:r>
                          <m:r>
                            <a:rPr lang="en-US" sz="32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𝟐</m:t>
                          </m:r>
                        </m:sub>
                      </m:s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 </m:t>
                      </m:r>
                      <m:r>
                        <a:rPr lang="en-US" sz="32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32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𝟏𝟐</m:t>
                      </m:r>
                    </m:oMath>
                  </m:oMathPara>
                </a14:m>
                <a:endParaRPr lang="en-US" sz="3200" b="1"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5" name="Rectangle 4"/>
              <p:cNvSpPr>
                <a:spLocks noRot="1" noChangeAspect="1" noMove="1" noResize="1" noEditPoints="1" noAdjustHandles="1" noChangeArrowheads="1" noChangeShapeType="1" noTextEdit="1"/>
              </p:cNvSpPr>
              <p:nvPr/>
            </p:nvSpPr>
            <p:spPr>
              <a:xfrm>
                <a:off x="2925299" y="5020808"/>
                <a:ext cx="2633092" cy="584775"/>
              </a:xfrm>
              <a:prstGeom prst="rect">
                <a:avLst/>
              </a:prstGeom>
              <a:blipFill rotWithShape="0">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899954" y="5728694"/>
                <a:ext cx="2950551" cy="584775"/>
              </a:xfrm>
              <a:prstGeom prst="rect">
                <a:avLst/>
              </a:prstGeom>
              <a:noFill/>
            </p:spPr>
            <p:txBody>
              <a:bodyPr wrap="none" lIns="91440" tIns="45720" rIns="91440" bIns="45720">
                <a:spAutoFit/>
              </a:bodyPr>
              <a:lstStyle/>
              <a:p>
                <a:pPr algn="just"/>
                <a14:m>
                  <m:oMathPara xmlns:m="http://schemas.openxmlformats.org/officeDocument/2006/math">
                    <m:oMathParaPr>
                      <m:jc m:val="centerGroup"/>
                    </m:oMathParaPr>
                    <m:oMath xmlns:m="http://schemas.openxmlformats.org/officeDocument/2006/math">
                      <m:sSub>
                        <m:sSubPr>
                          <m:ctrlPr>
                            <a:rPr lang="en-US" sz="32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32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𝟏</m:t>
                          </m:r>
                        </m:sub>
                      </m:s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 </m:t>
                      </m:r>
                      <m:r>
                        <a:rPr lang="en-US" sz="32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32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𝟎</m:t>
                      </m:r>
                      <m:r>
                        <a:rPr lang="en-US" sz="32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US" sz="32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32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𝟐</m:t>
                          </m:r>
                        </m:sub>
                      </m:sSub>
                      <m:r>
                        <a:rPr lang="en-US" sz="3200"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32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𝟎</m:t>
                      </m:r>
                    </m:oMath>
                  </m:oMathPara>
                </a14:m>
                <a:endParaRPr lang="en-US" sz="4000" b="1"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6" name="Rectangle 5"/>
              <p:cNvSpPr>
                <a:spLocks noRot="1" noChangeAspect="1" noMove="1" noResize="1" noEditPoints="1" noAdjustHandles="1" noChangeArrowheads="1" noChangeShapeType="1" noTextEdit="1"/>
              </p:cNvSpPr>
              <p:nvPr/>
            </p:nvSpPr>
            <p:spPr>
              <a:xfrm>
                <a:off x="2899954" y="5728694"/>
                <a:ext cx="2950551" cy="584775"/>
              </a:xfrm>
              <a:prstGeom prst="rect">
                <a:avLst/>
              </a:prstGeom>
              <a:blipFill rotWithShape="0">
                <a:blip r:embed="rId5"/>
                <a:stretch>
                  <a:fillRect/>
                </a:stretch>
              </a:blipFill>
            </p:spPr>
            <p:txBody>
              <a:bodyPr/>
              <a:lstStyle/>
              <a:p>
                <a:r>
                  <a:rPr lang="en-IN">
                    <a:noFill/>
                  </a:rPr>
                  <a:t> </a:t>
                </a:r>
              </a:p>
            </p:txBody>
          </p:sp>
        </mc:Fallback>
      </mc:AlternateContent>
      <p:sp>
        <p:nvSpPr>
          <p:cNvPr id="7" name="Rectangle 6"/>
          <p:cNvSpPr/>
          <p:nvPr/>
        </p:nvSpPr>
        <p:spPr>
          <a:xfrm>
            <a:off x="1403648" y="3491492"/>
            <a:ext cx="2393412" cy="707886"/>
          </a:xfrm>
          <a:prstGeom prst="rect">
            <a:avLst/>
          </a:prstGeom>
          <a:noFill/>
        </p:spPr>
        <p:txBody>
          <a:bodyPr wrap="none" lIns="91440" tIns="45720" rIns="91440" bIns="45720">
            <a:spAutoFit/>
          </a:bodyPr>
          <a:lstStyle/>
          <a:p>
            <a:pPr algn="ctr"/>
            <a:r>
              <a:rPr lang="en-US" sz="4000" b="0" cap="none" spc="0" dirty="0" smtClean="0">
                <a:ln w="0"/>
                <a:solidFill>
                  <a:schemeClr val="tx1"/>
                </a:solidFill>
                <a:effectLst>
                  <a:outerShdw blurRad="38100" dist="19050" dir="2700000" algn="tl" rotWithShape="0">
                    <a:schemeClr val="dk1">
                      <a:alpha val="40000"/>
                    </a:schemeClr>
                  </a:outerShdw>
                </a:effectLst>
              </a:rPr>
              <a:t>Subject to </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140851" y="1146394"/>
            <a:ext cx="8858955" cy="954107"/>
          </a:xfrm>
          <a:prstGeom prst="rect">
            <a:avLst/>
          </a:prstGeom>
          <a:noFill/>
        </p:spPr>
        <p:txBody>
          <a:bodyPr wrap="square" lIns="91440" tIns="45720" rIns="91440" bIns="45720">
            <a:spAutoFit/>
          </a:bodyPr>
          <a:lstStyle/>
          <a:p>
            <a:pPr algn="just"/>
            <a:r>
              <a:rPr lang="en-US" sz="2800" b="0" cap="none" spc="0" dirty="0" smtClean="0">
                <a:ln w="0"/>
                <a:solidFill>
                  <a:schemeClr val="tx1"/>
                </a:solidFill>
                <a:effectLst>
                  <a:outerShdw blurRad="38100" dist="19050" dir="2700000" algn="tl" rotWithShape="0">
                    <a:schemeClr val="dk1">
                      <a:alpha val="40000"/>
                    </a:schemeClr>
                  </a:outerShdw>
                </a:effectLst>
              </a:rPr>
              <a:t>Consider the previously discussed Fruit-Seller’s Problem.</a:t>
            </a:r>
          </a:p>
          <a:p>
            <a:pPr algn="just"/>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315890" y="2020736"/>
            <a:ext cx="2786339" cy="769441"/>
          </a:xfrm>
          <a:prstGeom prst="rect">
            <a:avLst/>
          </a:prstGeom>
          <a:noFill/>
        </p:spPr>
        <p:txBody>
          <a:bodyPr wrap="none" lIns="91440" tIns="45720" rIns="91440" bIns="45720">
            <a:spAutoFit/>
          </a:bodyPr>
          <a:lstStyle/>
          <a:p>
            <a:pPr algn="ctr"/>
            <a:r>
              <a:rPr lang="en-US" sz="4400" dirty="0" smtClean="0">
                <a:ln w="0"/>
                <a:effectLst>
                  <a:outerShdw blurRad="38100" dist="19050" dir="2700000" algn="tl" rotWithShape="0">
                    <a:schemeClr val="dk1">
                      <a:alpha val="40000"/>
                    </a:schemeClr>
                  </a:outerShdw>
                </a:effectLst>
              </a:rPr>
              <a:t>LP Model 1</a:t>
            </a:r>
            <a:endParaRPr lang="en-US" sz="4400" dirty="0">
              <a:ln w="0"/>
              <a:effectLst>
                <a:outerShdw blurRad="38100" dist="19050" dir="2700000" algn="tl" rotWithShape="0">
                  <a:schemeClr val="dk1">
                    <a:alpha val="40000"/>
                  </a:schemeClr>
                </a:outerShdw>
              </a:effectLst>
            </a:endParaRPr>
          </a:p>
        </p:txBody>
      </p:sp>
      <p:sp>
        <p:nvSpPr>
          <p:cNvPr id="13" name="Slide Number Placeholder 12"/>
          <p:cNvSpPr>
            <a:spLocks noGrp="1"/>
          </p:cNvSpPr>
          <p:nvPr>
            <p:ph type="sldNum" sz="quarter" idx="12"/>
          </p:nvPr>
        </p:nvSpPr>
        <p:spPr/>
        <p:txBody>
          <a:bodyPr/>
          <a:lstStyle/>
          <a:p>
            <a:fld id="{762C1DD7-7C6D-4ED9-B6A6-F48CEDCD6F8D}" type="slidenum">
              <a:rPr lang="en-IN" smtClean="0"/>
              <a:t>25</a:t>
            </a:fld>
            <a:endParaRPr lang="en-IN"/>
          </a:p>
        </p:txBody>
      </p:sp>
    </p:spTree>
    <p:extLst>
      <p:ext uri="{BB962C8B-B14F-4D97-AF65-F5344CB8AC3E}">
        <p14:creationId xmlns:p14="http://schemas.microsoft.com/office/powerpoint/2010/main" val="1989142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2463" y="258510"/>
            <a:ext cx="6895350" cy="830997"/>
          </a:xfrm>
          <a:prstGeom prst="rect">
            <a:avLst/>
          </a:prstGeom>
          <a:noFill/>
        </p:spPr>
        <p:txBody>
          <a:bodyPr wrap="none" lIns="91440" tIns="45720" rIns="91440" bIns="45720">
            <a:spAutoFit/>
          </a:bodyPr>
          <a:lstStyle/>
          <a:p>
            <a:pPr algn="ctr"/>
            <a:r>
              <a:rPr lang="en-US" sz="4800" b="1" cap="none" spc="0" dirty="0" smtClean="0">
                <a:ln w="0"/>
                <a:solidFill>
                  <a:schemeClr val="tx1"/>
                </a:solidFill>
                <a:effectLst>
                  <a:outerShdw blurRad="38100" dist="19050" dir="2700000" algn="tl" rotWithShape="0">
                    <a:schemeClr val="dk1">
                      <a:alpha val="40000"/>
                    </a:schemeClr>
                  </a:outerShdw>
                </a:effectLst>
              </a:rPr>
              <a:t>SOLUTION TO LP MODEL 1</a:t>
            </a:r>
            <a:endParaRPr lang="en-US" sz="3200" b="1"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3" name="TextBox 2"/>
              <p:cNvSpPr txBox="1"/>
              <p:nvPr/>
            </p:nvSpPr>
            <p:spPr>
              <a:xfrm>
                <a:off x="954882" y="2545538"/>
                <a:ext cx="646035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𝑴𝒂𝒙𝒊𝒎𝒊𝒛𝒆</m:t>
                      </m:r>
                      <m:r>
                        <a:rPr lang="en-US" sz="2800" b="1" i="1" smtClean="0">
                          <a:latin typeface="Cambria Math" panose="02040503050406030204" pitchFamily="18" charset="0"/>
                        </a:rPr>
                        <m:t> </m:t>
                      </m:r>
                      <m:r>
                        <a:rPr lang="en-US" sz="2800" b="1" i="1" smtClean="0">
                          <a:latin typeface="Cambria Math" panose="02040503050406030204" pitchFamily="18" charset="0"/>
                        </a:rPr>
                        <m:t>𝒁</m:t>
                      </m:r>
                      <m:r>
                        <a:rPr lang="en-US" sz="2800" b="1" i="1" smtClean="0">
                          <a:latin typeface="Cambria Math" panose="02040503050406030204" pitchFamily="18" charset="0"/>
                        </a:rPr>
                        <m:t>=</m:t>
                      </m:r>
                      <m:r>
                        <a:rPr lang="en-US" sz="2800" b="1" i="1" smtClean="0">
                          <a:latin typeface="Cambria Math" panose="02040503050406030204" pitchFamily="18" charset="0"/>
                        </a:rPr>
                        <m:t>𝟔</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𝟏</m:t>
                          </m:r>
                        </m:sub>
                      </m:sSub>
                      <m:r>
                        <a:rPr lang="en-US" sz="2800" b="1" i="1" smtClean="0">
                          <a:latin typeface="Cambria Math" panose="02040503050406030204" pitchFamily="18" charset="0"/>
                        </a:rPr>
                        <m:t>+</m:t>
                      </m:r>
                      <m:r>
                        <a:rPr lang="en-US" sz="2800" b="1" i="1" smtClean="0">
                          <a:latin typeface="Cambria Math" panose="02040503050406030204" pitchFamily="18" charset="0"/>
                        </a:rPr>
                        <m:t>𝟏𝟎</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𝟐</m:t>
                          </m:r>
                        </m:sub>
                      </m:sSub>
                      <m:r>
                        <a:rPr lang="en-US" sz="2800" b="1" i="1" smtClean="0">
                          <a:latin typeface="Cambria Math" panose="02040503050406030204" pitchFamily="18" charset="0"/>
                        </a:rPr>
                        <m:t>+</m:t>
                      </m:r>
                      <m:r>
                        <a:rPr lang="en-US" sz="2800" b="1" i="1" smtClean="0">
                          <a:latin typeface="Cambria Math" panose="02040503050406030204" pitchFamily="18" charset="0"/>
                        </a:rPr>
                        <m:t>𝟎</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𝑺</m:t>
                          </m:r>
                        </m:e>
                        <m:sub>
                          <m:r>
                            <a:rPr lang="en-US" sz="2800" b="1" i="1" smtClean="0">
                              <a:latin typeface="Cambria Math" panose="02040503050406030204" pitchFamily="18" charset="0"/>
                            </a:rPr>
                            <m:t>𝟏</m:t>
                          </m:r>
                        </m:sub>
                      </m:sSub>
                      <m:r>
                        <a:rPr lang="en-US" sz="2800" b="1" i="1">
                          <a:latin typeface="Cambria Math" panose="02040503050406030204" pitchFamily="18" charset="0"/>
                        </a:rPr>
                        <m:t>+</m:t>
                      </m:r>
                      <m:r>
                        <a:rPr lang="en-US" sz="2800" b="1" i="1">
                          <a:latin typeface="Cambria Math" panose="02040503050406030204" pitchFamily="18" charset="0"/>
                        </a:rPr>
                        <m:t>𝟎</m:t>
                      </m:r>
                      <m:sSub>
                        <m:sSubPr>
                          <m:ctrlPr>
                            <a:rPr lang="en-US" sz="2800" b="1" i="1">
                              <a:latin typeface="Cambria Math" panose="02040503050406030204" pitchFamily="18" charset="0"/>
                            </a:rPr>
                          </m:ctrlPr>
                        </m:sSubPr>
                        <m:e>
                          <m:r>
                            <a:rPr lang="en-US" sz="2800" b="1" i="1" smtClean="0">
                              <a:latin typeface="Cambria Math" panose="02040503050406030204" pitchFamily="18" charset="0"/>
                            </a:rPr>
                            <m:t>𝑺</m:t>
                          </m:r>
                        </m:e>
                        <m:sub>
                          <m:r>
                            <a:rPr lang="en-US" sz="2800" b="1" i="1" smtClean="0">
                              <a:latin typeface="Cambria Math" panose="02040503050406030204" pitchFamily="18" charset="0"/>
                            </a:rPr>
                            <m:t>𝟐</m:t>
                          </m:r>
                        </m:sub>
                      </m:sSub>
                    </m:oMath>
                  </m:oMathPara>
                </a14:m>
                <a:endParaRPr lang="en-IN" sz="28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954882" y="2545538"/>
                <a:ext cx="6460358" cy="430887"/>
              </a:xfrm>
              <a:prstGeom prst="rect">
                <a:avLst/>
              </a:prstGeom>
              <a:blipFill rotWithShape="0">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459544" y="3805234"/>
                <a:ext cx="4802405" cy="58477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𝟐𝟓</m:t>
                      </m:r>
                      <m:sSub>
                        <m:sSubPr>
                          <m:ctrlPr>
                            <a:rPr lang="en-US" sz="32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32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𝟏</m:t>
                          </m:r>
                        </m:sub>
                      </m:s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m:t>
                      </m:r>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𝟓𝟎</m:t>
                      </m:r>
                      <m:sSub>
                        <m:sSubPr>
                          <m:ctrlPr>
                            <a:rPr lang="en-US" sz="32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32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𝟐</m:t>
                          </m:r>
                        </m:sub>
                      </m:s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m:t>
                      </m:r>
                      <m:sSub>
                        <m:sSubPr>
                          <m:ctrlPr>
                            <a:rPr lang="en-US" sz="32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3200" b="1" i="1" smtClean="0">
                              <a:ln w="0"/>
                              <a:effectLst>
                                <a:outerShdw blurRad="38100" dist="19050" dir="2700000" algn="tl" rotWithShape="0">
                                  <a:schemeClr val="dk1">
                                    <a:alpha val="40000"/>
                                  </a:schemeClr>
                                </a:outerShdw>
                              </a:effectLst>
                              <a:latin typeface="Cambria Math" panose="02040503050406030204" pitchFamily="18" charset="0"/>
                            </a:rPr>
                            <m:t>𝑺</m:t>
                          </m:r>
                        </m:e>
                        <m: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𝟏</m:t>
                          </m:r>
                        </m:sub>
                      </m:s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m:t>
                      </m:r>
                      <m:r>
                        <a:rPr lang="en-US" sz="32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𝟓𝟎𝟎</m:t>
                      </m:r>
                    </m:oMath>
                  </m:oMathPara>
                </a14:m>
                <a:endParaRPr lang="en-US" sz="3200" b="1"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4" name="Rectangle 3"/>
              <p:cNvSpPr>
                <a:spLocks noRot="1" noChangeAspect="1" noMove="1" noResize="1" noEditPoints="1" noAdjustHandles="1" noChangeArrowheads="1" noChangeShapeType="1" noTextEdit="1"/>
              </p:cNvSpPr>
              <p:nvPr/>
            </p:nvSpPr>
            <p:spPr>
              <a:xfrm>
                <a:off x="2459544" y="3805234"/>
                <a:ext cx="4802405" cy="584775"/>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639080" y="4487135"/>
                <a:ext cx="3663054" cy="584775"/>
              </a:xfrm>
              <a:prstGeom prst="rect">
                <a:avLst/>
              </a:prstGeom>
              <a:noFill/>
            </p:spPr>
            <p:txBody>
              <a:bodyPr wrap="none" lIns="91440" tIns="45720" rIns="91440" bIns="45720">
                <a:spAutoFit/>
              </a:bodyPr>
              <a:lstStyle/>
              <a:p>
                <a:pPr algn="just"/>
                <a14:m>
                  <m:oMathPara xmlns:m="http://schemas.openxmlformats.org/officeDocument/2006/math">
                    <m:oMathParaPr>
                      <m:jc m:val="centerGroup"/>
                    </m:oMathParaPr>
                    <m:oMath xmlns:m="http://schemas.openxmlformats.org/officeDocument/2006/math">
                      <m:sSub>
                        <m:sSubPr>
                          <m:ctrlPr>
                            <a:rPr lang="en-US" sz="32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32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𝟏</m:t>
                          </m:r>
                        </m:sub>
                      </m:s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 +</m:t>
                      </m:r>
                      <m:sSub>
                        <m:sSubPr>
                          <m:ctrlPr>
                            <a:rPr lang="en-US" sz="32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3200" b="1" i="1" smtClean="0">
                              <a:ln w="0"/>
                              <a:effectLst>
                                <a:outerShdw blurRad="38100" dist="19050" dir="2700000" algn="tl" rotWithShape="0">
                                  <a:schemeClr val="dk1">
                                    <a:alpha val="40000"/>
                                  </a:schemeClr>
                                </a:outerShdw>
                              </a:effectLst>
                              <a:latin typeface="Cambria Math" panose="02040503050406030204" pitchFamily="18" charset="0"/>
                            </a:rPr>
                            <m:t> </m:t>
                          </m:r>
                          <m:r>
                            <a:rPr lang="en-US" sz="32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𝟐</m:t>
                          </m:r>
                        </m:sub>
                      </m:s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m:t>
                      </m:r>
                      <m:sSub>
                        <m:sSubPr>
                          <m:ctrlPr>
                            <a:rPr lang="en-US" sz="32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3200" b="1" i="1" smtClean="0">
                              <a:ln w="0"/>
                              <a:effectLst>
                                <a:outerShdw blurRad="38100" dist="19050" dir="2700000" algn="tl" rotWithShape="0">
                                  <a:schemeClr val="dk1">
                                    <a:alpha val="40000"/>
                                  </a:schemeClr>
                                </a:outerShdw>
                              </a:effectLst>
                              <a:latin typeface="Cambria Math" panose="02040503050406030204" pitchFamily="18" charset="0"/>
                            </a:rPr>
                            <m:t>𝑺</m:t>
                          </m:r>
                        </m:e>
                        <m: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𝟐</m:t>
                          </m:r>
                        </m:sub>
                      </m:s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m:t>
                      </m:r>
                      <m:r>
                        <a:rPr lang="en-US" sz="32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𝟏𝟐</m:t>
                      </m:r>
                    </m:oMath>
                  </m:oMathPara>
                </a14:m>
                <a:endParaRPr lang="en-US" sz="3200" b="1"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5" name="Rectangle 4"/>
              <p:cNvSpPr>
                <a:spLocks noRot="1" noChangeAspect="1" noMove="1" noResize="1" noEditPoints="1" noAdjustHandles="1" noChangeArrowheads="1" noChangeShapeType="1" noTextEdit="1"/>
              </p:cNvSpPr>
              <p:nvPr/>
            </p:nvSpPr>
            <p:spPr>
              <a:xfrm>
                <a:off x="2639080" y="4487135"/>
                <a:ext cx="3663054" cy="584775"/>
              </a:xfrm>
              <a:prstGeom prst="rect">
                <a:avLst/>
              </a:prstGeom>
              <a:blipFill rotWithShape="0">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843808" y="5169036"/>
                <a:ext cx="2950551" cy="584775"/>
              </a:xfrm>
              <a:prstGeom prst="rect">
                <a:avLst/>
              </a:prstGeom>
              <a:noFill/>
            </p:spPr>
            <p:txBody>
              <a:bodyPr wrap="none" lIns="91440" tIns="45720" rIns="91440" bIns="45720">
                <a:spAutoFit/>
              </a:bodyPr>
              <a:lstStyle/>
              <a:p>
                <a:pPr algn="just"/>
                <a14:m>
                  <m:oMathPara xmlns:m="http://schemas.openxmlformats.org/officeDocument/2006/math">
                    <m:oMathParaPr>
                      <m:jc m:val="centerGroup"/>
                    </m:oMathParaPr>
                    <m:oMath xmlns:m="http://schemas.openxmlformats.org/officeDocument/2006/math">
                      <m:sSub>
                        <m:sSubPr>
                          <m:ctrlPr>
                            <a:rPr lang="en-US" sz="32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32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𝟏</m:t>
                          </m:r>
                        </m:sub>
                      </m:s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 </m:t>
                      </m:r>
                      <m:r>
                        <a:rPr lang="en-US" sz="32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32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𝟎</m:t>
                      </m:r>
                      <m:r>
                        <a:rPr lang="en-US" sz="32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US" sz="32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32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𝟐</m:t>
                          </m:r>
                        </m:sub>
                      </m:sSub>
                      <m:r>
                        <a:rPr lang="en-US" sz="3200"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32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𝟎</m:t>
                      </m:r>
                    </m:oMath>
                  </m:oMathPara>
                </a14:m>
                <a:endParaRPr lang="en-US" sz="3200" b="1"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6" name="Rectangle 5"/>
              <p:cNvSpPr>
                <a:spLocks noRot="1" noChangeAspect="1" noMove="1" noResize="1" noEditPoints="1" noAdjustHandles="1" noChangeArrowheads="1" noChangeShapeType="1" noTextEdit="1"/>
              </p:cNvSpPr>
              <p:nvPr/>
            </p:nvSpPr>
            <p:spPr>
              <a:xfrm>
                <a:off x="2843808" y="5169036"/>
                <a:ext cx="2950551" cy="584775"/>
              </a:xfrm>
              <a:prstGeom prst="rect">
                <a:avLst/>
              </a:prstGeom>
              <a:blipFill rotWithShape="0">
                <a:blip r:embed="rId5"/>
                <a:stretch>
                  <a:fillRect/>
                </a:stretch>
              </a:blipFill>
            </p:spPr>
            <p:txBody>
              <a:bodyPr/>
              <a:lstStyle/>
              <a:p>
                <a:r>
                  <a:rPr lang="en-IN">
                    <a:noFill/>
                  </a:rPr>
                  <a:t> </a:t>
                </a:r>
              </a:p>
            </p:txBody>
          </p:sp>
        </mc:Fallback>
      </mc:AlternateContent>
      <p:sp>
        <p:nvSpPr>
          <p:cNvPr id="7" name="Rectangle 6"/>
          <p:cNvSpPr/>
          <p:nvPr/>
        </p:nvSpPr>
        <p:spPr>
          <a:xfrm>
            <a:off x="954882" y="3019243"/>
            <a:ext cx="2011256" cy="707886"/>
          </a:xfrm>
          <a:prstGeom prst="rect">
            <a:avLst/>
          </a:prstGeom>
          <a:noFill/>
        </p:spPr>
        <p:txBody>
          <a:bodyPr wrap="none" lIns="91440" tIns="45720" rIns="91440" bIns="45720">
            <a:spAutoFit/>
          </a:bodyPr>
          <a:lstStyle/>
          <a:p>
            <a:pPr algn="ctr"/>
            <a:r>
              <a:rPr lang="en-US" sz="3200" cap="none" spc="0" dirty="0" smtClean="0">
                <a:ln w="0"/>
                <a:solidFill>
                  <a:schemeClr val="tx1"/>
                </a:solidFill>
                <a:effectLst>
                  <a:outerShdw blurRad="38100" dist="19050" dir="2700000" algn="tl" rotWithShape="0">
                    <a:schemeClr val="dk1">
                      <a:alpha val="40000"/>
                    </a:schemeClr>
                  </a:outerShdw>
                </a:effectLst>
              </a:rPr>
              <a:t>Subject to</a:t>
            </a:r>
            <a:r>
              <a:rPr lang="en-US" sz="4000" b="0" cap="none" spc="0" dirty="0" smtClean="0">
                <a:ln w="0"/>
                <a:solidFill>
                  <a:schemeClr val="tx1"/>
                </a:solidFill>
                <a:effectLst>
                  <a:outerShdw blurRad="38100" dist="19050" dir="2700000" algn="tl" rotWithShape="0">
                    <a:schemeClr val="dk1">
                      <a:alpha val="40000"/>
                    </a:schemeClr>
                  </a:outerShdw>
                </a:effectLst>
              </a:rPr>
              <a:t> </a:t>
            </a:r>
            <a:endParaRPr lang="en-US" sz="40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8" name="Rectangle 7"/>
              <p:cNvSpPr/>
              <p:nvPr/>
            </p:nvSpPr>
            <p:spPr>
              <a:xfrm>
                <a:off x="289110" y="1257595"/>
                <a:ext cx="8544404" cy="1015663"/>
              </a:xfrm>
              <a:prstGeom prst="rect">
                <a:avLst/>
              </a:prstGeom>
              <a:noFill/>
            </p:spPr>
            <p:txBody>
              <a:bodyPr wrap="square" lIns="91440" tIns="45720" rIns="91440" bIns="45720">
                <a:spAutoFit/>
              </a:bodyPr>
              <a:lstStyle/>
              <a:p>
                <a:r>
                  <a:rPr lang="en-US" sz="3200" b="1" dirty="0" smtClean="0">
                    <a:ln w="0"/>
                    <a:effectLst>
                      <a:outerShdw blurRad="38100" dist="19050" dir="2700000" algn="tl" rotWithShape="0">
                        <a:schemeClr val="dk1">
                          <a:alpha val="40000"/>
                        </a:schemeClr>
                      </a:outerShdw>
                    </a:effectLst>
                  </a:rPr>
                  <a:t>Standard</a:t>
                </a:r>
                <a:r>
                  <a:rPr lang="en-US" sz="3200" b="1" cap="none" spc="0" dirty="0" smtClean="0">
                    <a:ln w="0"/>
                    <a:solidFill>
                      <a:schemeClr val="tx1"/>
                    </a:solidFill>
                    <a:effectLst>
                      <a:outerShdw blurRad="38100" dist="19050" dir="2700000" algn="tl" rotWithShape="0">
                        <a:schemeClr val="dk1">
                          <a:alpha val="40000"/>
                        </a:schemeClr>
                      </a:outerShdw>
                    </a:effectLst>
                  </a:rPr>
                  <a:t> Form</a:t>
                </a:r>
                <a:r>
                  <a:rPr lang="en-US" sz="2800" b="0" cap="none" spc="0" dirty="0" smtClean="0">
                    <a:ln w="0"/>
                    <a:solidFill>
                      <a:schemeClr val="tx1"/>
                    </a:solidFill>
                    <a:effectLst>
                      <a:outerShdw blurRad="38100" dist="19050" dir="2700000" algn="tl" rotWithShape="0">
                        <a:schemeClr val="dk1">
                          <a:alpha val="40000"/>
                        </a:schemeClr>
                      </a:outerShdw>
                    </a:effectLst>
                  </a:rPr>
                  <a:t>: In th</a:t>
                </a:r>
                <a:r>
                  <a:rPr lang="en-US" sz="2800" dirty="0" smtClean="0">
                    <a:ln w="0"/>
                    <a:effectLst>
                      <a:outerShdw blurRad="38100" dist="19050" dir="2700000" algn="tl" rotWithShape="0">
                        <a:schemeClr val="dk1">
                          <a:alpha val="40000"/>
                        </a:schemeClr>
                      </a:outerShdw>
                    </a:effectLst>
                  </a:rPr>
                  <a:t>is case all constraints are </a:t>
                </a:r>
                <a14:m>
                  <m:oMath xmlns:m="http://schemas.openxmlformats.org/officeDocument/2006/math">
                    <m:r>
                      <a:rPr lang="en-US" sz="2800" b="0" i="1" smtClean="0">
                        <a:ln w="0"/>
                        <a:effectLst>
                          <a:outerShdw blurRad="38100" dist="19050" dir="2700000" algn="tl" rotWithShape="0">
                            <a:schemeClr val="dk1">
                              <a:alpha val="40000"/>
                            </a:schemeClr>
                          </a:outerShdw>
                        </a:effectLst>
                        <a:latin typeface="Cambria Math" panose="02040503050406030204" pitchFamily="18" charset="0"/>
                      </a:rPr>
                      <m:t>≤</m:t>
                    </m:r>
                  </m:oMath>
                </a14:m>
                <a:r>
                  <a:rPr lang="en-US" sz="2800" b="0" cap="none" spc="0" dirty="0" smtClean="0">
                    <a:ln w="0"/>
                    <a:solidFill>
                      <a:schemeClr val="tx1"/>
                    </a:solidFill>
                    <a:effectLst>
                      <a:outerShdw blurRad="38100" dist="19050" dir="2700000" algn="tl" rotWithShape="0">
                        <a:schemeClr val="dk1">
                          <a:alpha val="40000"/>
                        </a:schemeClr>
                      </a:outerShdw>
                    </a:effectLst>
                  </a:rPr>
                  <a:t>  type constraints. </a:t>
                </a:r>
                <a14:m>
                  <m:oMath xmlns:m="http://schemas.openxmlformats.org/officeDocument/2006/math">
                    <m:sSub>
                      <m:sSubPr>
                        <m:ctrlPr>
                          <a:rPr lang="en-US" sz="2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IN" sz="2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b>
                    </m:sSub>
                  </m:oMath>
                </a14:m>
                <a:r>
                  <a:rPr lang="en-US" sz="2800" b="0" cap="none" spc="0" dirty="0" smtClean="0">
                    <a:ln w="0"/>
                    <a:solidFill>
                      <a:schemeClr val="tx1"/>
                    </a:solidFill>
                    <a:effectLst>
                      <a:outerShdw blurRad="38100" dist="19050" dir="2700000" algn="tl" rotWithShape="0">
                        <a:schemeClr val="dk1">
                          <a:alpha val="40000"/>
                        </a:schemeClr>
                      </a:outerShdw>
                    </a:effectLst>
                  </a:rPr>
                  <a:t> and </a:t>
                </a:r>
                <a14:m>
                  <m:oMath xmlns:m="http://schemas.openxmlformats.org/officeDocument/2006/math">
                    <m:sSub>
                      <m:sSubPr>
                        <m:ctrlPr>
                          <a:rPr lang="en-US" sz="2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𝑆</m:t>
                        </m:r>
                      </m:e>
                      <m:sub>
                        <m:r>
                          <a:rPr lang="en-IN" sz="28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oMath>
                </a14:m>
                <a:r>
                  <a:rPr lang="en-US" sz="2800" b="0" cap="none" spc="0" dirty="0" smtClean="0">
                    <a:ln w="0"/>
                    <a:solidFill>
                      <a:schemeClr val="tx1"/>
                    </a:solidFill>
                    <a:effectLst>
                      <a:outerShdw blurRad="38100" dist="19050" dir="2700000" algn="tl" rotWithShape="0">
                        <a:schemeClr val="dk1">
                          <a:alpha val="40000"/>
                        </a:schemeClr>
                      </a:outerShdw>
                    </a:effectLst>
                  </a:rPr>
                  <a:t> are slack variables</a:t>
                </a:r>
                <a:endParaRPr lang="en-US" sz="28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8" name="Rectangle 7"/>
              <p:cNvSpPr>
                <a:spLocks noRot="1" noChangeAspect="1" noMove="1" noResize="1" noEditPoints="1" noAdjustHandles="1" noChangeArrowheads="1" noChangeShapeType="1" noTextEdit="1"/>
              </p:cNvSpPr>
              <p:nvPr/>
            </p:nvSpPr>
            <p:spPr>
              <a:xfrm>
                <a:off x="289110" y="1257595"/>
                <a:ext cx="8544404" cy="1015663"/>
              </a:xfrm>
              <a:prstGeom prst="rect">
                <a:avLst/>
              </a:prstGeom>
              <a:blipFill rotWithShape="0">
                <a:blip r:embed="rId6"/>
                <a:stretch>
                  <a:fillRect l="-1926" t="-8982" b="-19162"/>
                </a:stretch>
              </a:blipFill>
            </p:spPr>
            <p:txBody>
              <a:bodyPr/>
              <a:lstStyle/>
              <a:p>
                <a:r>
                  <a:rPr lang="en-IN">
                    <a:noFill/>
                  </a:rPr>
                  <a:t> </a:t>
                </a:r>
              </a:p>
            </p:txBody>
          </p:sp>
        </mc:Fallback>
      </mc:AlternateContent>
      <p:sp>
        <p:nvSpPr>
          <p:cNvPr id="13" name="Slide Number Placeholder 12"/>
          <p:cNvSpPr>
            <a:spLocks noGrp="1"/>
          </p:cNvSpPr>
          <p:nvPr>
            <p:ph type="sldNum" sz="quarter" idx="12"/>
          </p:nvPr>
        </p:nvSpPr>
        <p:spPr/>
        <p:txBody>
          <a:bodyPr/>
          <a:lstStyle/>
          <a:p>
            <a:fld id="{762C1DD7-7C6D-4ED9-B6A6-F48CEDCD6F8D}" type="slidenum">
              <a:rPr lang="en-IN" smtClean="0"/>
              <a:t>26</a:t>
            </a:fld>
            <a:endParaRPr lang="en-IN" dirty="0"/>
          </a:p>
        </p:txBody>
      </p:sp>
    </p:spTree>
    <p:extLst>
      <p:ext uri="{BB962C8B-B14F-4D97-AF65-F5344CB8AC3E}">
        <p14:creationId xmlns:p14="http://schemas.microsoft.com/office/powerpoint/2010/main" val="1987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1633959" y="1942979"/>
                <a:ext cx="4802405" cy="58477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𝟐𝟓</m:t>
                      </m:r>
                      <m:sSub>
                        <m:sSubPr>
                          <m:ctrlPr>
                            <a:rPr lang="en-US" sz="32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32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𝟏</m:t>
                          </m:r>
                        </m:sub>
                      </m:s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m:t>
                      </m:r>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𝟓𝟎</m:t>
                      </m:r>
                      <m:sSub>
                        <m:sSubPr>
                          <m:ctrlPr>
                            <a:rPr lang="en-US" sz="32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32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𝟐</m:t>
                          </m:r>
                        </m:sub>
                      </m:s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m:t>
                      </m:r>
                      <m:sSub>
                        <m:sSubPr>
                          <m:ctrlPr>
                            <a:rPr lang="en-US" sz="32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3200" b="1" i="1" smtClean="0">
                              <a:ln w="0"/>
                              <a:effectLst>
                                <a:outerShdw blurRad="38100" dist="19050" dir="2700000" algn="tl" rotWithShape="0">
                                  <a:schemeClr val="dk1">
                                    <a:alpha val="40000"/>
                                  </a:schemeClr>
                                </a:outerShdw>
                              </a:effectLst>
                              <a:latin typeface="Cambria Math" panose="02040503050406030204" pitchFamily="18" charset="0"/>
                            </a:rPr>
                            <m:t>𝑺</m:t>
                          </m:r>
                        </m:e>
                        <m: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𝟏</m:t>
                          </m:r>
                        </m:sub>
                      </m:s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m:t>
                      </m:r>
                      <m:r>
                        <a:rPr lang="en-US" sz="32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𝟓𝟎𝟎</m:t>
                      </m:r>
                    </m:oMath>
                  </m:oMathPara>
                </a14:m>
                <a:endParaRPr lang="en-US" sz="3200" b="1"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3" name="Rectangle 2"/>
              <p:cNvSpPr>
                <a:spLocks noRot="1" noChangeAspect="1" noMove="1" noResize="1" noEditPoints="1" noAdjustHandles="1" noChangeArrowheads="1" noChangeShapeType="1" noTextEdit="1"/>
              </p:cNvSpPr>
              <p:nvPr/>
            </p:nvSpPr>
            <p:spPr>
              <a:xfrm>
                <a:off x="2979011" y="1942978"/>
                <a:ext cx="4802405" cy="584775"/>
              </a:xfrm>
              <a:prstGeom prst="rect">
                <a:avLst/>
              </a:prstGeom>
              <a:blipFill rotWithShape="0">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024096" y="2446098"/>
                <a:ext cx="4022127" cy="584775"/>
              </a:xfrm>
              <a:prstGeom prst="rect">
                <a:avLst/>
              </a:prstGeom>
              <a:noFill/>
            </p:spPr>
            <p:txBody>
              <a:bodyPr wrap="none" lIns="91440" tIns="45720" rIns="91440" bIns="45720">
                <a:spAutoFit/>
              </a:bodyPr>
              <a:lstStyle/>
              <a:p>
                <a:pPr algn="just"/>
                <a14:m>
                  <m:oMathPara xmlns:m="http://schemas.openxmlformats.org/officeDocument/2006/math">
                    <m:oMathParaPr>
                      <m:jc m:val="centerGroup"/>
                    </m:oMathParaPr>
                    <m:oMath xmlns:m="http://schemas.openxmlformats.org/officeDocument/2006/math">
                      <m:sSub>
                        <m:sSubPr>
                          <m:ctrlPr>
                            <a:rPr lang="en-US" sz="32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32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𝟏</m:t>
                          </m:r>
                        </m:sub>
                      </m:s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 +</m:t>
                      </m:r>
                      <m:sSub>
                        <m:sSubPr>
                          <m:ctrlPr>
                            <a:rPr lang="en-US" sz="32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3200" b="1" i="1" smtClean="0">
                              <a:ln w="0"/>
                              <a:effectLst>
                                <a:outerShdw blurRad="38100" dist="19050" dir="2700000" algn="tl" rotWithShape="0">
                                  <a:schemeClr val="dk1">
                                    <a:alpha val="40000"/>
                                  </a:schemeClr>
                                </a:outerShdw>
                              </a:effectLst>
                              <a:latin typeface="Cambria Math" panose="02040503050406030204" pitchFamily="18" charset="0"/>
                            </a:rPr>
                            <m:t>      </m:t>
                          </m:r>
                          <m:r>
                            <a:rPr lang="en-US" sz="32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𝟐</m:t>
                          </m:r>
                        </m:sub>
                      </m:s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m:t>
                      </m:r>
                      <m:sSub>
                        <m:sSubPr>
                          <m:ctrlPr>
                            <a:rPr lang="en-US" sz="32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3200" b="1" i="1" smtClean="0">
                              <a:ln w="0"/>
                              <a:effectLst>
                                <a:outerShdw blurRad="38100" dist="19050" dir="2700000" algn="tl" rotWithShape="0">
                                  <a:schemeClr val="dk1">
                                    <a:alpha val="40000"/>
                                  </a:schemeClr>
                                </a:outerShdw>
                              </a:effectLst>
                              <a:latin typeface="Cambria Math" panose="02040503050406030204" pitchFamily="18" charset="0"/>
                            </a:rPr>
                            <m:t>𝑺</m:t>
                          </m:r>
                        </m:e>
                        <m: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𝟐</m:t>
                          </m:r>
                        </m:sub>
                      </m:s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m:t>
                      </m:r>
                      <m:r>
                        <a:rPr lang="en-US" sz="32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𝟏𝟐</m:t>
                      </m:r>
                    </m:oMath>
                  </m:oMathPara>
                </a14:m>
                <a:endParaRPr lang="en-US" sz="3200" b="1"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4" name="Rectangle 3"/>
              <p:cNvSpPr>
                <a:spLocks noRot="1" noChangeAspect="1" noMove="1" noResize="1" noEditPoints="1" noAdjustHandles="1" noChangeArrowheads="1" noChangeShapeType="1" noTextEdit="1"/>
              </p:cNvSpPr>
              <p:nvPr/>
            </p:nvSpPr>
            <p:spPr>
              <a:xfrm>
                <a:off x="3369149" y="2446097"/>
                <a:ext cx="4022127" cy="584775"/>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865440" y="2949217"/>
                <a:ext cx="2950551" cy="584775"/>
              </a:xfrm>
              <a:prstGeom prst="rect">
                <a:avLst/>
              </a:prstGeom>
              <a:noFill/>
            </p:spPr>
            <p:txBody>
              <a:bodyPr wrap="none" lIns="91440" tIns="45720" rIns="91440" bIns="45720">
                <a:spAutoFit/>
              </a:bodyPr>
              <a:lstStyle/>
              <a:p>
                <a:pPr algn="just"/>
                <a14:m>
                  <m:oMathPara xmlns:m="http://schemas.openxmlformats.org/officeDocument/2006/math">
                    <m:oMathParaPr>
                      <m:jc m:val="centerGroup"/>
                    </m:oMathParaPr>
                    <m:oMath xmlns:m="http://schemas.openxmlformats.org/officeDocument/2006/math">
                      <m:sSub>
                        <m:sSubPr>
                          <m:ctrlPr>
                            <a:rPr lang="en-US" sz="32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32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𝟏</m:t>
                          </m:r>
                        </m:sub>
                      </m:s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 </m:t>
                      </m:r>
                      <m:r>
                        <a:rPr lang="en-US" sz="32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32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𝟎</m:t>
                      </m:r>
                      <m:r>
                        <a:rPr lang="en-US" sz="32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US" sz="3200" b="1" i="1" smtClean="0">
                              <a:ln w="0"/>
                              <a:effectLst>
                                <a:outerShdw blurRad="38100" dist="19050" dir="2700000" algn="tl" rotWithShape="0">
                                  <a:schemeClr val="dk1">
                                    <a:alpha val="40000"/>
                                  </a:schemeClr>
                                </a:outerShdw>
                              </a:effectLst>
                              <a:latin typeface="Cambria Math" panose="02040503050406030204" pitchFamily="18" charset="0"/>
                            </a:rPr>
                          </m:ctrlPr>
                        </m:sSubPr>
                        <m:e>
                          <m:r>
                            <a:rPr lang="en-US" sz="3200" b="1" i="1" smtClean="0">
                              <a:ln w="0"/>
                              <a:effectLst>
                                <a:outerShdw blurRad="38100" dist="19050" dir="2700000" algn="tl" rotWithShape="0">
                                  <a:schemeClr val="dk1">
                                    <a:alpha val="40000"/>
                                  </a:schemeClr>
                                </a:outerShdw>
                              </a:effectLst>
                              <a:latin typeface="Cambria Math" panose="02040503050406030204" pitchFamily="18" charset="0"/>
                            </a:rPr>
                            <m:t>𝒙</m:t>
                          </m:r>
                        </m:e>
                        <m:sub>
                          <m:r>
                            <a:rPr lang="en-US" sz="3200" b="1" i="1" smtClean="0">
                              <a:ln w="0"/>
                              <a:effectLst>
                                <a:outerShdw blurRad="38100" dist="19050" dir="2700000" algn="tl" rotWithShape="0">
                                  <a:schemeClr val="dk1">
                                    <a:alpha val="40000"/>
                                  </a:schemeClr>
                                </a:outerShdw>
                              </a:effectLst>
                              <a:latin typeface="Cambria Math" panose="02040503050406030204" pitchFamily="18" charset="0"/>
                            </a:rPr>
                            <m:t>𝟐</m:t>
                          </m:r>
                        </m:sub>
                      </m:sSub>
                      <m:r>
                        <a:rPr lang="en-US" sz="3200" b="1" i="1">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3200" b="1"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𝟎</m:t>
                      </m:r>
                    </m:oMath>
                  </m:oMathPara>
                </a14:m>
                <a:endParaRPr lang="en-US" sz="3200" b="1"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5" name="Rectangle 4"/>
              <p:cNvSpPr>
                <a:spLocks noRot="1" noChangeAspect="1" noMove="1" noResize="1" noEditPoints="1" noAdjustHandles="1" noChangeArrowheads="1" noChangeShapeType="1" noTextEdit="1"/>
              </p:cNvSpPr>
              <p:nvPr/>
            </p:nvSpPr>
            <p:spPr>
              <a:xfrm>
                <a:off x="2979011" y="2949216"/>
                <a:ext cx="2950551" cy="584775"/>
              </a:xfrm>
              <a:prstGeom prst="rect">
                <a:avLst/>
              </a:prstGeom>
              <a:blipFill rotWithShape="0">
                <a:blip r:embed="rId4"/>
                <a:stretch>
                  <a:fillRect/>
                </a:stretch>
              </a:blipFill>
            </p:spPr>
            <p:txBody>
              <a:bodyPr/>
              <a:lstStyle/>
              <a:p>
                <a:r>
                  <a:rPr lang="en-IN">
                    <a:noFill/>
                  </a:rPr>
                  <a:t> </a:t>
                </a:r>
              </a:p>
            </p:txBody>
          </p:sp>
        </mc:Fallback>
      </mc:AlternateContent>
      <p:sp>
        <p:nvSpPr>
          <p:cNvPr id="6" name="Rectangle 5"/>
          <p:cNvSpPr/>
          <p:nvPr/>
        </p:nvSpPr>
        <p:spPr>
          <a:xfrm>
            <a:off x="523502" y="1521516"/>
            <a:ext cx="1955151"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Subject to </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2024096" y="135269"/>
            <a:ext cx="368600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ITERATION 1</a:t>
            </a:r>
            <a:endParaRPr lang="en-US" sz="5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8" name="Rectangle 7"/>
              <p:cNvSpPr/>
              <p:nvPr/>
            </p:nvSpPr>
            <p:spPr>
              <a:xfrm>
                <a:off x="483964" y="3533992"/>
                <a:ext cx="7194020" cy="3477875"/>
              </a:xfrm>
              <a:prstGeom prst="rect">
                <a:avLst/>
              </a:prstGeom>
              <a:noFill/>
            </p:spPr>
            <p:txBody>
              <a:bodyPr wrap="square" lIns="91440" tIns="45720" rIns="91440" bIns="45720">
                <a:spAutoFit/>
              </a:bodyPr>
              <a:lstStyle/>
              <a:p>
                <a:r>
                  <a:rPr lang="en-US" sz="3200" dirty="0" smtClean="0">
                    <a:ln w="0"/>
                    <a:effectLst>
                      <a:outerShdw blurRad="38100" dist="19050" dir="2700000" algn="tl" rotWithShape="0">
                        <a:schemeClr val="dk1">
                          <a:alpha val="40000"/>
                        </a:schemeClr>
                      </a:outerShdw>
                    </a:effectLst>
                  </a:rPr>
                  <a:t>Basic Variables: </a:t>
                </a:r>
                <a14:m>
                  <m:oMath xmlns:m="http://schemas.openxmlformats.org/officeDocument/2006/math">
                    <m:sSub>
                      <m:sSubPr>
                        <m:ctrlPr>
                          <a:rPr lang="en-US" sz="3200" b="1" i="1">
                            <a:latin typeface="Cambria Math" panose="02040503050406030204" pitchFamily="18" charset="0"/>
                          </a:rPr>
                        </m:ctrlPr>
                      </m:sSubPr>
                      <m:e>
                        <m:r>
                          <a:rPr lang="en-US" sz="3200" b="1" i="1" smtClean="0">
                            <a:latin typeface="Cambria Math" panose="02040503050406030204" pitchFamily="18" charset="0"/>
                          </a:rPr>
                          <m:t>𝑺</m:t>
                        </m:r>
                      </m:e>
                      <m:sub>
                        <m:r>
                          <a:rPr lang="en-US" sz="3200" b="1" i="1">
                            <a:latin typeface="Cambria Math" panose="02040503050406030204" pitchFamily="18" charset="0"/>
                          </a:rPr>
                          <m:t>𝟏</m:t>
                        </m:r>
                      </m:sub>
                    </m:sSub>
                    <m:r>
                      <a:rPr lang="en-US" sz="3200" b="1" i="1" smtClean="0">
                        <a:latin typeface="Cambria Math" panose="02040503050406030204" pitchFamily="18" charset="0"/>
                      </a:rPr>
                      <m:t>,</m:t>
                    </m:r>
                    <m:sSub>
                      <m:sSubPr>
                        <m:ctrlPr>
                          <a:rPr lang="en-US" sz="3200" b="1" i="1">
                            <a:latin typeface="Cambria Math" panose="02040503050406030204" pitchFamily="18" charset="0"/>
                          </a:rPr>
                        </m:ctrlPr>
                      </m:sSubPr>
                      <m:e>
                        <m:r>
                          <a:rPr lang="en-US" sz="3200" b="1" i="1" smtClean="0">
                            <a:latin typeface="Cambria Math" panose="02040503050406030204" pitchFamily="18" charset="0"/>
                          </a:rPr>
                          <m:t>𝑺</m:t>
                        </m:r>
                      </m:e>
                      <m:sub>
                        <m:r>
                          <a:rPr lang="en-US" sz="3200" b="1" i="1">
                            <a:latin typeface="Cambria Math" panose="02040503050406030204" pitchFamily="18" charset="0"/>
                          </a:rPr>
                          <m:t>𝟐</m:t>
                        </m:r>
                      </m:sub>
                    </m:sSub>
                  </m:oMath>
                </a14:m>
                <a:endParaRPr lang="en-US" sz="3200" dirty="0" smtClean="0">
                  <a:ln w="0"/>
                  <a:effectLst>
                    <a:outerShdw blurRad="38100" dist="19050" dir="2700000" algn="tl" rotWithShape="0">
                      <a:schemeClr val="dk1">
                        <a:alpha val="40000"/>
                      </a:schemeClr>
                    </a:outerShdw>
                  </a:effectLst>
                </a:endParaRPr>
              </a:p>
              <a:p>
                <a:r>
                  <a:rPr lang="en-US" sz="3200" dirty="0" smtClean="0">
                    <a:ln w="0"/>
                    <a:effectLst>
                      <a:outerShdw blurRad="38100" dist="19050" dir="2700000" algn="tl" rotWithShape="0">
                        <a:schemeClr val="dk1">
                          <a:alpha val="40000"/>
                        </a:schemeClr>
                      </a:outerShdw>
                    </a:effectLst>
                  </a:rPr>
                  <a:t>Non-Basic variables:  </a:t>
                </a:r>
                <a14:m>
                  <m:oMath xmlns:m="http://schemas.openxmlformats.org/officeDocument/2006/math">
                    <m:sSub>
                      <m:sSubPr>
                        <m:ctrlPr>
                          <a:rPr lang="en-US" sz="3200" b="1" i="1">
                            <a:latin typeface="Cambria Math" panose="02040503050406030204" pitchFamily="18" charset="0"/>
                          </a:rPr>
                        </m:ctrlPr>
                      </m:sSubPr>
                      <m:e>
                        <m:r>
                          <a:rPr lang="en-US" sz="3200" b="1" i="1" smtClean="0">
                            <a:latin typeface="Cambria Math" panose="02040503050406030204" pitchFamily="18" charset="0"/>
                          </a:rPr>
                          <m:t>𝒙</m:t>
                        </m:r>
                      </m:e>
                      <m:sub>
                        <m:r>
                          <a:rPr lang="en-US" sz="3200" b="1" i="1">
                            <a:latin typeface="Cambria Math" panose="02040503050406030204" pitchFamily="18" charset="0"/>
                          </a:rPr>
                          <m:t>𝟏</m:t>
                        </m:r>
                      </m:sub>
                    </m:sSub>
                    <m:r>
                      <a:rPr lang="en-US" sz="3200" b="1" i="1" smtClean="0">
                        <a:latin typeface="Cambria Math" panose="02040503050406030204" pitchFamily="18" charset="0"/>
                      </a:rPr>
                      <m:t>,</m:t>
                    </m:r>
                    <m:sSub>
                      <m:sSubPr>
                        <m:ctrlPr>
                          <a:rPr lang="en-US" sz="3200" b="1" i="1">
                            <a:latin typeface="Cambria Math" panose="02040503050406030204" pitchFamily="18" charset="0"/>
                          </a:rPr>
                        </m:ctrlPr>
                      </m:sSubPr>
                      <m:e>
                        <m:r>
                          <a:rPr lang="en-US" sz="3200" b="1" i="1">
                            <a:latin typeface="Cambria Math" panose="02040503050406030204" pitchFamily="18" charset="0"/>
                          </a:rPr>
                          <m:t>𝒙</m:t>
                        </m:r>
                      </m:e>
                      <m:sub>
                        <m:r>
                          <a:rPr lang="en-US" sz="3200" b="1" i="1">
                            <a:latin typeface="Cambria Math" panose="02040503050406030204" pitchFamily="18" charset="0"/>
                          </a:rPr>
                          <m:t>𝟐</m:t>
                        </m:r>
                      </m:sub>
                    </m:sSub>
                  </m:oMath>
                </a14:m>
                <a:endParaRPr lang="en-US" sz="3600" dirty="0" smtClean="0">
                  <a:ln w="0"/>
                  <a:effectLst>
                    <a:outerShdw blurRad="38100" dist="19050" dir="2700000" algn="tl" rotWithShape="0">
                      <a:schemeClr val="dk1">
                        <a:alpha val="40000"/>
                      </a:schemeClr>
                    </a:outerShdw>
                  </a:effectLst>
                </a:endParaRPr>
              </a:p>
              <a:p>
                <a:r>
                  <a:rPr lang="en-US" sz="3600" dirty="0" smtClean="0">
                    <a:ln w="0"/>
                    <a:effectLst>
                      <a:outerShdw blurRad="38100" dist="19050" dir="2700000" algn="tl" rotWithShape="0">
                        <a:schemeClr val="dk1">
                          <a:alpha val="40000"/>
                        </a:schemeClr>
                      </a:outerShdw>
                    </a:effectLst>
                  </a:rPr>
                  <a:t>Solution:</a:t>
                </a:r>
              </a:p>
              <a:p>
                <a:r>
                  <a:rPr lang="en-US" sz="3600" dirty="0" smtClean="0">
                    <a:ln w="0"/>
                    <a:effectLst>
                      <a:outerShdw blurRad="38100" dist="19050" dir="2700000" algn="tl" rotWithShape="0">
                        <a:schemeClr val="dk1">
                          <a:alpha val="40000"/>
                        </a:schemeClr>
                      </a:outerShdw>
                    </a:effectLst>
                  </a:rPr>
                  <a:t>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𝑺</m:t>
                        </m:r>
                      </m:e>
                      <m:sub>
                        <m:r>
                          <a:rPr lang="en-US" sz="2400" b="1" i="1">
                            <a:latin typeface="Cambria Math" panose="02040503050406030204" pitchFamily="18" charset="0"/>
                          </a:rPr>
                          <m:t>𝟏</m:t>
                        </m:r>
                      </m:sub>
                    </m:sSub>
                    <m:r>
                      <a:rPr lang="en-US" sz="2400" b="1" i="1" smtClean="0">
                        <a:latin typeface="Cambria Math" panose="02040503050406030204" pitchFamily="18" charset="0"/>
                      </a:rPr>
                      <m:t>=</m:t>
                    </m:r>
                    <m:r>
                      <a:rPr lang="en-US" sz="2400" b="1" i="1" smtClean="0">
                        <a:latin typeface="Cambria Math" panose="02040503050406030204" pitchFamily="18" charset="0"/>
                      </a:rPr>
                      <m:t>𝟓𝟎𝟎</m:t>
                    </m:r>
                  </m:oMath>
                </a14:m>
                <a:endParaRPr lang="en-US" sz="2400" b="1" dirty="0" smtClean="0"/>
              </a:p>
              <a:p>
                <a:r>
                  <a:rPr lang="en-US" sz="3600" dirty="0" smtClean="0">
                    <a:ln w="0"/>
                    <a:effectLst>
                      <a:outerShdw blurRad="38100" dist="19050" dir="2700000" algn="tl" rotWithShape="0">
                        <a:schemeClr val="dk1">
                          <a:alpha val="40000"/>
                        </a:schemeClr>
                      </a:outerShdw>
                    </a:effectLst>
                  </a:rPr>
                  <a:t>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𝑺</m:t>
                        </m:r>
                      </m:e>
                      <m:sub>
                        <m:r>
                          <a:rPr lang="en-US" sz="2400" b="1" i="1" smtClean="0">
                            <a:latin typeface="Cambria Math" panose="02040503050406030204" pitchFamily="18" charset="0"/>
                          </a:rPr>
                          <m:t>𝟐</m:t>
                        </m:r>
                      </m:sub>
                    </m:sSub>
                    <m:r>
                      <a:rPr lang="en-US" sz="2400" b="1" i="1">
                        <a:latin typeface="Cambria Math" panose="02040503050406030204" pitchFamily="18" charset="0"/>
                      </a:rPr>
                      <m:t>=</m:t>
                    </m:r>
                    <m:r>
                      <a:rPr lang="en-US" sz="2400" b="1" i="1" smtClean="0">
                        <a:latin typeface="Cambria Math" panose="02040503050406030204" pitchFamily="18" charset="0"/>
                      </a:rPr>
                      <m:t>𝟏𝟐</m:t>
                    </m:r>
                  </m:oMath>
                </a14:m>
                <a:endParaRPr lang="en-US" sz="2400" b="1" dirty="0" smtClean="0"/>
              </a:p>
              <a:p>
                <a:r>
                  <a:rPr lang="en-US" sz="2400" b="1" dirty="0" smtClean="0"/>
                  <a:t>	Z    </a:t>
                </a:r>
                <a14:m>
                  <m:oMath xmlns:m="http://schemas.openxmlformats.org/officeDocument/2006/math">
                    <m:r>
                      <a:rPr lang="en-US" sz="2400" b="1" i="1">
                        <a:latin typeface="Cambria Math" panose="02040503050406030204" pitchFamily="18" charset="0"/>
                      </a:rPr>
                      <m:t>=</m:t>
                    </m:r>
                    <m:r>
                      <a:rPr lang="en-US" sz="2400" b="1" i="1" smtClean="0">
                        <a:latin typeface="Cambria Math" panose="02040503050406030204" pitchFamily="18" charset="0"/>
                      </a:rPr>
                      <m:t>𝟎</m:t>
                    </m:r>
                  </m:oMath>
                </a14:m>
                <a:endParaRPr lang="en-US" sz="2400" b="1" dirty="0"/>
              </a:p>
              <a:p>
                <a:endParaRPr lang="en-US" sz="2400" b="1" dirty="0"/>
              </a:p>
            </p:txBody>
          </p:sp>
        </mc:Choice>
        <mc:Fallback xmlns="">
          <p:sp>
            <p:nvSpPr>
              <p:cNvPr id="8" name="Rectangle 7"/>
              <p:cNvSpPr>
                <a:spLocks noRot="1" noChangeAspect="1" noMove="1" noResize="1" noEditPoints="1" noAdjustHandles="1" noChangeArrowheads="1" noChangeShapeType="1" noTextEdit="1"/>
              </p:cNvSpPr>
              <p:nvPr/>
            </p:nvSpPr>
            <p:spPr>
              <a:xfrm>
                <a:off x="645285" y="3533991"/>
                <a:ext cx="9592027" cy="3477875"/>
              </a:xfrm>
              <a:prstGeom prst="rect">
                <a:avLst/>
              </a:prstGeom>
              <a:blipFill rotWithShape="0">
                <a:blip r:embed="rId5"/>
                <a:stretch>
                  <a:fillRect l="-2098" t="-263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67896" y="1054513"/>
                <a:ext cx="646035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𝑴𝒂𝒙𝒊𝒎𝒊𝒛𝒆</m:t>
                      </m:r>
                      <m:r>
                        <a:rPr lang="en-US" sz="2800" b="1" i="1" smtClean="0">
                          <a:latin typeface="Cambria Math" panose="02040503050406030204" pitchFamily="18" charset="0"/>
                        </a:rPr>
                        <m:t> </m:t>
                      </m:r>
                      <m:r>
                        <a:rPr lang="en-US" sz="2800" b="1" i="1" smtClean="0">
                          <a:latin typeface="Cambria Math" panose="02040503050406030204" pitchFamily="18" charset="0"/>
                        </a:rPr>
                        <m:t>𝒁</m:t>
                      </m:r>
                      <m:r>
                        <a:rPr lang="en-US" sz="2800" b="1" i="1" smtClean="0">
                          <a:latin typeface="Cambria Math" panose="02040503050406030204" pitchFamily="18" charset="0"/>
                        </a:rPr>
                        <m:t>=</m:t>
                      </m:r>
                      <m:r>
                        <a:rPr lang="en-US" sz="2800" b="1" i="1" smtClean="0">
                          <a:latin typeface="Cambria Math" panose="02040503050406030204" pitchFamily="18" charset="0"/>
                        </a:rPr>
                        <m:t>𝟔</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𝟏</m:t>
                          </m:r>
                        </m:sub>
                      </m:sSub>
                      <m:r>
                        <a:rPr lang="en-US" sz="2800" b="1" i="1" smtClean="0">
                          <a:latin typeface="Cambria Math" panose="02040503050406030204" pitchFamily="18" charset="0"/>
                        </a:rPr>
                        <m:t>+</m:t>
                      </m:r>
                      <m:r>
                        <a:rPr lang="en-US" sz="2800" b="1" i="1" smtClean="0">
                          <a:latin typeface="Cambria Math" panose="02040503050406030204" pitchFamily="18" charset="0"/>
                        </a:rPr>
                        <m:t>𝟏𝟎</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𝟐</m:t>
                          </m:r>
                        </m:sub>
                      </m:sSub>
                      <m:r>
                        <a:rPr lang="en-US" sz="2800" b="1" i="1" smtClean="0">
                          <a:latin typeface="Cambria Math" panose="02040503050406030204" pitchFamily="18" charset="0"/>
                        </a:rPr>
                        <m:t>+</m:t>
                      </m:r>
                      <m:r>
                        <a:rPr lang="en-US" sz="2800" b="1" i="1" smtClean="0">
                          <a:latin typeface="Cambria Math" panose="02040503050406030204" pitchFamily="18" charset="0"/>
                        </a:rPr>
                        <m:t>𝟎</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𝑺</m:t>
                          </m:r>
                        </m:e>
                        <m:sub>
                          <m:r>
                            <a:rPr lang="en-US" sz="2800" b="1" i="1" smtClean="0">
                              <a:latin typeface="Cambria Math" panose="02040503050406030204" pitchFamily="18" charset="0"/>
                            </a:rPr>
                            <m:t>𝟏</m:t>
                          </m:r>
                        </m:sub>
                      </m:sSub>
                      <m:r>
                        <a:rPr lang="en-US" sz="2800" b="1" i="1">
                          <a:latin typeface="Cambria Math" panose="02040503050406030204" pitchFamily="18" charset="0"/>
                        </a:rPr>
                        <m:t>+</m:t>
                      </m:r>
                      <m:r>
                        <a:rPr lang="en-US" sz="2800" b="1" i="1">
                          <a:latin typeface="Cambria Math" panose="02040503050406030204" pitchFamily="18" charset="0"/>
                        </a:rPr>
                        <m:t>𝟎</m:t>
                      </m:r>
                      <m:sSub>
                        <m:sSubPr>
                          <m:ctrlPr>
                            <a:rPr lang="en-US" sz="2800" b="1" i="1">
                              <a:latin typeface="Cambria Math" panose="02040503050406030204" pitchFamily="18" charset="0"/>
                            </a:rPr>
                          </m:ctrlPr>
                        </m:sSubPr>
                        <m:e>
                          <m:r>
                            <a:rPr lang="en-US" sz="2800" b="1" i="1" smtClean="0">
                              <a:latin typeface="Cambria Math" panose="02040503050406030204" pitchFamily="18" charset="0"/>
                            </a:rPr>
                            <m:t>𝑺</m:t>
                          </m:r>
                        </m:e>
                        <m:sub>
                          <m:r>
                            <a:rPr lang="en-US" sz="2800" b="1" i="1" smtClean="0">
                              <a:latin typeface="Cambria Math" panose="02040503050406030204" pitchFamily="18" charset="0"/>
                            </a:rPr>
                            <m:t>𝟐</m:t>
                          </m:r>
                        </m:sub>
                      </m:sSub>
                    </m:oMath>
                  </m:oMathPara>
                </a14:m>
                <a:endParaRPr lang="en-IN" sz="36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767896" y="1054513"/>
                <a:ext cx="6460358" cy="430887"/>
              </a:xfrm>
              <a:prstGeom prst="rect">
                <a:avLst/>
              </a:prstGeom>
              <a:blipFill rotWithShape="0">
                <a:blip r:embed="rId6"/>
                <a:stretch>
                  <a:fillRect/>
                </a:stretch>
              </a:blipFill>
            </p:spPr>
            <p:txBody>
              <a:bodyPr/>
              <a:lstStyle/>
              <a:p>
                <a:r>
                  <a:rPr lang="en-IN">
                    <a:noFill/>
                  </a:rPr>
                  <a:t> </a:t>
                </a:r>
              </a:p>
            </p:txBody>
          </p:sp>
        </mc:Fallback>
      </mc:AlternateContent>
      <p:sp>
        <p:nvSpPr>
          <p:cNvPr id="13" name="Slide Number Placeholder 12"/>
          <p:cNvSpPr>
            <a:spLocks noGrp="1"/>
          </p:cNvSpPr>
          <p:nvPr>
            <p:ph type="sldNum" sz="quarter" idx="12"/>
          </p:nvPr>
        </p:nvSpPr>
        <p:spPr/>
        <p:txBody>
          <a:bodyPr/>
          <a:lstStyle/>
          <a:p>
            <a:fld id="{762C1DD7-7C6D-4ED9-B6A6-F48CEDCD6F8D}" type="slidenum">
              <a:rPr lang="en-IN" smtClean="0"/>
              <a:t>27</a:t>
            </a:fld>
            <a:endParaRPr lang="en-IN"/>
          </a:p>
        </p:txBody>
      </p:sp>
    </p:spTree>
    <p:extLst>
      <p:ext uri="{BB962C8B-B14F-4D97-AF65-F5344CB8AC3E}">
        <p14:creationId xmlns:p14="http://schemas.microsoft.com/office/powerpoint/2010/main" val="2197996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98845" y="1692228"/>
            <a:ext cx="914400" cy="2730501"/>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812895" y="2702258"/>
            <a:ext cx="6585898" cy="60050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9" name="Rectangle 8"/>
          <p:cNvSpPr/>
          <p:nvPr/>
        </p:nvSpPr>
        <p:spPr>
          <a:xfrm>
            <a:off x="2698845" y="2702258"/>
            <a:ext cx="914400" cy="60050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graphicFrame>
        <p:nvGraphicFramePr>
          <p:cNvPr id="90203" name="Group 91"/>
          <p:cNvGraphicFramePr>
            <a:graphicFrameLocks noGrp="1"/>
          </p:cNvGraphicFramePr>
          <p:nvPr>
            <p:ph sz="half" idx="2"/>
            <p:extLst>
              <p:ext uri="{D42A27DB-BD31-4B8C-83A1-F6EECF244321}">
                <p14:modId xmlns:p14="http://schemas.microsoft.com/office/powerpoint/2010/main" val="2343640876"/>
              </p:ext>
            </p:extLst>
          </p:nvPr>
        </p:nvGraphicFramePr>
        <p:xfrm>
          <a:off x="662866" y="1746215"/>
          <a:ext cx="5600700" cy="2730501"/>
        </p:xfrm>
        <a:graphic>
          <a:graphicData uri="http://schemas.openxmlformats.org/drawingml/2006/table">
            <a:tbl>
              <a:tblPr>
                <a:tableStyleId>{2D5ABB26-0587-4C30-8999-92F81FD0307C}</a:tableStyleId>
              </a:tblPr>
              <a:tblGrid>
                <a:gridCol w="1388854"/>
                <a:gridCol w="554246"/>
                <a:gridCol w="857250"/>
                <a:gridCol w="857250"/>
                <a:gridCol w="971550"/>
                <a:gridCol w="971550"/>
              </a:tblGrid>
              <a:tr h="9890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Basic variable</a:t>
                      </a:r>
                      <a:endParaRPr kumimoji="0" lang="en-US" sz="2800" b="0" i="0" u="none" strike="noStrike" cap="none" normalizeH="0" baseline="0" dirty="0" smtClean="0">
                        <a:ln>
                          <a:noFill/>
                        </a:ln>
                        <a:solidFill>
                          <a:schemeClr val="folHlink"/>
                        </a:solidFill>
                        <a:effectLst/>
                        <a:latin typeface="Times New Roman" pitchFamily="18" charset="0"/>
                      </a:endParaRPr>
                    </a:p>
                  </a:txBody>
                  <a:tcPr marL="68580" marR="685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X</a:t>
                      </a:r>
                      <a:r>
                        <a:rPr kumimoji="0" lang="en-US" sz="2800" u="none" strike="noStrike" cap="none" normalizeH="0" baseline="-25000" dirty="0" smtClean="0">
                          <a:ln>
                            <a:noFill/>
                          </a:ln>
                          <a:effectLst/>
                        </a:rPr>
                        <a:t>1</a:t>
                      </a:r>
                      <a:endParaRPr kumimoji="0" lang="en-US" sz="2800" b="0" i="0" u="none" strike="noStrike" cap="none" normalizeH="0" baseline="-25000" dirty="0" smtClean="0">
                        <a:ln>
                          <a:noFill/>
                        </a:ln>
                        <a:solidFill>
                          <a:schemeClr val="folHlink"/>
                        </a:solidFill>
                        <a:effectLst/>
                        <a:latin typeface="Times New Roman" pitchFamily="18" charset="0"/>
                      </a:endParaRPr>
                    </a:p>
                  </a:txBody>
                  <a:tcPr marL="68580" marR="685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X</a:t>
                      </a:r>
                      <a:r>
                        <a:rPr kumimoji="0" lang="en-US" sz="2800" u="none" strike="noStrike" cap="none" normalizeH="0" baseline="-25000" dirty="0" smtClean="0">
                          <a:ln>
                            <a:noFill/>
                          </a:ln>
                          <a:effectLst/>
                        </a:rPr>
                        <a:t>2</a:t>
                      </a:r>
                      <a:endParaRPr kumimoji="0" lang="en-US" sz="2800" b="0" i="0" u="none" strike="noStrike" cap="none" normalizeH="0" baseline="-25000" dirty="0" smtClean="0">
                        <a:ln>
                          <a:noFill/>
                        </a:ln>
                        <a:solidFill>
                          <a:schemeClr val="folHlink"/>
                        </a:solidFill>
                        <a:effectLst/>
                        <a:latin typeface="Times New Roman" pitchFamily="18" charset="0"/>
                      </a:endParaRPr>
                    </a:p>
                  </a:txBody>
                  <a:tcPr marL="68580" marR="685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S</a:t>
                      </a:r>
                      <a:r>
                        <a:rPr kumimoji="0" lang="en-US" sz="2800" u="none" strike="noStrike" cap="none" normalizeH="0" baseline="-25000" smtClean="0">
                          <a:ln>
                            <a:noFill/>
                          </a:ln>
                          <a:effectLst/>
                        </a:rPr>
                        <a:t>1</a:t>
                      </a:r>
                      <a:endParaRPr kumimoji="0" lang="en-US" sz="2800" b="0" i="0" u="none" strike="noStrike" cap="none" normalizeH="0" baseline="-25000" smtClean="0">
                        <a:ln>
                          <a:noFill/>
                        </a:ln>
                        <a:solidFill>
                          <a:schemeClr val="folHlink"/>
                        </a:solidFill>
                        <a:effectLst/>
                        <a:latin typeface="Times New Roman" pitchFamily="18" charset="0"/>
                      </a:endParaRPr>
                    </a:p>
                  </a:txBody>
                  <a:tcPr marL="68580" marR="685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S</a:t>
                      </a:r>
                      <a:r>
                        <a:rPr kumimoji="0" lang="en-US" sz="2800" u="none" strike="noStrike" cap="none" normalizeH="0" baseline="-25000" dirty="0" smtClean="0">
                          <a:ln>
                            <a:noFill/>
                          </a:ln>
                          <a:effectLst/>
                        </a:rPr>
                        <a:t>2</a:t>
                      </a:r>
                      <a:endParaRPr kumimoji="0" lang="en-US" sz="2800" b="0" i="0" u="none" strike="noStrike" cap="none" normalizeH="0" baseline="-25000" dirty="0" smtClean="0">
                        <a:ln>
                          <a:noFill/>
                        </a:ln>
                        <a:solidFill>
                          <a:schemeClr val="folHlink"/>
                        </a:solidFill>
                        <a:effectLst/>
                        <a:latin typeface="Times New Roman" pitchFamily="18" charset="0"/>
                      </a:endParaRPr>
                    </a:p>
                  </a:txBody>
                  <a:tcPr marL="68580" marR="685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RHS</a:t>
                      </a:r>
                      <a:endParaRPr kumimoji="0" lang="en-US" sz="2800" b="0" i="0" u="none" strike="noStrike" cap="none" normalizeH="0" baseline="0" dirty="0" smtClean="0">
                        <a:ln>
                          <a:noFill/>
                        </a:ln>
                        <a:solidFill>
                          <a:schemeClr val="folHlink"/>
                        </a:solidFill>
                        <a:effectLst/>
                        <a:latin typeface="Times New Roman" pitchFamily="18" charset="0"/>
                      </a:endParaRPr>
                    </a:p>
                  </a:txBody>
                  <a:tcPr marL="68580" marR="68580" horzOverflow="overflow"/>
                </a:tc>
              </a:tr>
              <a:tr h="6000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S</a:t>
                      </a:r>
                      <a:r>
                        <a:rPr kumimoji="0" lang="en-US" sz="2800" u="none" strike="noStrike" cap="none" normalizeH="0" baseline="-25000" dirty="0" smtClean="0">
                          <a:ln>
                            <a:noFill/>
                          </a:ln>
                          <a:effectLst/>
                        </a:rPr>
                        <a:t>1</a:t>
                      </a:r>
                      <a:endParaRPr kumimoji="0" lang="en-US" sz="2800" b="0" i="0" u="none" strike="noStrike" cap="none" normalizeH="0" baseline="-25000" dirty="0" smtClean="0">
                        <a:ln>
                          <a:noFill/>
                        </a:ln>
                        <a:solidFill>
                          <a:srgbClr val="2237A0"/>
                        </a:solidFill>
                        <a:effectLst/>
                        <a:latin typeface="Times New Roman" pitchFamily="18" charset="0"/>
                      </a:endParaRPr>
                    </a:p>
                  </a:txBody>
                  <a:tcPr marL="68580" marR="685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25</a:t>
                      </a:r>
                      <a:endParaRPr kumimoji="0" lang="en-US" sz="2800" b="0" i="0" u="none" strike="noStrike" cap="none" normalizeH="0" baseline="0" dirty="0" smtClean="0">
                        <a:ln>
                          <a:noFill/>
                        </a:ln>
                        <a:solidFill>
                          <a:schemeClr val="tx1"/>
                        </a:solidFill>
                        <a:effectLst/>
                        <a:latin typeface="Times New Roman" pitchFamily="18" charset="0"/>
                      </a:endParaRPr>
                    </a:p>
                  </a:txBody>
                  <a:tcPr marL="68580" marR="685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50</a:t>
                      </a:r>
                      <a:endParaRPr kumimoji="0" lang="en-US" sz="2800" b="0" i="0" u="none" strike="noStrike" cap="none" normalizeH="0" baseline="0" dirty="0" smtClean="0">
                        <a:ln>
                          <a:noFill/>
                        </a:ln>
                        <a:solidFill>
                          <a:schemeClr val="tx1"/>
                        </a:solidFill>
                        <a:effectLst/>
                        <a:latin typeface="Times New Roman" pitchFamily="18" charset="0"/>
                      </a:endParaRPr>
                    </a:p>
                  </a:txBody>
                  <a:tcPr marL="68580" marR="685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1</a:t>
                      </a:r>
                      <a:endParaRPr kumimoji="0" lang="en-US" sz="2800" b="0" i="0" u="none" strike="noStrike" cap="none" normalizeH="0" baseline="0" dirty="0" smtClean="0">
                        <a:ln>
                          <a:noFill/>
                        </a:ln>
                        <a:solidFill>
                          <a:schemeClr val="tx1"/>
                        </a:solidFill>
                        <a:effectLst/>
                        <a:latin typeface="Times New Roman" pitchFamily="18" charset="0"/>
                      </a:endParaRPr>
                    </a:p>
                  </a:txBody>
                  <a:tcPr marL="68580" marR="685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0</a:t>
                      </a:r>
                      <a:endParaRPr kumimoji="0" lang="en-US" sz="2800" b="0" i="0" u="none" strike="noStrike" cap="none" normalizeH="0" baseline="0" dirty="0" smtClean="0">
                        <a:ln>
                          <a:noFill/>
                        </a:ln>
                        <a:solidFill>
                          <a:schemeClr val="tx1"/>
                        </a:solidFill>
                        <a:effectLst/>
                        <a:latin typeface="Times New Roman" pitchFamily="18" charset="0"/>
                      </a:endParaRPr>
                    </a:p>
                  </a:txBody>
                  <a:tcPr marL="68580" marR="685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500</a:t>
                      </a:r>
                      <a:endParaRPr kumimoji="0" lang="en-US" sz="2800" b="0" i="0" u="none" strike="noStrike" cap="none" normalizeH="0" baseline="0" dirty="0" smtClean="0">
                        <a:ln>
                          <a:noFill/>
                        </a:ln>
                        <a:solidFill>
                          <a:schemeClr val="tx1"/>
                        </a:solidFill>
                        <a:effectLst/>
                        <a:latin typeface="Times New Roman" pitchFamily="18" charset="0"/>
                      </a:endParaRPr>
                    </a:p>
                  </a:txBody>
                  <a:tcPr marL="68580" marR="68580" horzOverflow="overflow"/>
                </a:tc>
              </a:tr>
              <a:tr h="609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S</a:t>
                      </a:r>
                      <a:r>
                        <a:rPr kumimoji="0" lang="en-US" sz="2800" u="none" strike="noStrike" cap="none" normalizeH="0" baseline="-25000" dirty="0" smtClean="0">
                          <a:ln>
                            <a:noFill/>
                          </a:ln>
                          <a:effectLst/>
                        </a:rPr>
                        <a:t>2</a:t>
                      </a:r>
                      <a:endParaRPr kumimoji="0" lang="en-US" sz="2800" b="0" i="0" u="none" strike="noStrike" cap="none" normalizeH="0" baseline="-25000" dirty="0" smtClean="0">
                        <a:ln>
                          <a:noFill/>
                        </a:ln>
                        <a:solidFill>
                          <a:srgbClr val="2237A0"/>
                        </a:solidFill>
                        <a:effectLst/>
                        <a:latin typeface="Times New Roman" pitchFamily="18" charset="0"/>
                      </a:endParaRPr>
                    </a:p>
                  </a:txBody>
                  <a:tcPr marL="68580" marR="685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1</a:t>
                      </a:r>
                      <a:endParaRPr kumimoji="0" lang="en-US" sz="2800" b="0" i="0" u="none" strike="noStrike" cap="none" normalizeH="0" baseline="0" dirty="0" smtClean="0">
                        <a:ln>
                          <a:noFill/>
                        </a:ln>
                        <a:solidFill>
                          <a:schemeClr val="tx1"/>
                        </a:solidFill>
                        <a:effectLst/>
                        <a:latin typeface="Times New Roman" pitchFamily="18" charset="0"/>
                      </a:endParaRPr>
                    </a:p>
                  </a:txBody>
                  <a:tcPr marL="68580" marR="685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1</a:t>
                      </a:r>
                      <a:endParaRPr kumimoji="0" lang="en-US" sz="2800" b="0" i="0" u="none" strike="noStrike" cap="none" normalizeH="0" baseline="0" dirty="0" smtClean="0">
                        <a:ln>
                          <a:noFill/>
                        </a:ln>
                        <a:solidFill>
                          <a:schemeClr val="folHlink"/>
                        </a:solidFill>
                        <a:effectLst/>
                        <a:latin typeface="Times New Roman" pitchFamily="18" charset="0"/>
                      </a:endParaRPr>
                    </a:p>
                  </a:txBody>
                  <a:tcPr marL="68580" marR="685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0</a:t>
                      </a:r>
                      <a:endParaRPr kumimoji="0" lang="en-US" sz="2800" b="0" i="0" u="none" strike="noStrike" cap="none" normalizeH="0" baseline="0" dirty="0" smtClean="0">
                        <a:ln>
                          <a:noFill/>
                        </a:ln>
                        <a:solidFill>
                          <a:schemeClr val="tx1"/>
                        </a:solidFill>
                        <a:effectLst/>
                        <a:latin typeface="Times New Roman" pitchFamily="18" charset="0"/>
                      </a:endParaRPr>
                    </a:p>
                  </a:txBody>
                  <a:tcPr marL="68580" marR="685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1</a:t>
                      </a:r>
                      <a:endParaRPr kumimoji="0" lang="en-US" sz="2800" b="0" i="0" u="none" strike="noStrike" cap="none" normalizeH="0" baseline="0" dirty="0" smtClean="0">
                        <a:ln>
                          <a:noFill/>
                        </a:ln>
                        <a:solidFill>
                          <a:schemeClr val="tx1"/>
                        </a:solidFill>
                        <a:effectLst/>
                        <a:latin typeface="Times New Roman" pitchFamily="18" charset="0"/>
                      </a:endParaRPr>
                    </a:p>
                  </a:txBody>
                  <a:tcPr marL="68580" marR="685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12</a:t>
                      </a:r>
                      <a:endParaRPr kumimoji="0" lang="en-US" sz="2800" b="0" i="0" u="none" strike="noStrike" cap="none" normalizeH="0" baseline="0" dirty="0" smtClean="0">
                        <a:ln>
                          <a:noFill/>
                        </a:ln>
                        <a:solidFill>
                          <a:schemeClr val="tx1"/>
                        </a:solidFill>
                        <a:effectLst/>
                        <a:latin typeface="Times New Roman" pitchFamily="18" charset="0"/>
                      </a:endParaRPr>
                    </a:p>
                  </a:txBody>
                  <a:tcPr marL="68580" marR="68580" horzOverflow="overflow"/>
                </a:tc>
              </a:tr>
              <a:tr h="5318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Z</a:t>
                      </a:r>
                      <a:endParaRPr kumimoji="0" lang="en-US" sz="2800" b="0" i="0" u="none" strike="noStrike" cap="none" normalizeH="0" baseline="0" dirty="0" smtClean="0">
                        <a:ln>
                          <a:noFill/>
                        </a:ln>
                        <a:solidFill>
                          <a:schemeClr val="folHlink"/>
                        </a:solidFill>
                        <a:effectLst/>
                        <a:latin typeface="Times New Roman" pitchFamily="18" charset="0"/>
                      </a:endParaRPr>
                    </a:p>
                  </a:txBody>
                  <a:tcPr marL="68580" marR="685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-6</a:t>
                      </a:r>
                      <a:endParaRPr kumimoji="0" lang="en-US" sz="2800" b="0" i="0" u="none" strike="noStrike" cap="none" normalizeH="0" baseline="0" dirty="0" smtClean="0">
                        <a:ln>
                          <a:noFill/>
                        </a:ln>
                        <a:solidFill>
                          <a:schemeClr val="folHlink"/>
                        </a:solidFill>
                        <a:effectLst/>
                        <a:latin typeface="Times New Roman" pitchFamily="18" charset="0"/>
                      </a:endParaRPr>
                    </a:p>
                  </a:txBody>
                  <a:tcPr marL="68580" marR="685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-10</a:t>
                      </a:r>
                      <a:endParaRPr kumimoji="0" lang="en-US" sz="2800" b="0" i="0" u="none" strike="noStrike" cap="none" normalizeH="0" baseline="0" dirty="0" smtClean="0">
                        <a:ln>
                          <a:noFill/>
                        </a:ln>
                        <a:solidFill>
                          <a:schemeClr val="folHlink"/>
                        </a:solidFill>
                        <a:effectLst/>
                        <a:latin typeface="Times New Roman" pitchFamily="18" charset="0"/>
                      </a:endParaRPr>
                    </a:p>
                  </a:txBody>
                  <a:tcPr marL="68580" marR="685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0</a:t>
                      </a:r>
                      <a:endParaRPr kumimoji="0" lang="en-US" sz="2800" b="0" i="0" u="none" strike="noStrike" cap="none" normalizeH="0" baseline="0" smtClean="0">
                        <a:ln>
                          <a:noFill/>
                        </a:ln>
                        <a:solidFill>
                          <a:schemeClr val="folHlink"/>
                        </a:solidFill>
                        <a:effectLst/>
                        <a:latin typeface="Times New Roman" pitchFamily="18" charset="0"/>
                      </a:endParaRPr>
                    </a:p>
                  </a:txBody>
                  <a:tcPr marL="68580" marR="685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0</a:t>
                      </a:r>
                      <a:endParaRPr kumimoji="0" lang="en-US" sz="2800" b="0" i="0" u="none" strike="noStrike" cap="none" normalizeH="0" baseline="0" dirty="0" smtClean="0">
                        <a:ln>
                          <a:noFill/>
                        </a:ln>
                        <a:solidFill>
                          <a:schemeClr val="folHlink"/>
                        </a:solidFill>
                        <a:effectLst/>
                        <a:latin typeface="Times New Roman" pitchFamily="18" charset="0"/>
                      </a:endParaRPr>
                    </a:p>
                  </a:txBody>
                  <a:tcPr marL="68580" marR="68580"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0</a:t>
                      </a:r>
                    </a:p>
                  </a:txBody>
                  <a:tcPr marL="68580" marR="68580" horzOverflow="overflow"/>
                </a:tc>
              </a:tr>
            </a:tbl>
          </a:graphicData>
        </a:graphic>
      </p:graphicFrame>
      <p:sp>
        <p:nvSpPr>
          <p:cNvPr id="17470" name="Text Box 82"/>
          <p:cNvSpPr txBox="1">
            <a:spLocks noChangeArrowheads="1"/>
          </p:cNvSpPr>
          <p:nvPr/>
        </p:nvSpPr>
        <p:spPr bwMode="auto">
          <a:xfrm>
            <a:off x="1727295" y="5638802"/>
            <a:ext cx="1428750" cy="366713"/>
          </a:xfrm>
          <a:prstGeom prst="rect">
            <a:avLst/>
          </a:prstGeom>
          <a:noFill/>
          <a:ln w="12700">
            <a:noFill/>
            <a:miter lim="800000"/>
            <a:headEnd/>
            <a:tailEnd/>
          </a:ln>
        </p:spPr>
        <p:txBody>
          <a:bodyPr>
            <a:spAutoFit/>
          </a:bodyPr>
          <a:lstStyle/>
          <a:p>
            <a:pPr>
              <a:spcBef>
                <a:spcPct val="50000"/>
              </a:spcBef>
            </a:pPr>
            <a:r>
              <a:rPr lang="en-US"/>
              <a:t>Pivot column</a:t>
            </a:r>
          </a:p>
        </p:txBody>
      </p:sp>
      <p:sp>
        <p:nvSpPr>
          <p:cNvPr id="17471" name="Text Box 83"/>
          <p:cNvSpPr txBox="1">
            <a:spLocks noChangeArrowheads="1"/>
          </p:cNvSpPr>
          <p:nvPr/>
        </p:nvSpPr>
        <p:spPr bwMode="auto">
          <a:xfrm>
            <a:off x="5384895" y="5486402"/>
            <a:ext cx="1028700" cy="646331"/>
          </a:xfrm>
          <a:prstGeom prst="rect">
            <a:avLst/>
          </a:prstGeom>
          <a:noFill/>
          <a:ln w="12700">
            <a:noFill/>
            <a:miter lim="800000"/>
            <a:headEnd/>
            <a:tailEnd/>
          </a:ln>
        </p:spPr>
        <p:txBody>
          <a:bodyPr>
            <a:spAutoFit/>
          </a:bodyPr>
          <a:lstStyle/>
          <a:p>
            <a:pPr>
              <a:spcBef>
                <a:spcPct val="50000"/>
              </a:spcBef>
            </a:pPr>
            <a:r>
              <a:rPr lang="en-US"/>
              <a:t>Pivot row</a:t>
            </a:r>
          </a:p>
        </p:txBody>
      </p:sp>
      <p:sp>
        <p:nvSpPr>
          <p:cNvPr id="17472" name="Line 85"/>
          <p:cNvSpPr>
            <a:spLocks noChangeShapeType="1"/>
          </p:cNvSpPr>
          <p:nvPr/>
        </p:nvSpPr>
        <p:spPr bwMode="auto">
          <a:xfrm flipH="1">
            <a:off x="2698845" y="4343400"/>
            <a:ext cx="285750" cy="1295400"/>
          </a:xfrm>
          <a:prstGeom prst="line">
            <a:avLst/>
          </a:prstGeom>
          <a:noFill/>
          <a:ln w="12700">
            <a:solidFill>
              <a:schemeClr val="tx1"/>
            </a:solidFill>
            <a:round/>
            <a:headEnd/>
            <a:tailEnd type="triangle" w="med" len="med"/>
          </a:ln>
        </p:spPr>
        <p:txBody>
          <a:bodyPr/>
          <a:lstStyle/>
          <a:p>
            <a:endParaRPr lang="en-US"/>
          </a:p>
        </p:txBody>
      </p:sp>
      <p:sp>
        <p:nvSpPr>
          <p:cNvPr id="17473" name="Line 86"/>
          <p:cNvSpPr>
            <a:spLocks noChangeShapeType="1"/>
          </p:cNvSpPr>
          <p:nvPr/>
        </p:nvSpPr>
        <p:spPr bwMode="auto">
          <a:xfrm>
            <a:off x="5243299" y="3084394"/>
            <a:ext cx="598796" cy="2348364"/>
          </a:xfrm>
          <a:prstGeom prst="line">
            <a:avLst/>
          </a:prstGeom>
          <a:noFill/>
          <a:ln w="12700">
            <a:solidFill>
              <a:schemeClr val="tx1"/>
            </a:solidFill>
            <a:round/>
            <a:headEnd/>
            <a:tailEnd type="triangle" w="med" len="med"/>
          </a:ln>
        </p:spPr>
        <p:txBody>
          <a:bodyPr/>
          <a:lstStyle/>
          <a:p>
            <a:endParaRPr lang="en-US"/>
          </a:p>
        </p:txBody>
      </p:sp>
      <p:sp>
        <p:nvSpPr>
          <p:cNvPr id="17474" name="Text Box 87"/>
          <p:cNvSpPr txBox="1">
            <a:spLocks noChangeArrowheads="1"/>
          </p:cNvSpPr>
          <p:nvPr/>
        </p:nvSpPr>
        <p:spPr bwMode="auto">
          <a:xfrm>
            <a:off x="4184745" y="5791201"/>
            <a:ext cx="1058554" cy="646331"/>
          </a:xfrm>
          <a:prstGeom prst="rect">
            <a:avLst/>
          </a:prstGeom>
          <a:noFill/>
          <a:ln w="12700">
            <a:noFill/>
            <a:miter lim="800000"/>
            <a:headEnd/>
            <a:tailEnd/>
          </a:ln>
        </p:spPr>
        <p:txBody>
          <a:bodyPr wrap="square">
            <a:spAutoFit/>
          </a:bodyPr>
          <a:lstStyle/>
          <a:p>
            <a:pPr>
              <a:spcBef>
                <a:spcPct val="50000"/>
              </a:spcBef>
            </a:pPr>
            <a:r>
              <a:rPr lang="en-US" dirty="0"/>
              <a:t>Pivot </a:t>
            </a:r>
            <a:r>
              <a:rPr lang="en-US" dirty="0" smtClean="0"/>
              <a:t>Element</a:t>
            </a:r>
            <a:endParaRPr lang="en-US" dirty="0"/>
          </a:p>
        </p:txBody>
      </p:sp>
      <p:sp>
        <p:nvSpPr>
          <p:cNvPr id="17475" name="Line 88"/>
          <p:cNvSpPr>
            <a:spLocks noChangeShapeType="1"/>
          </p:cNvSpPr>
          <p:nvPr/>
        </p:nvSpPr>
        <p:spPr bwMode="auto">
          <a:xfrm>
            <a:off x="3413220" y="3057477"/>
            <a:ext cx="1018891" cy="2701973"/>
          </a:xfrm>
          <a:prstGeom prst="line">
            <a:avLst/>
          </a:prstGeom>
          <a:noFill/>
          <a:ln w="12700">
            <a:solidFill>
              <a:schemeClr val="tx1"/>
            </a:solidFill>
            <a:round/>
            <a:headEnd/>
            <a:tailEnd type="triangle" w="med" len="med"/>
          </a:ln>
        </p:spPr>
        <p:txBody>
          <a:bodyPr/>
          <a:lstStyle/>
          <a:p>
            <a:endParaRPr lang="en-US"/>
          </a:p>
        </p:txBody>
      </p:sp>
      <p:sp>
        <p:nvSpPr>
          <p:cNvPr id="17476" name="Text Box 92"/>
          <p:cNvSpPr txBox="1">
            <a:spLocks noChangeArrowheads="1"/>
          </p:cNvSpPr>
          <p:nvPr/>
        </p:nvSpPr>
        <p:spPr bwMode="auto">
          <a:xfrm>
            <a:off x="4356195" y="914400"/>
            <a:ext cx="971550" cy="641350"/>
          </a:xfrm>
          <a:prstGeom prst="rect">
            <a:avLst/>
          </a:prstGeom>
          <a:noFill/>
          <a:ln w="12700">
            <a:noFill/>
            <a:miter lim="800000"/>
            <a:headEnd/>
            <a:tailEnd/>
          </a:ln>
        </p:spPr>
        <p:txBody>
          <a:bodyPr>
            <a:spAutoFit/>
          </a:bodyPr>
          <a:lstStyle/>
          <a:p>
            <a:pPr>
              <a:spcBef>
                <a:spcPct val="50000"/>
              </a:spcBef>
            </a:pPr>
            <a:r>
              <a:rPr lang="en-US" dirty="0"/>
              <a:t>Entering variable</a:t>
            </a:r>
          </a:p>
        </p:txBody>
      </p:sp>
      <p:sp>
        <p:nvSpPr>
          <p:cNvPr id="17477" name="Line 93"/>
          <p:cNvSpPr>
            <a:spLocks noChangeShapeType="1"/>
          </p:cNvSpPr>
          <p:nvPr/>
        </p:nvSpPr>
        <p:spPr bwMode="auto">
          <a:xfrm flipH="1">
            <a:off x="3156045" y="1219200"/>
            <a:ext cx="1143000" cy="0"/>
          </a:xfrm>
          <a:prstGeom prst="line">
            <a:avLst/>
          </a:prstGeom>
          <a:noFill/>
          <a:ln w="12700">
            <a:solidFill>
              <a:srgbClr val="990033"/>
            </a:solidFill>
            <a:round/>
            <a:headEnd/>
            <a:tailEnd/>
          </a:ln>
        </p:spPr>
        <p:txBody>
          <a:bodyPr/>
          <a:lstStyle/>
          <a:p>
            <a:endParaRPr lang="en-US"/>
          </a:p>
        </p:txBody>
      </p:sp>
      <p:sp>
        <p:nvSpPr>
          <p:cNvPr id="17478" name="Line 94"/>
          <p:cNvSpPr>
            <a:spLocks noChangeShapeType="1"/>
          </p:cNvSpPr>
          <p:nvPr/>
        </p:nvSpPr>
        <p:spPr bwMode="auto">
          <a:xfrm>
            <a:off x="3156045" y="1219200"/>
            <a:ext cx="0" cy="304800"/>
          </a:xfrm>
          <a:prstGeom prst="line">
            <a:avLst/>
          </a:prstGeom>
          <a:noFill/>
          <a:ln w="12700">
            <a:solidFill>
              <a:srgbClr val="990033"/>
            </a:solidFill>
            <a:round/>
            <a:headEnd/>
            <a:tailEnd type="arrow" w="med" len="med"/>
          </a:ln>
        </p:spPr>
        <p:txBody>
          <a:bodyPr/>
          <a:lstStyle/>
          <a:p>
            <a:endParaRPr lang="en-US"/>
          </a:p>
        </p:txBody>
      </p:sp>
      <p:sp>
        <p:nvSpPr>
          <p:cNvPr id="17479" name="Text Box 96"/>
          <p:cNvSpPr txBox="1">
            <a:spLocks noChangeArrowheads="1"/>
          </p:cNvSpPr>
          <p:nvPr/>
        </p:nvSpPr>
        <p:spPr bwMode="auto">
          <a:xfrm>
            <a:off x="527144" y="4886236"/>
            <a:ext cx="942975" cy="646331"/>
          </a:xfrm>
          <a:prstGeom prst="rect">
            <a:avLst/>
          </a:prstGeom>
          <a:noFill/>
          <a:ln w="12700">
            <a:noFill/>
            <a:miter lim="800000"/>
            <a:headEnd/>
            <a:tailEnd/>
          </a:ln>
        </p:spPr>
        <p:txBody>
          <a:bodyPr wrap="square">
            <a:spAutoFit/>
          </a:bodyPr>
          <a:lstStyle/>
          <a:p>
            <a:pPr>
              <a:spcBef>
                <a:spcPct val="50000"/>
              </a:spcBef>
            </a:pPr>
            <a:r>
              <a:rPr lang="en-US" dirty="0" smtClean="0"/>
              <a:t>Leaving </a:t>
            </a:r>
            <a:r>
              <a:rPr lang="en-US" dirty="0"/>
              <a:t>variable</a:t>
            </a:r>
          </a:p>
        </p:txBody>
      </p:sp>
      <p:sp>
        <p:nvSpPr>
          <p:cNvPr id="17480" name="Line 97"/>
          <p:cNvSpPr>
            <a:spLocks noChangeShapeType="1"/>
          </p:cNvSpPr>
          <p:nvPr/>
        </p:nvSpPr>
        <p:spPr bwMode="auto">
          <a:xfrm flipH="1">
            <a:off x="641445" y="2959290"/>
            <a:ext cx="285750" cy="0"/>
          </a:xfrm>
          <a:prstGeom prst="line">
            <a:avLst/>
          </a:prstGeom>
          <a:noFill/>
          <a:ln w="12700">
            <a:solidFill>
              <a:srgbClr val="990033"/>
            </a:solidFill>
            <a:round/>
            <a:headEnd/>
            <a:tailEnd/>
          </a:ln>
        </p:spPr>
        <p:txBody>
          <a:bodyPr/>
          <a:lstStyle/>
          <a:p>
            <a:endParaRPr lang="en-US"/>
          </a:p>
        </p:txBody>
      </p:sp>
      <p:sp>
        <p:nvSpPr>
          <p:cNvPr id="17481" name="Line 98"/>
          <p:cNvSpPr>
            <a:spLocks noChangeShapeType="1"/>
          </p:cNvSpPr>
          <p:nvPr/>
        </p:nvSpPr>
        <p:spPr bwMode="auto">
          <a:xfrm>
            <a:off x="527145" y="2959290"/>
            <a:ext cx="0" cy="2057400"/>
          </a:xfrm>
          <a:prstGeom prst="line">
            <a:avLst/>
          </a:prstGeom>
          <a:noFill/>
          <a:ln w="12700">
            <a:solidFill>
              <a:srgbClr val="990033"/>
            </a:solidFill>
            <a:round/>
            <a:headEnd/>
            <a:tailEnd type="triangle" w="med" len="med"/>
          </a:ln>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26105379"/>
              </p:ext>
            </p:extLst>
          </p:nvPr>
        </p:nvGraphicFramePr>
        <p:xfrm>
          <a:off x="6404213" y="1729286"/>
          <a:ext cx="971550" cy="2725193"/>
        </p:xfrm>
        <a:graphic>
          <a:graphicData uri="http://schemas.openxmlformats.org/drawingml/2006/table">
            <a:tbl>
              <a:tblPr/>
              <a:tblGrid>
                <a:gridCol w="971550"/>
              </a:tblGrid>
              <a:tr h="9890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folHlink"/>
                          </a:solidFill>
                          <a:effectLst/>
                          <a:latin typeface="Times New Roman" pitchFamily="18" charset="0"/>
                        </a:rPr>
                        <a:t>Ratio</a:t>
                      </a: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00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rPr>
                        <a:t>10</a:t>
                      </a: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rPr>
                        <a:t>12</a:t>
                      </a: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650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Line Callout 2 (No Border) 6"/>
          <p:cNvSpPr/>
          <p:nvPr/>
        </p:nvSpPr>
        <p:spPr>
          <a:xfrm>
            <a:off x="7605215" y="2702258"/>
            <a:ext cx="1538785" cy="382137"/>
          </a:xfrm>
          <a:prstGeom prst="callout2">
            <a:avLst>
              <a:gd name="adj1" fmla="val 43750"/>
              <a:gd name="adj2" fmla="val 4524"/>
              <a:gd name="adj3" fmla="val 40179"/>
              <a:gd name="adj4" fmla="val -5953"/>
              <a:gd name="adj5" fmla="val 76786"/>
              <a:gd name="adj6" fmla="val -3093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Least Positive Ratio</a:t>
            </a:r>
            <a:endParaRPr lang="en-IN" dirty="0">
              <a:solidFill>
                <a:schemeClr val="tx1"/>
              </a:solidFill>
            </a:endParaRPr>
          </a:p>
        </p:txBody>
      </p:sp>
      <p:sp>
        <p:nvSpPr>
          <p:cNvPr id="33" name="Rectangle 32"/>
          <p:cNvSpPr/>
          <p:nvPr/>
        </p:nvSpPr>
        <p:spPr>
          <a:xfrm>
            <a:off x="477856" y="95554"/>
            <a:ext cx="2776722" cy="707886"/>
          </a:xfrm>
          <a:prstGeom prst="rect">
            <a:avLst/>
          </a:prstGeom>
          <a:noFill/>
        </p:spPr>
        <p:txBody>
          <a:bodyPr wrap="none" lIns="91440" tIns="45720" rIns="91440" bIns="45720">
            <a:spAutoFit/>
          </a:bodyPr>
          <a:lstStyle/>
          <a:p>
            <a:pPr algn="ctr"/>
            <a:r>
              <a:rPr lang="en-US" sz="4000" b="0" cap="none" spc="0" dirty="0" smtClean="0">
                <a:ln w="0"/>
                <a:solidFill>
                  <a:schemeClr val="tx1"/>
                </a:solidFill>
                <a:effectLst>
                  <a:outerShdw blurRad="38100" dist="19050" dir="2700000" algn="tl" rotWithShape="0">
                    <a:schemeClr val="dk1">
                      <a:alpha val="40000"/>
                    </a:schemeClr>
                  </a:outerShdw>
                </a:effectLst>
              </a:rPr>
              <a:t>ITERATION 1</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95399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477"/>
                                        </p:tgtEl>
                                        <p:attrNameLst>
                                          <p:attrName>style.visibility</p:attrName>
                                        </p:attrNameLst>
                                      </p:cBhvr>
                                      <p:to>
                                        <p:strVal val="visible"/>
                                      </p:to>
                                    </p:set>
                                    <p:animEffect transition="in" filter="wipe(down)">
                                      <p:cBhvr>
                                        <p:cTn id="12" dur="500"/>
                                        <p:tgtEl>
                                          <p:spTgt spid="1747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7476"/>
                                        </p:tgtEl>
                                        <p:attrNameLst>
                                          <p:attrName>style.visibility</p:attrName>
                                        </p:attrNameLst>
                                      </p:cBhvr>
                                      <p:to>
                                        <p:strVal val="visible"/>
                                      </p:to>
                                    </p:set>
                                    <p:animEffect transition="in" filter="wipe(down)">
                                      <p:cBhvr>
                                        <p:cTn id="15" dur="500"/>
                                        <p:tgtEl>
                                          <p:spTgt spid="1747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478"/>
                                        </p:tgtEl>
                                        <p:attrNameLst>
                                          <p:attrName>style.visibility</p:attrName>
                                        </p:attrNameLst>
                                      </p:cBhvr>
                                      <p:to>
                                        <p:strVal val="visible"/>
                                      </p:to>
                                    </p:set>
                                    <p:animEffect transition="in" filter="wipe(down)">
                                      <p:cBhvr>
                                        <p:cTn id="18" dur="500"/>
                                        <p:tgtEl>
                                          <p:spTgt spid="1747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7472"/>
                                        </p:tgtEl>
                                        <p:attrNameLst>
                                          <p:attrName>style.visibility</p:attrName>
                                        </p:attrNameLst>
                                      </p:cBhvr>
                                      <p:to>
                                        <p:strVal val="visible"/>
                                      </p:to>
                                    </p:set>
                                    <p:animEffect transition="in" filter="wipe(down)">
                                      <p:cBhvr>
                                        <p:cTn id="21" dur="500"/>
                                        <p:tgtEl>
                                          <p:spTgt spid="17472"/>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7470"/>
                                        </p:tgtEl>
                                        <p:attrNameLst>
                                          <p:attrName>style.visibility</p:attrName>
                                        </p:attrNameLst>
                                      </p:cBhvr>
                                      <p:to>
                                        <p:strVal val="visible"/>
                                      </p:to>
                                    </p:set>
                                    <p:animEffect transition="in" filter="wipe(down)">
                                      <p:cBhvr>
                                        <p:cTn id="24" dur="500"/>
                                        <p:tgtEl>
                                          <p:spTgt spid="17470"/>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500"/>
                                        <p:tgtEl>
                                          <p:spTgt spid="8"/>
                                        </p:tgtEl>
                                      </p:cBhvr>
                                    </p:animEffect>
                                  </p:childTnLst>
                                </p:cTn>
                              </p:par>
                            </p:childTnLst>
                          </p:cTn>
                        </p:par>
                        <p:par>
                          <p:cTn id="39" fill="hold">
                            <p:stCondLst>
                              <p:cond delay="500"/>
                            </p:stCondLst>
                            <p:childTnLst>
                              <p:par>
                                <p:cTn id="40" presetID="22" presetClass="entr" presetSubtype="4" fill="hold" grpId="0" nodeType="afterEffect">
                                  <p:stCondLst>
                                    <p:cond delay="0"/>
                                  </p:stCondLst>
                                  <p:childTnLst>
                                    <p:set>
                                      <p:cBhvr>
                                        <p:cTn id="41" dur="1" fill="hold">
                                          <p:stCondLst>
                                            <p:cond delay="0"/>
                                          </p:stCondLst>
                                        </p:cTn>
                                        <p:tgtEl>
                                          <p:spTgt spid="17480"/>
                                        </p:tgtEl>
                                        <p:attrNameLst>
                                          <p:attrName>style.visibility</p:attrName>
                                        </p:attrNameLst>
                                      </p:cBhvr>
                                      <p:to>
                                        <p:strVal val="visible"/>
                                      </p:to>
                                    </p:set>
                                    <p:animEffect transition="in" filter="wipe(down)">
                                      <p:cBhvr>
                                        <p:cTn id="42" dur="500"/>
                                        <p:tgtEl>
                                          <p:spTgt spid="17480"/>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7481"/>
                                        </p:tgtEl>
                                        <p:attrNameLst>
                                          <p:attrName>style.visibility</p:attrName>
                                        </p:attrNameLst>
                                      </p:cBhvr>
                                      <p:to>
                                        <p:strVal val="visible"/>
                                      </p:to>
                                    </p:set>
                                    <p:animEffect transition="in" filter="wipe(down)">
                                      <p:cBhvr>
                                        <p:cTn id="45" dur="500"/>
                                        <p:tgtEl>
                                          <p:spTgt spid="17481"/>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7479"/>
                                        </p:tgtEl>
                                        <p:attrNameLst>
                                          <p:attrName>style.visibility</p:attrName>
                                        </p:attrNameLst>
                                      </p:cBhvr>
                                      <p:to>
                                        <p:strVal val="visible"/>
                                      </p:to>
                                    </p:set>
                                    <p:animEffect transition="in" filter="wipe(down)">
                                      <p:cBhvr>
                                        <p:cTn id="48" dur="500"/>
                                        <p:tgtEl>
                                          <p:spTgt spid="17479"/>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7473"/>
                                        </p:tgtEl>
                                        <p:attrNameLst>
                                          <p:attrName>style.visibility</p:attrName>
                                        </p:attrNameLst>
                                      </p:cBhvr>
                                      <p:to>
                                        <p:strVal val="visible"/>
                                      </p:to>
                                    </p:set>
                                    <p:animEffect transition="in" filter="wipe(down)">
                                      <p:cBhvr>
                                        <p:cTn id="51" dur="500"/>
                                        <p:tgtEl>
                                          <p:spTgt spid="17473"/>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7471"/>
                                        </p:tgtEl>
                                        <p:attrNameLst>
                                          <p:attrName>style.visibility</p:attrName>
                                        </p:attrNameLst>
                                      </p:cBhvr>
                                      <p:to>
                                        <p:strVal val="visible"/>
                                      </p:to>
                                    </p:set>
                                    <p:animEffect transition="in" filter="wipe(down)">
                                      <p:cBhvr>
                                        <p:cTn id="54" dur="500"/>
                                        <p:tgtEl>
                                          <p:spTgt spid="1747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childTnLst>
                          </p:cTn>
                        </p:par>
                        <p:par>
                          <p:cTn id="60" fill="hold">
                            <p:stCondLst>
                              <p:cond delay="500"/>
                            </p:stCondLst>
                            <p:childTnLst>
                              <p:par>
                                <p:cTn id="61" presetID="22" presetClass="entr" presetSubtype="4" fill="hold" grpId="0" nodeType="afterEffect">
                                  <p:stCondLst>
                                    <p:cond delay="0"/>
                                  </p:stCondLst>
                                  <p:childTnLst>
                                    <p:set>
                                      <p:cBhvr>
                                        <p:cTn id="62" dur="1" fill="hold">
                                          <p:stCondLst>
                                            <p:cond delay="0"/>
                                          </p:stCondLst>
                                        </p:cTn>
                                        <p:tgtEl>
                                          <p:spTgt spid="17475"/>
                                        </p:tgtEl>
                                        <p:attrNameLst>
                                          <p:attrName>style.visibility</p:attrName>
                                        </p:attrNameLst>
                                      </p:cBhvr>
                                      <p:to>
                                        <p:strVal val="visible"/>
                                      </p:to>
                                    </p:set>
                                    <p:animEffect transition="in" filter="wipe(down)">
                                      <p:cBhvr>
                                        <p:cTn id="63" dur="500"/>
                                        <p:tgtEl>
                                          <p:spTgt spid="17475"/>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7474"/>
                                        </p:tgtEl>
                                        <p:attrNameLst>
                                          <p:attrName>style.visibility</p:attrName>
                                        </p:attrNameLst>
                                      </p:cBhvr>
                                      <p:to>
                                        <p:strVal val="visible"/>
                                      </p:to>
                                    </p:set>
                                    <p:animEffect transition="in" filter="wipe(down)">
                                      <p:cBhvr>
                                        <p:cTn id="66" dur="500"/>
                                        <p:tgtEl>
                                          <p:spTgt spid="17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7470" grpId="0"/>
      <p:bldP spid="17471" grpId="0"/>
      <p:bldP spid="17472" grpId="0" animBg="1"/>
      <p:bldP spid="17473" grpId="0" animBg="1"/>
      <p:bldP spid="17474" grpId="0"/>
      <p:bldP spid="17475" grpId="0" animBg="1"/>
      <p:bldP spid="17476" grpId="0"/>
      <p:bldP spid="17477" grpId="0" animBg="1"/>
      <p:bldP spid="17478" grpId="0" animBg="1"/>
      <p:bldP spid="17479" grpId="0"/>
      <p:bldP spid="17480" grpId="0" animBg="1"/>
      <p:bldP spid="17481"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66436" y="620688"/>
            <a:ext cx="8229600" cy="1143000"/>
          </a:xfrm>
        </p:spPr>
        <p:txBody>
          <a:bodyPr>
            <a:normAutofit/>
          </a:bodyPr>
          <a:lstStyle/>
          <a:p>
            <a:pPr eaLnBrk="1" hangingPunct="1">
              <a:defRPr/>
            </a:pPr>
            <a:r>
              <a:rPr lang="en-US" sz="4800" dirty="0" smtClean="0"/>
              <a:t>Optimality test</a:t>
            </a:r>
          </a:p>
        </p:txBody>
      </p:sp>
      <p:sp>
        <p:nvSpPr>
          <p:cNvPr id="19459" name="Rectangle 3"/>
          <p:cNvSpPr>
            <a:spLocks noGrp="1" noChangeArrowheads="1"/>
          </p:cNvSpPr>
          <p:nvPr>
            <p:ph type="body" idx="1"/>
          </p:nvPr>
        </p:nvSpPr>
        <p:spPr>
          <a:xfrm>
            <a:off x="471634" y="1988840"/>
            <a:ext cx="8229600" cy="4525963"/>
          </a:xfrm>
        </p:spPr>
        <p:txBody>
          <a:bodyPr/>
          <a:lstStyle/>
          <a:p>
            <a:pPr eaLnBrk="1" hangingPunct="1"/>
            <a:r>
              <a:rPr lang="en-US" dirty="0" smtClean="0"/>
              <a:t>By investigating the last row of the initial tableau, we find that there are some negative numbers. Therefore, the current solution is not optimal</a:t>
            </a:r>
          </a:p>
        </p:txBody>
      </p:sp>
    </p:spTree>
    <p:extLst>
      <p:ext uri="{BB962C8B-B14F-4D97-AF65-F5344CB8AC3E}">
        <p14:creationId xmlns:p14="http://schemas.microsoft.com/office/powerpoint/2010/main" val="2027478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836712"/>
            <a:ext cx="7416824" cy="1815882"/>
          </a:xfrm>
          <a:prstGeom prst="rect">
            <a:avLst/>
          </a:prstGeom>
        </p:spPr>
        <p:txBody>
          <a:bodyPr wrap="square">
            <a:spAutoFit/>
          </a:bodyPr>
          <a:lstStyle/>
          <a:p>
            <a:r>
              <a:rPr lang="en-IN" sz="2800" b="1" dirty="0"/>
              <a:t>Basic Feasible Solution(BFS</a:t>
            </a:r>
            <a:r>
              <a:rPr lang="en-IN" sz="2800" dirty="0"/>
              <a:t>) :A Basic solution to the system of simultaneous equations is said to be Basic Feasible Solution if all the values are non negative</a:t>
            </a:r>
            <a:r>
              <a:rPr lang="en-IN" dirty="0"/>
              <a:t>.</a:t>
            </a:r>
          </a:p>
        </p:txBody>
      </p:sp>
      <p:sp>
        <p:nvSpPr>
          <p:cNvPr id="3" name="Rectangle 2"/>
          <p:cNvSpPr/>
          <p:nvPr/>
        </p:nvSpPr>
        <p:spPr>
          <a:xfrm>
            <a:off x="971600" y="2947989"/>
            <a:ext cx="6984776" cy="790345"/>
          </a:xfrm>
          <a:prstGeom prst="rect">
            <a:avLst/>
          </a:prstGeom>
        </p:spPr>
        <p:txBody>
          <a:bodyPr wrap="square">
            <a:spAutoFit/>
          </a:bodyPr>
          <a:lstStyle/>
          <a:p>
            <a:pPr>
              <a:lnSpc>
                <a:spcPct val="80000"/>
              </a:lnSpc>
            </a:pPr>
            <a:r>
              <a:rPr lang="en-US" sz="2800" dirty="0">
                <a:solidFill>
                  <a:schemeClr val="tx1">
                    <a:lumMod val="95000"/>
                    <a:lumOff val="5000"/>
                  </a:schemeClr>
                </a:solidFill>
              </a:rPr>
              <a:t>A basic feasible solution is correspond to a  corner  point  of the Feasible Region of LPP.</a:t>
            </a:r>
          </a:p>
        </p:txBody>
      </p:sp>
      <mc:AlternateContent xmlns:mc="http://schemas.openxmlformats.org/markup-compatibility/2006" xmlns:a14="http://schemas.microsoft.com/office/drawing/2010/main">
        <mc:Choice Requires="a14">
          <p:sp>
            <p:nvSpPr>
              <p:cNvPr id="4" name="Rectangle 3"/>
              <p:cNvSpPr/>
              <p:nvPr/>
            </p:nvSpPr>
            <p:spPr>
              <a:xfrm>
                <a:off x="1043608" y="4293096"/>
                <a:ext cx="7344816" cy="1384995"/>
              </a:xfrm>
              <a:prstGeom prst="rect">
                <a:avLst/>
              </a:prstGeom>
            </p:spPr>
            <p:txBody>
              <a:bodyPr wrap="square">
                <a:spAutoFit/>
              </a:bodyPr>
              <a:lstStyle/>
              <a:p>
                <a:r>
                  <a:rPr lang="en-US" sz="2800" dirty="0" smtClean="0">
                    <a:solidFill>
                      <a:schemeClr val="tx1">
                        <a:lumMod val="95000"/>
                        <a:lumOff val="5000"/>
                      </a:schemeClr>
                    </a:solidFill>
                  </a:rPr>
                  <a:t>The maximum number of Basic feasible solution of m simultaneous linear equations with n(&gt;m) variables is less than or equal to </a:t>
                </a:r>
                <a14:m>
                  <m:oMath xmlns:m="http://schemas.openxmlformats.org/officeDocument/2006/math">
                    <m:r>
                      <a:rPr lang="en-IN" sz="2800" b="0" i="1" smtClean="0">
                        <a:solidFill>
                          <a:schemeClr val="tx1">
                            <a:lumMod val="95000"/>
                            <a:lumOff val="5000"/>
                          </a:schemeClr>
                        </a:solidFill>
                        <a:latin typeface="Cambria Math" panose="02040503050406030204" pitchFamily="18" charset="0"/>
                      </a:rPr>
                      <m:t>𝑛</m:t>
                    </m:r>
                    <m:sSub>
                      <m:sSubPr>
                        <m:ctrlPr>
                          <a:rPr lang="en-IN" sz="2800" b="0" i="1" smtClean="0">
                            <a:solidFill>
                              <a:schemeClr val="tx1">
                                <a:lumMod val="95000"/>
                                <a:lumOff val="5000"/>
                              </a:schemeClr>
                            </a:solidFill>
                            <a:latin typeface="Cambria Math" panose="02040503050406030204" pitchFamily="18" charset="0"/>
                          </a:rPr>
                        </m:ctrlPr>
                      </m:sSubPr>
                      <m:e>
                        <m:r>
                          <a:rPr lang="en-IN" sz="2800" b="0" i="1" smtClean="0">
                            <a:solidFill>
                              <a:schemeClr val="tx1">
                                <a:lumMod val="95000"/>
                                <a:lumOff val="5000"/>
                              </a:schemeClr>
                            </a:solidFill>
                            <a:latin typeface="Cambria Math" panose="02040503050406030204" pitchFamily="18" charset="0"/>
                          </a:rPr>
                          <m:t>𝐶</m:t>
                        </m:r>
                      </m:e>
                      <m:sub>
                        <m:r>
                          <a:rPr lang="en-IN" sz="2800" b="0" i="1" smtClean="0">
                            <a:solidFill>
                              <a:schemeClr val="tx1">
                                <a:lumMod val="95000"/>
                                <a:lumOff val="5000"/>
                              </a:schemeClr>
                            </a:solidFill>
                            <a:latin typeface="Cambria Math" panose="02040503050406030204" pitchFamily="18" charset="0"/>
                          </a:rPr>
                          <m:t>𝑚</m:t>
                        </m:r>
                      </m:sub>
                    </m:sSub>
                  </m:oMath>
                </a14:m>
                <a:endParaRPr lang="en-IN" sz="2800" dirty="0"/>
              </a:p>
            </p:txBody>
          </p:sp>
        </mc:Choice>
        <mc:Fallback xmlns="">
          <p:sp>
            <p:nvSpPr>
              <p:cNvPr id="4" name="Rectangle 3"/>
              <p:cNvSpPr>
                <a:spLocks noRot="1" noChangeAspect="1" noMove="1" noResize="1" noEditPoints="1" noAdjustHandles="1" noChangeArrowheads="1" noChangeShapeType="1" noTextEdit="1"/>
              </p:cNvSpPr>
              <p:nvPr/>
            </p:nvSpPr>
            <p:spPr>
              <a:xfrm>
                <a:off x="1043608" y="4293096"/>
                <a:ext cx="7344816" cy="1384995"/>
              </a:xfrm>
              <a:prstGeom prst="rect">
                <a:avLst/>
              </a:prstGeom>
              <a:blipFill rotWithShape="0">
                <a:blip r:embed="rId2"/>
                <a:stretch>
                  <a:fillRect l="-1660" t="-3965" b="-11894"/>
                </a:stretch>
              </a:blipFill>
            </p:spPr>
            <p:txBody>
              <a:bodyPr/>
              <a:lstStyle/>
              <a:p>
                <a:r>
                  <a:rPr lang="en-IN">
                    <a:noFill/>
                  </a:rPr>
                  <a:t> </a:t>
                </a:r>
              </a:p>
            </p:txBody>
          </p:sp>
        </mc:Fallback>
      </mc:AlternateContent>
    </p:spTree>
    <p:extLst>
      <p:ext uri="{BB962C8B-B14F-4D97-AF65-F5344CB8AC3E}">
        <p14:creationId xmlns:p14="http://schemas.microsoft.com/office/powerpoint/2010/main" val="3518856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sz="half" idx="1"/>
          </p:nvPr>
        </p:nvSpPr>
        <p:spPr>
          <a:xfrm>
            <a:off x="214953" y="409434"/>
            <a:ext cx="8929048" cy="2181368"/>
          </a:xfrm>
        </p:spPr>
        <p:txBody>
          <a:bodyPr>
            <a:normAutofit fontScale="92500" lnSpcReduction="10000"/>
          </a:bodyPr>
          <a:lstStyle/>
          <a:p>
            <a:pPr marL="0" indent="0">
              <a:buNone/>
            </a:pPr>
            <a:r>
              <a:rPr lang="en-US" sz="2400" dirty="0" smtClean="0">
                <a:solidFill>
                  <a:schemeClr val="tx1">
                    <a:lumMod val="95000"/>
                    <a:lumOff val="5000"/>
                  </a:schemeClr>
                </a:solidFill>
              </a:rPr>
              <a:t>Finding the </a:t>
            </a:r>
            <a:r>
              <a:rPr lang="en-US" sz="2400" dirty="0">
                <a:solidFill>
                  <a:schemeClr val="tx1">
                    <a:lumMod val="95000"/>
                    <a:lumOff val="5000"/>
                  </a:schemeClr>
                </a:solidFill>
              </a:rPr>
              <a:t>new </a:t>
            </a:r>
            <a:r>
              <a:rPr lang="en-US" sz="2400" dirty="0" smtClean="0">
                <a:solidFill>
                  <a:schemeClr val="tx1">
                    <a:lumMod val="95000"/>
                    <a:lumOff val="5000"/>
                  </a:schemeClr>
                </a:solidFill>
              </a:rPr>
              <a:t>Basic Feasible </a:t>
            </a:r>
            <a:r>
              <a:rPr lang="en-US" sz="2400" dirty="0">
                <a:solidFill>
                  <a:schemeClr val="tx1">
                    <a:lumMod val="95000"/>
                    <a:lumOff val="5000"/>
                  </a:schemeClr>
                </a:solidFill>
              </a:rPr>
              <a:t>solution by using the eliminatory row </a:t>
            </a:r>
            <a:r>
              <a:rPr lang="en-US" sz="2400" dirty="0" smtClean="0">
                <a:solidFill>
                  <a:schemeClr val="tx1">
                    <a:lumMod val="95000"/>
                    <a:lumOff val="5000"/>
                  </a:schemeClr>
                </a:solidFill>
              </a:rPr>
              <a:t>operations (Gauss-Jordan ) </a:t>
            </a:r>
            <a:r>
              <a:rPr lang="en-US" sz="2400" dirty="0">
                <a:solidFill>
                  <a:schemeClr val="tx1">
                    <a:lumMod val="95000"/>
                    <a:lumOff val="5000"/>
                  </a:schemeClr>
                </a:solidFill>
              </a:rPr>
              <a:t>as </a:t>
            </a:r>
            <a:r>
              <a:rPr lang="en-US" sz="2400" dirty="0" smtClean="0">
                <a:solidFill>
                  <a:schemeClr val="tx1">
                    <a:lumMod val="95000"/>
                    <a:lumOff val="5000"/>
                  </a:schemeClr>
                </a:solidFill>
              </a:rPr>
              <a:t>following.</a:t>
            </a:r>
            <a:endParaRPr lang="en-US" sz="2400" dirty="0">
              <a:solidFill>
                <a:schemeClr val="tx1">
                  <a:lumMod val="95000"/>
                  <a:lumOff val="5000"/>
                </a:schemeClr>
              </a:solidFill>
            </a:endParaRPr>
          </a:p>
          <a:p>
            <a:pPr marL="609600" indent="-609600">
              <a:buFont typeface="Symbol" pitchFamily="18" charset="2"/>
              <a:buAutoNum type="arabicPeriod"/>
            </a:pPr>
            <a:r>
              <a:rPr lang="en-US" sz="2400" b="1" dirty="0">
                <a:solidFill>
                  <a:schemeClr val="tx1">
                    <a:lumMod val="95000"/>
                    <a:lumOff val="5000"/>
                  </a:schemeClr>
                </a:solidFill>
              </a:rPr>
              <a:t>New pivot row = old pivot row </a:t>
            </a:r>
            <a:r>
              <a:rPr lang="en-US" sz="2400" b="1" dirty="0">
                <a:solidFill>
                  <a:schemeClr val="tx1">
                    <a:lumMod val="95000"/>
                    <a:lumOff val="5000"/>
                  </a:schemeClr>
                </a:solidFill>
                <a:sym typeface="Symbol" pitchFamily="18" charset="2"/>
              </a:rPr>
              <a:t> </a:t>
            </a:r>
            <a:r>
              <a:rPr lang="en-US" sz="2400" b="1" dirty="0" smtClean="0">
                <a:solidFill>
                  <a:schemeClr val="tx1">
                    <a:lumMod val="95000"/>
                    <a:lumOff val="5000"/>
                  </a:schemeClr>
                </a:solidFill>
                <a:sym typeface="Symbol" pitchFamily="18" charset="2"/>
              </a:rPr>
              <a:t>Pivot Element</a:t>
            </a:r>
          </a:p>
          <a:p>
            <a:pPr marL="0" indent="0">
              <a:buNone/>
            </a:pPr>
            <a:r>
              <a:rPr lang="en-US" sz="2400" b="1" dirty="0">
                <a:solidFill>
                  <a:schemeClr val="tx1">
                    <a:lumMod val="95000"/>
                    <a:lumOff val="5000"/>
                  </a:schemeClr>
                </a:solidFill>
                <a:sym typeface="Symbol" pitchFamily="18" charset="2"/>
              </a:rPr>
              <a:t>	</a:t>
            </a:r>
            <a:r>
              <a:rPr lang="en-US" sz="2400" b="1" dirty="0" smtClean="0">
                <a:solidFill>
                  <a:schemeClr val="tx1">
                    <a:lumMod val="95000"/>
                    <a:lumOff val="5000"/>
                  </a:schemeClr>
                </a:solidFill>
                <a:sym typeface="Symbol" pitchFamily="18" charset="2"/>
              </a:rPr>
              <a:t>	           = Old Pivot Row </a:t>
            </a:r>
            <a:r>
              <a:rPr lang="en-US" sz="2400" b="1" dirty="0">
                <a:solidFill>
                  <a:schemeClr val="tx1">
                    <a:lumMod val="95000"/>
                    <a:lumOff val="5000"/>
                  </a:schemeClr>
                </a:solidFill>
                <a:sym typeface="Symbol" pitchFamily="18" charset="2"/>
              </a:rPr>
              <a:t> </a:t>
            </a:r>
            <a:r>
              <a:rPr lang="en-US" sz="2400" b="1" dirty="0" smtClean="0">
                <a:solidFill>
                  <a:schemeClr val="tx1">
                    <a:lumMod val="95000"/>
                    <a:lumOff val="5000"/>
                  </a:schemeClr>
                </a:solidFill>
                <a:sym typeface="Symbol" pitchFamily="18" charset="2"/>
              </a:rPr>
              <a:t>50</a:t>
            </a:r>
          </a:p>
          <a:p>
            <a:pPr marL="0" indent="0">
              <a:buNone/>
            </a:pPr>
            <a:r>
              <a:rPr lang="en-US" sz="2400" b="1" dirty="0" smtClean="0">
                <a:solidFill>
                  <a:schemeClr val="tx1">
                    <a:lumMod val="95000"/>
                    <a:lumOff val="5000"/>
                  </a:schemeClr>
                </a:solidFill>
              </a:rPr>
              <a:t>2.     New </a:t>
            </a:r>
            <a:r>
              <a:rPr lang="en-US" sz="2400" b="1" dirty="0">
                <a:solidFill>
                  <a:schemeClr val="tx1">
                    <a:lumMod val="95000"/>
                    <a:lumOff val="5000"/>
                  </a:schemeClr>
                </a:solidFill>
              </a:rPr>
              <a:t>row = old row – </a:t>
            </a:r>
            <a:r>
              <a:rPr lang="en-US" sz="2400" b="1" dirty="0" smtClean="0">
                <a:solidFill>
                  <a:schemeClr val="tx1">
                    <a:lumMod val="95000"/>
                    <a:lumOff val="5000"/>
                  </a:schemeClr>
                </a:solidFill>
              </a:rPr>
              <a:t>[the </a:t>
            </a:r>
            <a:r>
              <a:rPr lang="en-US" sz="2400" b="1" dirty="0">
                <a:solidFill>
                  <a:schemeClr val="tx1">
                    <a:lumMod val="95000"/>
                    <a:lumOff val="5000"/>
                  </a:schemeClr>
                </a:solidFill>
              </a:rPr>
              <a:t>coefficient of this row in the pivot column </a:t>
            </a:r>
            <a:r>
              <a:rPr lang="en-US" sz="2400" b="1" dirty="0" smtClean="0">
                <a:solidFill>
                  <a:schemeClr val="tx1">
                    <a:lumMod val="95000"/>
                    <a:lumOff val="5000"/>
                  </a:schemeClr>
                </a:solidFill>
              </a:rPr>
              <a:t>   	*(</a:t>
            </a:r>
            <a:r>
              <a:rPr lang="en-US" sz="2400" b="1" dirty="0">
                <a:solidFill>
                  <a:schemeClr val="tx1">
                    <a:lumMod val="95000"/>
                    <a:lumOff val="5000"/>
                  </a:schemeClr>
                </a:solidFill>
              </a:rPr>
              <a:t>new pivot row</a:t>
            </a:r>
            <a:r>
              <a:rPr lang="en-US" sz="2400" b="1" dirty="0" smtClean="0">
                <a:solidFill>
                  <a:schemeClr val="tx1">
                    <a:lumMod val="95000"/>
                    <a:lumOff val="5000"/>
                  </a:schemeClr>
                </a:solidFill>
              </a:rPr>
              <a:t>)]</a:t>
            </a:r>
            <a:endParaRPr lang="en-US" sz="2400" b="1" dirty="0">
              <a:solidFill>
                <a:schemeClr val="tx1">
                  <a:lumMod val="95000"/>
                  <a:lumOff val="5000"/>
                </a:schemeClr>
              </a:solidFill>
            </a:endParaRPr>
          </a:p>
          <a:p>
            <a:pPr marL="0" indent="0">
              <a:buNone/>
            </a:pPr>
            <a:endParaRPr lang="en-US" dirty="0">
              <a:solidFill>
                <a:srgbClr val="990033"/>
              </a:solidFill>
              <a:sym typeface="Symbol" pitchFamily="18" charset="2"/>
            </a:endParaRPr>
          </a:p>
          <a:p>
            <a:pPr marL="609600" indent="-609600">
              <a:buNone/>
            </a:pPr>
            <a:endParaRPr lang="en-US" dirty="0">
              <a:solidFill>
                <a:srgbClr val="990033"/>
              </a:solidFill>
              <a:sym typeface="Symbol" pitchFamily="18" charset="2"/>
            </a:endParaRPr>
          </a:p>
        </p:txBody>
      </p:sp>
      <p:graphicFrame>
        <p:nvGraphicFramePr>
          <p:cNvPr id="99402" name="Group 74"/>
          <p:cNvGraphicFramePr>
            <a:graphicFrameLocks noGrp="1"/>
          </p:cNvGraphicFramePr>
          <p:nvPr>
            <p:ph sz="half" idx="2"/>
            <p:extLst>
              <p:ext uri="{D42A27DB-BD31-4B8C-83A1-F6EECF244321}">
                <p14:modId xmlns:p14="http://schemas.microsoft.com/office/powerpoint/2010/main" val="1151750823"/>
              </p:ext>
            </p:extLst>
          </p:nvPr>
        </p:nvGraphicFramePr>
        <p:xfrm>
          <a:off x="1187624" y="2700338"/>
          <a:ext cx="5782297" cy="2499360"/>
        </p:xfrm>
        <a:graphic>
          <a:graphicData uri="http://schemas.openxmlformats.org/drawingml/2006/table">
            <a:tbl>
              <a:tblPr/>
              <a:tblGrid>
                <a:gridCol w="1671067"/>
                <a:gridCol w="777205"/>
                <a:gridCol w="707505"/>
                <a:gridCol w="804863"/>
                <a:gridCol w="910829"/>
                <a:gridCol w="910828"/>
              </a:tblGrid>
              <a:tr h="8842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1" i="0" u="none" strike="noStrike" cap="none" normalizeH="0" baseline="0" dirty="0" smtClean="0">
                          <a:ln>
                            <a:noFill/>
                          </a:ln>
                          <a:solidFill>
                            <a:schemeClr val="folHlink"/>
                          </a:solidFill>
                          <a:effectLst/>
                          <a:latin typeface="Times New Roman" pitchFamily="18" charset="0"/>
                        </a:rPr>
                        <a:t>Basic variable</a:t>
                      </a: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1" i="0" u="none" strike="noStrike" cap="none" normalizeH="0" baseline="0" smtClean="0">
                          <a:ln>
                            <a:noFill/>
                          </a:ln>
                          <a:solidFill>
                            <a:schemeClr val="folHlink"/>
                          </a:solidFill>
                          <a:effectLst/>
                          <a:latin typeface="Times New Roman" pitchFamily="18" charset="0"/>
                        </a:rPr>
                        <a:t>X</a:t>
                      </a:r>
                      <a:r>
                        <a:rPr kumimoji="0" lang="en-US" sz="2800" b="1" i="0" u="none" strike="noStrike" cap="none" normalizeH="0" baseline="-25000" smtClean="0">
                          <a:ln>
                            <a:noFill/>
                          </a:ln>
                          <a:solidFill>
                            <a:schemeClr val="folHlink"/>
                          </a:solidFill>
                          <a:effectLst/>
                          <a:latin typeface="Times New Roman" pitchFamily="18" charset="0"/>
                        </a:rPr>
                        <a:t>1</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1" i="0" u="none" strike="noStrike" cap="none" normalizeH="0" baseline="0" smtClean="0">
                          <a:ln>
                            <a:noFill/>
                          </a:ln>
                          <a:solidFill>
                            <a:schemeClr val="folHlink"/>
                          </a:solidFill>
                          <a:effectLst/>
                          <a:latin typeface="Times New Roman" pitchFamily="18" charset="0"/>
                        </a:rPr>
                        <a:t>X</a:t>
                      </a:r>
                      <a:r>
                        <a:rPr kumimoji="0" lang="en-US" sz="2800" b="1" i="0" u="none" strike="noStrike" cap="none" normalizeH="0" baseline="-25000" smtClean="0">
                          <a:ln>
                            <a:noFill/>
                          </a:ln>
                          <a:solidFill>
                            <a:schemeClr val="folHlink"/>
                          </a:solidFill>
                          <a:effectLst/>
                          <a:latin typeface="Times New Roman" pitchFamily="18" charset="0"/>
                        </a:rPr>
                        <a:t>2</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1" i="0" u="none" strike="noStrike" cap="none" normalizeH="0" baseline="0" smtClean="0">
                          <a:ln>
                            <a:noFill/>
                          </a:ln>
                          <a:solidFill>
                            <a:schemeClr val="folHlink"/>
                          </a:solidFill>
                          <a:effectLst/>
                          <a:latin typeface="Times New Roman" pitchFamily="18" charset="0"/>
                        </a:rPr>
                        <a:t>S</a:t>
                      </a:r>
                      <a:r>
                        <a:rPr kumimoji="0" lang="en-US" sz="2800" b="1" i="0" u="none" strike="noStrike" cap="none" normalizeH="0" baseline="-25000" smtClean="0">
                          <a:ln>
                            <a:noFill/>
                          </a:ln>
                          <a:solidFill>
                            <a:schemeClr val="folHlink"/>
                          </a:solidFill>
                          <a:effectLst/>
                          <a:latin typeface="Times New Roman" pitchFamily="18" charset="0"/>
                        </a:rPr>
                        <a:t>1</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1" i="0" u="none" strike="noStrike" cap="none" normalizeH="0" baseline="0" smtClean="0">
                          <a:ln>
                            <a:noFill/>
                          </a:ln>
                          <a:solidFill>
                            <a:schemeClr val="folHlink"/>
                          </a:solidFill>
                          <a:effectLst/>
                          <a:latin typeface="Times New Roman" pitchFamily="18" charset="0"/>
                        </a:rPr>
                        <a:t>S</a:t>
                      </a:r>
                      <a:r>
                        <a:rPr kumimoji="0" lang="en-US" sz="2800" b="1" i="0" u="none" strike="noStrike" cap="none" normalizeH="0" baseline="-25000" smtClean="0">
                          <a:ln>
                            <a:noFill/>
                          </a:ln>
                          <a:solidFill>
                            <a:schemeClr val="folHlink"/>
                          </a:solidFill>
                          <a:effectLst/>
                          <a:latin typeface="Times New Roman" pitchFamily="18" charset="0"/>
                        </a:rPr>
                        <a:t>2</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1" i="0" u="none" strike="noStrike" cap="none" normalizeH="0" baseline="0" dirty="0" smtClean="0">
                          <a:ln>
                            <a:noFill/>
                          </a:ln>
                          <a:solidFill>
                            <a:schemeClr val="folHlink"/>
                          </a:solidFill>
                          <a:effectLst/>
                          <a:latin typeface="Times New Roman" pitchFamily="18" charset="0"/>
                        </a:rPr>
                        <a:t>RHS</a:t>
                      </a: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2237A0"/>
                          </a:solidFill>
                          <a:effectLst/>
                          <a:latin typeface="Times New Roman" pitchFamily="18" charset="0"/>
                        </a:rPr>
                        <a:t>x</a:t>
                      </a:r>
                      <a:r>
                        <a:rPr kumimoji="0" lang="en-US" sz="2800" b="0" i="0" u="none" strike="noStrike" cap="none" normalizeH="0" baseline="-25000" dirty="0" smtClean="0">
                          <a:ln>
                            <a:noFill/>
                          </a:ln>
                          <a:solidFill>
                            <a:srgbClr val="2237A0"/>
                          </a:solidFill>
                          <a:effectLst/>
                          <a:latin typeface="Times New Roman" pitchFamily="18" charset="0"/>
                        </a:rPr>
                        <a:t>2</a:t>
                      </a: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rPr>
                        <a:t>0.50</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rPr>
                        <a:t>1</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rPr>
                        <a:t>0.02</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rPr>
                        <a:t>0</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rPr>
                        <a:t>10</a:t>
                      </a: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2237A0"/>
                          </a:solidFill>
                          <a:effectLst/>
                          <a:latin typeface="Times New Roman" pitchFamily="18" charset="0"/>
                        </a:rPr>
                        <a:t>S</a:t>
                      </a:r>
                      <a:r>
                        <a:rPr kumimoji="0" lang="en-US" sz="2800" b="0" i="0" u="none" strike="noStrike" cap="none" normalizeH="0" baseline="-25000" dirty="0" smtClean="0">
                          <a:ln>
                            <a:noFill/>
                          </a:ln>
                          <a:solidFill>
                            <a:srgbClr val="2237A0"/>
                          </a:solidFill>
                          <a:effectLst/>
                          <a:latin typeface="Times New Roman" pitchFamily="18" charset="0"/>
                        </a:rPr>
                        <a:t>2</a:t>
                      </a: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folHlink"/>
                          </a:solidFill>
                          <a:effectLst/>
                          <a:latin typeface="Times New Roman" pitchFamily="18" charset="0"/>
                        </a:rPr>
                        <a:t>Z</a:t>
                      </a: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smtClean="0">
                        <a:ln>
                          <a:noFill/>
                        </a:ln>
                        <a:solidFill>
                          <a:schemeClr val="folHlink"/>
                        </a:solidFill>
                        <a:effectLst/>
                        <a:latin typeface="Times New Roman" pitchFamily="18"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smtClean="0">
                        <a:ln>
                          <a:noFill/>
                        </a:ln>
                        <a:solidFill>
                          <a:schemeClr val="folHlink"/>
                        </a:solidFill>
                        <a:effectLst/>
                        <a:latin typeface="Times New Roman" pitchFamily="18"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smtClean="0">
                        <a:ln>
                          <a:noFill/>
                        </a:ln>
                        <a:solidFill>
                          <a:schemeClr val="folHlink"/>
                        </a:solidFill>
                        <a:effectLst/>
                        <a:latin typeface="Times New Roman" pitchFamily="18"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smtClean="0">
                        <a:ln>
                          <a:noFill/>
                        </a:ln>
                        <a:solidFill>
                          <a:schemeClr val="folHlink"/>
                        </a:solidFill>
                        <a:effectLst/>
                        <a:latin typeface="Times New Roman" pitchFamily="18" charset="0"/>
                      </a:endParaRP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dirty="0" smtClean="0">
                        <a:ln>
                          <a:noFill/>
                        </a:ln>
                        <a:solidFill>
                          <a:schemeClr val="folHlink"/>
                        </a:solidFill>
                        <a:effectLst/>
                        <a:latin typeface="Times New Roman" pitchFamily="18" charset="0"/>
                      </a:endParaRP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82" name="Text Box 67"/>
          <p:cNvSpPr txBox="1">
            <a:spLocks noChangeArrowheads="1"/>
          </p:cNvSpPr>
          <p:nvPr/>
        </p:nvSpPr>
        <p:spPr bwMode="auto">
          <a:xfrm>
            <a:off x="2286000" y="6019800"/>
            <a:ext cx="3257550" cy="641350"/>
          </a:xfrm>
          <a:prstGeom prst="rect">
            <a:avLst/>
          </a:prstGeom>
          <a:noFill/>
          <a:ln w="12700">
            <a:noFill/>
            <a:miter lim="800000"/>
            <a:headEnd/>
            <a:tailEnd/>
          </a:ln>
        </p:spPr>
        <p:txBody>
          <a:bodyPr>
            <a:spAutoFit/>
          </a:bodyPr>
          <a:lstStyle/>
          <a:p>
            <a:pPr>
              <a:spcBef>
                <a:spcPct val="50000"/>
              </a:spcBef>
            </a:pPr>
            <a:r>
              <a:rPr lang="en-US" b="1" dirty="0">
                <a:solidFill>
                  <a:srgbClr val="0033CC"/>
                </a:solidFill>
              </a:rPr>
              <a:t>Note that X</a:t>
            </a:r>
            <a:r>
              <a:rPr lang="en-US" b="1" baseline="-25000" dirty="0">
                <a:solidFill>
                  <a:srgbClr val="0033CC"/>
                </a:solidFill>
              </a:rPr>
              <a:t>2</a:t>
            </a:r>
            <a:r>
              <a:rPr lang="en-US" b="1" dirty="0">
                <a:solidFill>
                  <a:srgbClr val="0033CC"/>
                </a:solidFill>
              </a:rPr>
              <a:t> becomes in the basic variables list instead of </a:t>
            </a:r>
            <a:r>
              <a:rPr lang="en-US" b="1" dirty="0" smtClean="0">
                <a:solidFill>
                  <a:srgbClr val="0033CC"/>
                </a:solidFill>
              </a:rPr>
              <a:t>S</a:t>
            </a:r>
            <a:r>
              <a:rPr lang="en-US" b="1" baseline="-25000" dirty="0">
                <a:solidFill>
                  <a:srgbClr val="0033CC"/>
                </a:solidFill>
              </a:rPr>
              <a:t>1</a:t>
            </a:r>
          </a:p>
        </p:txBody>
      </p:sp>
      <p:sp>
        <p:nvSpPr>
          <p:cNvPr id="22583" name="Line 68"/>
          <p:cNvSpPr>
            <a:spLocks noChangeShapeType="1"/>
          </p:cNvSpPr>
          <p:nvPr/>
        </p:nvSpPr>
        <p:spPr bwMode="auto">
          <a:xfrm flipH="1" flipV="1">
            <a:off x="1043608" y="3903260"/>
            <a:ext cx="762162" cy="5688"/>
          </a:xfrm>
          <a:prstGeom prst="line">
            <a:avLst/>
          </a:prstGeom>
          <a:noFill/>
          <a:ln w="28575">
            <a:solidFill>
              <a:srgbClr val="990033"/>
            </a:solidFill>
            <a:round/>
            <a:headEnd/>
            <a:tailEnd/>
          </a:ln>
        </p:spPr>
        <p:txBody>
          <a:bodyPr/>
          <a:lstStyle/>
          <a:p>
            <a:endParaRPr lang="en-US"/>
          </a:p>
        </p:txBody>
      </p:sp>
      <p:sp>
        <p:nvSpPr>
          <p:cNvPr id="22584" name="Line 69"/>
          <p:cNvSpPr>
            <a:spLocks noChangeShapeType="1"/>
          </p:cNvSpPr>
          <p:nvPr/>
        </p:nvSpPr>
        <p:spPr bwMode="auto">
          <a:xfrm>
            <a:off x="1043608" y="3903260"/>
            <a:ext cx="0" cy="2497540"/>
          </a:xfrm>
          <a:prstGeom prst="line">
            <a:avLst/>
          </a:prstGeom>
          <a:noFill/>
          <a:ln w="28575">
            <a:solidFill>
              <a:srgbClr val="990033"/>
            </a:solidFill>
            <a:round/>
            <a:headEnd/>
            <a:tailEnd/>
          </a:ln>
        </p:spPr>
        <p:txBody>
          <a:bodyPr/>
          <a:lstStyle/>
          <a:p>
            <a:endParaRPr lang="en-US"/>
          </a:p>
        </p:txBody>
      </p:sp>
      <p:sp>
        <p:nvSpPr>
          <p:cNvPr id="22585" name="Line 70"/>
          <p:cNvSpPr>
            <a:spLocks noChangeShapeType="1"/>
          </p:cNvSpPr>
          <p:nvPr/>
        </p:nvSpPr>
        <p:spPr bwMode="auto">
          <a:xfrm>
            <a:off x="1043608" y="6400800"/>
            <a:ext cx="1185242" cy="0"/>
          </a:xfrm>
          <a:prstGeom prst="line">
            <a:avLst/>
          </a:prstGeom>
          <a:noFill/>
          <a:ln w="28575">
            <a:solidFill>
              <a:srgbClr val="990033"/>
            </a:solidFill>
            <a:round/>
            <a:headEnd/>
            <a:tailEnd type="triangle" w="med" len="med"/>
          </a:ln>
        </p:spPr>
        <p:txBody>
          <a:bodyPr/>
          <a:lstStyle/>
          <a:p>
            <a:endParaRPr lang="en-US"/>
          </a:p>
        </p:txBody>
      </p:sp>
    </p:spTree>
    <p:extLst>
      <p:ext uri="{BB962C8B-B14F-4D97-AF65-F5344CB8AC3E}">
        <p14:creationId xmlns:p14="http://schemas.microsoft.com/office/powerpoint/2010/main" val="4098528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71243" y="1957462"/>
            <a:ext cx="914400" cy="2730501"/>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971550" y="3334582"/>
            <a:ext cx="6647391" cy="60050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9" name="Rectangle 8"/>
          <p:cNvSpPr/>
          <p:nvPr/>
        </p:nvSpPr>
        <p:spPr>
          <a:xfrm>
            <a:off x="1822500" y="3315786"/>
            <a:ext cx="914400" cy="60050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graphicFrame>
        <p:nvGraphicFramePr>
          <p:cNvPr id="90203" name="Group 91"/>
          <p:cNvGraphicFramePr>
            <a:graphicFrameLocks noGrp="1"/>
          </p:cNvGraphicFramePr>
          <p:nvPr>
            <p:ph sz="half" idx="2"/>
            <p:extLst>
              <p:ext uri="{D42A27DB-BD31-4B8C-83A1-F6EECF244321}">
                <p14:modId xmlns:p14="http://schemas.microsoft.com/office/powerpoint/2010/main" val="2323946791"/>
              </p:ext>
            </p:extLst>
          </p:nvPr>
        </p:nvGraphicFramePr>
        <p:xfrm>
          <a:off x="755577" y="987001"/>
          <a:ext cx="5864669" cy="4112644"/>
        </p:xfrm>
        <a:graphic>
          <a:graphicData uri="http://schemas.openxmlformats.org/drawingml/2006/table">
            <a:tbl>
              <a:tblPr/>
              <a:tblGrid>
                <a:gridCol w="1296144"/>
                <a:gridCol w="864095"/>
                <a:gridCol w="840084"/>
                <a:gridCol w="1152128"/>
                <a:gridCol w="740668"/>
                <a:gridCol w="971550"/>
              </a:tblGrid>
              <a:tr h="180019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folHlink"/>
                          </a:solidFill>
                          <a:effectLst/>
                          <a:latin typeface="Times New Roman" pitchFamily="18" charset="0"/>
                        </a:rPr>
                        <a:t>Basic variable</a:t>
                      </a: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X</a:t>
                      </a:r>
                      <a:r>
                        <a:rPr kumimoji="0" lang="en-US" sz="2800" b="0" i="0" u="none" strike="noStrike" cap="none" normalizeH="0" baseline="-25000" dirty="0" smtClean="0">
                          <a:ln>
                            <a:noFill/>
                          </a:ln>
                          <a:solidFill>
                            <a:schemeClr val="tx1">
                              <a:lumMod val="95000"/>
                              <a:lumOff val="5000"/>
                            </a:schemeClr>
                          </a:solidFill>
                          <a:effectLst/>
                          <a:latin typeface="Times New Roman" pitchFamily="18" charset="0"/>
                        </a:rPr>
                        <a:t>1</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folHlink"/>
                          </a:solidFill>
                          <a:effectLst/>
                          <a:latin typeface="Times New Roman" pitchFamily="18" charset="0"/>
                        </a:rPr>
                        <a:t>X</a:t>
                      </a:r>
                      <a:r>
                        <a:rPr kumimoji="0" lang="en-US" sz="2800" b="0" i="0" u="none" strike="noStrike" cap="none" normalizeH="0" baseline="-25000" dirty="0" smtClean="0">
                          <a:ln>
                            <a:noFill/>
                          </a:ln>
                          <a:solidFill>
                            <a:schemeClr val="folHlink"/>
                          </a:solidFill>
                          <a:effectLst/>
                          <a:latin typeface="Times New Roman" pitchFamily="18" charset="0"/>
                        </a:rPr>
                        <a:t>2</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folHlink"/>
                          </a:solidFill>
                          <a:effectLst/>
                          <a:latin typeface="Times New Roman" pitchFamily="18" charset="0"/>
                        </a:rPr>
                        <a:t>S</a:t>
                      </a:r>
                      <a:r>
                        <a:rPr kumimoji="0" lang="en-US" sz="2800" b="0" i="0" u="none" strike="noStrike" cap="none" normalizeH="0" baseline="-25000" dirty="0" smtClean="0">
                          <a:ln>
                            <a:noFill/>
                          </a:ln>
                          <a:solidFill>
                            <a:schemeClr val="folHlink"/>
                          </a:solidFill>
                          <a:effectLst/>
                          <a:latin typeface="Times New Roman" pitchFamily="18" charset="0"/>
                        </a:rPr>
                        <a:t>1</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folHlink"/>
                          </a:solidFill>
                          <a:effectLst/>
                          <a:latin typeface="Times New Roman" pitchFamily="18" charset="0"/>
                        </a:rPr>
                        <a:t>S</a:t>
                      </a:r>
                      <a:r>
                        <a:rPr kumimoji="0" lang="en-US" sz="2800" b="0" i="0" u="none" strike="noStrike" cap="none" normalizeH="0" baseline="-25000" dirty="0" smtClean="0">
                          <a:ln>
                            <a:noFill/>
                          </a:ln>
                          <a:solidFill>
                            <a:schemeClr val="folHlink"/>
                          </a:solidFill>
                          <a:effectLst/>
                          <a:latin typeface="Times New Roman" pitchFamily="18" charset="0"/>
                        </a:rPr>
                        <a:t>2</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folHlink"/>
                          </a:solidFill>
                          <a:effectLst/>
                          <a:latin typeface="Times New Roman" pitchFamily="18" charset="0"/>
                        </a:rPr>
                        <a:t>RHS</a:t>
                      </a: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79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2237A0"/>
                          </a:solidFill>
                          <a:effectLst/>
                          <a:latin typeface="Times New Roman" pitchFamily="18" charset="0"/>
                        </a:rPr>
                        <a:t>x</a:t>
                      </a:r>
                      <a:r>
                        <a:rPr kumimoji="0" lang="en-US" sz="2800" b="0" i="0" u="none" strike="noStrike" cap="none" normalizeH="0" baseline="-25000" dirty="0" smtClean="0">
                          <a:ln>
                            <a:noFill/>
                          </a:ln>
                          <a:solidFill>
                            <a:srgbClr val="2237A0"/>
                          </a:solidFill>
                          <a:effectLst/>
                          <a:latin typeface="Times New Roman" pitchFamily="18" charset="0"/>
                        </a:rPr>
                        <a:t>2</a:t>
                      </a: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rPr>
                        <a:t>0.50</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rPr>
                        <a:t>1</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rPr>
                        <a:t>0.02</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rPr>
                        <a:t>0</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rPr>
                        <a:t>10</a:t>
                      </a: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06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rgbClr val="2237A0"/>
                          </a:solidFill>
                          <a:effectLst/>
                          <a:latin typeface="Times New Roman" pitchFamily="18" charset="0"/>
                        </a:rPr>
                        <a:t>S</a:t>
                      </a:r>
                      <a:r>
                        <a:rPr kumimoji="0" lang="en-US" sz="2800" b="0" i="0" u="none" strike="noStrike" cap="none" normalizeH="0" baseline="-25000" dirty="0" smtClean="0">
                          <a:ln>
                            <a:noFill/>
                          </a:ln>
                          <a:solidFill>
                            <a:srgbClr val="2237A0"/>
                          </a:solidFill>
                          <a:effectLst/>
                          <a:latin typeface="Times New Roman" pitchFamily="18" charset="0"/>
                        </a:rPr>
                        <a:t>2</a:t>
                      </a: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rPr>
                        <a:t>0.50</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folHlink"/>
                          </a:solidFill>
                          <a:effectLst/>
                          <a:latin typeface="Times New Roman" pitchFamily="18" charset="0"/>
                        </a:rPr>
                        <a:t>0</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rPr>
                        <a:t>-0.02</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rPr>
                        <a:t>1</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rPr>
                        <a:t>2</a:t>
                      </a: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6658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folHlink"/>
                          </a:solidFill>
                          <a:effectLst/>
                          <a:latin typeface="Times New Roman" pitchFamily="18" charset="0"/>
                        </a:rPr>
                        <a:t>Z</a:t>
                      </a: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folHlink"/>
                          </a:solidFill>
                          <a:effectLst/>
                          <a:latin typeface="Times New Roman" pitchFamily="18" charset="0"/>
                        </a:rPr>
                        <a:t>-1</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folHlink"/>
                          </a:solidFill>
                          <a:effectLst/>
                          <a:latin typeface="Times New Roman" pitchFamily="18" charset="0"/>
                        </a:rPr>
                        <a:t>0</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folHlink"/>
                          </a:solidFill>
                          <a:effectLst/>
                          <a:latin typeface="Times New Roman" pitchFamily="18" charset="0"/>
                        </a:rPr>
                        <a:t>0.20</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folHlink"/>
                          </a:solidFill>
                          <a:effectLst/>
                          <a:latin typeface="Times New Roman" pitchFamily="18" charset="0"/>
                        </a:rPr>
                        <a:t>0</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folHlink"/>
                          </a:solidFill>
                          <a:effectLst/>
                          <a:latin typeface="Times New Roman" pitchFamily="18" charset="0"/>
                        </a:rPr>
                        <a:t>100</a:t>
                      </a: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70" name="Text Box 82"/>
          <p:cNvSpPr txBox="1">
            <a:spLocks noChangeArrowheads="1"/>
          </p:cNvSpPr>
          <p:nvPr/>
        </p:nvSpPr>
        <p:spPr bwMode="auto">
          <a:xfrm>
            <a:off x="1727295" y="5638802"/>
            <a:ext cx="1428750" cy="366713"/>
          </a:xfrm>
          <a:prstGeom prst="rect">
            <a:avLst/>
          </a:prstGeom>
          <a:noFill/>
          <a:ln w="12700">
            <a:noFill/>
            <a:miter lim="800000"/>
            <a:headEnd/>
            <a:tailEnd/>
          </a:ln>
        </p:spPr>
        <p:txBody>
          <a:bodyPr>
            <a:spAutoFit/>
          </a:bodyPr>
          <a:lstStyle/>
          <a:p>
            <a:pPr>
              <a:spcBef>
                <a:spcPct val="50000"/>
              </a:spcBef>
            </a:pPr>
            <a:r>
              <a:rPr lang="en-US"/>
              <a:t>Pivot column</a:t>
            </a:r>
          </a:p>
        </p:txBody>
      </p:sp>
      <p:sp>
        <p:nvSpPr>
          <p:cNvPr id="17471" name="Text Box 83"/>
          <p:cNvSpPr txBox="1">
            <a:spLocks noChangeArrowheads="1"/>
          </p:cNvSpPr>
          <p:nvPr/>
        </p:nvSpPr>
        <p:spPr bwMode="auto">
          <a:xfrm>
            <a:off x="5384895" y="5486402"/>
            <a:ext cx="1028700" cy="646331"/>
          </a:xfrm>
          <a:prstGeom prst="rect">
            <a:avLst/>
          </a:prstGeom>
          <a:noFill/>
          <a:ln w="12700">
            <a:noFill/>
            <a:miter lim="800000"/>
            <a:headEnd/>
            <a:tailEnd/>
          </a:ln>
        </p:spPr>
        <p:txBody>
          <a:bodyPr>
            <a:spAutoFit/>
          </a:bodyPr>
          <a:lstStyle/>
          <a:p>
            <a:pPr>
              <a:spcBef>
                <a:spcPct val="50000"/>
              </a:spcBef>
            </a:pPr>
            <a:r>
              <a:rPr lang="en-US"/>
              <a:t>Pivot row</a:t>
            </a:r>
          </a:p>
        </p:txBody>
      </p:sp>
      <p:sp>
        <p:nvSpPr>
          <p:cNvPr id="17472" name="Line 85"/>
          <p:cNvSpPr>
            <a:spLocks noChangeShapeType="1"/>
          </p:cNvSpPr>
          <p:nvPr/>
        </p:nvSpPr>
        <p:spPr bwMode="auto">
          <a:xfrm flipH="1">
            <a:off x="2291196" y="4422726"/>
            <a:ext cx="169241" cy="1216075"/>
          </a:xfrm>
          <a:prstGeom prst="line">
            <a:avLst/>
          </a:prstGeom>
          <a:noFill/>
          <a:ln w="12700">
            <a:solidFill>
              <a:schemeClr val="tx1"/>
            </a:solidFill>
            <a:round/>
            <a:headEnd/>
            <a:tailEnd type="triangle" w="med" len="med"/>
          </a:ln>
        </p:spPr>
        <p:txBody>
          <a:bodyPr/>
          <a:lstStyle/>
          <a:p>
            <a:endParaRPr lang="en-US"/>
          </a:p>
        </p:txBody>
      </p:sp>
      <p:sp>
        <p:nvSpPr>
          <p:cNvPr id="17473" name="Line 86"/>
          <p:cNvSpPr>
            <a:spLocks noChangeShapeType="1"/>
          </p:cNvSpPr>
          <p:nvPr/>
        </p:nvSpPr>
        <p:spPr bwMode="auto">
          <a:xfrm>
            <a:off x="5327745" y="3616036"/>
            <a:ext cx="514350" cy="1816722"/>
          </a:xfrm>
          <a:prstGeom prst="line">
            <a:avLst/>
          </a:prstGeom>
          <a:noFill/>
          <a:ln w="12700">
            <a:solidFill>
              <a:schemeClr val="tx1"/>
            </a:solidFill>
            <a:round/>
            <a:headEnd/>
            <a:tailEnd type="triangle" w="med" len="med"/>
          </a:ln>
        </p:spPr>
        <p:txBody>
          <a:bodyPr/>
          <a:lstStyle/>
          <a:p>
            <a:endParaRPr lang="en-US"/>
          </a:p>
        </p:txBody>
      </p:sp>
      <p:sp>
        <p:nvSpPr>
          <p:cNvPr id="17474" name="Text Box 87"/>
          <p:cNvSpPr txBox="1">
            <a:spLocks noChangeArrowheads="1"/>
          </p:cNvSpPr>
          <p:nvPr/>
        </p:nvSpPr>
        <p:spPr bwMode="auto">
          <a:xfrm>
            <a:off x="4184744" y="5791201"/>
            <a:ext cx="1004689" cy="646331"/>
          </a:xfrm>
          <a:prstGeom prst="rect">
            <a:avLst/>
          </a:prstGeom>
          <a:noFill/>
          <a:ln w="12700">
            <a:noFill/>
            <a:miter lim="800000"/>
            <a:headEnd/>
            <a:tailEnd/>
          </a:ln>
        </p:spPr>
        <p:txBody>
          <a:bodyPr wrap="square">
            <a:spAutoFit/>
          </a:bodyPr>
          <a:lstStyle/>
          <a:p>
            <a:pPr>
              <a:spcBef>
                <a:spcPct val="50000"/>
              </a:spcBef>
            </a:pPr>
            <a:r>
              <a:rPr lang="en-US" dirty="0"/>
              <a:t>Pivot </a:t>
            </a:r>
            <a:r>
              <a:rPr lang="en-US" dirty="0" smtClean="0"/>
              <a:t>Element</a:t>
            </a:r>
            <a:endParaRPr lang="en-US" dirty="0"/>
          </a:p>
        </p:txBody>
      </p:sp>
      <p:sp>
        <p:nvSpPr>
          <p:cNvPr id="17475" name="Line 88"/>
          <p:cNvSpPr>
            <a:spLocks noChangeShapeType="1"/>
          </p:cNvSpPr>
          <p:nvPr/>
        </p:nvSpPr>
        <p:spPr bwMode="auto">
          <a:xfrm>
            <a:off x="2627784" y="3737577"/>
            <a:ext cx="1661161" cy="2267938"/>
          </a:xfrm>
          <a:prstGeom prst="line">
            <a:avLst/>
          </a:prstGeom>
          <a:noFill/>
          <a:ln w="12700">
            <a:solidFill>
              <a:schemeClr val="tx1"/>
            </a:solidFill>
            <a:round/>
            <a:headEnd/>
            <a:tailEnd type="triangle" w="med" len="med"/>
          </a:ln>
        </p:spPr>
        <p:txBody>
          <a:bodyPr/>
          <a:lstStyle/>
          <a:p>
            <a:endParaRPr lang="en-US"/>
          </a:p>
        </p:txBody>
      </p:sp>
      <p:sp>
        <p:nvSpPr>
          <p:cNvPr id="17476" name="Text Box 92"/>
          <p:cNvSpPr txBox="1">
            <a:spLocks noChangeArrowheads="1"/>
          </p:cNvSpPr>
          <p:nvPr/>
        </p:nvSpPr>
        <p:spPr bwMode="auto">
          <a:xfrm>
            <a:off x="4510984" y="318619"/>
            <a:ext cx="971550" cy="641350"/>
          </a:xfrm>
          <a:prstGeom prst="rect">
            <a:avLst/>
          </a:prstGeom>
          <a:noFill/>
          <a:ln w="12700">
            <a:noFill/>
            <a:miter lim="800000"/>
            <a:headEnd/>
            <a:tailEnd/>
          </a:ln>
        </p:spPr>
        <p:txBody>
          <a:bodyPr>
            <a:spAutoFit/>
          </a:bodyPr>
          <a:lstStyle/>
          <a:p>
            <a:pPr>
              <a:spcBef>
                <a:spcPct val="50000"/>
              </a:spcBef>
            </a:pPr>
            <a:r>
              <a:rPr lang="en-US" dirty="0"/>
              <a:t>Entering variable</a:t>
            </a:r>
          </a:p>
        </p:txBody>
      </p:sp>
      <p:sp>
        <p:nvSpPr>
          <p:cNvPr id="17477" name="Line 93"/>
          <p:cNvSpPr>
            <a:spLocks noChangeShapeType="1"/>
          </p:cNvSpPr>
          <p:nvPr/>
        </p:nvSpPr>
        <p:spPr bwMode="auto">
          <a:xfrm flipH="1">
            <a:off x="2400298" y="618158"/>
            <a:ext cx="2026889" cy="21136"/>
          </a:xfrm>
          <a:prstGeom prst="line">
            <a:avLst/>
          </a:prstGeom>
          <a:noFill/>
          <a:ln w="12700">
            <a:solidFill>
              <a:srgbClr val="990033"/>
            </a:solidFill>
            <a:round/>
            <a:headEnd/>
            <a:tailEnd/>
          </a:ln>
        </p:spPr>
        <p:txBody>
          <a:bodyPr/>
          <a:lstStyle/>
          <a:p>
            <a:endParaRPr lang="en-US"/>
          </a:p>
        </p:txBody>
      </p:sp>
      <p:sp>
        <p:nvSpPr>
          <p:cNvPr id="17478" name="Line 94"/>
          <p:cNvSpPr>
            <a:spLocks noChangeShapeType="1"/>
          </p:cNvSpPr>
          <p:nvPr/>
        </p:nvSpPr>
        <p:spPr bwMode="auto">
          <a:xfrm flipH="1">
            <a:off x="2400299" y="639294"/>
            <a:ext cx="44348" cy="916456"/>
          </a:xfrm>
          <a:prstGeom prst="line">
            <a:avLst/>
          </a:prstGeom>
          <a:noFill/>
          <a:ln w="12700">
            <a:solidFill>
              <a:srgbClr val="990033"/>
            </a:solidFill>
            <a:round/>
            <a:headEnd/>
            <a:tailEnd type="arrow" w="med" len="med"/>
          </a:ln>
        </p:spPr>
        <p:txBody>
          <a:bodyPr/>
          <a:lstStyle/>
          <a:p>
            <a:endParaRPr lang="en-US"/>
          </a:p>
        </p:txBody>
      </p:sp>
      <p:sp>
        <p:nvSpPr>
          <p:cNvPr id="17479" name="Text Box 96"/>
          <p:cNvSpPr txBox="1">
            <a:spLocks noChangeArrowheads="1"/>
          </p:cNvSpPr>
          <p:nvPr/>
        </p:nvSpPr>
        <p:spPr bwMode="auto">
          <a:xfrm>
            <a:off x="311341" y="5016690"/>
            <a:ext cx="958754" cy="646331"/>
          </a:xfrm>
          <a:prstGeom prst="rect">
            <a:avLst/>
          </a:prstGeom>
          <a:noFill/>
          <a:ln w="12700">
            <a:noFill/>
            <a:miter lim="800000"/>
            <a:headEnd/>
            <a:tailEnd/>
          </a:ln>
        </p:spPr>
        <p:txBody>
          <a:bodyPr wrap="square">
            <a:spAutoFit/>
          </a:bodyPr>
          <a:lstStyle/>
          <a:p>
            <a:pPr>
              <a:spcBef>
                <a:spcPct val="50000"/>
              </a:spcBef>
            </a:pPr>
            <a:r>
              <a:rPr lang="en-US" dirty="0"/>
              <a:t>Leaving variable</a:t>
            </a:r>
          </a:p>
        </p:txBody>
      </p:sp>
      <p:sp>
        <p:nvSpPr>
          <p:cNvPr id="17480" name="Line 97"/>
          <p:cNvSpPr>
            <a:spLocks noChangeShapeType="1"/>
          </p:cNvSpPr>
          <p:nvPr/>
        </p:nvSpPr>
        <p:spPr bwMode="auto">
          <a:xfrm flipH="1">
            <a:off x="665190" y="3655392"/>
            <a:ext cx="330105" cy="0"/>
          </a:xfrm>
          <a:prstGeom prst="line">
            <a:avLst/>
          </a:prstGeom>
          <a:noFill/>
          <a:ln w="12700">
            <a:solidFill>
              <a:srgbClr val="990033"/>
            </a:solidFill>
            <a:round/>
            <a:headEnd/>
            <a:tailEnd/>
          </a:ln>
        </p:spPr>
        <p:txBody>
          <a:bodyPr/>
          <a:lstStyle/>
          <a:p>
            <a:endParaRPr lang="en-US"/>
          </a:p>
        </p:txBody>
      </p:sp>
      <p:sp>
        <p:nvSpPr>
          <p:cNvPr id="17481" name="Line 98"/>
          <p:cNvSpPr>
            <a:spLocks noChangeShapeType="1"/>
          </p:cNvSpPr>
          <p:nvPr/>
        </p:nvSpPr>
        <p:spPr bwMode="auto">
          <a:xfrm>
            <a:off x="641445" y="3616036"/>
            <a:ext cx="0" cy="1400654"/>
          </a:xfrm>
          <a:prstGeom prst="line">
            <a:avLst/>
          </a:prstGeom>
          <a:noFill/>
          <a:ln w="12700">
            <a:solidFill>
              <a:srgbClr val="990033"/>
            </a:solidFill>
            <a:round/>
            <a:headEnd/>
            <a:tailEnd type="triangle" w="med" len="med"/>
          </a:ln>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72195681"/>
              </p:ext>
            </p:extLst>
          </p:nvPr>
        </p:nvGraphicFramePr>
        <p:xfrm>
          <a:off x="6631047" y="1564406"/>
          <a:ext cx="971550" cy="3384376"/>
        </p:xfrm>
        <a:graphic>
          <a:graphicData uri="http://schemas.openxmlformats.org/drawingml/2006/table">
            <a:tbl>
              <a:tblPr>
                <a:tableStyleId>{2D5ABB26-0587-4C30-8999-92F81FD0307C}</a:tableStyleId>
              </a:tblPr>
              <a:tblGrid>
                <a:gridCol w="971550"/>
              </a:tblGrid>
              <a:tr h="128823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Ratio</a:t>
                      </a:r>
                      <a:endParaRPr kumimoji="0" lang="en-US" sz="2800" b="0" i="0" u="none" strike="noStrike" cap="none" normalizeH="0" baseline="0" dirty="0" smtClean="0">
                        <a:ln>
                          <a:noFill/>
                        </a:ln>
                        <a:solidFill>
                          <a:schemeClr val="folHlink"/>
                        </a:solidFill>
                        <a:effectLst/>
                        <a:latin typeface="Times New Roman" pitchFamily="18" charset="0"/>
                      </a:endParaRPr>
                    </a:p>
                  </a:txBody>
                  <a:tcPr marL="68580" marR="68580" horzOverflow="overflow"/>
                </a:tc>
              </a:tr>
              <a:tr h="70140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20</a:t>
                      </a:r>
                      <a:endParaRPr kumimoji="0" lang="en-US" sz="2800" b="0" i="0" u="none" strike="noStrike" cap="none" normalizeH="0" baseline="0" dirty="0" smtClean="0">
                        <a:ln>
                          <a:noFill/>
                        </a:ln>
                        <a:solidFill>
                          <a:schemeClr val="tx1"/>
                        </a:solidFill>
                        <a:effectLst/>
                        <a:latin typeface="Times New Roman" pitchFamily="18" charset="0"/>
                      </a:endParaRPr>
                    </a:p>
                  </a:txBody>
                  <a:tcPr marL="68580" marR="68580" horzOverflow="overflow"/>
                </a:tc>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4</a:t>
                      </a:r>
                      <a:endParaRPr kumimoji="0" lang="en-US" sz="2800" b="0" i="0" u="none" strike="noStrike" cap="none" normalizeH="0" baseline="0" dirty="0" smtClean="0">
                        <a:ln>
                          <a:noFill/>
                        </a:ln>
                        <a:solidFill>
                          <a:schemeClr val="tx1"/>
                        </a:solidFill>
                        <a:effectLst/>
                        <a:latin typeface="Times New Roman" pitchFamily="18" charset="0"/>
                      </a:endParaRPr>
                    </a:p>
                  </a:txBody>
                  <a:tcPr marL="68580" marR="68580" horzOverflow="overflow"/>
                </a:tc>
              </a:tr>
              <a:tr h="8765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marL="68580" marR="68580" horzOverflow="overflow"/>
                </a:tc>
              </a:tr>
            </a:tbl>
          </a:graphicData>
        </a:graphic>
      </p:graphicFrame>
      <p:sp>
        <p:nvSpPr>
          <p:cNvPr id="7" name="Line Callout 2 (No Border) 6"/>
          <p:cNvSpPr/>
          <p:nvPr/>
        </p:nvSpPr>
        <p:spPr>
          <a:xfrm>
            <a:off x="7618941" y="3429621"/>
            <a:ext cx="1538785" cy="382137"/>
          </a:xfrm>
          <a:prstGeom prst="callout2">
            <a:avLst>
              <a:gd name="adj1" fmla="val 43750"/>
              <a:gd name="adj2" fmla="val 4524"/>
              <a:gd name="adj3" fmla="val 2111"/>
              <a:gd name="adj4" fmla="val -6966"/>
              <a:gd name="adj5" fmla="val 49595"/>
              <a:gd name="adj6" fmla="val -3499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Least Positive Ratio</a:t>
            </a:r>
            <a:endParaRPr lang="en-IN" dirty="0">
              <a:solidFill>
                <a:schemeClr val="tx1"/>
              </a:solidFill>
            </a:endParaRPr>
          </a:p>
        </p:txBody>
      </p:sp>
      <p:sp>
        <p:nvSpPr>
          <p:cNvPr id="21" name="Rectangle 20"/>
          <p:cNvSpPr/>
          <p:nvPr/>
        </p:nvSpPr>
        <p:spPr>
          <a:xfrm>
            <a:off x="735940" y="95554"/>
            <a:ext cx="2260554" cy="584775"/>
          </a:xfrm>
          <a:prstGeom prst="rect">
            <a:avLst/>
          </a:prstGeom>
          <a:noFill/>
        </p:spPr>
        <p:txBody>
          <a:bodyPr wrap="none" lIns="91440" tIns="45720" rIns="91440" bIns="45720">
            <a:spAutoFit/>
          </a:bodyPr>
          <a:lstStyle/>
          <a:p>
            <a:pPr algn="ctr"/>
            <a:r>
              <a:rPr lang="en-US" sz="3200" b="0" cap="none" spc="0" dirty="0" smtClean="0">
                <a:ln w="0"/>
                <a:solidFill>
                  <a:schemeClr val="tx1"/>
                </a:solidFill>
                <a:effectLst>
                  <a:outerShdw blurRad="38100" dist="19050" dir="2700000" algn="tl" rotWithShape="0">
                    <a:schemeClr val="dk1">
                      <a:alpha val="40000"/>
                    </a:schemeClr>
                  </a:outerShdw>
                </a:effectLst>
              </a:rPr>
              <a:t>ITERATION 2</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07574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477"/>
                                        </p:tgtEl>
                                        <p:attrNameLst>
                                          <p:attrName>style.visibility</p:attrName>
                                        </p:attrNameLst>
                                      </p:cBhvr>
                                      <p:to>
                                        <p:strVal val="visible"/>
                                      </p:to>
                                    </p:set>
                                    <p:animEffect transition="in" filter="wipe(down)">
                                      <p:cBhvr>
                                        <p:cTn id="12" dur="500"/>
                                        <p:tgtEl>
                                          <p:spTgt spid="1747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7476"/>
                                        </p:tgtEl>
                                        <p:attrNameLst>
                                          <p:attrName>style.visibility</p:attrName>
                                        </p:attrNameLst>
                                      </p:cBhvr>
                                      <p:to>
                                        <p:strVal val="visible"/>
                                      </p:to>
                                    </p:set>
                                    <p:animEffect transition="in" filter="wipe(down)">
                                      <p:cBhvr>
                                        <p:cTn id="15" dur="500"/>
                                        <p:tgtEl>
                                          <p:spTgt spid="1747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478"/>
                                        </p:tgtEl>
                                        <p:attrNameLst>
                                          <p:attrName>style.visibility</p:attrName>
                                        </p:attrNameLst>
                                      </p:cBhvr>
                                      <p:to>
                                        <p:strVal val="visible"/>
                                      </p:to>
                                    </p:set>
                                    <p:animEffect transition="in" filter="wipe(down)">
                                      <p:cBhvr>
                                        <p:cTn id="18" dur="500"/>
                                        <p:tgtEl>
                                          <p:spTgt spid="1747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7472"/>
                                        </p:tgtEl>
                                        <p:attrNameLst>
                                          <p:attrName>style.visibility</p:attrName>
                                        </p:attrNameLst>
                                      </p:cBhvr>
                                      <p:to>
                                        <p:strVal val="visible"/>
                                      </p:to>
                                    </p:set>
                                    <p:animEffect transition="in" filter="wipe(down)">
                                      <p:cBhvr>
                                        <p:cTn id="21" dur="500"/>
                                        <p:tgtEl>
                                          <p:spTgt spid="17472"/>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7470"/>
                                        </p:tgtEl>
                                        <p:attrNameLst>
                                          <p:attrName>style.visibility</p:attrName>
                                        </p:attrNameLst>
                                      </p:cBhvr>
                                      <p:to>
                                        <p:strVal val="visible"/>
                                      </p:to>
                                    </p:set>
                                    <p:animEffect transition="in" filter="wipe(down)">
                                      <p:cBhvr>
                                        <p:cTn id="24" dur="500"/>
                                        <p:tgtEl>
                                          <p:spTgt spid="17470"/>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500"/>
                                        <p:tgtEl>
                                          <p:spTgt spid="8"/>
                                        </p:tgtEl>
                                      </p:cBhvr>
                                    </p:animEffect>
                                  </p:childTnLst>
                                </p:cTn>
                              </p:par>
                            </p:childTnLst>
                          </p:cTn>
                        </p:par>
                        <p:par>
                          <p:cTn id="39" fill="hold">
                            <p:stCondLst>
                              <p:cond delay="500"/>
                            </p:stCondLst>
                            <p:childTnLst>
                              <p:par>
                                <p:cTn id="40" presetID="22" presetClass="entr" presetSubtype="4" fill="hold" grpId="0" nodeType="afterEffect">
                                  <p:stCondLst>
                                    <p:cond delay="0"/>
                                  </p:stCondLst>
                                  <p:childTnLst>
                                    <p:set>
                                      <p:cBhvr>
                                        <p:cTn id="41" dur="1" fill="hold">
                                          <p:stCondLst>
                                            <p:cond delay="0"/>
                                          </p:stCondLst>
                                        </p:cTn>
                                        <p:tgtEl>
                                          <p:spTgt spid="17480"/>
                                        </p:tgtEl>
                                        <p:attrNameLst>
                                          <p:attrName>style.visibility</p:attrName>
                                        </p:attrNameLst>
                                      </p:cBhvr>
                                      <p:to>
                                        <p:strVal val="visible"/>
                                      </p:to>
                                    </p:set>
                                    <p:animEffect transition="in" filter="wipe(down)">
                                      <p:cBhvr>
                                        <p:cTn id="42" dur="500"/>
                                        <p:tgtEl>
                                          <p:spTgt spid="17480"/>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7481"/>
                                        </p:tgtEl>
                                        <p:attrNameLst>
                                          <p:attrName>style.visibility</p:attrName>
                                        </p:attrNameLst>
                                      </p:cBhvr>
                                      <p:to>
                                        <p:strVal val="visible"/>
                                      </p:to>
                                    </p:set>
                                    <p:animEffect transition="in" filter="wipe(down)">
                                      <p:cBhvr>
                                        <p:cTn id="45" dur="500"/>
                                        <p:tgtEl>
                                          <p:spTgt spid="17481"/>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7479"/>
                                        </p:tgtEl>
                                        <p:attrNameLst>
                                          <p:attrName>style.visibility</p:attrName>
                                        </p:attrNameLst>
                                      </p:cBhvr>
                                      <p:to>
                                        <p:strVal val="visible"/>
                                      </p:to>
                                    </p:set>
                                    <p:animEffect transition="in" filter="wipe(down)">
                                      <p:cBhvr>
                                        <p:cTn id="48" dur="500"/>
                                        <p:tgtEl>
                                          <p:spTgt spid="17479"/>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7473"/>
                                        </p:tgtEl>
                                        <p:attrNameLst>
                                          <p:attrName>style.visibility</p:attrName>
                                        </p:attrNameLst>
                                      </p:cBhvr>
                                      <p:to>
                                        <p:strVal val="visible"/>
                                      </p:to>
                                    </p:set>
                                    <p:animEffect transition="in" filter="wipe(down)">
                                      <p:cBhvr>
                                        <p:cTn id="51" dur="500"/>
                                        <p:tgtEl>
                                          <p:spTgt spid="17473"/>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7471"/>
                                        </p:tgtEl>
                                        <p:attrNameLst>
                                          <p:attrName>style.visibility</p:attrName>
                                        </p:attrNameLst>
                                      </p:cBhvr>
                                      <p:to>
                                        <p:strVal val="visible"/>
                                      </p:to>
                                    </p:set>
                                    <p:animEffect transition="in" filter="wipe(down)">
                                      <p:cBhvr>
                                        <p:cTn id="54" dur="500"/>
                                        <p:tgtEl>
                                          <p:spTgt spid="1747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childTnLst>
                          </p:cTn>
                        </p:par>
                        <p:par>
                          <p:cTn id="60" fill="hold">
                            <p:stCondLst>
                              <p:cond delay="500"/>
                            </p:stCondLst>
                            <p:childTnLst>
                              <p:par>
                                <p:cTn id="61" presetID="22" presetClass="entr" presetSubtype="4" fill="hold" grpId="0" nodeType="afterEffect">
                                  <p:stCondLst>
                                    <p:cond delay="0"/>
                                  </p:stCondLst>
                                  <p:childTnLst>
                                    <p:set>
                                      <p:cBhvr>
                                        <p:cTn id="62" dur="1" fill="hold">
                                          <p:stCondLst>
                                            <p:cond delay="0"/>
                                          </p:stCondLst>
                                        </p:cTn>
                                        <p:tgtEl>
                                          <p:spTgt spid="17475"/>
                                        </p:tgtEl>
                                        <p:attrNameLst>
                                          <p:attrName>style.visibility</p:attrName>
                                        </p:attrNameLst>
                                      </p:cBhvr>
                                      <p:to>
                                        <p:strVal val="visible"/>
                                      </p:to>
                                    </p:set>
                                    <p:animEffect transition="in" filter="wipe(down)">
                                      <p:cBhvr>
                                        <p:cTn id="63" dur="500"/>
                                        <p:tgtEl>
                                          <p:spTgt spid="17475"/>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7474"/>
                                        </p:tgtEl>
                                        <p:attrNameLst>
                                          <p:attrName>style.visibility</p:attrName>
                                        </p:attrNameLst>
                                      </p:cBhvr>
                                      <p:to>
                                        <p:strVal val="visible"/>
                                      </p:to>
                                    </p:set>
                                    <p:animEffect transition="in" filter="wipe(down)">
                                      <p:cBhvr>
                                        <p:cTn id="66" dur="500"/>
                                        <p:tgtEl>
                                          <p:spTgt spid="17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7470" grpId="0"/>
      <p:bldP spid="17471" grpId="0"/>
      <p:bldP spid="17472" grpId="0" animBg="1"/>
      <p:bldP spid="17473" grpId="0" animBg="1"/>
      <p:bldP spid="17474" grpId="0"/>
      <p:bldP spid="17475" grpId="0" animBg="1"/>
      <p:bldP spid="17476" grpId="0"/>
      <p:bldP spid="17477" grpId="0" animBg="1"/>
      <p:bldP spid="17478" grpId="0" animBg="1"/>
      <p:bldP spid="17479" grpId="0"/>
      <p:bldP spid="17480" grpId="0" animBg="1"/>
      <p:bldP spid="17481"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66436" y="620688"/>
            <a:ext cx="8229600" cy="1143000"/>
          </a:xfrm>
        </p:spPr>
        <p:txBody>
          <a:bodyPr>
            <a:normAutofit/>
          </a:bodyPr>
          <a:lstStyle/>
          <a:p>
            <a:pPr eaLnBrk="1" hangingPunct="1">
              <a:defRPr/>
            </a:pPr>
            <a:r>
              <a:rPr lang="en-US" sz="4800" dirty="0" smtClean="0"/>
              <a:t>Optimality test</a:t>
            </a:r>
          </a:p>
        </p:txBody>
      </p:sp>
      <p:sp>
        <p:nvSpPr>
          <p:cNvPr id="19459" name="Rectangle 3"/>
          <p:cNvSpPr>
            <a:spLocks noGrp="1" noChangeArrowheads="1"/>
          </p:cNvSpPr>
          <p:nvPr>
            <p:ph type="body" idx="1"/>
          </p:nvPr>
        </p:nvSpPr>
        <p:spPr>
          <a:xfrm>
            <a:off x="471634" y="1988840"/>
            <a:ext cx="8229600" cy="4525963"/>
          </a:xfrm>
        </p:spPr>
        <p:txBody>
          <a:bodyPr/>
          <a:lstStyle/>
          <a:p>
            <a:pPr eaLnBrk="1" hangingPunct="1"/>
            <a:r>
              <a:rPr lang="en-US" dirty="0" smtClean="0"/>
              <a:t>By investigating the last row of the  tableau, we find that there are some negative numbers. Therefore, the current solution is not optimal</a:t>
            </a:r>
          </a:p>
        </p:txBody>
      </p:sp>
    </p:spTree>
    <p:extLst>
      <p:ext uri="{BB962C8B-B14F-4D97-AF65-F5344CB8AC3E}">
        <p14:creationId xmlns:p14="http://schemas.microsoft.com/office/powerpoint/2010/main" val="20274784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744" y="209079"/>
            <a:ext cx="368600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ITERATION 2</a:t>
            </a:r>
            <a:endParaRPr lang="en-US" sz="5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3" name="Rectangle 2"/>
              <p:cNvSpPr/>
              <p:nvPr/>
            </p:nvSpPr>
            <p:spPr>
              <a:xfrm>
                <a:off x="1200472" y="2005442"/>
                <a:ext cx="7194020" cy="3477875"/>
              </a:xfrm>
              <a:prstGeom prst="rect">
                <a:avLst/>
              </a:prstGeom>
              <a:noFill/>
            </p:spPr>
            <p:txBody>
              <a:bodyPr wrap="square" lIns="91440" tIns="45720" rIns="91440" bIns="45720">
                <a:spAutoFit/>
              </a:bodyPr>
              <a:lstStyle/>
              <a:p>
                <a:r>
                  <a:rPr lang="en-US" sz="3200" dirty="0" smtClean="0">
                    <a:ln w="0"/>
                    <a:effectLst>
                      <a:outerShdw blurRad="38100" dist="19050" dir="2700000" algn="tl" rotWithShape="0">
                        <a:schemeClr val="dk1">
                          <a:alpha val="40000"/>
                        </a:schemeClr>
                      </a:outerShdw>
                    </a:effectLst>
                  </a:rPr>
                  <a:t>Basic Variables: </a:t>
                </a:r>
                <a14:m>
                  <m:oMath xmlns:m="http://schemas.openxmlformats.org/officeDocument/2006/math">
                    <m:sSub>
                      <m:sSubPr>
                        <m:ctrlPr>
                          <a:rPr lang="en-US" sz="3200" b="1" i="1">
                            <a:latin typeface="Cambria Math" panose="02040503050406030204" pitchFamily="18" charset="0"/>
                          </a:rPr>
                        </m:ctrlPr>
                      </m:sSubPr>
                      <m:e>
                        <m:r>
                          <a:rPr lang="en-US" sz="3200" b="1" i="1" smtClean="0">
                            <a:latin typeface="Cambria Math" panose="02040503050406030204" pitchFamily="18" charset="0"/>
                          </a:rPr>
                          <m:t>𝒙</m:t>
                        </m:r>
                      </m:e>
                      <m:sub>
                        <m:r>
                          <a:rPr lang="en-US" sz="3200" b="1" i="1" smtClean="0">
                            <a:latin typeface="Cambria Math" panose="02040503050406030204" pitchFamily="18" charset="0"/>
                          </a:rPr>
                          <m:t>𝟐</m:t>
                        </m:r>
                      </m:sub>
                    </m:sSub>
                    <m:r>
                      <a:rPr lang="en-US" sz="3200" b="1" i="1" smtClean="0">
                        <a:latin typeface="Cambria Math" panose="02040503050406030204" pitchFamily="18" charset="0"/>
                      </a:rPr>
                      <m:t>,</m:t>
                    </m:r>
                    <m:sSub>
                      <m:sSubPr>
                        <m:ctrlPr>
                          <a:rPr lang="en-US" sz="3200" b="1" i="1">
                            <a:latin typeface="Cambria Math" panose="02040503050406030204" pitchFamily="18" charset="0"/>
                          </a:rPr>
                        </m:ctrlPr>
                      </m:sSubPr>
                      <m:e>
                        <m:r>
                          <a:rPr lang="en-US" sz="3200" b="1" i="1" smtClean="0">
                            <a:latin typeface="Cambria Math" panose="02040503050406030204" pitchFamily="18" charset="0"/>
                          </a:rPr>
                          <m:t>𝑺</m:t>
                        </m:r>
                      </m:e>
                      <m:sub>
                        <m:r>
                          <a:rPr lang="en-US" sz="3200" b="1" i="1">
                            <a:latin typeface="Cambria Math" panose="02040503050406030204" pitchFamily="18" charset="0"/>
                          </a:rPr>
                          <m:t>𝟐</m:t>
                        </m:r>
                      </m:sub>
                    </m:sSub>
                  </m:oMath>
                </a14:m>
                <a:endParaRPr lang="en-US" sz="3200" dirty="0" smtClean="0">
                  <a:ln w="0"/>
                  <a:effectLst>
                    <a:outerShdw blurRad="38100" dist="19050" dir="2700000" algn="tl" rotWithShape="0">
                      <a:schemeClr val="dk1">
                        <a:alpha val="40000"/>
                      </a:schemeClr>
                    </a:outerShdw>
                  </a:effectLst>
                </a:endParaRPr>
              </a:p>
              <a:p>
                <a:r>
                  <a:rPr lang="en-US" sz="3200" dirty="0" smtClean="0">
                    <a:ln w="0"/>
                    <a:effectLst>
                      <a:outerShdw blurRad="38100" dist="19050" dir="2700000" algn="tl" rotWithShape="0">
                        <a:schemeClr val="dk1">
                          <a:alpha val="40000"/>
                        </a:schemeClr>
                      </a:outerShdw>
                    </a:effectLst>
                  </a:rPr>
                  <a:t>Non-Basic variables:  </a:t>
                </a:r>
                <a14:m>
                  <m:oMath xmlns:m="http://schemas.openxmlformats.org/officeDocument/2006/math">
                    <m:sSub>
                      <m:sSubPr>
                        <m:ctrlPr>
                          <a:rPr lang="en-US" sz="3200" b="1" i="1">
                            <a:latin typeface="Cambria Math" panose="02040503050406030204" pitchFamily="18" charset="0"/>
                          </a:rPr>
                        </m:ctrlPr>
                      </m:sSubPr>
                      <m:e>
                        <m:r>
                          <a:rPr lang="en-US" sz="3200" b="1" i="1" smtClean="0">
                            <a:latin typeface="Cambria Math" panose="02040503050406030204" pitchFamily="18" charset="0"/>
                          </a:rPr>
                          <m:t>𝒙</m:t>
                        </m:r>
                      </m:e>
                      <m:sub>
                        <m:r>
                          <a:rPr lang="en-US" sz="3200" b="1" i="1">
                            <a:latin typeface="Cambria Math" panose="02040503050406030204" pitchFamily="18" charset="0"/>
                          </a:rPr>
                          <m:t>𝟏</m:t>
                        </m:r>
                      </m:sub>
                    </m:sSub>
                    <m:r>
                      <a:rPr lang="en-US" sz="3200" b="1" i="1" smtClean="0">
                        <a:latin typeface="Cambria Math" panose="02040503050406030204" pitchFamily="18" charset="0"/>
                      </a:rPr>
                      <m:t>,</m:t>
                    </m:r>
                    <m:sSub>
                      <m:sSubPr>
                        <m:ctrlPr>
                          <a:rPr lang="en-US" sz="3200" b="1" i="1">
                            <a:latin typeface="Cambria Math" panose="02040503050406030204" pitchFamily="18" charset="0"/>
                          </a:rPr>
                        </m:ctrlPr>
                      </m:sSubPr>
                      <m:e>
                        <m:r>
                          <a:rPr lang="en-US" sz="3200" b="1" i="1" smtClean="0">
                            <a:latin typeface="Cambria Math" panose="02040503050406030204" pitchFamily="18" charset="0"/>
                          </a:rPr>
                          <m:t>𝑺</m:t>
                        </m:r>
                      </m:e>
                      <m:sub>
                        <m:r>
                          <a:rPr lang="en-US" sz="3200" b="1" i="1" smtClean="0">
                            <a:latin typeface="Cambria Math" panose="02040503050406030204" pitchFamily="18" charset="0"/>
                          </a:rPr>
                          <m:t>𝟏</m:t>
                        </m:r>
                      </m:sub>
                    </m:sSub>
                  </m:oMath>
                </a14:m>
                <a:endParaRPr lang="en-US" sz="3600" dirty="0" smtClean="0">
                  <a:ln w="0"/>
                  <a:effectLst>
                    <a:outerShdw blurRad="38100" dist="19050" dir="2700000" algn="tl" rotWithShape="0">
                      <a:schemeClr val="dk1">
                        <a:alpha val="40000"/>
                      </a:schemeClr>
                    </a:outerShdw>
                  </a:effectLst>
                </a:endParaRPr>
              </a:p>
              <a:p>
                <a:r>
                  <a:rPr lang="en-US" sz="3600" dirty="0" smtClean="0">
                    <a:ln w="0"/>
                    <a:effectLst>
                      <a:outerShdw blurRad="38100" dist="19050" dir="2700000" algn="tl" rotWithShape="0">
                        <a:schemeClr val="dk1">
                          <a:alpha val="40000"/>
                        </a:schemeClr>
                      </a:outerShdw>
                    </a:effectLst>
                  </a:rPr>
                  <a:t>Solution:</a:t>
                </a:r>
              </a:p>
              <a:p>
                <a:r>
                  <a:rPr lang="en-US" sz="3600" dirty="0" smtClean="0">
                    <a:ln w="0"/>
                    <a:effectLst>
                      <a:outerShdw blurRad="38100" dist="19050" dir="2700000" algn="tl" rotWithShape="0">
                        <a:schemeClr val="dk1">
                          <a:alpha val="40000"/>
                        </a:schemeClr>
                      </a:outerShdw>
                    </a:effectLst>
                  </a:rPr>
                  <a:t>	</a:t>
                </a:r>
                <a14:m>
                  <m:oMath xmlns:m="http://schemas.openxmlformats.org/officeDocument/2006/math">
                    <m:sSub>
                      <m:sSubPr>
                        <m:ctrlPr>
                          <a:rPr lang="en-US" sz="2400" b="1" i="1">
                            <a:latin typeface="Cambria Math" panose="02040503050406030204" pitchFamily="18" charset="0"/>
                          </a:rPr>
                        </m:ctrlPr>
                      </m:sSubPr>
                      <m:e>
                        <m:r>
                          <a:rPr lang="en-US" sz="2400" b="1" i="1" smtClean="0">
                            <a:latin typeface="Cambria Math" panose="02040503050406030204" pitchFamily="18" charset="0"/>
                          </a:rPr>
                          <m:t>𝒙</m:t>
                        </m:r>
                      </m:e>
                      <m:sub>
                        <m:r>
                          <a:rPr lang="en-US" sz="2400" b="1" i="1" smtClean="0">
                            <a:latin typeface="Cambria Math" panose="02040503050406030204" pitchFamily="18" charset="0"/>
                          </a:rPr>
                          <m:t>𝟐</m:t>
                        </m:r>
                      </m:sub>
                    </m:sSub>
                    <m:r>
                      <a:rPr lang="en-US" sz="2400" b="1" i="1" smtClean="0">
                        <a:latin typeface="Cambria Math" panose="02040503050406030204" pitchFamily="18" charset="0"/>
                      </a:rPr>
                      <m:t>=</m:t>
                    </m:r>
                    <m:r>
                      <a:rPr lang="en-US" sz="2400" b="1" i="1" smtClean="0">
                        <a:latin typeface="Cambria Math" panose="02040503050406030204" pitchFamily="18" charset="0"/>
                      </a:rPr>
                      <m:t>𝟏𝟎</m:t>
                    </m:r>
                  </m:oMath>
                </a14:m>
                <a:endParaRPr lang="en-US" sz="2400" b="1" dirty="0" smtClean="0"/>
              </a:p>
              <a:p>
                <a:r>
                  <a:rPr lang="en-US" sz="3600" dirty="0" smtClean="0">
                    <a:ln w="0"/>
                    <a:effectLst>
                      <a:outerShdw blurRad="38100" dist="19050" dir="2700000" algn="tl" rotWithShape="0">
                        <a:schemeClr val="dk1">
                          <a:alpha val="40000"/>
                        </a:schemeClr>
                      </a:outerShdw>
                    </a:effectLst>
                  </a:rPr>
                  <a:t>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𝑺</m:t>
                        </m:r>
                      </m:e>
                      <m:sub>
                        <m:r>
                          <a:rPr lang="en-US" sz="2400" b="1" i="1" smtClean="0">
                            <a:latin typeface="Cambria Math" panose="02040503050406030204" pitchFamily="18" charset="0"/>
                          </a:rPr>
                          <m:t>𝟐</m:t>
                        </m:r>
                      </m:sub>
                    </m:sSub>
                    <m:r>
                      <a:rPr lang="en-US" sz="2400" b="1" i="1">
                        <a:latin typeface="Cambria Math" panose="02040503050406030204" pitchFamily="18" charset="0"/>
                      </a:rPr>
                      <m:t>=</m:t>
                    </m:r>
                    <m:r>
                      <a:rPr lang="en-US" sz="2400" b="1" i="1" smtClean="0">
                        <a:latin typeface="Cambria Math" panose="02040503050406030204" pitchFamily="18" charset="0"/>
                      </a:rPr>
                      <m:t>𝟐</m:t>
                    </m:r>
                  </m:oMath>
                </a14:m>
                <a:endParaRPr lang="en-US" sz="2400" b="1" dirty="0" smtClean="0"/>
              </a:p>
              <a:p>
                <a:r>
                  <a:rPr lang="en-US" sz="2400" b="1" dirty="0" smtClean="0"/>
                  <a:t>	Z    </a:t>
                </a:r>
                <a14:m>
                  <m:oMath xmlns:m="http://schemas.openxmlformats.org/officeDocument/2006/math">
                    <m:r>
                      <a:rPr lang="en-US" sz="2400" b="1" i="1">
                        <a:latin typeface="Cambria Math" panose="02040503050406030204" pitchFamily="18" charset="0"/>
                      </a:rPr>
                      <m:t>=</m:t>
                    </m:r>
                    <m:r>
                      <a:rPr lang="en-US" sz="2400" b="1" i="1" smtClean="0">
                        <a:latin typeface="Cambria Math" panose="02040503050406030204" pitchFamily="18" charset="0"/>
                      </a:rPr>
                      <m:t>𝟏𝟎𝟎</m:t>
                    </m:r>
                  </m:oMath>
                </a14:m>
                <a:endParaRPr lang="en-US" sz="2400" b="1" dirty="0"/>
              </a:p>
              <a:p>
                <a:endParaRPr lang="en-US"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1600629" y="2005441"/>
                <a:ext cx="9592027" cy="3477875"/>
              </a:xfrm>
              <a:prstGeom prst="rect">
                <a:avLst/>
              </a:prstGeom>
              <a:blipFill rotWithShape="0">
                <a:blip r:embed="rId2"/>
                <a:stretch>
                  <a:fillRect l="-2098" t="-2456"/>
                </a:stretch>
              </a:blipFill>
            </p:spPr>
            <p:txBody>
              <a:bodyPr/>
              <a:lstStyle/>
              <a:p>
                <a:r>
                  <a:rPr lang="en-IN">
                    <a:noFill/>
                  </a:rPr>
                  <a:t> </a:t>
                </a:r>
              </a:p>
            </p:txBody>
          </p:sp>
        </mc:Fallback>
      </mc:AlternateContent>
      <p:sp>
        <p:nvSpPr>
          <p:cNvPr id="7" name="Slide Number Placeholder 6"/>
          <p:cNvSpPr>
            <a:spLocks noGrp="1"/>
          </p:cNvSpPr>
          <p:nvPr>
            <p:ph type="sldNum" sz="quarter" idx="12"/>
          </p:nvPr>
        </p:nvSpPr>
        <p:spPr/>
        <p:txBody>
          <a:bodyPr/>
          <a:lstStyle/>
          <a:p>
            <a:fld id="{762C1DD7-7C6D-4ED9-B6A6-F48CEDCD6F8D}" type="slidenum">
              <a:rPr lang="en-IN" smtClean="0"/>
              <a:t>33</a:t>
            </a:fld>
            <a:endParaRPr lang="en-IN"/>
          </a:p>
        </p:txBody>
      </p:sp>
    </p:spTree>
    <p:extLst>
      <p:ext uri="{BB962C8B-B14F-4D97-AF65-F5344CB8AC3E}">
        <p14:creationId xmlns:p14="http://schemas.microsoft.com/office/powerpoint/2010/main" val="4145728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203" name="Group 91"/>
          <p:cNvGraphicFramePr>
            <a:graphicFrameLocks noGrp="1"/>
          </p:cNvGraphicFramePr>
          <p:nvPr>
            <p:ph sz="half" idx="2"/>
            <p:extLst>
              <p:ext uri="{D42A27DB-BD31-4B8C-83A1-F6EECF244321}">
                <p14:modId xmlns:p14="http://schemas.microsoft.com/office/powerpoint/2010/main" val="787082361"/>
              </p:ext>
            </p:extLst>
          </p:nvPr>
        </p:nvGraphicFramePr>
        <p:xfrm>
          <a:off x="1043608" y="2065213"/>
          <a:ext cx="5946683" cy="2730501"/>
        </p:xfrm>
        <a:graphic>
          <a:graphicData uri="http://schemas.openxmlformats.org/drawingml/2006/table">
            <a:tbl>
              <a:tblPr/>
              <a:tblGrid>
                <a:gridCol w="1419927"/>
                <a:gridCol w="869156"/>
                <a:gridCol w="857250"/>
                <a:gridCol w="1174147"/>
                <a:gridCol w="654653"/>
                <a:gridCol w="971550"/>
              </a:tblGrid>
              <a:tr h="9890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Basic variable</a:t>
                      </a: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X</a:t>
                      </a:r>
                      <a:r>
                        <a:rPr kumimoji="0" lang="en-US" sz="2800" b="0" i="0" u="none" strike="noStrike" cap="none" normalizeH="0" baseline="-25000" smtClean="0">
                          <a:ln>
                            <a:noFill/>
                          </a:ln>
                          <a:solidFill>
                            <a:schemeClr val="tx1">
                              <a:lumMod val="95000"/>
                              <a:lumOff val="5000"/>
                            </a:schemeClr>
                          </a:solidFill>
                          <a:effectLst/>
                          <a:latin typeface="Times New Roman" pitchFamily="18" charset="0"/>
                        </a:rPr>
                        <a:t>1</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X</a:t>
                      </a:r>
                      <a:r>
                        <a:rPr kumimoji="0" lang="en-US" sz="2800" b="0" i="0" u="none" strike="noStrike" cap="none" normalizeH="0" baseline="-25000" dirty="0" smtClean="0">
                          <a:ln>
                            <a:noFill/>
                          </a:ln>
                          <a:solidFill>
                            <a:schemeClr val="tx1">
                              <a:lumMod val="95000"/>
                              <a:lumOff val="5000"/>
                            </a:schemeClr>
                          </a:solidFill>
                          <a:effectLst/>
                          <a:latin typeface="Times New Roman" pitchFamily="18" charset="0"/>
                        </a:rPr>
                        <a:t>2</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S</a:t>
                      </a:r>
                      <a:r>
                        <a:rPr kumimoji="0" lang="en-US" sz="2800" b="0" i="0" u="none" strike="noStrike" cap="none" normalizeH="0" baseline="-25000" smtClean="0">
                          <a:ln>
                            <a:noFill/>
                          </a:ln>
                          <a:solidFill>
                            <a:schemeClr val="tx1">
                              <a:lumMod val="95000"/>
                              <a:lumOff val="5000"/>
                            </a:schemeClr>
                          </a:solidFill>
                          <a:effectLst/>
                          <a:latin typeface="Times New Roman" pitchFamily="18" charset="0"/>
                        </a:rPr>
                        <a:t>1</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S</a:t>
                      </a:r>
                      <a:r>
                        <a:rPr kumimoji="0" lang="en-US" sz="2800" b="0" i="0" u="none" strike="noStrike" cap="none" normalizeH="0" baseline="-25000" dirty="0" smtClean="0">
                          <a:ln>
                            <a:noFill/>
                          </a:ln>
                          <a:solidFill>
                            <a:schemeClr val="tx1">
                              <a:lumMod val="95000"/>
                              <a:lumOff val="5000"/>
                            </a:schemeClr>
                          </a:solidFill>
                          <a:effectLst/>
                          <a:latin typeface="Times New Roman" pitchFamily="18" charset="0"/>
                        </a:rPr>
                        <a:t>2</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RHS</a:t>
                      </a: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00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x</a:t>
                      </a:r>
                      <a:r>
                        <a:rPr kumimoji="0" lang="en-US" sz="2800" b="0" i="0" u="none" strike="noStrike" cap="none" normalizeH="0" baseline="-25000" dirty="0" smtClean="0">
                          <a:ln>
                            <a:noFill/>
                          </a:ln>
                          <a:solidFill>
                            <a:schemeClr val="tx1">
                              <a:lumMod val="95000"/>
                              <a:lumOff val="5000"/>
                            </a:schemeClr>
                          </a:solidFill>
                          <a:effectLst/>
                          <a:latin typeface="Times New Roman" pitchFamily="18" charset="0"/>
                        </a:rPr>
                        <a:t>2</a:t>
                      </a: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0</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1</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0.04</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-1</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8</a:t>
                      </a: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x</a:t>
                      </a:r>
                      <a:r>
                        <a:rPr kumimoji="0" lang="en-US" sz="2800" b="0" i="0" u="none" strike="noStrike" cap="none" normalizeH="0" baseline="-25000" dirty="0" smtClean="0">
                          <a:ln>
                            <a:noFill/>
                          </a:ln>
                          <a:solidFill>
                            <a:schemeClr val="tx1">
                              <a:lumMod val="95000"/>
                              <a:lumOff val="5000"/>
                            </a:schemeClr>
                          </a:solidFill>
                          <a:effectLst/>
                          <a:latin typeface="Times New Roman" pitchFamily="18" charset="0"/>
                        </a:rPr>
                        <a:t>1</a:t>
                      </a: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1</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0</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-0.04</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2</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4</a:t>
                      </a: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Z</a:t>
                      </a:r>
                    </a:p>
                  </a:txBody>
                  <a:tcPr marL="68580" marR="68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0</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0</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0.16</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2</a:t>
                      </a:r>
                    </a:p>
                  </a:txBody>
                  <a:tcPr marL="68580" marR="68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104</a:t>
                      </a:r>
                    </a:p>
                  </a:txBody>
                  <a:tcPr marL="68580" marR="68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 name="Rectangle 20"/>
          <p:cNvSpPr/>
          <p:nvPr/>
        </p:nvSpPr>
        <p:spPr>
          <a:xfrm>
            <a:off x="2123728" y="188640"/>
            <a:ext cx="368600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ITERATION 3</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2" name="Rectangle 21"/>
          <p:cNvSpPr/>
          <p:nvPr/>
        </p:nvSpPr>
        <p:spPr>
          <a:xfrm>
            <a:off x="317310" y="5660738"/>
            <a:ext cx="8826690" cy="1200329"/>
          </a:xfrm>
          <a:prstGeom prst="rect">
            <a:avLst/>
          </a:prstGeom>
          <a:noFill/>
        </p:spPr>
        <p:txBody>
          <a:bodyPr wrap="square" lIns="91440" tIns="45720" rIns="91440" bIns="45720">
            <a:spAutoFit/>
          </a:bodyPr>
          <a:lstStyle/>
          <a:p>
            <a:r>
              <a:rPr lang="en-US" sz="3600" dirty="0">
                <a:ln w="0"/>
                <a:effectLst>
                  <a:outerShdw blurRad="38100" dist="19050" dir="2700000" algn="tl" rotWithShape="0">
                    <a:schemeClr val="dk1">
                      <a:alpha val="40000"/>
                    </a:schemeClr>
                  </a:outerShdw>
                </a:effectLst>
              </a:rPr>
              <a:t>Since Optimality condition is </a:t>
            </a:r>
            <a:r>
              <a:rPr lang="en-US" sz="3600" dirty="0" smtClean="0">
                <a:ln w="0"/>
                <a:effectLst>
                  <a:outerShdw blurRad="38100" dist="19050" dir="2700000" algn="tl" rotWithShape="0">
                    <a:schemeClr val="dk1">
                      <a:alpha val="40000"/>
                    </a:schemeClr>
                  </a:outerShdw>
                </a:effectLst>
              </a:rPr>
              <a:t>satisfied, </a:t>
            </a:r>
            <a:r>
              <a:rPr lang="en-US" sz="3600" cap="none" spc="0" dirty="0" smtClean="0">
                <a:ln w="0"/>
                <a:solidFill>
                  <a:schemeClr val="tx1"/>
                </a:solidFill>
                <a:effectLst>
                  <a:outerShdw blurRad="38100" dist="19050" dir="2700000" algn="tl" rotWithShape="0">
                    <a:schemeClr val="dk1">
                      <a:alpha val="40000"/>
                    </a:schemeClr>
                  </a:outerShdw>
                </a:effectLst>
              </a:rPr>
              <a:t>Iteration 3 is Optimal. </a:t>
            </a:r>
            <a:endParaRPr lang="en-US" sz="360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6225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744" y="404664"/>
            <a:ext cx="368600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ITERATION 3</a:t>
            </a:r>
            <a:endParaRPr lang="en-US" sz="5400" b="0" cap="none" spc="0" dirty="0">
              <a:ln w="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3" name="Rectangle 2"/>
              <p:cNvSpPr/>
              <p:nvPr/>
            </p:nvSpPr>
            <p:spPr>
              <a:xfrm>
                <a:off x="1200472" y="2005442"/>
                <a:ext cx="7194020" cy="3477875"/>
              </a:xfrm>
              <a:prstGeom prst="rect">
                <a:avLst/>
              </a:prstGeom>
              <a:noFill/>
            </p:spPr>
            <p:txBody>
              <a:bodyPr wrap="square" lIns="91440" tIns="45720" rIns="91440" bIns="45720">
                <a:spAutoFit/>
              </a:bodyPr>
              <a:lstStyle/>
              <a:p>
                <a:r>
                  <a:rPr lang="en-US" sz="3200" dirty="0" smtClean="0">
                    <a:ln w="0"/>
                    <a:effectLst>
                      <a:outerShdw blurRad="38100" dist="19050" dir="2700000" algn="tl" rotWithShape="0">
                        <a:schemeClr val="dk1">
                          <a:alpha val="40000"/>
                        </a:schemeClr>
                      </a:outerShdw>
                    </a:effectLst>
                  </a:rPr>
                  <a:t>Basic Variables: </a:t>
                </a:r>
                <a14:m>
                  <m:oMath xmlns:m="http://schemas.openxmlformats.org/officeDocument/2006/math">
                    <m:sSub>
                      <m:sSubPr>
                        <m:ctrlPr>
                          <a:rPr lang="en-US" sz="3200" b="1" i="1">
                            <a:latin typeface="Cambria Math" panose="02040503050406030204" pitchFamily="18" charset="0"/>
                          </a:rPr>
                        </m:ctrlPr>
                      </m:sSubPr>
                      <m:e>
                        <m:r>
                          <a:rPr lang="en-US" sz="3200" b="1" i="1" smtClean="0">
                            <a:latin typeface="Cambria Math" panose="02040503050406030204" pitchFamily="18" charset="0"/>
                          </a:rPr>
                          <m:t>𝒙</m:t>
                        </m:r>
                      </m:e>
                      <m:sub>
                        <m:r>
                          <a:rPr lang="en-US" sz="3200" b="1" i="1" smtClean="0">
                            <a:latin typeface="Cambria Math" panose="02040503050406030204" pitchFamily="18" charset="0"/>
                          </a:rPr>
                          <m:t>𝟐</m:t>
                        </m:r>
                      </m:sub>
                    </m:sSub>
                    <m:r>
                      <a:rPr lang="en-US" sz="3200" b="1" i="1" smtClean="0">
                        <a:latin typeface="Cambria Math" panose="02040503050406030204" pitchFamily="18" charset="0"/>
                      </a:rPr>
                      <m:t>,</m:t>
                    </m:r>
                    <m:sSub>
                      <m:sSubPr>
                        <m:ctrlPr>
                          <a:rPr lang="en-US" sz="3200" b="1" i="1">
                            <a:latin typeface="Cambria Math" panose="02040503050406030204" pitchFamily="18" charset="0"/>
                          </a:rPr>
                        </m:ctrlPr>
                      </m:sSubPr>
                      <m:e>
                        <m:r>
                          <a:rPr lang="en-US" sz="3200" b="1" i="1" smtClean="0">
                            <a:latin typeface="Cambria Math" panose="02040503050406030204" pitchFamily="18" charset="0"/>
                          </a:rPr>
                          <m:t>𝒙</m:t>
                        </m:r>
                      </m:e>
                      <m:sub>
                        <m:r>
                          <a:rPr lang="en-US" sz="3200" b="1" i="1" smtClean="0">
                            <a:latin typeface="Cambria Math" panose="02040503050406030204" pitchFamily="18" charset="0"/>
                          </a:rPr>
                          <m:t>𝟏</m:t>
                        </m:r>
                      </m:sub>
                    </m:sSub>
                  </m:oMath>
                </a14:m>
                <a:endParaRPr lang="en-US" sz="3200" dirty="0" smtClean="0">
                  <a:ln w="0"/>
                  <a:effectLst>
                    <a:outerShdw blurRad="38100" dist="19050" dir="2700000" algn="tl" rotWithShape="0">
                      <a:schemeClr val="dk1">
                        <a:alpha val="40000"/>
                      </a:schemeClr>
                    </a:outerShdw>
                  </a:effectLst>
                </a:endParaRPr>
              </a:p>
              <a:p>
                <a:r>
                  <a:rPr lang="en-US" sz="3200" dirty="0" smtClean="0">
                    <a:ln w="0"/>
                    <a:effectLst>
                      <a:outerShdw blurRad="38100" dist="19050" dir="2700000" algn="tl" rotWithShape="0">
                        <a:schemeClr val="dk1">
                          <a:alpha val="40000"/>
                        </a:schemeClr>
                      </a:outerShdw>
                    </a:effectLst>
                  </a:rPr>
                  <a:t>Non-Basic variables:  </a:t>
                </a:r>
                <a14:m>
                  <m:oMath xmlns:m="http://schemas.openxmlformats.org/officeDocument/2006/math">
                    <m:sSub>
                      <m:sSubPr>
                        <m:ctrlPr>
                          <a:rPr lang="en-US" sz="3200" b="1" i="1">
                            <a:latin typeface="Cambria Math" panose="02040503050406030204" pitchFamily="18" charset="0"/>
                          </a:rPr>
                        </m:ctrlPr>
                      </m:sSubPr>
                      <m:e>
                        <m:r>
                          <a:rPr lang="en-US" sz="3200" b="1" i="1" smtClean="0">
                            <a:latin typeface="Cambria Math" panose="02040503050406030204" pitchFamily="18" charset="0"/>
                          </a:rPr>
                          <m:t>𝑺</m:t>
                        </m:r>
                      </m:e>
                      <m:sub>
                        <m:r>
                          <a:rPr lang="en-US" sz="3200" b="1" i="1">
                            <a:latin typeface="Cambria Math" panose="02040503050406030204" pitchFamily="18" charset="0"/>
                          </a:rPr>
                          <m:t>𝟏</m:t>
                        </m:r>
                      </m:sub>
                    </m:sSub>
                    <m:r>
                      <a:rPr lang="en-US" sz="3200" b="1" i="1" smtClean="0">
                        <a:latin typeface="Cambria Math" panose="02040503050406030204" pitchFamily="18" charset="0"/>
                      </a:rPr>
                      <m:t>,</m:t>
                    </m:r>
                    <m:sSub>
                      <m:sSubPr>
                        <m:ctrlPr>
                          <a:rPr lang="en-US" sz="3200" b="1" i="1">
                            <a:latin typeface="Cambria Math" panose="02040503050406030204" pitchFamily="18" charset="0"/>
                          </a:rPr>
                        </m:ctrlPr>
                      </m:sSubPr>
                      <m:e>
                        <m:r>
                          <a:rPr lang="en-US" sz="3200" b="1" i="1" smtClean="0">
                            <a:latin typeface="Cambria Math" panose="02040503050406030204" pitchFamily="18" charset="0"/>
                          </a:rPr>
                          <m:t>𝑺</m:t>
                        </m:r>
                      </m:e>
                      <m:sub>
                        <m:r>
                          <a:rPr lang="en-US" sz="3200" b="1" i="1" smtClean="0">
                            <a:latin typeface="Cambria Math" panose="02040503050406030204" pitchFamily="18" charset="0"/>
                          </a:rPr>
                          <m:t>𝟐</m:t>
                        </m:r>
                      </m:sub>
                    </m:sSub>
                  </m:oMath>
                </a14:m>
                <a:endParaRPr lang="en-US" sz="3600" dirty="0" smtClean="0">
                  <a:ln w="0"/>
                  <a:effectLst>
                    <a:outerShdw blurRad="38100" dist="19050" dir="2700000" algn="tl" rotWithShape="0">
                      <a:schemeClr val="dk1">
                        <a:alpha val="40000"/>
                      </a:schemeClr>
                    </a:outerShdw>
                  </a:effectLst>
                </a:endParaRPr>
              </a:p>
              <a:p>
                <a:r>
                  <a:rPr lang="en-US" sz="3600" dirty="0" smtClean="0">
                    <a:ln w="0"/>
                    <a:effectLst>
                      <a:outerShdw blurRad="38100" dist="19050" dir="2700000" algn="tl" rotWithShape="0">
                        <a:schemeClr val="dk1">
                          <a:alpha val="40000"/>
                        </a:schemeClr>
                      </a:outerShdw>
                    </a:effectLst>
                  </a:rPr>
                  <a:t>Solution:</a:t>
                </a:r>
              </a:p>
              <a:p>
                <a:r>
                  <a:rPr lang="en-US" sz="3600" dirty="0" smtClean="0">
                    <a:ln w="0"/>
                    <a:effectLst>
                      <a:outerShdw blurRad="38100" dist="19050" dir="2700000" algn="tl" rotWithShape="0">
                        <a:schemeClr val="dk1">
                          <a:alpha val="40000"/>
                        </a:schemeClr>
                      </a:outerShdw>
                    </a:effectLst>
                  </a:rPr>
                  <a:t>	</a:t>
                </a:r>
                <a14:m>
                  <m:oMath xmlns:m="http://schemas.openxmlformats.org/officeDocument/2006/math">
                    <m:sSub>
                      <m:sSubPr>
                        <m:ctrlPr>
                          <a:rPr lang="en-US" sz="2400" b="1" i="1">
                            <a:latin typeface="Cambria Math" panose="02040503050406030204" pitchFamily="18" charset="0"/>
                          </a:rPr>
                        </m:ctrlPr>
                      </m:sSubPr>
                      <m:e>
                        <m:r>
                          <a:rPr lang="en-US" sz="2400" b="1" i="1" smtClean="0">
                            <a:latin typeface="Cambria Math" panose="02040503050406030204" pitchFamily="18" charset="0"/>
                          </a:rPr>
                          <m:t>𝒙</m:t>
                        </m:r>
                      </m:e>
                      <m:sub>
                        <m:r>
                          <a:rPr lang="en-US" sz="2400" b="1" i="1" smtClean="0">
                            <a:latin typeface="Cambria Math" panose="02040503050406030204" pitchFamily="18" charset="0"/>
                          </a:rPr>
                          <m:t>𝟐</m:t>
                        </m:r>
                      </m:sub>
                    </m:sSub>
                    <m:r>
                      <a:rPr lang="en-US" sz="2400" b="1" i="1" smtClean="0">
                        <a:latin typeface="Cambria Math" panose="02040503050406030204" pitchFamily="18" charset="0"/>
                      </a:rPr>
                      <m:t>=</m:t>
                    </m:r>
                    <m:r>
                      <a:rPr lang="en-US" sz="2400" b="1" i="1" smtClean="0">
                        <a:latin typeface="Cambria Math" panose="02040503050406030204" pitchFamily="18" charset="0"/>
                      </a:rPr>
                      <m:t>𝟖</m:t>
                    </m:r>
                  </m:oMath>
                </a14:m>
                <a:endParaRPr lang="en-US" sz="2400" b="1" dirty="0" smtClean="0"/>
              </a:p>
              <a:p>
                <a:r>
                  <a:rPr lang="en-US" sz="3600" dirty="0" smtClean="0">
                    <a:ln w="0"/>
                    <a:effectLst>
                      <a:outerShdw blurRad="38100" dist="19050" dir="2700000" algn="tl" rotWithShape="0">
                        <a:schemeClr val="dk1">
                          <a:alpha val="40000"/>
                        </a:schemeClr>
                      </a:outerShdw>
                    </a:effectLst>
                  </a:rPr>
                  <a:t>	</a:t>
                </a:r>
                <a14:m>
                  <m:oMath xmlns:m="http://schemas.openxmlformats.org/officeDocument/2006/math">
                    <m:sSub>
                      <m:sSubPr>
                        <m:ctrlPr>
                          <a:rPr lang="en-US" sz="2400" b="1" i="1">
                            <a:latin typeface="Cambria Math" panose="02040503050406030204" pitchFamily="18" charset="0"/>
                          </a:rPr>
                        </m:ctrlPr>
                      </m:sSubPr>
                      <m:e>
                        <m:r>
                          <a:rPr lang="en-US" sz="2400" b="1" i="1" smtClean="0">
                            <a:latin typeface="Cambria Math" panose="02040503050406030204" pitchFamily="18" charset="0"/>
                          </a:rPr>
                          <m:t>𝒙</m:t>
                        </m:r>
                      </m:e>
                      <m:sub>
                        <m:r>
                          <a:rPr lang="en-US" sz="2400" b="1" i="1" smtClean="0">
                            <a:latin typeface="Cambria Math" panose="02040503050406030204" pitchFamily="18" charset="0"/>
                          </a:rPr>
                          <m:t>𝟏</m:t>
                        </m:r>
                      </m:sub>
                    </m:sSub>
                    <m:r>
                      <a:rPr lang="en-US" sz="2400" b="1" i="1">
                        <a:latin typeface="Cambria Math" panose="02040503050406030204" pitchFamily="18" charset="0"/>
                      </a:rPr>
                      <m:t>=</m:t>
                    </m:r>
                    <m:r>
                      <a:rPr lang="en-US" sz="2400" b="1" i="1" smtClean="0">
                        <a:latin typeface="Cambria Math" panose="02040503050406030204" pitchFamily="18" charset="0"/>
                      </a:rPr>
                      <m:t>𝟒</m:t>
                    </m:r>
                  </m:oMath>
                </a14:m>
                <a:endParaRPr lang="en-US" sz="2400" b="1" dirty="0" smtClean="0"/>
              </a:p>
              <a:p>
                <a:r>
                  <a:rPr lang="en-US" sz="2400" b="1" dirty="0" smtClean="0"/>
                  <a:t>	Z    </a:t>
                </a:r>
                <a14:m>
                  <m:oMath xmlns:m="http://schemas.openxmlformats.org/officeDocument/2006/math">
                    <m:r>
                      <a:rPr lang="en-US" sz="2400" b="1" i="1">
                        <a:latin typeface="Cambria Math" panose="02040503050406030204" pitchFamily="18" charset="0"/>
                      </a:rPr>
                      <m:t>=</m:t>
                    </m:r>
                    <m:r>
                      <a:rPr lang="en-US" sz="2400" b="1" i="1" smtClean="0">
                        <a:latin typeface="Cambria Math" panose="02040503050406030204" pitchFamily="18" charset="0"/>
                      </a:rPr>
                      <m:t>𝟏𝟎𝟒</m:t>
                    </m:r>
                  </m:oMath>
                </a14:m>
                <a:endParaRPr lang="en-US" sz="2400" b="1" dirty="0"/>
              </a:p>
              <a:p>
                <a:endParaRPr lang="en-US"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1600629" y="2005441"/>
                <a:ext cx="9592027" cy="3477875"/>
              </a:xfrm>
              <a:prstGeom prst="rect">
                <a:avLst/>
              </a:prstGeom>
              <a:blipFill rotWithShape="0">
                <a:blip r:embed="rId2"/>
                <a:stretch>
                  <a:fillRect l="-2098" t="-2456"/>
                </a:stretch>
              </a:blipFill>
            </p:spPr>
            <p:txBody>
              <a:bodyPr/>
              <a:lstStyle/>
              <a:p>
                <a:r>
                  <a:rPr lang="en-IN">
                    <a:noFill/>
                  </a:rPr>
                  <a:t> </a:t>
                </a:r>
              </a:p>
            </p:txBody>
          </p:sp>
        </mc:Fallback>
      </mc:AlternateContent>
      <p:sp>
        <p:nvSpPr>
          <p:cNvPr id="8" name="Slide Number Placeholder 7"/>
          <p:cNvSpPr>
            <a:spLocks noGrp="1"/>
          </p:cNvSpPr>
          <p:nvPr>
            <p:ph type="sldNum" sz="quarter" idx="12"/>
          </p:nvPr>
        </p:nvSpPr>
        <p:spPr/>
        <p:txBody>
          <a:bodyPr/>
          <a:lstStyle/>
          <a:p>
            <a:fld id="{762C1DD7-7C6D-4ED9-B6A6-F48CEDCD6F8D}" type="slidenum">
              <a:rPr lang="en-IN" smtClean="0"/>
              <a:t>35</a:t>
            </a:fld>
            <a:endParaRPr lang="en-IN"/>
          </a:p>
        </p:txBody>
      </p:sp>
    </p:spTree>
    <p:extLst>
      <p:ext uri="{BB962C8B-B14F-4D97-AF65-F5344CB8AC3E}">
        <p14:creationId xmlns:p14="http://schemas.microsoft.com/office/powerpoint/2010/main" val="856087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81000" y="0"/>
            <a:ext cx="8229600" cy="1143000"/>
          </a:xfrm>
        </p:spPr>
        <p:txBody>
          <a:bodyPr>
            <a:normAutofit/>
          </a:bodyPr>
          <a:lstStyle/>
          <a:p>
            <a:pPr eaLnBrk="1" hangingPunct="1">
              <a:defRPr/>
            </a:pPr>
            <a:r>
              <a:rPr lang="en-US" sz="4800" dirty="0" smtClean="0"/>
              <a:t>Simplex method</a:t>
            </a:r>
          </a:p>
        </p:txBody>
      </p:sp>
      <p:sp>
        <p:nvSpPr>
          <p:cNvPr id="14339" name="Rectangle 3"/>
          <p:cNvSpPr>
            <a:spLocks noGrp="1" noChangeArrowheads="1"/>
          </p:cNvSpPr>
          <p:nvPr>
            <p:ph type="body" idx="1"/>
          </p:nvPr>
        </p:nvSpPr>
        <p:spPr>
          <a:xfrm>
            <a:off x="381000" y="1058863"/>
            <a:ext cx="8739188" cy="5189537"/>
          </a:xfrm>
        </p:spPr>
        <p:txBody>
          <a:bodyPr/>
          <a:lstStyle/>
          <a:p>
            <a:pPr eaLnBrk="1" hangingPunct="1"/>
            <a:r>
              <a:rPr lang="en-US" sz="2800" dirty="0" smtClean="0">
                <a:solidFill>
                  <a:schemeClr val="tx1">
                    <a:lumMod val="95000"/>
                    <a:lumOff val="5000"/>
                  </a:schemeClr>
                </a:solidFill>
              </a:rPr>
              <a:t>Example 2 </a:t>
            </a:r>
            <a:endParaRPr lang="en-US" sz="2800" dirty="0">
              <a:solidFill>
                <a:schemeClr val="tx1">
                  <a:lumMod val="95000"/>
                  <a:lumOff val="5000"/>
                </a:schemeClr>
              </a:solidFill>
            </a:endParaRPr>
          </a:p>
          <a:p>
            <a:pPr eaLnBrk="1" hangingPunct="1"/>
            <a:r>
              <a:rPr lang="en-US" sz="2800" dirty="0" smtClean="0">
                <a:solidFill>
                  <a:schemeClr val="tx1">
                    <a:lumMod val="95000"/>
                    <a:lumOff val="5000"/>
                  </a:schemeClr>
                </a:solidFill>
              </a:rPr>
              <a:t>Solve the following problem using the simplex method</a:t>
            </a:r>
          </a:p>
          <a:p>
            <a:pPr eaLnBrk="1" hangingPunct="1"/>
            <a:r>
              <a:rPr lang="en-US" sz="2800" dirty="0" smtClean="0">
                <a:solidFill>
                  <a:schemeClr val="tx1">
                    <a:lumMod val="95000"/>
                    <a:lumOff val="5000"/>
                  </a:schemeClr>
                </a:solidFill>
              </a:rPr>
              <a:t>Maximize Z = 3X</a:t>
            </a:r>
            <a:r>
              <a:rPr lang="en-US" sz="2800" baseline="-25000" dirty="0" smtClean="0">
                <a:solidFill>
                  <a:schemeClr val="tx1">
                    <a:lumMod val="95000"/>
                    <a:lumOff val="5000"/>
                  </a:schemeClr>
                </a:solidFill>
              </a:rPr>
              <a:t>1</a:t>
            </a:r>
            <a:r>
              <a:rPr lang="en-US" sz="2800" dirty="0" smtClean="0">
                <a:solidFill>
                  <a:schemeClr val="tx1">
                    <a:lumMod val="95000"/>
                    <a:lumOff val="5000"/>
                  </a:schemeClr>
                </a:solidFill>
              </a:rPr>
              <a:t>+ 5X</a:t>
            </a:r>
            <a:r>
              <a:rPr lang="en-US" sz="2800" baseline="-25000" dirty="0" smtClean="0">
                <a:solidFill>
                  <a:schemeClr val="tx1">
                    <a:lumMod val="95000"/>
                    <a:lumOff val="5000"/>
                  </a:schemeClr>
                </a:solidFill>
              </a:rPr>
              <a:t>2</a:t>
            </a:r>
          </a:p>
          <a:p>
            <a:pPr eaLnBrk="1" hangingPunct="1">
              <a:buFont typeface="Symbol" pitchFamily="18" charset="2"/>
              <a:buNone/>
            </a:pPr>
            <a:r>
              <a:rPr lang="en-US" sz="2800" dirty="0" smtClean="0">
                <a:solidFill>
                  <a:schemeClr val="tx1">
                    <a:lumMod val="95000"/>
                    <a:lumOff val="5000"/>
                  </a:schemeClr>
                </a:solidFill>
              </a:rPr>
              <a:t>Subject to</a:t>
            </a:r>
          </a:p>
          <a:p>
            <a:pPr eaLnBrk="1" hangingPunct="1">
              <a:buFont typeface="Symbol" pitchFamily="18" charset="2"/>
              <a:buNone/>
            </a:pPr>
            <a:r>
              <a:rPr lang="en-US" sz="2800" dirty="0" smtClean="0">
                <a:solidFill>
                  <a:schemeClr val="tx1">
                    <a:lumMod val="95000"/>
                    <a:lumOff val="5000"/>
                  </a:schemeClr>
                </a:solidFill>
              </a:rPr>
              <a:t>          X</a:t>
            </a:r>
            <a:r>
              <a:rPr lang="en-US" sz="2800" baseline="-25000" dirty="0" smtClean="0">
                <a:solidFill>
                  <a:schemeClr val="tx1">
                    <a:lumMod val="95000"/>
                    <a:lumOff val="5000"/>
                  </a:schemeClr>
                </a:solidFill>
              </a:rPr>
              <a:t>1  </a:t>
            </a:r>
            <a:r>
              <a:rPr lang="en-US" sz="2800" dirty="0" smtClean="0">
                <a:solidFill>
                  <a:schemeClr val="tx1">
                    <a:lumMod val="95000"/>
                    <a:lumOff val="5000"/>
                  </a:schemeClr>
                </a:solidFill>
                <a:sym typeface="Symbol" pitchFamily="18" charset="2"/>
              </a:rPr>
              <a:t></a:t>
            </a:r>
            <a:r>
              <a:rPr lang="en-US" sz="2800" dirty="0" smtClean="0">
                <a:solidFill>
                  <a:schemeClr val="tx1">
                    <a:lumMod val="95000"/>
                    <a:lumOff val="5000"/>
                  </a:schemeClr>
                </a:solidFill>
              </a:rPr>
              <a:t>   4</a:t>
            </a:r>
          </a:p>
          <a:p>
            <a:pPr eaLnBrk="1" hangingPunct="1">
              <a:buFont typeface="Symbol" pitchFamily="18" charset="2"/>
              <a:buNone/>
            </a:pPr>
            <a:r>
              <a:rPr lang="en-US" sz="2800" dirty="0" smtClean="0">
                <a:solidFill>
                  <a:schemeClr val="tx1">
                    <a:lumMod val="95000"/>
                    <a:lumOff val="5000"/>
                  </a:schemeClr>
                </a:solidFill>
              </a:rPr>
              <a:t>          2 X</a:t>
            </a:r>
            <a:r>
              <a:rPr lang="en-US" sz="2800" baseline="-25000" dirty="0" smtClean="0">
                <a:solidFill>
                  <a:schemeClr val="tx1">
                    <a:lumMod val="95000"/>
                    <a:lumOff val="5000"/>
                  </a:schemeClr>
                </a:solidFill>
              </a:rPr>
              <a:t>2</a:t>
            </a:r>
            <a:r>
              <a:rPr lang="en-US" sz="2800" dirty="0" smtClean="0">
                <a:solidFill>
                  <a:schemeClr val="tx1">
                    <a:lumMod val="95000"/>
                    <a:lumOff val="5000"/>
                  </a:schemeClr>
                </a:solidFill>
              </a:rPr>
              <a:t> </a:t>
            </a:r>
            <a:r>
              <a:rPr lang="en-US" sz="2800" dirty="0" smtClean="0">
                <a:solidFill>
                  <a:schemeClr val="tx1">
                    <a:lumMod val="95000"/>
                    <a:lumOff val="5000"/>
                  </a:schemeClr>
                </a:solidFill>
                <a:sym typeface="Symbol" pitchFamily="18" charset="2"/>
              </a:rPr>
              <a:t></a:t>
            </a:r>
            <a:r>
              <a:rPr lang="en-US" sz="2800" dirty="0" smtClean="0">
                <a:solidFill>
                  <a:schemeClr val="tx1">
                    <a:lumMod val="95000"/>
                    <a:lumOff val="5000"/>
                  </a:schemeClr>
                </a:solidFill>
              </a:rPr>
              <a:t>  12</a:t>
            </a:r>
          </a:p>
          <a:p>
            <a:pPr eaLnBrk="1" hangingPunct="1">
              <a:buFont typeface="Symbol" pitchFamily="18" charset="2"/>
              <a:buNone/>
            </a:pPr>
            <a:r>
              <a:rPr lang="en-US" sz="2800" dirty="0" smtClean="0">
                <a:solidFill>
                  <a:schemeClr val="tx1">
                    <a:lumMod val="95000"/>
                    <a:lumOff val="5000"/>
                  </a:schemeClr>
                </a:solidFill>
              </a:rPr>
              <a:t>          3X</a:t>
            </a:r>
            <a:r>
              <a:rPr lang="en-US" sz="2800" baseline="-25000" dirty="0" smtClean="0">
                <a:solidFill>
                  <a:schemeClr val="tx1">
                    <a:lumMod val="95000"/>
                    <a:lumOff val="5000"/>
                  </a:schemeClr>
                </a:solidFill>
              </a:rPr>
              <a:t>1</a:t>
            </a:r>
            <a:r>
              <a:rPr lang="en-US" sz="2800" dirty="0" smtClean="0">
                <a:solidFill>
                  <a:schemeClr val="tx1">
                    <a:lumMod val="95000"/>
                    <a:lumOff val="5000"/>
                  </a:schemeClr>
                </a:solidFill>
              </a:rPr>
              <a:t> +2X</a:t>
            </a:r>
            <a:r>
              <a:rPr lang="en-US" sz="2800" baseline="-25000" dirty="0" smtClean="0">
                <a:solidFill>
                  <a:schemeClr val="tx1">
                    <a:lumMod val="95000"/>
                    <a:lumOff val="5000"/>
                  </a:schemeClr>
                </a:solidFill>
              </a:rPr>
              <a:t>2</a:t>
            </a:r>
            <a:r>
              <a:rPr lang="en-US" sz="2800" dirty="0" smtClean="0">
                <a:solidFill>
                  <a:schemeClr val="tx1">
                    <a:lumMod val="95000"/>
                    <a:lumOff val="5000"/>
                  </a:schemeClr>
                </a:solidFill>
              </a:rPr>
              <a:t> </a:t>
            </a:r>
            <a:r>
              <a:rPr lang="en-US" sz="2800" dirty="0" smtClean="0">
                <a:solidFill>
                  <a:schemeClr val="tx1">
                    <a:lumMod val="95000"/>
                    <a:lumOff val="5000"/>
                  </a:schemeClr>
                </a:solidFill>
                <a:sym typeface="Symbol" pitchFamily="18" charset="2"/>
              </a:rPr>
              <a:t>  18</a:t>
            </a:r>
            <a:endParaRPr lang="en-US" sz="2800" dirty="0" smtClean="0">
              <a:solidFill>
                <a:schemeClr val="tx1">
                  <a:lumMod val="95000"/>
                  <a:lumOff val="5000"/>
                </a:schemeClr>
              </a:solidFill>
            </a:endParaRPr>
          </a:p>
          <a:p>
            <a:pPr eaLnBrk="1" hangingPunct="1">
              <a:buFont typeface="Symbol" pitchFamily="18" charset="2"/>
              <a:buNone/>
            </a:pPr>
            <a:r>
              <a:rPr lang="en-US" sz="2800" dirty="0" smtClean="0">
                <a:solidFill>
                  <a:schemeClr val="tx1">
                    <a:lumMod val="95000"/>
                    <a:lumOff val="5000"/>
                  </a:schemeClr>
                </a:solidFill>
              </a:rPr>
              <a:t>          X</a:t>
            </a:r>
            <a:r>
              <a:rPr lang="en-US" sz="2800" baseline="-25000" dirty="0" smtClean="0">
                <a:solidFill>
                  <a:schemeClr val="tx1">
                    <a:lumMod val="95000"/>
                    <a:lumOff val="5000"/>
                  </a:schemeClr>
                </a:solidFill>
              </a:rPr>
              <a:t>1</a:t>
            </a:r>
            <a:r>
              <a:rPr lang="en-US" sz="2800" dirty="0" smtClean="0">
                <a:solidFill>
                  <a:schemeClr val="tx1">
                    <a:lumMod val="95000"/>
                    <a:lumOff val="5000"/>
                  </a:schemeClr>
                </a:solidFill>
              </a:rPr>
              <a:t> , X</a:t>
            </a:r>
            <a:r>
              <a:rPr lang="en-US" sz="2800" baseline="-25000" dirty="0" smtClean="0">
                <a:solidFill>
                  <a:schemeClr val="tx1">
                    <a:lumMod val="95000"/>
                    <a:lumOff val="5000"/>
                  </a:schemeClr>
                </a:solidFill>
              </a:rPr>
              <a:t>2  </a:t>
            </a:r>
            <a:r>
              <a:rPr lang="en-US" sz="2800" dirty="0" smtClean="0">
                <a:solidFill>
                  <a:schemeClr val="tx1">
                    <a:lumMod val="95000"/>
                    <a:lumOff val="5000"/>
                  </a:schemeClr>
                </a:solidFill>
                <a:sym typeface="Symbol" pitchFamily="18" charset="2"/>
              </a:rPr>
              <a:t></a:t>
            </a:r>
            <a:r>
              <a:rPr lang="en-US" sz="2800" dirty="0" smtClean="0">
                <a:solidFill>
                  <a:schemeClr val="tx1">
                    <a:lumMod val="95000"/>
                    <a:lumOff val="5000"/>
                  </a:schemeClr>
                </a:solidFill>
              </a:rPr>
              <a:t> 0</a:t>
            </a:r>
          </a:p>
          <a:p>
            <a:pPr eaLnBrk="1" hangingPunct="1">
              <a:buFont typeface="Symbol" pitchFamily="18" charset="2"/>
              <a:buNone/>
            </a:pPr>
            <a:endParaRPr lang="ar-EG" sz="2800" dirty="0" smtClean="0">
              <a:cs typeface="Times New Roman" pitchFamily="18" charset="0"/>
            </a:endParaRPr>
          </a:p>
          <a:p>
            <a:pPr eaLnBrk="1" hangingPunct="1">
              <a:buFont typeface="Symbol" pitchFamily="18" charset="2"/>
              <a:buNone/>
            </a:pPr>
            <a:endParaRPr lang="ar-EG" sz="2800" dirty="0" smtClean="0">
              <a:cs typeface="Times New Roman" pitchFamily="18" charset="0"/>
            </a:endParaRPr>
          </a:p>
          <a:p>
            <a:pPr eaLnBrk="1" hangingPunct="1">
              <a:buFont typeface="Symbol" pitchFamily="18" charset="2"/>
              <a:buNone/>
            </a:pPr>
            <a:endParaRPr lang="en-US" sz="2800" dirty="0" smtClean="0">
              <a:cs typeface="Times New Roman" pitchFamily="18" charset="0"/>
            </a:endParaRPr>
          </a:p>
        </p:txBody>
      </p:sp>
    </p:spTree>
    <p:extLst>
      <p:ext uri="{BB962C8B-B14F-4D97-AF65-F5344CB8AC3E}">
        <p14:creationId xmlns:p14="http://schemas.microsoft.com/office/powerpoint/2010/main" val="15682287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defRPr/>
            </a:pPr>
            <a:r>
              <a:rPr lang="en-US" smtClean="0"/>
              <a:t>Simplex method</a:t>
            </a:r>
          </a:p>
        </p:txBody>
      </p:sp>
      <p:sp>
        <p:nvSpPr>
          <p:cNvPr id="15363" name="Rectangle 3"/>
          <p:cNvSpPr>
            <a:spLocks noGrp="1" noChangeArrowheads="1"/>
          </p:cNvSpPr>
          <p:nvPr>
            <p:ph type="body" idx="1"/>
          </p:nvPr>
        </p:nvSpPr>
        <p:spPr>
          <a:xfrm>
            <a:off x="228600" y="1058863"/>
            <a:ext cx="8891588" cy="5494337"/>
          </a:xfrm>
        </p:spPr>
        <p:txBody>
          <a:bodyPr/>
          <a:lstStyle/>
          <a:p>
            <a:pPr marL="609600" indent="-609600" eaLnBrk="1" hangingPunct="1"/>
            <a:r>
              <a:rPr lang="en-US" sz="2800" u="sng" dirty="0" smtClean="0">
                <a:solidFill>
                  <a:schemeClr val="tx1">
                    <a:lumMod val="95000"/>
                    <a:lumOff val="5000"/>
                  </a:schemeClr>
                </a:solidFill>
              </a:rPr>
              <a:t>Solution</a:t>
            </a:r>
          </a:p>
          <a:p>
            <a:pPr marL="609600" indent="-609600" eaLnBrk="1" hangingPunct="1"/>
            <a:r>
              <a:rPr lang="en-US" sz="2800" u="sng" dirty="0" smtClean="0">
                <a:solidFill>
                  <a:schemeClr val="tx1">
                    <a:lumMod val="95000"/>
                    <a:lumOff val="5000"/>
                  </a:schemeClr>
                </a:solidFill>
                <a:cs typeface="Times New Roman" pitchFamily="18" charset="0"/>
              </a:rPr>
              <a:t>Initialization</a:t>
            </a:r>
          </a:p>
          <a:p>
            <a:pPr marL="609600" indent="-609600" eaLnBrk="1" hangingPunct="1">
              <a:buFont typeface="Symbol" pitchFamily="18" charset="2"/>
              <a:buAutoNum type="arabicPeriod"/>
            </a:pPr>
            <a:r>
              <a:rPr lang="en-US" sz="2800" dirty="0" smtClean="0">
                <a:solidFill>
                  <a:schemeClr val="tx1">
                    <a:lumMod val="95000"/>
                    <a:lumOff val="5000"/>
                  </a:schemeClr>
                </a:solidFill>
                <a:cs typeface="Times New Roman" pitchFamily="18" charset="0"/>
              </a:rPr>
              <a:t>Standard form</a:t>
            </a:r>
          </a:p>
          <a:p>
            <a:pPr marL="609600" indent="-609600" eaLnBrk="1" hangingPunct="1">
              <a:buFont typeface="Symbol" pitchFamily="18" charset="2"/>
              <a:buNone/>
            </a:pPr>
            <a:r>
              <a:rPr lang="en-US" sz="2800" dirty="0" smtClean="0">
                <a:solidFill>
                  <a:schemeClr val="tx1">
                    <a:lumMod val="95000"/>
                    <a:lumOff val="5000"/>
                  </a:schemeClr>
                </a:solidFill>
              </a:rPr>
              <a:t>Maximize Z,</a:t>
            </a:r>
          </a:p>
          <a:p>
            <a:pPr marL="609600" indent="-609600" eaLnBrk="1" hangingPunct="1">
              <a:buFont typeface="Symbol" pitchFamily="18" charset="2"/>
              <a:buNone/>
            </a:pPr>
            <a:r>
              <a:rPr lang="en-US" sz="2800" dirty="0" smtClean="0">
                <a:solidFill>
                  <a:schemeClr val="tx1">
                    <a:lumMod val="95000"/>
                    <a:lumOff val="5000"/>
                  </a:schemeClr>
                </a:solidFill>
              </a:rPr>
              <a:t>Subject to</a:t>
            </a:r>
          </a:p>
          <a:p>
            <a:pPr marL="919163" lvl="1" indent="-571500" eaLnBrk="1" hangingPunct="1">
              <a:buFont typeface="Symbol" pitchFamily="18" charset="2"/>
              <a:buNone/>
            </a:pPr>
            <a:r>
              <a:rPr lang="en-US" sz="2600" dirty="0" smtClean="0">
                <a:solidFill>
                  <a:schemeClr val="tx1">
                    <a:lumMod val="95000"/>
                    <a:lumOff val="5000"/>
                  </a:schemeClr>
                </a:solidFill>
              </a:rPr>
              <a:t> Z -   3X</a:t>
            </a:r>
            <a:r>
              <a:rPr lang="en-US" sz="2600" baseline="-25000" dirty="0" smtClean="0">
                <a:solidFill>
                  <a:schemeClr val="tx1">
                    <a:lumMod val="95000"/>
                    <a:lumOff val="5000"/>
                  </a:schemeClr>
                </a:solidFill>
              </a:rPr>
              <a:t>1</a:t>
            </a:r>
            <a:r>
              <a:rPr lang="en-US" sz="2600" dirty="0" smtClean="0">
                <a:solidFill>
                  <a:schemeClr val="tx1">
                    <a:lumMod val="95000"/>
                    <a:lumOff val="5000"/>
                  </a:schemeClr>
                </a:solidFill>
              </a:rPr>
              <a:t>- 5X</a:t>
            </a:r>
            <a:r>
              <a:rPr lang="en-US" sz="2600" baseline="-25000" dirty="0" smtClean="0">
                <a:solidFill>
                  <a:schemeClr val="tx1">
                    <a:lumMod val="95000"/>
                    <a:lumOff val="5000"/>
                  </a:schemeClr>
                </a:solidFill>
              </a:rPr>
              <a:t>2   </a:t>
            </a:r>
            <a:r>
              <a:rPr lang="en-US" sz="2600" dirty="0" smtClean="0">
                <a:solidFill>
                  <a:schemeClr val="tx1">
                    <a:lumMod val="95000"/>
                    <a:lumOff val="5000"/>
                  </a:schemeClr>
                </a:solidFill>
              </a:rPr>
              <a:t>= 0</a:t>
            </a:r>
            <a:endParaRPr lang="en-US" sz="2600" baseline="-25000" dirty="0" smtClean="0">
              <a:solidFill>
                <a:schemeClr val="tx1">
                  <a:lumMod val="95000"/>
                  <a:lumOff val="5000"/>
                </a:schemeClr>
              </a:solidFill>
            </a:endParaRPr>
          </a:p>
          <a:p>
            <a:pPr marL="919163" lvl="1" indent="-571500" eaLnBrk="1" hangingPunct="1">
              <a:buFont typeface="Symbol" pitchFamily="18" charset="2"/>
              <a:buNone/>
            </a:pPr>
            <a:r>
              <a:rPr lang="en-US" sz="2600" dirty="0" smtClean="0">
                <a:solidFill>
                  <a:schemeClr val="tx1">
                    <a:lumMod val="95000"/>
                    <a:lumOff val="5000"/>
                  </a:schemeClr>
                </a:solidFill>
              </a:rPr>
              <a:t> X</a:t>
            </a:r>
            <a:r>
              <a:rPr lang="en-US" sz="2600" baseline="-25000" dirty="0" smtClean="0">
                <a:solidFill>
                  <a:schemeClr val="tx1">
                    <a:lumMod val="95000"/>
                    <a:lumOff val="5000"/>
                  </a:schemeClr>
                </a:solidFill>
              </a:rPr>
              <a:t>1 </a:t>
            </a:r>
            <a:r>
              <a:rPr lang="en-US" sz="2600" dirty="0" smtClean="0">
                <a:solidFill>
                  <a:schemeClr val="tx1">
                    <a:lumMod val="95000"/>
                    <a:lumOff val="5000"/>
                  </a:schemeClr>
                </a:solidFill>
              </a:rPr>
              <a:t>+ S</a:t>
            </a:r>
            <a:r>
              <a:rPr lang="en-US" sz="2600" baseline="-25000" dirty="0" smtClean="0">
                <a:solidFill>
                  <a:schemeClr val="tx1">
                    <a:lumMod val="95000"/>
                    <a:lumOff val="5000"/>
                  </a:schemeClr>
                </a:solidFill>
              </a:rPr>
              <a:t>1 </a:t>
            </a:r>
            <a:r>
              <a:rPr lang="en-US" sz="2600" dirty="0" smtClean="0">
                <a:solidFill>
                  <a:schemeClr val="tx1">
                    <a:lumMod val="95000"/>
                    <a:lumOff val="5000"/>
                  </a:schemeClr>
                </a:solidFill>
                <a:sym typeface="Symbol" pitchFamily="18" charset="2"/>
              </a:rPr>
              <a:t>=</a:t>
            </a:r>
            <a:r>
              <a:rPr lang="en-US" sz="2600" dirty="0" smtClean="0">
                <a:solidFill>
                  <a:schemeClr val="tx1">
                    <a:lumMod val="95000"/>
                    <a:lumOff val="5000"/>
                  </a:schemeClr>
                </a:solidFill>
              </a:rPr>
              <a:t>   4</a:t>
            </a:r>
          </a:p>
          <a:p>
            <a:pPr marL="919163" lvl="1" indent="-571500" eaLnBrk="1" hangingPunct="1">
              <a:buFont typeface="Symbol" pitchFamily="18" charset="2"/>
              <a:buNone/>
            </a:pPr>
            <a:r>
              <a:rPr lang="en-US" sz="2600" dirty="0" smtClean="0">
                <a:solidFill>
                  <a:schemeClr val="tx1">
                    <a:lumMod val="95000"/>
                    <a:lumOff val="5000"/>
                  </a:schemeClr>
                </a:solidFill>
              </a:rPr>
              <a:t> 2 X</a:t>
            </a:r>
            <a:r>
              <a:rPr lang="en-US" sz="2600" baseline="-25000" dirty="0" smtClean="0">
                <a:solidFill>
                  <a:schemeClr val="tx1">
                    <a:lumMod val="95000"/>
                    <a:lumOff val="5000"/>
                  </a:schemeClr>
                </a:solidFill>
              </a:rPr>
              <a:t>2</a:t>
            </a:r>
            <a:r>
              <a:rPr lang="en-US" sz="2600" dirty="0" smtClean="0">
                <a:solidFill>
                  <a:schemeClr val="tx1">
                    <a:lumMod val="95000"/>
                    <a:lumOff val="5000"/>
                  </a:schemeClr>
                </a:solidFill>
              </a:rPr>
              <a:t>+ S</a:t>
            </a:r>
            <a:r>
              <a:rPr lang="en-US" sz="2600" baseline="-25000" dirty="0" smtClean="0">
                <a:solidFill>
                  <a:schemeClr val="tx1">
                    <a:lumMod val="95000"/>
                    <a:lumOff val="5000"/>
                  </a:schemeClr>
                </a:solidFill>
              </a:rPr>
              <a:t>2</a:t>
            </a:r>
            <a:r>
              <a:rPr lang="en-US" sz="2600" dirty="0" smtClean="0">
                <a:solidFill>
                  <a:schemeClr val="tx1">
                    <a:lumMod val="95000"/>
                    <a:lumOff val="5000"/>
                  </a:schemeClr>
                </a:solidFill>
              </a:rPr>
              <a:t> </a:t>
            </a:r>
            <a:r>
              <a:rPr lang="en-US" sz="2600" dirty="0" smtClean="0">
                <a:solidFill>
                  <a:schemeClr val="tx1">
                    <a:lumMod val="95000"/>
                    <a:lumOff val="5000"/>
                  </a:schemeClr>
                </a:solidFill>
                <a:sym typeface="Symbol" pitchFamily="18" charset="2"/>
              </a:rPr>
              <a:t>=</a:t>
            </a:r>
            <a:r>
              <a:rPr lang="en-US" sz="2600" dirty="0" smtClean="0">
                <a:solidFill>
                  <a:schemeClr val="tx1">
                    <a:lumMod val="95000"/>
                    <a:lumOff val="5000"/>
                  </a:schemeClr>
                </a:solidFill>
              </a:rPr>
              <a:t>12</a:t>
            </a:r>
          </a:p>
          <a:p>
            <a:pPr marL="919163" lvl="1" indent="-571500" eaLnBrk="1" hangingPunct="1">
              <a:buFont typeface="Symbol" pitchFamily="18" charset="2"/>
              <a:buNone/>
            </a:pPr>
            <a:r>
              <a:rPr lang="en-US" sz="2600" dirty="0" smtClean="0">
                <a:solidFill>
                  <a:schemeClr val="tx1">
                    <a:lumMod val="95000"/>
                    <a:lumOff val="5000"/>
                  </a:schemeClr>
                </a:solidFill>
              </a:rPr>
              <a:t> 3X</a:t>
            </a:r>
            <a:r>
              <a:rPr lang="en-US" sz="2600" baseline="-25000" dirty="0" smtClean="0">
                <a:solidFill>
                  <a:schemeClr val="tx1">
                    <a:lumMod val="95000"/>
                    <a:lumOff val="5000"/>
                  </a:schemeClr>
                </a:solidFill>
              </a:rPr>
              <a:t>1</a:t>
            </a:r>
            <a:r>
              <a:rPr lang="en-US" sz="2600" dirty="0" smtClean="0">
                <a:solidFill>
                  <a:schemeClr val="tx1">
                    <a:lumMod val="95000"/>
                    <a:lumOff val="5000"/>
                  </a:schemeClr>
                </a:solidFill>
              </a:rPr>
              <a:t> +2X</a:t>
            </a:r>
            <a:r>
              <a:rPr lang="en-US" sz="2600" baseline="-25000" dirty="0" smtClean="0">
                <a:solidFill>
                  <a:schemeClr val="tx1">
                    <a:lumMod val="95000"/>
                    <a:lumOff val="5000"/>
                  </a:schemeClr>
                </a:solidFill>
              </a:rPr>
              <a:t>2</a:t>
            </a:r>
            <a:r>
              <a:rPr lang="en-US" sz="2600" dirty="0" smtClean="0">
                <a:solidFill>
                  <a:schemeClr val="tx1">
                    <a:lumMod val="95000"/>
                    <a:lumOff val="5000"/>
                  </a:schemeClr>
                </a:solidFill>
              </a:rPr>
              <a:t>+ S</a:t>
            </a:r>
            <a:r>
              <a:rPr lang="en-US" sz="2600" baseline="-25000" dirty="0" smtClean="0">
                <a:solidFill>
                  <a:schemeClr val="tx1">
                    <a:lumMod val="95000"/>
                    <a:lumOff val="5000"/>
                  </a:schemeClr>
                </a:solidFill>
              </a:rPr>
              <a:t>3</a:t>
            </a:r>
            <a:r>
              <a:rPr lang="en-US" sz="2600" dirty="0" smtClean="0">
                <a:solidFill>
                  <a:schemeClr val="tx1">
                    <a:lumMod val="95000"/>
                    <a:lumOff val="5000"/>
                  </a:schemeClr>
                </a:solidFill>
                <a:sym typeface="Symbol" pitchFamily="18" charset="2"/>
              </a:rPr>
              <a:t>=18</a:t>
            </a:r>
            <a:endParaRPr lang="en-US" sz="2600" dirty="0" smtClean="0">
              <a:solidFill>
                <a:schemeClr val="tx1">
                  <a:lumMod val="95000"/>
                  <a:lumOff val="5000"/>
                </a:schemeClr>
              </a:solidFill>
            </a:endParaRPr>
          </a:p>
          <a:p>
            <a:pPr marL="919163" lvl="1" indent="-571500" eaLnBrk="1" hangingPunct="1">
              <a:buFont typeface="Symbol" pitchFamily="18" charset="2"/>
              <a:buNone/>
            </a:pPr>
            <a:r>
              <a:rPr lang="en-US" sz="2600" dirty="0" smtClean="0">
                <a:solidFill>
                  <a:schemeClr val="tx1">
                    <a:lumMod val="95000"/>
                    <a:lumOff val="5000"/>
                  </a:schemeClr>
                </a:solidFill>
              </a:rPr>
              <a:t> X</a:t>
            </a:r>
            <a:r>
              <a:rPr lang="en-US" sz="2600" baseline="-25000" dirty="0" smtClean="0">
                <a:solidFill>
                  <a:schemeClr val="tx1">
                    <a:lumMod val="95000"/>
                    <a:lumOff val="5000"/>
                  </a:schemeClr>
                </a:solidFill>
              </a:rPr>
              <a:t>1</a:t>
            </a:r>
            <a:r>
              <a:rPr lang="en-US" sz="2600" dirty="0" smtClean="0">
                <a:solidFill>
                  <a:schemeClr val="tx1">
                    <a:lumMod val="95000"/>
                    <a:lumOff val="5000"/>
                  </a:schemeClr>
                </a:solidFill>
              </a:rPr>
              <a:t> , X</a:t>
            </a:r>
            <a:r>
              <a:rPr lang="en-US" sz="2600" baseline="-25000" dirty="0" smtClean="0">
                <a:solidFill>
                  <a:schemeClr val="tx1">
                    <a:lumMod val="95000"/>
                    <a:lumOff val="5000"/>
                  </a:schemeClr>
                </a:solidFill>
              </a:rPr>
              <a:t>2</a:t>
            </a:r>
            <a:r>
              <a:rPr lang="en-US" sz="2600" dirty="0" smtClean="0">
                <a:solidFill>
                  <a:schemeClr val="tx1">
                    <a:lumMod val="95000"/>
                    <a:lumOff val="5000"/>
                  </a:schemeClr>
                </a:solidFill>
              </a:rPr>
              <a:t>, S</a:t>
            </a:r>
            <a:r>
              <a:rPr lang="en-US" sz="2600" baseline="-25000" dirty="0" smtClean="0">
                <a:solidFill>
                  <a:schemeClr val="tx1">
                    <a:lumMod val="95000"/>
                    <a:lumOff val="5000"/>
                  </a:schemeClr>
                </a:solidFill>
              </a:rPr>
              <a:t>1</a:t>
            </a:r>
            <a:r>
              <a:rPr lang="en-US" sz="2600" dirty="0" smtClean="0">
                <a:solidFill>
                  <a:schemeClr val="tx1">
                    <a:lumMod val="95000"/>
                    <a:lumOff val="5000"/>
                  </a:schemeClr>
                </a:solidFill>
              </a:rPr>
              <a:t>, S</a:t>
            </a:r>
            <a:r>
              <a:rPr lang="en-US" sz="2600" baseline="-25000" dirty="0" smtClean="0">
                <a:solidFill>
                  <a:schemeClr val="tx1">
                    <a:lumMod val="95000"/>
                    <a:lumOff val="5000"/>
                  </a:schemeClr>
                </a:solidFill>
              </a:rPr>
              <a:t>2</a:t>
            </a:r>
            <a:r>
              <a:rPr lang="en-US" sz="2600" dirty="0" smtClean="0">
                <a:solidFill>
                  <a:schemeClr val="tx1">
                    <a:lumMod val="95000"/>
                    <a:lumOff val="5000"/>
                  </a:schemeClr>
                </a:solidFill>
              </a:rPr>
              <a:t>, S</a:t>
            </a:r>
            <a:r>
              <a:rPr lang="en-US" sz="2600" baseline="-25000" dirty="0" smtClean="0">
                <a:solidFill>
                  <a:schemeClr val="tx1">
                    <a:lumMod val="95000"/>
                    <a:lumOff val="5000"/>
                  </a:schemeClr>
                </a:solidFill>
              </a:rPr>
              <a:t>3  </a:t>
            </a:r>
            <a:r>
              <a:rPr lang="en-US" sz="2600" dirty="0" smtClean="0">
                <a:solidFill>
                  <a:schemeClr val="tx1">
                    <a:lumMod val="95000"/>
                    <a:lumOff val="5000"/>
                  </a:schemeClr>
                </a:solidFill>
                <a:sym typeface="Symbol" pitchFamily="18" charset="2"/>
              </a:rPr>
              <a:t></a:t>
            </a:r>
            <a:r>
              <a:rPr lang="en-US" sz="2600" dirty="0" smtClean="0">
                <a:solidFill>
                  <a:schemeClr val="tx1">
                    <a:lumMod val="95000"/>
                    <a:lumOff val="5000"/>
                  </a:schemeClr>
                </a:solidFill>
              </a:rPr>
              <a:t> 0</a:t>
            </a:r>
          </a:p>
          <a:p>
            <a:pPr marL="609600" indent="-609600" eaLnBrk="1" hangingPunct="1">
              <a:buFont typeface="Symbol" pitchFamily="18" charset="2"/>
              <a:buNone/>
            </a:pPr>
            <a:endParaRPr lang="en-US" sz="2800" dirty="0" smtClean="0">
              <a:solidFill>
                <a:schemeClr val="folHlink"/>
              </a:solidFill>
              <a:cs typeface="Times New Roman" pitchFamily="18" charset="0"/>
            </a:endParaRPr>
          </a:p>
        </p:txBody>
      </p:sp>
      <p:sp>
        <p:nvSpPr>
          <p:cNvPr id="15364" name="Text Box 4"/>
          <p:cNvSpPr txBox="1">
            <a:spLocks noChangeArrowheads="1"/>
          </p:cNvSpPr>
          <p:nvPr/>
        </p:nvSpPr>
        <p:spPr bwMode="auto">
          <a:xfrm>
            <a:off x="4355976" y="3068960"/>
            <a:ext cx="3429000" cy="3046988"/>
          </a:xfrm>
          <a:prstGeom prst="rect">
            <a:avLst/>
          </a:prstGeom>
          <a:noFill/>
          <a:ln w="12700">
            <a:noFill/>
            <a:miter lim="800000"/>
            <a:headEnd/>
            <a:tailEnd/>
          </a:ln>
        </p:spPr>
        <p:txBody>
          <a:bodyPr>
            <a:spAutoFit/>
          </a:bodyPr>
          <a:lstStyle/>
          <a:p>
            <a:pPr>
              <a:spcBef>
                <a:spcPct val="50000"/>
              </a:spcBef>
            </a:pPr>
            <a:r>
              <a:rPr lang="en-US" sz="2400" dirty="0">
                <a:solidFill>
                  <a:schemeClr val="tx1">
                    <a:lumMod val="95000"/>
                    <a:lumOff val="5000"/>
                  </a:schemeClr>
                </a:solidFill>
              </a:rPr>
              <a:t>Sometimes it is called the augmented form of the problem because the original form has been augmented by some supplementary variables needed to apply the simplex method</a:t>
            </a:r>
          </a:p>
        </p:txBody>
      </p:sp>
    </p:spTree>
    <p:extLst>
      <p:ext uri="{BB962C8B-B14F-4D97-AF65-F5344CB8AC3E}">
        <p14:creationId xmlns:p14="http://schemas.microsoft.com/office/powerpoint/2010/main" val="14233633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r>
              <a:rPr lang="en-US" smtClean="0">
                <a:cs typeface="Arial" charset="0"/>
              </a:rPr>
              <a:t>Initial tableau</a:t>
            </a:r>
          </a:p>
        </p:txBody>
      </p:sp>
      <p:sp>
        <p:nvSpPr>
          <p:cNvPr id="17411" name="Rectangle 3"/>
          <p:cNvSpPr>
            <a:spLocks noGrp="1" noChangeArrowheads="1"/>
          </p:cNvSpPr>
          <p:nvPr>
            <p:ph type="body" sz="half" idx="1"/>
          </p:nvPr>
        </p:nvSpPr>
        <p:spPr>
          <a:xfrm>
            <a:off x="381000" y="1058863"/>
            <a:ext cx="8458200" cy="1074737"/>
          </a:xfrm>
        </p:spPr>
        <p:txBody>
          <a:bodyPr/>
          <a:lstStyle/>
          <a:p>
            <a:pPr eaLnBrk="1" hangingPunct="1">
              <a:buFont typeface="Symbol" pitchFamily="18" charset="2"/>
              <a:buNone/>
            </a:pPr>
            <a:r>
              <a:rPr lang="en-US" sz="2800" dirty="0" smtClean="0">
                <a:solidFill>
                  <a:srgbClr val="2237A0"/>
                </a:solidFill>
              </a:rPr>
              <a:t>2. Initial tableau</a:t>
            </a:r>
          </a:p>
          <a:p>
            <a:pPr eaLnBrk="1" hangingPunct="1">
              <a:buFont typeface="Symbol" pitchFamily="18" charset="2"/>
              <a:buNone/>
            </a:pPr>
            <a:r>
              <a:rPr lang="en-US" sz="2800" dirty="0" smtClean="0"/>
              <a:t> </a:t>
            </a:r>
          </a:p>
        </p:txBody>
      </p:sp>
      <p:graphicFrame>
        <p:nvGraphicFramePr>
          <p:cNvPr id="90203" name="Group 91"/>
          <p:cNvGraphicFramePr>
            <a:graphicFrameLocks noGrp="1"/>
          </p:cNvGraphicFramePr>
          <p:nvPr>
            <p:ph sz="half" idx="2"/>
          </p:nvPr>
        </p:nvGraphicFramePr>
        <p:xfrm>
          <a:off x="228600" y="1676400"/>
          <a:ext cx="8686800" cy="3335339"/>
        </p:xfrm>
        <a:graphic>
          <a:graphicData uri="http://schemas.openxmlformats.org/drawingml/2006/table">
            <a:tbl>
              <a:tblPr/>
              <a:tblGrid>
                <a:gridCol w="1431925"/>
                <a:gridCol w="1158875"/>
                <a:gridCol w="1143000"/>
                <a:gridCol w="1143000"/>
                <a:gridCol w="1295400"/>
                <a:gridCol w="1219200"/>
                <a:gridCol w="1295400"/>
              </a:tblGrid>
              <a:tr h="9890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folHlink"/>
                          </a:solidFill>
                          <a:effectLst/>
                          <a:latin typeface="Times New Roman" pitchFamily="18" charset="0"/>
                        </a:rPr>
                        <a:t>Basic variable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folHlink"/>
                          </a:solidFill>
                          <a:effectLst/>
                          <a:latin typeface="Times New Roman" pitchFamily="18" charset="0"/>
                        </a:rPr>
                        <a:t>X</a:t>
                      </a:r>
                      <a:r>
                        <a:rPr kumimoji="0" lang="en-US" sz="2800" b="0" i="0" u="none" strike="noStrike" cap="none" normalizeH="0" baseline="-25000" smtClean="0">
                          <a:ln>
                            <a:noFill/>
                          </a:ln>
                          <a:solidFill>
                            <a:schemeClr val="folHlink"/>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folHlink"/>
                          </a:solidFill>
                          <a:effectLst/>
                          <a:latin typeface="Times New Roman" pitchFamily="18" charset="0"/>
                        </a:rPr>
                        <a:t>X</a:t>
                      </a:r>
                      <a:r>
                        <a:rPr kumimoji="0" lang="en-US" sz="2800" b="0" i="0" u="none" strike="noStrike" cap="none" normalizeH="0" baseline="-25000" smtClean="0">
                          <a:ln>
                            <a:noFill/>
                          </a:ln>
                          <a:solidFill>
                            <a:schemeClr val="folHlink"/>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folHlink"/>
                          </a:solidFill>
                          <a:effectLst/>
                          <a:latin typeface="Times New Roman" pitchFamily="18" charset="0"/>
                        </a:rPr>
                        <a:t>S</a:t>
                      </a:r>
                      <a:r>
                        <a:rPr kumimoji="0" lang="en-US" sz="2800" b="0" i="0" u="none" strike="noStrike" cap="none" normalizeH="0" baseline="-25000" smtClean="0">
                          <a:ln>
                            <a:noFill/>
                          </a:ln>
                          <a:solidFill>
                            <a:schemeClr val="folHlink"/>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folHlink"/>
                          </a:solidFill>
                          <a:effectLst/>
                          <a:latin typeface="Times New Roman" pitchFamily="18" charset="0"/>
                        </a:rPr>
                        <a:t>S</a:t>
                      </a:r>
                      <a:r>
                        <a:rPr kumimoji="0" lang="en-US" sz="2800" b="0" i="0" u="none" strike="noStrike" cap="none" normalizeH="0" baseline="-25000" smtClean="0">
                          <a:ln>
                            <a:noFill/>
                          </a:ln>
                          <a:solidFill>
                            <a:schemeClr val="folHlink"/>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folHlink"/>
                          </a:solidFill>
                          <a:effectLst/>
                          <a:latin typeface="Times New Roman" pitchFamily="18" charset="0"/>
                        </a:rPr>
                        <a:t>S</a:t>
                      </a:r>
                      <a:r>
                        <a:rPr kumimoji="0" lang="en-US" sz="2800" b="0" i="0" u="none" strike="noStrike" cap="none" normalizeH="0" baseline="-25000" smtClean="0">
                          <a:ln>
                            <a:noFill/>
                          </a:ln>
                          <a:solidFill>
                            <a:schemeClr val="folHlink"/>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folHlink"/>
                          </a:solidFill>
                          <a:effectLst/>
                          <a:latin typeface="Times New Roman" pitchFamily="18" charset="0"/>
                        </a:rPr>
                        <a:t>RHS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00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rgbClr val="2237A0"/>
                          </a:solidFill>
                          <a:effectLst/>
                          <a:latin typeface="Times New Roman" pitchFamily="18" charset="0"/>
                        </a:rPr>
                        <a:t>S</a:t>
                      </a:r>
                      <a:r>
                        <a:rPr kumimoji="0" lang="en-US" sz="2800" b="0" i="0" u="none" strike="noStrike" cap="none" normalizeH="0" baseline="-25000" smtClean="0">
                          <a:ln>
                            <a:noFill/>
                          </a:ln>
                          <a:solidFill>
                            <a:srgbClr val="2237A0"/>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B25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rgbClr val="2237A0"/>
                          </a:solidFill>
                          <a:effectLst/>
                          <a:latin typeface="Times New Roman" pitchFamily="18" charset="0"/>
                        </a:rPr>
                        <a:t>S</a:t>
                      </a:r>
                      <a:r>
                        <a:rPr kumimoji="0" lang="en-US" sz="2800" b="0" i="0" u="none" strike="noStrike" cap="none" normalizeH="0" baseline="-25000" smtClean="0">
                          <a:ln>
                            <a:noFill/>
                          </a:ln>
                          <a:solidFill>
                            <a:srgbClr val="2237A0"/>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B25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folHlink"/>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B25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B25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B25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B252"/>
                    </a:solidFill>
                  </a:tcPr>
                </a:tc>
              </a:tr>
              <a:tr h="6048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rgbClr val="2237A0"/>
                          </a:solidFill>
                          <a:effectLst/>
                          <a:latin typeface="Times New Roman" pitchFamily="18" charset="0"/>
                        </a:rPr>
                        <a:t>S</a:t>
                      </a:r>
                      <a:r>
                        <a:rPr kumimoji="0" lang="en-US" sz="2800" b="0" i="0" u="none" strike="noStrike" cap="none" normalizeH="0" baseline="-25000" smtClean="0">
                          <a:ln>
                            <a:noFill/>
                          </a:ln>
                          <a:solidFill>
                            <a:srgbClr val="2237A0"/>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B25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solidFill>
                          <a:effectLst/>
                          <a:latin typeface="Times New Roman" pitchFamily="18"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folHlink"/>
                          </a:solidFill>
                          <a:effectLst/>
                          <a:latin typeface="Times New Roman" pitchFamily="18" charset="0"/>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folHlink"/>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folHlink"/>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folHlink"/>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folHlink"/>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folHlink"/>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folHlink"/>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62" name="Line 68"/>
          <p:cNvSpPr>
            <a:spLocks noChangeShapeType="1"/>
          </p:cNvSpPr>
          <p:nvPr/>
        </p:nvSpPr>
        <p:spPr bwMode="auto">
          <a:xfrm>
            <a:off x="3124200" y="2743200"/>
            <a:ext cx="0" cy="1600200"/>
          </a:xfrm>
          <a:prstGeom prst="line">
            <a:avLst/>
          </a:prstGeom>
          <a:noFill/>
          <a:ln w="12700">
            <a:solidFill>
              <a:srgbClr val="990033"/>
            </a:solidFill>
            <a:round/>
            <a:headEnd/>
            <a:tailEnd/>
          </a:ln>
        </p:spPr>
        <p:txBody>
          <a:bodyPr/>
          <a:lstStyle/>
          <a:p>
            <a:endParaRPr lang="en-US"/>
          </a:p>
        </p:txBody>
      </p:sp>
      <p:sp>
        <p:nvSpPr>
          <p:cNvPr id="17463" name="Line 69"/>
          <p:cNvSpPr>
            <a:spLocks noChangeShapeType="1"/>
          </p:cNvSpPr>
          <p:nvPr/>
        </p:nvSpPr>
        <p:spPr bwMode="auto">
          <a:xfrm>
            <a:off x="3124200" y="4343400"/>
            <a:ext cx="533400" cy="0"/>
          </a:xfrm>
          <a:prstGeom prst="line">
            <a:avLst/>
          </a:prstGeom>
          <a:noFill/>
          <a:ln w="12700">
            <a:solidFill>
              <a:srgbClr val="990033"/>
            </a:solidFill>
            <a:round/>
            <a:headEnd/>
            <a:tailEnd/>
          </a:ln>
        </p:spPr>
        <p:txBody>
          <a:bodyPr/>
          <a:lstStyle/>
          <a:p>
            <a:endParaRPr lang="en-US"/>
          </a:p>
        </p:txBody>
      </p:sp>
      <p:sp>
        <p:nvSpPr>
          <p:cNvPr id="17464" name="Line 72"/>
          <p:cNvSpPr>
            <a:spLocks noChangeShapeType="1"/>
          </p:cNvSpPr>
          <p:nvPr/>
        </p:nvSpPr>
        <p:spPr bwMode="auto">
          <a:xfrm flipV="1">
            <a:off x="3657600" y="2743200"/>
            <a:ext cx="0" cy="1600200"/>
          </a:xfrm>
          <a:prstGeom prst="line">
            <a:avLst/>
          </a:prstGeom>
          <a:noFill/>
          <a:ln w="12700">
            <a:solidFill>
              <a:srgbClr val="990033"/>
            </a:solidFill>
            <a:round/>
            <a:headEnd/>
            <a:tailEnd/>
          </a:ln>
        </p:spPr>
        <p:txBody>
          <a:bodyPr/>
          <a:lstStyle/>
          <a:p>
            <a:endParaRPr lang="en-US"/>
          </a:p>
        </p:txBody>
      </p:sp>
      <p:sp>
        <p:nvSpPr>
          <p:cNvPr id="17465" name="Line 73"/>
          <p:cNvSpPr>
            <a:spLocks noChangeShapeType="1"/>
          </p:cNvSpPr>
          <p:nvPr/>
        </p:nvSpPr>
        <p:spPr bwMode="auto">
          <a:xfrm flipH="1">
            <a:off x="3124200" y="2743200"/>
            <a:ext cx="533400" cy="0"/>
          </a:xfrm>
          <a:prstGeom prst="line">
            <a:avLst/>
          </a:prstGeom>
          <a:noFill/>
          <a:ln w="12700">
            <a:solidFill>
              <a:srgbClr val="990033"/>
            </a:solidFill>
            <a:round/>
            <a:headEnd/>
            <a:tailEnd/>
          </a:ln>
        </p:spPr>
        <p:txBody>
          <a:bodyPr/>
          <a:lstStyle/>
          <a:p>
            <a:endParaRPr lang="en-US"/>
          </a:p>
        </p:txBody>
      </p:sp>
      <p:sp>
        <p:nvSpPr>
          <p:cNvPr id="17466" name="Line 74"/>
          <p:cNvSpPr>
            <a:spLocks noChangeShapeType="1"/>
          </p:cNvSpPr>
          <p:nvPr/>
        </p:nvSpPr>
        <p:spPr bwMode="auto">
          <a:xfrm flipH="1">
            <a:off x="1828800" y="3352800"/>
            <a:ext cx="6781800" cy="0"/>
          </a:xfrm>
          <a:prstGeom prst="line">
            <a:avLst/>
          </a:prstGeom>
          <a:noFill/>
          <a:ln w="12700">
            <a:solidFill>
              <a:srgbClr val="990033"/>
            </a:solidFill>
            <a:round/>
            <a:headEnd/>
            <a:tailEnd/>
          </a:ln>
        </p:spPr>
        <p:txBody>
          <a:bodyPr/>
          <a:lstStyle/>
          <a:p>
            <a:endParaRPr lang="en-US"/>
          </a:p>
        </p:txBody>
      </p:sp>
      <p:sp>
        <p:nvSpPr>
          <p:cNvPr id="17467" name="Line 75"/>
          <p:cNvSpPr>
            <a:spLocks noChangeShapeType="1"/>
          </p:cNvSpPr>
          <p:nvPr/>
        </p:nvSpPr>
        <p:spPr bwMode="auto">
          <a:xfrm>
            <a:off x="1828800" y="3352800"/>
            <a:ext cx="0" cy="457200"/>
          </a:xfrm>
          <a:prstGeom prst="line">
            <a:avLst/>
          </a:prstGeom>
          <a:noFill/>
          <a:ln w="12700">
            <a:solidFill>
              <a:srgbClr val="990033"/>
            </a:solidFill>
            <a:round/>
            <a:headEnd/>
            <a:tailEnd/>
          </a:ln>
        </p:spPr>
        <p:txBody>
          <a:bodyPr/>
          <a:lstStyle/>
          <a:p>
            <a:endParaRPr lang="en-US"/>
          </a:p>
        </p:txBody>
      </p:sp>
      <p:sp>
        <p:nvSpPr>
          <p:cNvPr id="17468" name="Line 76"/>
          <p:cNvSpPr>
            <a:spLocks noChangeShapeType="1"/>
          </p:cNvSpPr>
          <p:nvPr/>
        </p:nvSpPr>
        <p:spPr bwMode="auto">
          <a:xfrm>
            <a:off x="1828800" y="3810000"/>
            <a:ext cx="6781800" cy="0"/>
          </a:xfrm>
          <a:prstGeom prst="line">
            <a:avLst/>
          </a:prstGeom>
          <a:noFill/>
          <a:ln w="12700">
            <a:solidFill>
              <a:srgbClr val="990033"/>
            </a:solidFill>
            <a:round/>
            <a:headEnd/>
            <a:tailEnd/>
          </a:ln>
        </p:spPr>
        <p:txBody>
          <a:bodyPr/>
          <a:lstStyle/>
          <a:p>
            <a:endParaRPr lang="en-US"/>
          </a:p>
        </p:txBody>
      </p:sp>
      <p:sp>
        <p:nvSpPr>
          <p:cNvPr id="17469" name="Line 77"/>
          <p:cNvSpPr>
            <a:spLocks noChangeShapeType="1"/>
          </p:cNvSpPr>
          <p:nvPr/>
        </p:nvSpPr>
        <p:spPr bwMode="auto">
          <a:xfrm>
            <a:off x="8610600" y="3352800"/>
            <a:ext cx="0" cy="457200"/>
          </a:xfrm>
          <a:prstGeom prst="line">
            <a:avLst/>
          </a:prstGeom>
          <a:noFill/>
          <a:ln w="12700">
            <a:solidFill>
              <a:srgbClr val="990033"/>
            </a:solidFill>
            <a:round/>
            <a:headEnd/>
            <a:tailEnd/>
          </a:ln>
        </p:spPr>
        <p:txBody>
          <a:bodyPr/>
          <a:lstStyle/>
          <a:p>
            <a:endParaRPr lang="en-US"/>
          </a:p>
        </p:txBody>
      </p:sp>
      <p:sp>
        <p:nvSpPr>
          <p:cNvPr id="17470" name="Text Box 82"/>
          <p:cNvSpPr txBox="1">
            <a:spLocks noChangeArrowheads="1"/>
          </p:cNvSpPr>
          <p:nvPr/>
        </p:nvSpPr>
        <p:spPr bwMode="auto">
          <a:xfrm>
            <a:off x="1447800" y="5638800"/>
            <a:ext cx="1905000" cy="366713"/>
          </a:xfrm>
          <a:prstGeom prst="rect">
            <a:avLst/>
          </a:prstGeom>
          <a:noFill/>
          <a:ln w="12700">
            <a:noFill/>
            <a:miter lim="800000"/>
            <a:headEnd/>
            <a:tailEnd/>
          </a:ln>
        </p:spPr>
        <p:txBody>
          <a:bodyPr>
            <a:spAutoFit/>
          </a:bodyPr>
          <a:lstStyle/>
          <a:p>
            <a:pPr>
              <a:spcBef>
                <a:spcPct val="50000"/>
              </a:spcBef>
            </a:pPr>
            <a:r>
              <a:rPr lang="en-US"/>
              <a:t>Pivot column</a:t>
            </a:r>
          </a:p>
        </p:txBody>
      </p:sp>
      <p:sp>
        <p:nvSpPr>
          <p:cNvPr id="17471" name="Text Box 83"/>
          <p:cNvSpPr txBox="1">
            <a:spLocks noChangeArrowheads="1"/>
          </p:cNvSpPr>
          <p:nvPr/>
        </p:nvSpPr>
        <p:spPr bwMode="auto">
          <a:xfrm>
            <a:off x="6324600" y="5486400"/>
            <a:ext cx="1371600" cy="366713"/>
          </a:xfrm>
          <a:prstGeom prst="rect">
            <a:avLst/>
          </a:prstGeom>
          <a:noFill/>
          <a:ln w="12700">
            <a:noFill/>
            <a:miter lim="800000"/>
            <a:headEnd/>
            <a:tailEnd/>
          </a:ln>
        </p:spPr>
        <p:txBody>
          <a:bodyPr>
            <a:spAutoFit/>
          </a:bodyPr>
          <a:lstStyle/>
          <a:p>
            <a:pPr>
              <a:spcBef>
                <a:spcPct val="50000"/>
              </a:spcBef>
            </a:pPr>
            <a:r>
              <a:rPr lang="en-US"/>
              <a:t>Pivot row</a:t>
            </a:r>
          </a:p>
        </p:txBody>
      </p:sp>
      <p:sp>
        <p:nvSpPr>
          <p:cNvPr id="17472" name="Line 85"/>
          <p:cNvSpPr>
            <a:spLocks noChangeShapeType="1"/>
          </p:cNvSpPr>
          <p:nvPr/>
        </p:nvSpPr>
        <p:spPr bwMode="auto">
          <a:xfrm flipH="1">
            <a:off x="2743200" y="4343400"/>
            <a:ext cx="381000" cy="1295400"/>
          </a:xfrm>
          <a:prstGeom prst="line">
            <a:avLst/>
          </a:prstGeom>
          <a:noFill/>
          <a:ln w="12700">
            <a:solidFill>
              <a:schemeClr val="tx1"/>
            </a:solidFill>
            <a:round/>
            <a:headEnd/>
            <a:tailEnd type="triangle" w="med" len="med"/>
          </a:ln>
        </p:spPr>
        <p:txBody>
          <a:bodyPr/>
          <a:lstStyle/>
          <a:p>
            <a:endParaRPr lang="en-US"/>
          </a:p>
        </p:txBody>
      </p:sp>
      <p:sp>
        <p:nvSpPr>
          <p:cNvPr id="17473" name="Line 86"/>
          <p:cNvSpPr>
            <a:spLocks noChangeShapeType="1"/>
          </p:cNvSpPr>
          <p:nvPr/>
        </p:nvSpPr>
        <p:spPr bwMode="auto">
          <a:xfrm>
            <a:off x="6172200" y="3810000"/>
            <a:ext cx="762000" cy="1676400"/>
          </a:xfrm>
          <a:prstGeom prst="line">
            <a:avLst/>
          </a:prstGeom>
          <a:noFill/>
          <a:ln w="12700">
            <a:solidFill>
              <a:schemeClr val="tx1"/>
            </a:solidFill>
            <a:round/>
            <a:headEnd/>
            <a:tailEnd type="triangle" w="med" len="med"/>
          </a:ln>
        </p:spPr>
        <p:txBody>
          <a:bodyPr/>
          <a:lstStyle/>
          <a:p>
            <a:endParaRPr lang="en-US"/>
          </a:p>
        </p:txBody>
      </p:sp>
      <p:sp>
        <p:nvSpPr>
          <p:cNvPr id="17474" name="Text Box 87"/>
          <p:cNvSpPr txBox="1">
            <a:spLocks noChangeArrowheads="1"/>
          </p:cNvSpPr>
          <p:nvPr/>
        </p:nvSpPr>
        <p:spPr bwMode="auto">
          <a:xfrm>
            <a:off x="4724400" y="5791200"/>
            <a:ext cx="990600" cy="641350"/>
          </a:xfrm>
          <a:prstGeom prst="rect">
            <a:avLst/>
          </a:prstGeom>
          <a:noFill/>
          <a:ln w="12700">
            <a:noFill/>
            <a:miter lim="800000"/>
            <a:headEnd/>
            <a:tailEnd/>
          </a:ln>
        </p:spPr>
        <p:txBody>
          <a:bodyPr>
            <a:spAutoFit/>
          </a:bodyPr>
          <a:lstStyle/>
          <a:p>
            <a:pPr>
              <a:spcBef>
                <a:spcPct val="50000"/>
              </a:spcBef>
            </a:pPr>
            <a:r>
              <a:rPr lang="en-US"/>
              <a:t>Pivot number</a:t>
            </a:r>
          </a:p>
        </p:txBody>
      </p:sp>
      <p:sp>
        <p:nvSpPr>
          <p:cNvPr id="17475" name="Line 88"/>
          <p:cNvSpPr>
            <a:spLocks noChangeShapeType="1"/>
          </p:cNvSpPr>
          <p:nvPr/>
        </p:nvSpPr>
        <p:spPr bwMode="auto">
          <a:xfrm>
            <a:off x="3429000" y="3581400"/>
            <a:ext cx="1447800" cy="2133600"/>
          </a:xfrm>
          <a:prstGeom prst="line">
            <a:avLst/>
          </a:prstGeom>
          <a:noFill/>
          <a:ln w="12700">
            <a:solidFill>
              <a:schemeClr val="tx1"/>
            </a:solidFill>
            <a:round/>
            <a:headEnd/>
            <a:tailEnd type="triangle" w="med" len="med"/>
          </a:ln>
        </p:spPr>
        <p:txBody>
          <a:bodyPr/>
          <a:lstStyle/>
          <a:p>
            <a:endParaRPr lang="en-US"/>
          </a:p>
        </p:txBody>
      </p:sp>
      <p:sp>
        <p:nvSpPr>
          <p:cNvPr id="17476" name="Text Box 92"/>
          <p:cNvSpPr txBox="1">
            <a:spLocks noChangeArrowheads="1"/>
          </p:cNvSpPr>
          <p:nvPr/>
        </p:nvSpPr>
        <p:spPr bwMode="auto">
          <a:xfrm>
            <a:off x="4953000" y="914400"/>
            <a:ext cx="1295400" cy="641350"/>
          </a:xfrm>
          <a:prstGeom prst="rect">
            <a:avLst/>
          </a:prstGeom>
          <a:noFill/>
          <a:ln w="12700">
            <a:noFill/>
            <a:miter lim="800000"/>
            <a:headEnd/>
            <a:tailEnd/>
          </a:ln>
        </p:spPr>
        <p:txBody>
          <a:bodyPr>
            <a:spAutoFit/>
          </a:bodyPr>
          <a:lstStyle/>
          <a:p>
            <a:pPr>
              <a:spcBef>
                <a:spcPct val="50000"/>
              </a:spcBef>
            </a:pPr>
            <a:r>
              <a:rPr lang="en-US"/>
              <a:t>Entering variable</a:t>
            </a:r>
          </a:p>
        </p:txBody>
      </p:sp>
      <p:sp>
        <p:nvSpPr>
          <p:cNvPr id="17477" name="Line 93"/>
          <p:cNvSpPr>
            <a:spLocks noChangeShapeType="1"/>
          </p:cNvSpPr>
          <p:nvPr/>
        </p:nvSpPr>
        <p:spPr bwMode="auto">
          <a:xfrm flipH="1">
            <a:off x="3352800" y="1219200"/>
            <a:ext cx="1524000" cy="0"/>
          </a:xfrm>
          <a:prstGeom prst="line">
            <a:avLst/>
          </a:prstGeom>
          <a:noFill/>
          <a:ln w="12700">
            <a:solidFill>
              <a:srgbClr val="990033"/>
            </a:solidFill>
            <a:round/>
            <a:headEnd/>
            <a:tailEnd/>
          </a:ln>
        </p:spPr>
        <p:txBody>
          <a:bodyPr/>
          <a:lstStyle/>
          <a:p>
            <a:endParaRPr lang="en-US"/>
          </a:p>
        </p:txBody>
      </p:sp>
      <p:sp>
        <p:nvSpPr>
          <p:cNvPr id="17478" name="Line 94"/>
          <p:cNvSpPr>
            <a:spLocks noChangeShapeType="1"/>
          </p:cNvSpPr>
          <p:nvPr/>
        </p:nvSpPr>
        <p:spPr bwMode="auto">
          <a:xfrm>
            <a:off x="3352800" y="1219200"/>
            <a:ext cx="0" cy="304800"/>
          </a:xfrm>
          <a:prstGeom prst="line">
            <a:avLst/>
          </a:prstGeom>
          <a:noFill/>
          <a:ln w="12700">
            <a:solidFill>
              <a:srgbClr val="990033"/>
            </a:solidFill>
            <a:round/>
            <a:headEnd/>
            <a:tailEnd type="arrow" w="med" len="med"/>
          </a:ln>
        </p:spPr>
        <p:txBody>
          <a:bodyPr/>
          <a:lstStyle/>
          <a:p>
            <a:endParaRPr lang="en-US"/>
          </a:p>
        </p:txBody>
      </p:sp>
      <p:sp>
        <p:nvSpPr>
          <p:cNvPr id="17479" name="Text Box 96"/>
          <p:cNvSpPr txBox="1">
            <a:spLocks noChangeArrowheads="1"/>
          </p:cNvSpPr>
          <p:nvPr/>
        </p:nvSpPr>
        <p:spPr bwMode="auto">
          <a:xfrm>
            <a:off x="228600" y="5562600"/>
            <a:ext cx="1066800" cy="641350"/>
          </a:xfrm>
          <a:prstGeom prst="rect">
            <a:avLst/>
          </a:prstGeom>
          <a:noFill/>
          <a:ln w="12700">
            <a:noFill/>
            <a:miter lim="800000"/>
            <a:headEnd/>
            <a:tailEnd/>
          </a:ln>
        </p:spPr>
        <p:txBody>
          <a:bodyPr>
            <a:spAutoFit/>
          </a:bodyPr>
          <a:lstStyle/>
          <a:p>
            <a:pPr>
              <a:spcBef>
                <a:spcPct val="50000"/>
              </a:spcBef>
            </a:pPr>
            <a:r>
              <a:rPr lang="en-US"/>
              <a:t>Leaving variable</a:t>
            </a:r>
          </a:p>
        </p:txBody>
      </p:sp>
      <p:sp>
        <p:nvSpPr>
          <p:cNvPr id="17480" name="Line 97"/>
          <p:cNvSpPr>
            <a:spLocks noChangeShapeType="1"/>
          </p:cNvSpPr>
          <p:nvPr/>
        </p:nvSpPr>
        <p:spPr bwMode="auto">
          <a:xfrm flipH="1">
            <a:off x="381000" y="3505200"/>
            <a:ext cx="381000" cy="0"/>
          </a:xfrm>
          <a:prstGeom prst="line">
            <a:avLst/>
          </a:prstGeom>
          <a:noFill/>
          <a:ln w="12700">
            <a:solidFill>
              <a:srgbClr val="990033"/>
            </a:solidFill>
            <a:round/>
            <a:headEnd/>
            <a:tailEnd/>
          </a:ln>
        </p:spPr>
        <p:txBody>
          <a:bodyPr/>
          <a:lstStyle/>
          <a:p>
            <a:endParaRPr lang="en-US"/>
          </a:p>
        </p:txBody>
      </p:sp>
      <p:sp>
        <p:nvSpPr>
          <p:cNvPr id="17481" name="Line 98"/>
          <p:cNvSpPr>
            <a:spLocks noChangeShapeType="1"/>
          </p:cNvSpPr>
          <p:nvPr/>
        </p:nvSpPr>
        <p:spPr bwMode="auto">
          <a:xfrm>
            <a:off x="381000" y="3505200"/>
            <a:ext cx="0" cy="2057400"/>
          </a:xfrm>
          <a:prstGeom prst="line">
            <a:avLst/>
          </a:prstGeom>
          <a:noFill/>
          <a:ln w="12700">
            <a:solidFill>
              <a:srgbClr val="990033"/>
            </a:solidFill>
            <a:round/>
            <a:headEnd/>
            <a:tailEnd type="triangle" w="med" len="med"/>
          </a:ln>
        </p:spPr>
        <p:txBody>
          <a:bodyPr/>
          <a:lstStyle/>
          <a:p>
            <a:endParaRPr lang="en-US"/>
          </a:p>
        </p:txBody>
      </p:sp>
    </p:spTree>
    <p:extLst>
      <p:ext uri="{BB962C8B-B14F-4D97-AF65-F5344CB8AC3E}">
        <p14:creationId xmlns:p14="http://schemas.microsoft.com/office/powerpoint/2010/main" val="6148163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defRPr/>
            </a:pPr>
            <a:r>
              <a:rPr lang="en-US" smtClean="0"/>
              <a:t>Simplex tableau</a:t>
            </a:r>
          </a:p>
        </p:txBody>
      </p:sp>
      <p:sp>
        <p:nvSpPr>
          <p:cNvPr id="18435" name="Rectangle 3"/>
          <p:cNvSpPr>
            <a:spLocks noGrp="1" noChangeArrowheads="1"/>
          </p:cNvSpPr>
          <p:nvPr>
            <p:ph type="body" idx="1"/>
          </p:nvPr>
        </p:nvSpPr>
        <p:spPr>
          <a:xfrm>
            <a:off x="381000" y="1058863"/>
            <a:ext cx="8458200" cy="5494337"/>
          </a:xfrm>
        </p:spPr>
        <p:txBody>
          <a:bodyPr/>
          <a:lstStyle/>
          <a:p>
            <a:pPr eaLnBrk="1" hangingPunct="1">
              <a:buFont typeface="Symbol" pitchFamily="18" charset="2"/>
              <a:buNone/>
            </a:pPr>
            <a:r>
              <a:rPr lang="en-US" dirty="0" smtClean="0"/>
              <a:t>Notes:</a:t>
            </a:r>
          </a:p>
          <a:p>
            <a:pPr eaLnBrk="1" hangingPunct="1"/>
            <a:r>
              <a:rPr lang="en-US" dirty="0" smtClean="0">
                <a:solidFill>
                  <a:schemeClr val="tx1">
                    <a:lumMod val="95000"/>
                    <a:lumOff val="5000"/>
                  </a:schemeClr>
                </a:solidFill>
              </a:rPr>
              <a:t>The basic feasible solution at the initial tableau is (0, 0, 4, 12, 18) where:</a:t>
            </a:r>
          </a:p>
          <a:p>
            <a:pPr eaLnBrk="1" hangingPunct="1">
              <a:buFont typeface="Symbol" pitchFamily="18" charset="2"/>
              <a:buNone/>
            </a:pPr>
            <a:r>
              <a:rPr lang="en-US" dirty="0" smtClean="0">
                <a:solidFill>
                  <a:schemeClr val="tx1">
                    <a:lumMod val="95000"/>
                    <a:lumOff val="5000"/>
                  </a:schemeClr>
                </a:solidFill>
              </a:rPr>
              <a:t>X</a:t>
            </a:r>
            <a:r>
              <a:rPr lang="en-US" baseline="-25000" dirty="0" smtClean="0">
                <a:solidFill>
                  <a:schemeClr val="tx1">
                    <a:lumMod val="95000"/>
                    <a:lumOff val="5000"/>
                  </a:schemeClr>
                </a:solidFill>
              </a:rPr>
              <a:t>1</a:t>
            </a:r>
            <a:r>
              <a:rPr lang="en-US" dirty="0" smtClean="0">
                <a:solidFill>
                  <a:schemeClr val="tx1">
                    <a:lumMod val="95000"/>
                    <a:lumOff val="5000"/>
                  </a:schemeClr>
                </a:solidFill>
              </a:rPr>
              <a:t> = 0, X</a:t>
            </a:r>
            <a:r>
              <a:rPr lang="en-US" baseline="-25000" dirty="0" smtClean="0">
                <a:solidFill>
                  <a:schemeClr val="tx1">
                    <a:lumMod val="95000"/>
                    <a:lumOff val="5000"/>
                  </a:schemeClr>
                </a:solidFill>
              </a:rPr>
              <a:t>2</a:t>
            </a:r>
            <a:r>
              <a:rPr lang="en-US" dirty="0" smtClean="0">
                <a:solidFill>
                  <a:schemeClr val="tx1">
                    <a:lumMod val="95000"/>
                    <a:lumOff val="5000"/>
                  </a:schemeClr>
                </a:solidFill>
              </a:rPr>
              <a:t> = 0, S</a:t>
            </a:r>
            <a:r>
              <a:rPr lang="en-US" baseline="-25000" dirty="0" smtClean="0">
                <a:solidFill>
                  <a:schemeClr val="tx1">
                    <a:lumMod val="95000"/>
                    <a:lumOff val="5000"/>
                  </a:schemeClr>
                </a:solidFill>
              </a:rPr>
              <a:t>1</a:t>
            </a:r>
            <a:r>
              <a:rPr lang="en-US" dirty="0" smtClean="0">
                <a:solidFill>
                  <a:schemeClr val="tx1">
                    <a:lumMod val="95000"/>
                    <a:lumOff val="5000"/>
                  </a:schemeClr>
                </a:solidFill>
              </a:rPr>
              <a:t> =  4, S</a:t>
            </a:r>
            <a:r>
              <a:rPr lang="en-US" baseline="-25000" dirty="0" smtClean="0">
                <a:solidFill>
                  <a:schemeClr val="tx1">
                    <a:lumMod val="95000"/>
                    <a:lumOff val="5000"/>
                  </a:schemeClr>
                </a:solidFill>
              </a:rPr>
              <a:t>2</a:t>
            </a:r>
            <a:r>
              <a:rPr lang="en-US" dirty="0" smtClean="0">
                <a:solidFill>
                  <a:schemeClr val="tx1">
                    <a:lumMod val="95000"/>
                    <a:lumOff val="5000"/>
                  </a:schemeClr>
                </a:solidFill>
              </a:rPr>
              <a:t> = 12, S</a:t>
            </a:r>
            <a:r>
              <a:rPr lang="en-US" baseline="-25000" dirty="0" smtClean="0">
                <a:solidFill>
                  <a:schemeClr val="tx1">
                    <a:lumMod val="95000"/>
                    <a:lumOff val="5000"/>
                  </a:schemeClr>
                </a:solidFill>
              </a:rPr>
              <a:t>3</a:t>
            </a:r>
            <a:r>
              <a:rPr lang="en-US" dirty="0" smtClean="0">
                <a:solidFill>
                  <a:schemeClr val="tx1">
                    <a:lumMod val="95000"/>
                    <a:lumOff val="5000"/>
                  </a:schemeClr>
                </a:solidFill>
              </a:rPr>
              <a:t> = 18, and Z = 0</a:t>
            </a:r>
          </a:p>
          <a:p>
            <a:pPr eaLnBrk="1" hangingPunct="1">
              <a:buFont typeface="Symbol" pitchFamily="18" charset="2"/>
              <a:buNone/>
            </a:pPr>
            <a:r>
              <a:rPr lang="en-US" dirty="0" smtClean="0">
                <a:solidFill>
                  <a:schemeClr val="tx1">
                    <a:lumMod val="95000"/>
                    <a:lumOff val="5000"/>
                  </a:schemeClr>
                </a:solidFill>
              </a:rPr>
              <a:t>Where S</a:t>
            </a:r>
            <a:r>
              <a:rPr lang="en-US" baseline="-25000" dirty="0" smtClean="0">
                <a:solidFill>
                  <a:schemeClr val="tx1">
                    <a:lumMod val="95000"/>
                    <a:lumOff val="5000"/>
                  </a:schemeClr>
                </a:solidFill>
              </a:rPr>
              <a:t>1</a:t>
            </a:r>
            <a:r>
              <a:rPr lang="en-US" dirty="0" smtClean="0">
                <a:solidFill>
                  <a:schemeClr val="tx1">
                    <a:lumMod val="95000"/>
                    <a:lumOff val="5000"/>
                  </a:schemeClr>
                </a:solidFill>
              </a:rPr>
              <a:t>, S</a:t>
            </a:r>
            <a:r>
              <a:rPr lang="en-US" baseline="-25000" dirty="0" smtClean="0">
                <a:solidFill>
                  <a:schemeClr val="tx1">
                    <a:lumMod val="95000"/>
                    <a:lumOff val="5000"/>
                  </a:schemeClr>
                </a:solidFill>
              </a:rPr>
              <a:t>2</a:t>
            </a:r>
            <a:r>
              <a:rPr lang="en-US" dirty="0" smtClean="0">
                <a:solidFill>
                  <a:schemeClr val="tx1">
                    <a:lumMod val="95000"/>
                    <a:lumOff val="5000"/>
                  </a:schemeClr>
                </a:solidFill>
              </a:rPr>
              <a:t>, and S</a:t>
            </a:r>
            <a:r>
              <a:rPr lang="en-US" baseline="-25000" dirty="0" smtClean="0">
                <a:solidFill>
                  <a:schemeClr val="tx1">
                    <a:lumMod val="95000"/>
                    <a:lumOff val="5000"/>
                  </a:schemeClr>
                </a:solidFill>
              </a:rPr>
              <a:t>3</a:t>
            </a:r>
            <a:r>
              <a:rPr lang="en-US" dirty="0" smtClean="0">
                <a:solidFill>
                  <a:schemeClr val="tx1">
                    <a:lumMod val="95000"/>
                    <a:lumOff val="5000"/>
                  </a:schemeClr>
                </a:solidFill>
              </a:rPr>
              <a:t> are basic variables</a:t>
            </a:r>
          </a:p>
          <a:p>
            <a:pPr eaLnBrk="1" hangingPunct="1">
              <a:buFont typeface="Symbol" pitchFamily="18" charset="2"/>
              <a:buNone/>
            </a:pPr>
            <a:r>
              <a:rPr lang="en-US" dirty="0" smtClean="0">
                <a:solidFill>
                  <a:schemeClr val="tx1">
                    <a:lumMod val="95000"/>
                    <a:lumOff val="5000"/>
                  </a:schemeClr>
                </a:solidFill>
              </a:rPr>
              <a:t>            X</a:t>
            </a:r>
            <a:r>
              <a:rPr lang="en-US" baseline="-25000" dirty="0" smtClean="0">
                <a:solidFill>
                  <a:schemeClr val="tx1">
                    <a:lumMod val="95000"/>
                    <a:lumOff val="5000"/>
                  </a:schemeClr>
                </a:solidFill>
              </a:rPr>
              <a:t>1</a:t>
            </a:r>
            <a:r>
              <a:rPr lang="en-US" dirty="0" smtClean="0">
                <a:solidFill>
                  <a:schemeClr val="tx1">
                    <a:lumMod val="95000"/>
                    <a:lumOff val="5000"/>
                  </a:schemeClr>
                </a:solidFill>
              </a:rPr>
              <a:t> and X</a:t>
            </a:r>
            <a:r>
              <a:rPr lang="en-US" baseline="-25000" dirty="0" smtClean="0">
                <a:solidFill>
                  <a:schemeClr val="tx1">
                    <a:lumMod val="95000"/>
                    <a:lumOff val="5000"/>
                  </a:schemeClr>
                </a:solidFill>
              </a:rPr>
              <a:t>2</a:t>
            </a:r>
            <a:r>
              <a:rPr lang="en-US" dirty="0" smtClean="0">
                <a:solidFill>
                  <a:schemeClr val="tx1">
                    <a:lumMod val="95000"/>
                    <a:lumOff val="5000"/>
                  </a:schemeClr>
                </a:solidFill>
              </a:rPr>
              <a:t> are </a:t>
            </a:r>
            <a:r>
              <a:rPr lang="en-US" dirty="0" err="1" smtClean="0">
                <a:solidFill>
                  <a:schemeClr val="tx1">
                    <a:lumMod val="95000"/>
                    <a:lumOff val="5000"/>
                  </a:schemeClr>
                </a:solidFill>
              </a:rPr>
              <a:t>nonbasic</a:t>
            </a:r>
            <a:r>
              <a:rPr lang="en-US" dirty="0" smtClean="0">
                <a:solidFill>
                  <a:schemeClr val="tx1">
                    <a:lumMod val="95000"/>
                    <a:lumOff val="5000"/>
                  </a:schemeClr>
                </a:solidFill>
              </a:rPr>
              <a:t> variables</a:t>
            </a:r>
          </a:p>
          <a:p>
            <a:pPr eaLnBrk="1" hangingPunct="1"/>
            <a:r>
              <a:rPr lang="en-US" dirty="0" smtClean="0">
                <a:solidFill>
                  <a:schemeClr val="tx1">
                    <a:lumMod val="95000"/>
                    <a:lumOff val="5000"/>
                  </a:schemeClr>
                </a:solidFill>
              </a:rPr>
              <a:t>The solution at the initial tableau is associated to the origin point at which all the decision variables are zero.</a:t>
            </a:r>
          </a:p>
          <a:p>
            <a:pPr eaLnBrk="1" hangingPunct="1"/>
            <a:endParaRPr lang="en-US" dirty="0" smtClean="0">
              <a:solidFill>
                <a:srgbClr val="2237A0"/>
              </a:solidFill>
            </a:endParaRPr>
          </a:p>
          <a:p>
            <a:pPr eaLnBrk="1" hangingPunct="1">
              <a:buFont typeface="Symbol" pitchFamily="18" charset="2"/>
              <a:buNone/>
            </a:pPr>
            <a:endParaRPr lang="en-US" dirty="0" smtClean="0">
              <a:solidFill>
                <a:srgbClr val="2237A0"/>
              </a:solidFill>
            </a:endParaRPr>
          </a:p>
        </p:txBody>
      </p:sp>
    </p:spTree>
    <p:extLst>
      <p:ext uri="{BB962C8B-B14F-4D97-AF65-F5344CB8AC3E}">
        <p14:creationId xmlns:p14="http://schemas.microsoft.com/office/powerpoint/2010/main" val="2652757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548680"/>
            <a:ext cx="7344816" cy="3570208"/>
          </a:xfrm>
          <a:prstGeom prst="rect">
            <a:avLst/>
          </a:prstGeom>
          <a:noFill/>
        </p:spPr>
        <p:txBody>
          <a:bodyPr wrap="square" rtlCol="0">
            <a:spAutoFit/>
          </a:bodyPr>
          <a:lstStyle/>
          <a:p>
            <a:r>
              <a:rPr lang="en-IN" sz="2800" b="1" dirty="0" smtClean="0"/>
              <a:t>Degenerate Basic Feasible Solution :</a:t>
            </a:r>
          </a:p>
          <a:p>
            <a:endParaRPr lang="en-IN" sz="2800" dirty="0" smtClean="0"/>
          </a:p>
          <a:p>
            <a:r>
              <a:rPr lang="en-IN" sz="2400" dirty="0" smtClean="0"/>
              <a:t>A BFS to the system of equations is called degenerate if one or more of the basic variables values equal to zero.</a:t>
            </a:r>
          </a:p>
          <a:p>
            <a:endParaRPr lang="en-IN" dirty="0"/>
          </a:p>
          <a:p>
            <a:r>
              <a:rPr lang="en-IN" sz="2800" b="1" dirty="0" smtClean="0"/>
              <a:t>Non-Degenerate Basic Feasible Solution:</a:t>
            </a:r>
          </a:p>
          <a:p>
            <a:endParaRPr lang="en-IN" sz="2800" dirty="0" smtClean="0"/>
          </a:p>
          <a:p>
            <a:r>
              <a:rPr lang="en-IN" sz="2400" dirty="0" smtClean="0"/>
              <a:t>A BFS is called non-degenerate BFS if values of all basic variables are positive.</a:t>
            </a:r>
            <a:endParaRPr lang="en-IN" sz="2400" dirty="0"/>
          </a:p>
        </p:txBody>
      </p:sp>
    </p:spTree>
    <p:extLst>
      <p:ext uri="{BB962C8B-B14F-4D97-AF65-F5344CB8AC3E}">
        <p14:creationId xmlns:p14="http://schemas.microsoft.com/office/powerpoint/2010/main" val="668150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66436" y="620688"/>
            <a:ext cx="8229600" cy="1143000"/>
          </a:xfrm>
        </p:spPr>
        <p:txBody>
          <a:bodyPr>
            <a:normAutofit/>
          </a:bodyPr>
          <a:lstStyle/>
          <a:p>
            <a:pPr eaLnBrk="1" hangingPunct="1">
              <a:defRPr/>
            </a:pPr>
            <a:r>
              <a:rPr lang="en-US" sz="4800" dirty="0" smtClean="0"/>
              <a:t>Optimality test</a:t>
            </a:r>
          </a:p>
        </p:txBody>
      </p:sp>
      <p:sp>
        <p:nvSpPr>
          <p:cNvPr id="19459" name="Rectangle 3"/>
          <p:cNvSpPr>
            <a:spLocks noGrp="1" noChangeArrowheads="1"/>
          </p:cNvSpPr>
          <p:nvPr>
            <p:ph type="body" idx="1"/>
          </p:nvPr>
        </p:nvSpPr>
        <p:spPr>
          <a:xfrm>
            <a:off x="471634" y="1988840"/>
            <a:ext cx="8229600" cy="4525963"/>
          </a:xfrm>
        </p:spPr>
        <p:txBody>
          <a:bodyPr/>
          <a:lstStyle/>
          <a:p>
            <a:pPr eaLnBrk="1" hangingPunct="1"/>
            <a:r>
              <a:rPr lang="en-US" dirty="0" smtClean="0"/>
              <a:t>By investigating the last row of the initial tableau, we find that there are some negative numbers. Therefore, the current solution is not optimal</a:t>
            </a:r>
          </a:p>
        </p:txBody>
      </p:sp>
    </p:spTree>
    <p:extLst>
      <p:ext uri="{BB962C8B-B14F-4D97-AF65-F5344CB8AC3E}">
        <p14:creationId xmlns:p14="http://schemas.microsoft.com/office/powerpoint/2010/main" val="40575135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defRPr/>
            </a:pPr>
            <a:r>
              <a:rPr lang="en-US" dirty="0" smtClean="0"/>
              <a:t>Iteration</a:t>
            </a:r>
          </a:p>
        </p:txBody>
      </p:sp>
      <p:sp>
        <p:nvSpPr>
          <p:cNvPr id="20483" name="Rectangle 3"/>
          <p:cNvSpPr>
            <a:spLocks noGrp="1" noChangeArrowheads="1"/>
          </p:cNvSpPr>
          <p:nvPr>
            <p:ph type="body" idx="1"/>
          </p:nvPr>
        </p:nvSpPr>
        <p:spPr/>
        <p:txBody>
          <a:bodyPr>
            <a:normAutofit fontScale="92500"/>
          </a:bodyPr>
          <a:lstStyle/>
          <a:p>
            <a:pPr eaLnBrk="1" hangingPunct="1"/>
            <a:r>
              <a:rPr lang="en-US" dirty="0" smtClean="0">
                <a:solidFill>
                  <a:schemeClr val="tx1">
                    <a:lumMod val="95000"/>
                    <a:lumOff val="5000"/>
                  </a:schemeClr>
                </a:solidFill>
              </a:rPr>
              <a:t>Step 1: Determine the entering variable by selecting the variable with the most negative in the last row.</a:t>
            </a:r>
          </a:p>
          <a:p>
            <a:pPr eaLnBrk="1" hangingPunct="1"/>
            <a:r>
              <a:rPr lang="en-US" dirty="0" smtClean="0">
                <a:solidFill>
                  <a:schemeClr val="tx1">
                    <a:lumMod val="95000"/>
                    <a:lumOff val="5000"/>
                  </a:schemeClr>
                </a:solidFill>
              </a:rPr>
              <a:t>From the initial tableau, in the last row (Z row), the coefficient of X</a:t>
            </a:r>
            <a:r>
              <a:rPr lang="en-US" baseline="-25000" dirty="0" smtClean="0">
                <a:solidFill>
                  <a:schemeClr val="tx1">
                    <a:lumMod val="95000"/>
                    <a:lumOff val="5000"/>
                  </a:schemeClr>
                </a:solidFill>
              </a:rPr>
              <a:t>1</a:t>
            </a:r>
            <a:r>
              <a:rPr lang="en-US" dirty="0" smtClean="0">
                <a:solidFill>
                  <a:schemeClr val="tx1">
                    <a:lumMod val="95000"/>
                    <a:lumOff val="5000"/>
                  </a:schemeClr>
                </a:solidFill>
              </a:rPr>
              <a:t> is -3 and the coefficient of X</a:t>
            </a:r>
            <a:r>
              <a:rPr lang="en-US" baseline="-25000" dirty="0" smtClean="0">
                <a:solidFill>
                  <a:schemeClr val="tx1">
                    <a:lumMod val="95000"/>
                    <a:lumOff val="5000"/>
                  </a:schemeClr>
                </a:solidFill>
              </a:rPr>
              <a:t>2</a:t>
            </a:r>
            <a:r>
              <a:rPr lang="en-US" dirty="0" smtClean="0">
                <a:solidFill>
                  <a:schemeClr val="tx1">
                    <a:lumMod val="95000"/>
                    <a:lumOff val="5000"/>
                  </a:schemeClr>
                </a:solidFill>
              </a:rPr>
              <a:t> is -5; therefore, the most negative is -5. consequently, X</a:t>
            </a:r>
            <a:r>
              <a:rPr lang="en-US" baseline="-25000" dirty="0" smtClean="0">
                <a:solidFill>
                  <a:schemeClr val="tx1">
                    <a:lumMod val="95000"/>
                    <a:lumOff val="5000"/>
                  </a:schemeClr>
                </a:solidFill>
              </a:rPr>
              <a:t>2</a:t>
            </a:r>
            <a:r>
              <a:rPr lang="en-US" dirty="0" smtClean="0">
                <a:solidFill>
                  <a:schemeClr val="tx1">
                    <a:lumMod val="95000"/>
                    <a:lumOff val="5000"/>
                  </a:schemeClr>
                </a:solidFill>
              </a:rPr>
              <a:t> is the entering variable.</a:t>
            </a:r>
          </a:p>
          <a:p>
            <a:pPr eaLnBrk="1" hangingPunct="1"/>
            <a:r>
              <a:rPr lang="en-US" dirty="0" smtClean="0">
                <a:solidFill>
                  <a:schemeClr val="tx1">
                    <a:lumMod val="95000"/>
                    <a:lumOff val="5000"/>
                  </a:schemeClr>
                </a:solidFill>
              </a:rPr>
              <a:t>X</a:t>
            </a:r>
            <a:r>
              <a:rPr lang="en-US" baseline="-25000" dirty="0" smtClean="0">
                <a:solidFill>
                  <a:schemeClr val="tx1">
                    <a:lumMod val="95000"/>
                    <a:lumOff val="5000"/>
                  </a:schemeClr>
                </a:solidFill>
              </a:rPr>
              <a:t>2</a:t>
            </a:r>
            <a:r>
              <a:rPr lang="en-US" dirty="0" smtClean="0">
                <a:solidFill>
                  <a:schemeClr val="tx1">
                    <a:lumMod val="95000"/>
                    <a:lumOff val="5000"/>
                  </a:schemeClr>
                </a:solidFill>
              </a:rPr>
              <a:t> is surrounded by a box and it is called the pivot column</a:t>
            </a:r>
          </a:p>
        </p:txBody>
      </p:sp>
    </p:spTree>
    <p:extLst>
      <p:ext uri="{BB962C8B-B14F-4D97-AF65-F5344CB8AC3E}">
        <p14:creationId xmlns:p14="http://schemas.microsoft.com/office/powerpoint/2010/main" val="8869038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en-US" smtClean="0"/>
              <a:t>Iteration</a:t>
            </a:r>
          </a:p>
        </p:txBody>
      </p:sp>
      <p:sp>
        <p:nvSpPr>
          <p:cNvPr id="22531" name="Rectangle 3"/>
          <p:cNvSpPr>
            <a:spLocks noGrp="1" noChangeArrowheads="1"/>
          </p:cNvSpPr>
          <p:nvPr>
            <p:ph type="body" sz="half" idx="1"/>
          </p:nvPr>
        </p:nvSpPr>
        <p:spPr>
          <a:xfrm>
            <a:off x="381000" y="1058863"/>
            <a:ext cx="8534400" cy="1531937"/>
          </a:xfrm>
        </p:spPr>
        <p:txBody>
          <a:bodyPr/>
          <a:lstStyle/>
          <a:p>
            <a:pPr marL="609600" indent="-609600" eaLnBrk="1" hangingPunct="1"/>
            <a:r>
              <a:rPr lang="en-US" sz="2800" dirty="0" smtClean="0"/>
              <a:t>Step 3: solving for the new BF solution by using the eliminatory row operations as following:</a:t>
            </a:r>
          </a:p>
          <a:p>
            <a:pPr marL="609600" indent="-609600" eaLnBrk="1" hangingPunct="1">
              <a:buFont typeface="Symbol" pitchFamily="18" charset="2"/>
              <a:buAutoNum type="arabicPeriod"/>
            </a:pPr>
            <a:r>
              <a:rPr lang="en-US" sz="2800" dirty="0" smtClean="0">
                <a:solidFill>
                  <a:schemeClr val="tx1">
                    <a:lumMod val="95000"/>
                    <a:lumOff val="5000"/>
                  </a:schemeClr>
                </a:solidFill>
              </a:rPr>
              <a:t>New pivot row = old pivot row </a:t>
            </a:r>
            <a:r>
              <a:rPr lang="en-US" sz="2800" dirty="0" smtClean="0">
                <a:solidFill>
                  <a:schemeClr val="tx1">
                    <a:lumMod val="95000"/>
                    <a:lumOff val="5000"/>
                  </a:schemeClr>
                </a:solidFill>
                <a:sym typeface="Symbol" pitchFamily="18" charset="2"/>
              </a:rPr>
              <a:t> pivot number</a:t>
            </a:r>
          </a:p>
          <a:p>
            <a:pPr marL="609600" indent="-609600" eaLnBrk="1" hangingPunct="1">
              <a:buFont typeface="Symbol" pitchFamily="18" charset="2"/>
              <a:buNone/>
            </a:pPr>
            <a:endParaRPr lang="en-US" sz="2800" dirty="0" smtClean="0">
              <a:solidFill>
                <a:schemeClr val="tx1">
                  <a:lumMod val="95000"/>
                  <a:lumOff val="5000"/>
                </a:schemeClr>
              </a:solidFill>
              <a:sym typeface="Symbol" pitchFamily="18" charset="2"/>
            </a:endParaRPr>
          </a:p>
        </p:txBody>
      </p:sp>
      <p:graphicFrame>
        <p:nvGraphicFramePr>
          <p:cNvPr id="99402" name="Group 74"/>
          <p:cNvGraphicFramePr>
            <a:graphicFrameLocks noGrp="1"/>
          </p:cNvGraphicFramePr>
          <p:nvPr>
            <p:ph sz="half" idx="2"/>
            <p:extLst>
              <p:ext uri="{D42A27DB-BD31-4B8C-83A1-F6EECF244321}">
                <p14:modId xmlns:p14="http://schemas.microsoft.com/office/powerpoint/2010/main" val="656165210"/>
              </p:ext>
            </p:extLst>
          </p:nvPr>
        </p:nvGraphicFramePr>
        <p:xfrm>
          <a:off x="762000" y="2700338"/>
          <a:ext cx="8153400" cy="3017520"/>
        </p:xfrm>
        <a:graphic>
          <a:graphicData uri="http://schemas.openxmlformats.org/drawingml/2006/table">
            <a:tbl>
              <a:tblPr/>
              <a:tblGrid>
                <a:gridCol w="1525588"/>
                <a:gridCol w="906462"/>
                <a:gridCol w="1073150"/>
                <a:gridCol w="1073150"/>
                <a:gridCol w="1214438"/>
                <a:gridCol w="1146175"/>
                <a:gridCol w="1214437"/>
              </a:tblGrid>
              <a:tr h="8842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1" i="0" u="none" strike="noStrike" cap="none" normalizeH="0" baseline="0" dirty="0" smtClean="0">
                          <a:ln>
                            <a:noFill/>
                          </a:ln>
                          <a:solidFill>
                            <a:schemeClr val="tx1">
                              <a:lumMod val="95000"/>
                              <a:lumOff val="5000"/>
                            </a:schemeClr>
                          </a:solidFill>
                          <a:effectLst/>
                          <a:latin typeface="Times New Roman" pitchFamily="18" charset="0"/>
                        </a:rPr>
                        <a:t>Basic variable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1" i="0" u="none" strike="noStrike" cap="none" normalizeH="0" baseline="0" smtClean="0">
                          <a:ln>
                            <a:noFill/>
                          </a:ln>
                          <a:solidFill>
                            <a:schemeClr val="tx1">
                              <a:lumMod val="95000"/>
                              <a:lumOff val="5000"/>
                            </a:schemeClr>
                          </a:solidFill>
                          <a:effectLst/>
                          <a:latin typeface="Times New Roman" pitchFamily="18" charset="0"/>
                        </a:rPr>
                        <a:t>X</a:t>
                      </a:r>
                      <a:r>
                        <a:rPr kumimoji="0" lang="en-US" sz="2800" b="1" i="0" u="none" strike="noStrike" cap="none" normalizeH="0" baseline="-25000" smtClean="0">
                          <a:ln>
                            <a:noFill/>
                          </a:ln>
                          <a:solidFill>
                            <a:schemeClr val="tx1">
                              <a:lumMod val="95000"/>
                              <a:lumOff val="5000"/>
                            </a:schemeClr>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1" i="0" u="none" strike="noStrike" cap="none" normalizeH="0" baseline="0" smtClean="0">
                          <a:ln>
                            <a:noFill/>
                          </a:ln>
                          <a:solidFill>
                            <a:schemeClr val="tx1">
                              <a:lumMod val="95000"/>
                              <a:lumOff val="5000"/>
                            </a:schemeClr>
                          </a:solidFill>
                          <a:effectLst/>
                          <a:latin typeface="Times New Roman" pitchFamily="18" charset="0"/>
                        </a:rPr>
                        <a:t>X</a:t>
                      </a:r>
                      <a:r>
                        <a:rPr kumimoji="0" lang="en-US" sz="2800" b="1" i="0" u="none" strike="noStrike" cap="none" normalizeH="0" baseline="-25000" smtClean="0">
                          <a:ln>
                            <a:noFill/>
                          </a:ln>
                          <a:solidFill>
                            <a:schemeClr val="tx1">
                              <a:lumMod val="95000"/>
                              <a:lumOff val="5000"/>
                            </a:schemeClr>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1" i="0" u="none" strike="noStrike" cap="none" normalizeH="0" baseline="0" smtClean="0">
                          <a:ln>
                            <a:noFill/>
                          </a:ln>
                          <a:solidFill>
                            <a:schemeClr val="tx1">
                              <a:lumMod val="95000"/>
                              <a:lumOff val="5000"/>
                            </a:schemeClr>
                          </a:solidFill>
                          <a:effectLst/>
                          <a:latin typeface="Times New Roman" pitchFamily="18" charset="0"/>
                        </a:rPr>
                        <a:t>S</a:t>
                      </a:r>
                      <a:r>
                        <a:rPr kumimoji="0" lang="en-US" sz="2800" b="1" i="0" u="none" strike="noStrike" cap="none" normalizeH="0" baseline="-25000" smtClean="0">
                          <a:ln>
                            <a:noFill/>
                          </a:ln>
                          <a:solidFill>
                            <a:schemeClr val="tx1">
                              <a:lumMod val="95000"/>
                              <a:lumOff val="5000"/>
                            </a:schemeClr>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1" i="0" u="none" strike="noStrike" cap="none" normalizeH="0" baseline="0" smtClean="0">
                          <a:ln>
                            <a:noFill/>
                          </a:ln>
                          <a:solidFill>
                            <a:schemeClr val="tx1">
                              <a:lumMod val="95000"/>
                              <a:lumOff val="5000"/>
                            </a:schemeClr>
                          </a:solidFill>
                          <a:effectLst/>
                          <a:latin typeface="Times New Roman" pitchFamily="18" charset="0"/>
                        </a:rPr>
                        <a:t>S</a:t>
                      </a:r>
                      <a:r>
                        <a:rPr kumimoji="0" lang="en-US" sz="2800" b="1" i="0" u="none" strike="noStrike" cap="none" normalizeH="0" baseline="-25000" smtClean="0">
                          <a:ln>
                            <a:noFill/>
                          </a:ln>
                          <a:solidFill>
                            <a:schemeClr val="tx1">
                              <a:lumMod val="95000"/>
                              <a:lumOff val="5000"/>
                            </a:schemeClr>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1" i="0" u="none" strike="noStrike" cap="none" normalizeH="0" baseline="0" smtClean="0">
                          <a:ln>
                            <a:noFill/>
                          </a:ln>
                          <a:solidFill>
                            <a:schemeClr val="tx1">
                              <a:lumMod val="95000"/>
                              <a:lumOff val="5000"/>
                            </a:schemeClr>
                          </a:solidFill>
                          <a:effectLst/>
                          <a:latin typeface="Times New Roman" pitchFamily="18" charset="0"/>
                        </a:rPr>
                        <a:t>S</a:t>
                      </a:r>
                      <a:r>
                        <a:rPr kumimoji="0" lang="en-US" sz="2800" b="1" i="0" u="none" strike="noStrike" cap="none" normalizeH="0" baseline="-25000" smtClean="0">
                          <a:ln>
                            <a:noFill/>
                          </a:ln>
                          <a:solidFill>
                            <a:schemeClr val="tx1">
                              <a:lumMod val="95000"/>
                              <a:lumOff val="5000"/>
                            </a:schemeClr>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1" i="0" u="none" strike="noStrike" cap="none" normalizeH="0" baseline="0" smtClean="0">
                          <a:ln>
                            <a:noFill/>
                          </a:ln>
                          <a:solidFill>
                            <a:schemeClr val="tx1">
                              <a:lumMod val="95000"/>
                              <a:lumOff val="5000"/>
                            </a:schemeClr>
                          </a:solidFill>
                          <a:effectLst/>
                          <a:latin typeface="Times New Roman" pitchFamily="18" charset="0"/>
                        </a:rPr>
                        <a:t>RHS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S</a:t>
                      </a:r>
                      <a:r>
                        <a:rPr kumimoji="0" lang="en-US" sz="2800" b="0" i="0" u="none" strike="noStrike" cap="none" normalizeH="0" baseline="-25000" dirty="0" smtClean="0">
                          <a:ln>
                            <a:noFill/>
                          </a:ln>
                          <a:solidFill>
                            <a:schemeClr val="tx1">
                              <a:lumMod val="95000"/>
                              <a:lumOff val="5000"/>
                            </a:schemeClr>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smtClean="0">
                        <a:ln>
                          <a:noFill/>
                        </a:ln>
                        <a:solidFill>
                          <a:schemeClr val="tx1">
                            <a:lumMod val="95000"/>
                            <a:lumOff val="5000"/>
                          </a:schemeClr>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smtClean="0">
                        <a:ln>
                          <a:noFill/>
                        </a:ln>
                        <a:solidFill>
                          <a:schemeClr val="tx1">
                            <a:lumMod val="95000"/>
                            <a:lumOff val="5000"/>
                          </a:schemeClr>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smtClean="0">
                        <a:ln>
                          <a:noFill/>
                        </a:ln>
                        <a:solidFill>
                          <a:schemeClr val="tx1">
                            <a:lumMod val="95000"/>
                            <a:lumOff val="5000"/>
                          </a:schemeClr>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smtClean="0">
                        <a:ln>
                          <a:noFill/>
                        </a:ln>
                        <a:solidFill>
                          <a:schemeClr val="tx1">
                            <a:lumMod val="95000"/>
                            <a:lumOff val="5000"/>
                          </a:schemeClr>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smtClean="0">
                        <a:ln>
                          <a:noFill/>
                        </a:ln>
                        <a:solidFill>
                          <a:schemeClr val="tx1">
                            <a:lumMod val="95000"/>
                            <a:lumOff val="5000"/>
                          </a:schemeClr>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smtClean="0">
                        <a:ln>
                          <a:noFill/>
                        </a:ln>
                        <a:solidFill>
                          <a:schemeClr val="tx1">
                            <a:lumMod val="95000"/>
                            <a:lumOff val="5000"/>
                          </a:schemeClr>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X</a:t>
                      </a:r>
                      <a:r>
                        <a:rPr kumimoji="0" lang="en-US" sz="2800" b="0" i="0" u="none" strike="noStrike" cap="none" normalizeH="0" baseline="-25000" smtClean="0">
                          <a:ln>
                            <a:noFill/>
                          </a:ln>
                          <a:solidFill>
                            <a:schemeClr val="tx1">
                              <a:lumMod val="95000"/>
                              <a:lumOff val="5000"/>
                            </a:schemeClr>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r>
              <a:tr h="4254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S</a:t>
                      </a:r>
                      <a:r>
                        <a:rPr kumimoji="0" lang="en-US" sz="2800" b="0" i="0" u="none" strike="noStrike" cap="none" normalizeH="0" baseline="-25000" smtClean="0">
                          <a:ln>
                            <a:noFill/>
                          </a:ln>
                          <a:solidFill>
                            <a:schemeClr val="tx1">
                              <a:lumMod val="95000"/>
                              <a:lumOff val="5000"/>
                            </a:schemeClr>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dirty="0" smtClean="0">
                        <a:ln>
                          <a:noFill/>
                        </a:ln>
                        <a:solidFill>
                          <a:schemeClr val="tx1">
                            <a:lumMod val="95000"/>
                            <a:lumOff val="5000"/>
                          </a:schemeClr>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smtClean="0">
                        <a:ln>
                          <a:noFill/>
                        </a:ln>
                        <a:solidFill>
                          <a:schemeClr val="tx1">
                            <a:lumMod val="95000"/>
                            <a:lumOff val="5000"/>
                          </a:schemeClr>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dirty="0" smtClean="0">
                        <a:ln>
                          <a:noFill/>
                        </a:ln>
                        <a:solidFill>
                          <a:schemeClr val="tx1">
                            <a:lumMod val="95000"/>
                            <a:lumOff val="5000"/>
                          </a:schemeClr>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dirty="0" smtClean="0">
                        <a:ln>
                          <a:noFill/>
                        </a:ln>
                        <a:solidFill>
                          <a:schemeClr val="tx1">
                            <a:lumMod val="95000"/>
                            <a:lumOff val="5000"/>
                          </a:schemeClr>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smtClean="0">
                        <a:ln>
                          <a:noFill/>
                        </a:ln>
                        <a:solidFill>
                          <a:schemeClr val="tx1">
                            <a:lumMod val="95000"/>
                            <a:lumOff val="5000"/>
                          </a:schemeClr>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dirty="0" smtClean="0">
                        <a:ln>
                          <a:noFill/>
                        </a:ln>
                        <a:solidFill>
                          <a:schemeClr val="tx1">
                            <a:lumMod val="95000"/>
                            <a:lumOff val="5000"/>
                          </a:schemeClr>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dirty="0" smtClean="0">
                        <a:ln>
                          <a:noFill/>
                        </a:ln>
                        <a:solidFill>
                          <a:schemeClr val="tx1">
                            <a:lumMod val="95000"/>
                            <a:lumOff val="5000"/>
                          </a:schemeClr>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dirty="0" smtClean="0">
                        <a:ln>
                          <a:noFill/>
                        </a:ln>
                        <a:solidFill>
                          <a:schemeClr val="tx1">
                            <a:lumMod val="95000"/>
                            <a:lumOff val="5000"/>
                          </a:schemeClr>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dirty="0" smtClean="0">
                        <a:ln>
                          <a:noFill/>
                        </a:ln>
                        <a:solidFill>
                          <a:schemeClr val="tx1">
                            <a:lumMod val="95000"/>
                            <a:lumOff val="5000"/>
                          </a:schemeClr>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smtClean="0">
                        <a:ln>
                          <a:noFill/>
                        </a:ln>
                        <a:solidFill>
                          <a:schemeClr val="tx1">
                            <a:lumMod val="95000"/>
                            <a:lumOff val="5000"/>
                          </a:schemeClr>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smtClean="0">
                        <a:ln>
                          <a:noFill/>
                        </a:ln>
                        <a:solidFill>
                          <a:schemeClr val="tx1">
                            <a:lumMod val="95000"/>
                            <a:lumOff val="5000"/>
                          </a:schemeClr>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endParaRPr kumimoji="0" lang="en-US" sz="2800" b="0" i="0" u="none" strike="noStrike" cap="none" normalizeH="0" baseline="0" dirty="0" smtClean="0">
                        <a:ln>
                          <a:noFill/>
                        </a:ln>
                        <a:solidFill>
                          <a:schemeClr val="tx1">
                            <a:lumMod val="95000"/>
                            <a:lumOff val="5000"/>
                          </a:schemeClr>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82" name="Text Box 67"/>
          <p:cNvSpPr txBox="1">
            <a:spLocks noChangeArrowheads="1"/>
          </p:cNvSpPr>
          <p:nvPr/>
        </p:nvSpPr>
        <p:spPr bwMode="auto">
          <a:xfrm>
            <a:off x="1524000" y="6019800"/>
            <a:ext cx="4343400" cy="641350"/>
          </a:xfrm>
          <a:prstGeom prst="rect">
            <a:avLst/>
          </a:prstGeom>
          <a:noFill/>
          <a:ln w="12700">
            <a:noFill/>
            <a:miter lim="800000"/>
            <a:headEnd/>
            <a:tailEnd/>
          </a:ln>
        </p:spPr>
        <p:txBody>
          <a:bodyPr>
            <a:spAutoFit/>
          </a:bodyPr>
          <a:lstStyle/>
          <a:p>
            <a:pPr>
              <a:spcBef>
                <a:spcPct val="50000"/>
              </a:spcBef>
            </a:pPr>
            <a:r>
              <a:rPr lang="en-US" b="1" dirty="0">
                <a:solidFill>
                  <a:schemeClr val="tx1">
                    <a:lumMod val="95000"/>
                    <a:lumOff val="5000"/>
                  </a:schemeClr>
                </a:solidFill>
              </a:rPr>
              <a:t>Note that X</a:t>
            </a:r>
            <a:r>
              <a:rPr lang="en-US" b="1" baseline="-25000" dirty="0">
                <a:solidFill>
                  <a:schemeClr val="tx1">
                    <a:lumMod val="95000"/>
                    <a:lumOff val="5000"/>
                  </a:schemeClr>
                </a:solidFill>
              </a:rPr>
              <a:t>2</a:t>
            </a:r>
            <a:r>
              <a:rPr lang="en-US" b="1" dirty="0">
                <a:solidFill>
                  <a:schemeClr val="tx1">
                    <a:lumMod val="95000"/>
                    <a:lumOff val="5000"/>
                  </a:schemeClr>
                </a:solidFill>
              </a:rPr>
              <a:t> becomes in the basic variables list instead of S</a:t>
            </a:r>
            <a:r>
              <a:rPr lang="en-US" b="1" baseline="-25000" dirty="0">
                <a:solidFill>
                  <a:schemeClr val="tx1">
                    <a:lumMod val="95000"/>
                    <a:lumOff val="5000"/>
                  </a:schemeClr>
                </a:solidFill>
              </a:rPr>
              <a:t>2</a:t>
            </a:r>
          </a:p>
        </p:txBody>
      </p:sp>
      <p:sp>
        <p:nvSpPr>
          <p:cNvPr id="22583" name="Line 68"/>
          <p:cNvSpPr>
            <a:spLocks noChangeShapeType="1"/>
          </p:cNvSpPr>
          <p:nvPr/>
        </p:nvSpPr>
        <p:spPr bwMode="auto">
          <a:xfrm flipH="1">
            <a:off x="304800" y="4495800"/>
            <a:ext cx="381000" cy="0"/>
          </a:xfrm>
          <a:prstGeom prst="line">
            <a:avLst/>
          </a:prstGeom>
          <a:noFill/>
          <a:ln w="28575">
            <a:solidFill>
              <a:srgbClr val="990033"/>
            </a:solidFill>
            <a:round/>
            <a:headEnd/>
            <a:tailEnd/>
          </a:ln>
        </p:spPr>
        <p:txBody>
          <a:bodyPr/>
          <a:lstStyle/>
          <a:p>
            <a:endParaRPr lang="en-US"/>
          </a:p>
        </p:txBody>
      </p:sp>
      <p:sp>
        <p:nvSpPr>
          <p:cNvPr id="22584" name="Line 69"/>
          <p:cNvSpPr>
            <a:spLocks noChangeShapeType="1"/>
          </p:cNvSpPr>
          <p:nvPr/>
        </p:nvSpPr>
        <p:spPr bwMode="auto">
          <a:xfrm>
            <a:off x="304800" y="4495800"/>
            <a:ext cx="0" cy="1905000"/>
          </a:xfrm>
          <a:prstGeom prst="line">
            <a:avLst/>
          </a:prstGeom>
          <a:noFill/>
          <a:ln w="28575">
            <a:solidFill>
              <a:srgbClr val="990033"/>
            </a:solidFill>
            <a:round/>
            <a:headEnd/>
            <a:tailEnd/>
          </a:ln>
        </p:spPr>
        <p:txBody>
          <a:bodyPr/>
          <a:lstStyle/>
          <a:p>
            <a:endParaRPr lang="en-US"/>
          </a:p>
        </p:txBody>
      </p:sp>
      <p:sp>
        <p:nvSpPr>
          <p:cNvPr id="22585" name="Line 70"/>
          <p:cNvSpPr>
            <a:spLocks noChangeShapeType="1"/>
          </p:cNvSpPr>
          <p:nvPr/>
        </p:nvSpPr>
        <p:spPr bwMode="auto">
          <a:xfrm>
            <a:off x="304800" y="6400800"/>
            <a:ext cx="1143000" cy="0"/>
          </a:xfrm>
          <a:prstGeom prst="line">
            <a:avLst/>
          </a:prstGeom>
          <a:noFill/>
          <a:ln w="28575">
            <a:solidFill>
              <a:srgbClr val="990033"/>
            </a:solidFill>
            <a:round/>
            <a:headEnd/>
            <a:tailEnd type="triangle" w="med" len="med"/>
          </a:ln>
        </p:spPr>
        <p:txBody>
          <a:bodyPr/>
          <a:lstStyle/>
          <a:p>
            <a:endParaRPr lang="en-US"/>
          </a:p>
        </p:txBody>
      </p:sp>
    </p:spTree>
    <p:extLst>
      <p:ext uri="{BB962C8B-B14F-4D97-AF65-F5344CB8AC3E}">
        <p14:creationId xmlns:p14="http://schemas.microsoft.com/office/powerpoint/2010/main" val="17576801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4325" y="-61212"/>
            <a:ext cx="8229600" cy="1143000"/>
          </a:xfrm>
        </p:spPr>
        <p:txBody>
          <a:bodyPr/>
          <a:lstStyle/>
          <a:p>
            <a:pPr eaLnBrk="1" hangingPunct="1">
              <a:defRPr/>
            </a:pPr>
            <a:r>
              <a:rPr lang="en-US" dirty="0"/>
              <a:t>I</a:t>
            </a:r>
            <a:r>
              <a:rPr lang="en-US" dirty="0" smtClean="0"/>
              <a:t>teration</a:t>
            </a:r>
          </a:p>
        </p:txBody>
      </p:sp>
      <p:sp>
        <p:nvSpPr>
          <p:cNvPr id="23555" name="Rectangle 3"/>
          <p:cNvSpPr>
            <a:spLocks noGrp="1" noChangeArrowheads="1"/>
          </p:cNvSpPr>
          <p:nvPr>
            <p:ph type="body" idx="1"/>
          </p:nvPr>
        </p:nvSpPr>
        <p:spPr>
          <a:xfrm>
            <a:off x="1" y="1066800"/>
            <a:ext cx="9144000" cy="6034608"/>
          </a:xfrm>
        </p:spPr>
        <p:txBody>
          <a:bodyPr>
            <a:normAutofit fontScale="55000" lnSpcReduction="20000"/>
          </a:bodyPr>
          <a:lstStyle/>
          <a:p>
            <a:pPr eaLnBrk="1" hangingPunct="1">
              <a:lnSpc>
                <a:spcPct val="80000"/>
              </a:lnSpc>
              <a:buFont typeface="Symbol" pitchFamily="18" charset="2"/>
              <a:buNone/>
            </a:pPr>
            <a:r>
              <a:rPr lang="en-US" sz="5100" dirty="0" smtClean="0"/>
              <a:t>2.For the other row apply this rule:</a:t>
            </a:r>
          </a:p>
          <a:p>
            <a:pPr eaLnBrk="1" hangingPunct="1">
              <a:lnSpc>
                <a:spcPct val="80000"/>
              </a:lnSpc>
              <a:buFont typeface="Symbol" pitchFamily="18" charset="2"/>
              <a:buNone/>
            </a:pPr>
            <a:r>
              <a:rPr lang="en-US" sz="5100" dirty="0" smtClean="0"/>
              <a:t> New row = old row – (the coefficient of this row in the pivot column) X (new pivot row).</a:t>
            </a:r>
          </a:p>
          <a:p>
            <a:pPr eaLnBrk="1" hangingPunct="1">
              <a:lnSpc>
                <a:spcPct val="80000"/>
              </a:lnSpc>
              <a:buFont typeface="Symbol" pitchFamily="18" charset="2"/>
              <a:buNone/>
            </a:pPr>
            <a:r>
              <a:rPr lang="en-US" sz="3800" u="sng" dirty="0" smtClean="0">
                <a:solidFill>
                  <a:schemeClr val="tx1">
                    <a:lumMod val="95000"/>
                    <a:lumOff val="5000"/>
                  </a:schemeClr>
                </a:solidFill>
              </a:rPr>
              <a:t>For </a:t>
            </a:r>
            <a:r>
              <a:rPr lang="en-US" sz="3800" dirty="0" smtClean="0">
                <a:solidFill>
                  <a:schemeClr val="tx1">
                    <a:lumMod val="95000"/>
                    <a:lumOff val="5000"/>
                  </a:schemeClr>
                </a:solidFill>
              </a:rPr>
              <a:t>S</a:t>
            </a:r>
            <a:r>
              <a:rPr lang="en-US" sz="3800" baseline="-25000" dirty="0" smtClean="0">
                <a:solidFill>
                  <a:schemeClr val="tx1">
                    <a:lumMod val="95000"/>
                    <a:lumOff val="5000"/>
                  </a:schemeClr>
                </a:solidFill>
              </a:rPr>
              <a:t>1</a:t>
            </a:r>
            <a:endParaRPr lang="ar-EG" sz="3800" baseline="-25000" dirty="0" smtClean="0">
              <a:solidFill>
                <a:schemeClr val="tx1">
                  <a:lumMod val="95000"/>
                  <a:lumOff val="5000"/>
                </a:schemeClr>
              </a:solidFill>
              <a:cs typeface="Times New Roman" pitchFamily="18" charset="0"/>
            </a:endParaRPr>
          </a:p>
          <a:p>
            <a:pPr eaLnBrk="1" hangingPunct="1">
              <a:lnSpc>
                <a:spcPct val="80000"/>
              </a:lnSpc>
              <a:buFont typeface="Symbol" pitchFamily="18" charset="2"/>
              <a:buNone/>
            </a:pPr>
            <a:endParaRPr lang="en-US" sz="3800" baseline="-25000" dirty="0" smtClean="0">
              <a:solidFill>
                <a:schemeClr val="tx1">
                  <a:lumMod val="95000"/>
                  <a:lumOff val="5000"/>
                </a:schemeClr>
              </a:solidFill>
            </a:endParaRPr>
          </a:p>
          <a:p>
            <a:pPr eaLnBrk="1" hangingPunct="1">
              <a:lnSpc>
                <a:spcPct val="80000"/>
              </a:lnSpc>
              <a:buFont typeface="Symbol" pitchFamily="18" charset="2"/>
              <a:buNone/>
            </a:pPr>
            <a:r>
              <a:rPr lang="en-US" sz="3800" baseline="-25000" dirty="0" smtClean="0">
                <a:solidFill>
                  <a:schemeClr val="tx1">
                    <a:lumMod val="95000"/>
                    <a:lumOff val="5000"/>
                  </a:schemeClr>
                </a:solidFill>
              </a:rPr>
              <a:t>             </a:t>
            </a:r>
            <a:r>
              <a:rPr lang="en-US" sz="3800" dirty="0" smtClean="0">
                <a:solidFill>
                  <a:schemeClr val="tx1">
                    <a:lumMod val="95000"/>
                    <a:lumOff val="5000"/>
                  </a:schemeClr>
                </a:solidFill>
              </a:rPr>
              <a:t>1        0       1        0          0        4</a:t>
            </a:r>
            <a:endParaRPr lang="ar-EG" sz="3800" dirty="0" smtClean="0">
              <a:solidFill>
                <a:schemeClr val="tx1">
                  <a:lumMod val="95000"/>
                  <a:lumOff val="5000"/>
                </a:schemeClr>
              </a:solidFill>
              <a:cs typeface="Times New Roman" pitchFamily="18" charset="0"/>
            </a:endParaRPr>
          </a:p>
          <a:p>
            <a:pPr eaLnBrk="1" hangingPunct="1">
              <a:lnSpc>
                <a:spcPct val="80000"/>
              </a:lnSpc>
              <a:buFont typeface="Symbol" pitchFamily="18" charset="2"/>
              <a:buNone/>
            </a:pPr>
            <a:r>
              <a:rPr lang="en-US" sz="3800" dirty="0" smtClean="0">
                <a:solidFill>
                  <a:schemeClr val="tx1">
                    <a:lumMod val="95000"/>
                    <a:lumOff val="5000"/>
                  </a:schemeClr>
                </a:solidFill>
              </a:rPr>
              <a:t>      -</a:t>
            </a:r>
          </a:p>
          <a:p>
            <a:pPr eaLnBrk="1" hangingPunct="1">
              <a:lnSpc>
                <a:spcPct val="80000"/>
              </a:lnSpc>
              <a:buFont typeface="Symbol" pitchFamily="18" charset="2"/>
              <a:buNone/>
            </a:pPr>
            <a:r>
              <a:rPr lang="en-US" sz="3800" dirty="0" smtClean="0">
                <a:solidFill>
                  <a:schemeClr val="tx1">
                    <a:lumMod val="95000"/>
                    <a:lumOff val="5000"/>
                  </a:schemeClr>
                </a:solidFill>
              </a:rPr>
              <a:t>    0 (0        1       0       1/2</a:t>
            </a:r>
            <a:r>
              <a:rPr lang="ar-EG" sz="3800" dirty="0" smtClean="0">
                <a:solidFill>
                  <a:schemeClr val="tx1">
                    <a:lumMod val="95000"/>
                    <a:lumOff val="5000"/>
                  </a:schemeClr>
                </a:solidFill>
                <a:cs typeface="Times New Roman" pitchFamily="18" charset="0"/>
              </a:rPr>
              <a:t> </a:t>
            </a:r>
            <a:r>
              <a:rPr lang="en-US" sz="3800" dirty="0" smtClean="0">
                <a:solidFill>
                  <a:schemeClr val="tx1">
                    <a:lumMod val="95000"/>
                    <a:lumOff val="5000"/>
                  </a:schemeClr>
                </a:solidFill>
                <a:cs typeface="Times New Roman" pitchFamily="18" charset="0"/>
              </a:rPr>
              <a:t>       0        6)</a:t>
            </a:r>
          </a:p>
          <a:p>
            <a:pPr eaLnBrk="1" hangingPunct="1">
              <a:lnSpc>
                <a:spcPct val="80000"/>
              </a:lnSpc>
              <a:buFont typeface="Symbol" pitchFamily="18" charset="2"/>
              <a:buNone/>
            </a:pPr>
            <a:r>
              <a:rPr lang="en-US" sz="3800" dirty="0" smtClean="0">
                <a:solidFill>
                  <a:schemeClr val="tx1">
                    <a:lumMod val="95000"/>
                    <a:lumOff val="5000"/>
                  </a:schemeClr>
                </a:solidFill>
                <a:cs typeface="Times New Roman" pitchFamily="18" charset="0"/>
              </a:rPr>
              <a:t>         1        0        1        0          0        4</a:t>
            </a:r>
          </a:p>
          <a:p>
            <a:pPr eaLnBrk="1" hangingPunct="1">
              <a:lnSpc>
                <a:spcPct val="80000"/>
              </a:lnSpc>
              <a:buFont typeface="Symbol" pitchFamily="18" charset="2"/>
              <a:buNone/>
            </a:pPr>
            <a:r>
              <a:rPr lang="en-US" sz="3800" u="sng" dirty="0" smtClean="0">
                <a:solidFill>
                  <a:schemeClr val="tx1">
                    <a:lumMod val="95000"/>
                    <a:lumOff val="5000"/>
                  </a:schemeClr>
                </a:solidFill>
                <a:cs typeface="Times New Roman" pitchFamily="18" charset="0"/>
              </a:rPr>
              <a:t>For S</a:t>
            </a:r>
            <a:r>
              <a:rPr lang="en-US" sz="3800" baseline="-25000" dirty="0" smtClean="0">
                <a:solidFill>
                  <a:schemeClr val="tx1">
                    <a:lumMod val="95000"/>
                    <a:lumOff val="5000"/>
                  </a:schemeClr>
                </a:solidFill>
                <a:cs typeface="Times New Roman" pitchFamily="18" charset="0"/>
              </a:rPr>
              <a:t>3</a:t>
            </a:r>
          </a:p>
          <a:p>
            <a:pPr eaLnBrk="1" hangingPunct="1">
              <a:lnSpc>
                <a:spcPct val="80000"/>
              </a:lnSpc>
              <a:buFont typeface="Symbol" pitchFamily="18" charset="2"/>
              <a:buNone/>
            </a:pPr>
            <a:r>
              <a:rPr lang="en-US" sz="3800" baseline="-25000" dirty="0" smtClean="0">
                <a:solidFill>
                  <a:schemeClr val="tx1">
                    <a:lumMod val="95000"/>
                    <a:lumOff val="5000"/>
                  </a:schemeClr>
                </a:solidFill>
                <a:cs typeface="Times New Roman" pitchFamily="18" charset="0"/>
              </a:rPr>
              <a:t>        </a:t>
            </a:r>
          </a:p>
          <a:p>
            <a:pPr eaLnBrk="1" hangingPunct="1">
              <a:lnSpc>
                <a:spcPct val="80000"/>
              </a:lnSpc>
              <a:buFont typeface="Symbol" pitchFamily="18" charset="2"/>
              <a:buNone/>
            </a:pPr>
            <a:r>
              <a:rPr lang="en-US" sz="3800" baseline="-25000" dirty="0" smtClean="0">
                <a:solidFill>
                  <a:schemeClr val="tx1">
                    <a:lumMod val="95000"/>
                    <a:lumOff val="5000"/>
                  </a:schemeClr>
                </a:solidFill>
                <a:cs typeface="Times New Roman" pitchFamily="18" charset="0"/>
              </a:rPr>
              <a:t>            </a:t>
            </a:r>
            <a:r>
              <a:rPr lang="en-US" sz="3800" dirty="0" smtClean="0">
                <a:solidFill>
                  <a:schemeClr val="tx1">
                    <a:lumMod val="95000"/>
                    <a:lumOff val="5000"/>
                  </a:schemeClr>
                </a:solidFill>
                <a:cs typeface="Times New Roman" pitchFamily="18" charset="0"/>
              </a:rPr>
              <a:t>3         2           0         0         1        18</a:t>
            </a:r>
          </a:p>
          <a:p>
            <a:pPr eaLnBrk="1" hangingPunct="1">
              <a:lnSpc>
                <a:spcPct val="80000"/>
              </a:lnSpc>
              <a:buFont typeface="Symbol" pitchFamily="18" charset="2"/>
              <a:buNone/>
            </a:pPr>
            <a:r>
              <a:rPr lang="en-US" sz="3800" dirty="0" smtClean="0">
                <a:solidFill>
                  <a:schemeClr val="tx1">
                    <a:lumMod val="95000"/>
                    <a:lumOff val="5000"/>
                  </a:schemeClr>
                </a:solidFill>
                <a:cs typeface="Times New Roman" pitchFamily="18" charset="0"/>
              </a:rPr>
              <a:t>    -</a:t>
            </a:r>
          </a:p>
          <a:p>
            <a:pPr eaLnBrk="1" hangingPunct="1">
              <a:lnSpc>
                <a:spcPct val="80000"/>
              </a:lnSpc>
              <a:buFont typeface="Symbol" pitchFamily="18" charset="2"/>
              <a:buNone/>
            </a:pPr>
            <a:r>
              <a:rPr lang="en-US" sz="3800" baseline="-25000" dirty="0" smtClean="0">
                <a:solidFill>
                  <a:schemeClr val="tx1">
                    <a:lumMod val="95000"/>
                    <a:lumOff val="5000"/>
                  </a:schemeClr>
                </a:solidFill>
                <a:cs typeface="Times New Roman" pitchFamily="18" charset="0"/>
              </a:rPr>
              <a:t>   </a:t>
            </a:r>
            <a:r>
              <a:rPr lang="en-US" sz="3800" dirty="0" smtClean="0">
                <a:solidFill>
                  <a:schemeClr val="tx1">
                    <a:lumMod val="95000"/>
                    <a:lumOff val="5000"/>
                  </a:schemeClr>
                </a:solidFill>
                <a:cs typeface="Times New Roman" pitchFamily="18" charset="0"/>
              </a:rPr>
              <a:t>2  (0          1          0         1/2      0          6)</a:t>
            </a:r>
          </a:p>
          <a:p>
            <a:pPr eaLnBrk="1" hangingPunct="1">
              <a:lnSpc>
                <a:spcPct val="80000"/>
              </a:lnSpc>
              <a:buFont typeface="Symbol" pitchFamily="18" charset="2"/>
              <a:buNone/>
            </a:pPr>
            <a:r>
              <a:rPr lang="en-US" sz="3800" dirty="0" smtClean="0">
                <a:solidFill>
                  <a:schemeClr val="tx1">
                    <a:lumMod val="95000"/>
                    <a:lumOff val="5000"/>
                  </a:schemeClr>
                </a:solidFill>
                <a:cs typeface="Times New Roman" pitchFamily="18" charset="0"/>
              </a:rPr>
              <a:t>       3          0          0          -1       1          6</a:t>
            </a:r>
          </a:p>
          <a:p>
            <a:pPr eaLnBrk="1" hangingPunct="1">
              <a:lnSpc>
                <a:spcPct val="80000"/>
              </a:lnSpc>
              <a:buFont typeface="Symbol" pitchFamily="18" charset="2"/>
              <a:buNone/>
            </a:pPr>
            <a:r>
              <a:rPr lang="en-US" sz="3800" u="sng" dirty="0" smtClean="0">
                <a:solidFill>
                  <a:schemeClr val="tx1">
                    <a:lumMod val="95000"/>
                    <a:lumOff val="5000"/>
                  </a:schemeClr>
                </a:solidFill>
                <a:cs typeface="Times New Roman" pitchFamily="18" charset="0"/>
              </a:rPr>
              <a:t>for   Z</a:t>
            </a:r>
            <a:r>
              <a:rPr lang="en-US" sz="3800" dirty="0" smtClean="0">
                <a:solidFill>
                  <a:schemeClr val="tx1">
                    <a:lumMod val="95000"/>
                    <a:lumOff val="5000"/>
                  </a:schemeClr>
                </a:solidFill>
                <a:cs typeface="Times New Roman" pitchFamily="18" charset="0"/>
              </a:rPr>
              <a:t> </a:t>
            </a:r>
          </a:p>
          <a:p>
            <a:pPr eaLnBrk="1" hangingPunct="1">
              <a:lnSpc>
                <a:spcPct val="80000"/>
              </a:lnSpc>
              <a:buFont typeface="Symbol" pitchFamily="18" charset="2"/>
              <a:buNone/>
            </a:pPr>
            <a:r>
              <a:rPr lang="en-US" sz="3800" dirty="0" smtClean="0">
                <a:solidFill>
                  <a:schemeClr val="tx1">
                    <a:lumMod val="95000"/>
                    <a:lumOff val="5000"/>
                  </a:schemeClr>
                </a:solidFill>
                <a:cs typeface="Times New Roman" pitchFamily="18" charset="0"/>
              </a:rPr>
              <a:t>       -3           -5        0          0          0        0</a:t>
            </a:r>
          </a:p>
          <a:p>
            <a:pPr eaLnBrk="1" hangingPunct="1">
              <a:lnSpc>
                <a:spcPct val="80000"/>
              </a:lnSpc>
              <a:buFont typeface="Symbol" pitchFamily="18" charset="2"/>
              <a:buNone/>
            </a:pPr>
            <a:r>
              <a:rPr lang="en-US" sz="3800" dirty="0" smtClean="0">
                <a:solidFill>
                  <a:schemeClr val="tx1">
                    <a:lumMod val="95000"/>
                    <a:lumOff val="5000"/>
                  </a:schemeClr>
                </a:solidFill>
                <a:cs typeface="Times New Roman" pitchFamily="18" charset="0"/>
              </a:rPr>
              <a:t>-</a:t>
            </a:r>
          </a:p>
          <a:p>
            <a:pPr eaLnBrk="1" hangingPunct="1">
              <a:lnSpc>
                <a:spcPct val="80000"/>
              </a:lnSpc>
              <a:buFont typeface="Symbol" pitchFamily="18" charset="2"/>
              <a:buNone/>
            </a:pPr>
            <a:r>
              <a:rPr lang="en-US" sz="3800" dirty="0" smtClean="0">
                <a:solidFill>
                  <a:schemeClr val="tx1">
                    <a:lumMod val="95000"/>
                    <a:lumOff val="5000"/>
                  </a:schemeClr>
                </a:solidFill>
                <a:cs typeface="Times New Roman" pitchFamily="18" charset="0"/>
              </a:rPr>
              <a:t>   -5(0             1        0          1/2       0        6)  </a:t>
            </a:r>
          </a:p>
          <a:p>
            <a:pPr eaLnBrk="1" hangingPunct="1">
              <a:lnSpc>
                <a:spcPct val="80000"/>
              </a:lnSpc>
              <a:buFont typeface="Symbol" pitchFamily="18" charset="2"/>
              <a:buNone/>
            </a:pPr>
            <a:r>
              <a:rPr lang="en-US" sz="3800" dirty="0" smtClean="0">
                <a:solidFill>
                  <a:schemeClr val="tx1">
                    <a:lumMod val="95000"/>
                    <a:lumOff val="5000"/>
                  </a:schemeClr>
                </a:solidFill>
                <a:cs typeface="Times New Roman" pitchFamily="18" charset="0"/>
              </a:rPr>
              <a:t>       -3            </a:t>
            </a:r>
            <a:r>
              <a:rPr lang="en-US" sz="3800" dirty="0" smtClean="0">
                <a:cs typeface="Times New Roman" pitchFamily="18" charset="0"/>
              </a:rPr>
              <a:t>0        0          5/2       0       30  </a:t>
            </a:r>
          </a:p>
          <a:p>
            <a:pPr eaLnBrk="1" hangingPunct="1">
              <a:lnSpc>
                <a:spcPct val="80000"/>
              </a:lnSpc>
              <a:buFont typeface="Symbol" pitchFamily="18" charset="2"/>
              <a:buNone/>
            </a:pPr>
            <a:r>
              <a:rPr lang="en-US" sz="3800" dirty="0" smtClean="0">
                <a:cs typeface="Times New Roman" pitchFamily="18" charset="0"/>
              </a:rPr>
              <a:t> </a:t>
            </a:r>
            <a:endParaRPr lang="en-US" sz="3800" baseline="-25000" dirty="0" smtClean="0">
              <a:cs typeface="Times New Roman" pitchFamily="18" charset="0"/>
            </a:endParaRPr>
          </a:p>
          <a:p>
            <a:pPr eaLnBrk="1" hangingPunct="1">
              <a:lnSpc>
                <a:spcPct val="80000"/>
              </a:lnSpc>
              <a:buFont typeface="Symbol" pitchFamily="18" charset="2"/>
              <a:buNone/>
            </a:pPr>
            <a:r>
              <a:rPr lang="en-US" sz="1800" baseline="-25000" dirty="0" smtClean="0">
                <a:cs typeface="Times New Roman" pitchFamily="18" charset="0"/>
              </a:rPr>
              <a:t> </a:t>
            </a:r>
          </a:p>
          <a:p>
            <a:pPr eaLnBrk="1" hangingPunct="1">
              <a:lnSpc>
                <a:spcPct val="80000"/>
              </a:lnSpc>
              <a:buFont typeface="Symbol" pitchFamily="18" charset="2"/>
              <a:buNone/>
            </a:pPr>
            <a:endParaRPr lang="en-US" sz="1800" u="sng" baseline="-25000" dirty="0" smtClean="0">
              <a:cs typeface="Times New Roman" pitchFamily="18" charset="0"/>
            </a:endParaRPr>
          </a:p>
          <a:p>
            <a:pPr eaLnBrk="1" hangingPunct="1">
              <a:lnSpc>
                <a:spcPct val="80000"/>
              </a:lnSpc>
              <a:buFont typeface="Symbol" pitchFamily="18" charset="2"/>
              <a:buNone/>
            </a:pPr>
            <a:r>
              <a:rPr lang="en-US" sz="1800" dirty="0" smtClean="0">
                <a:cs typeface="Times New Roman" pitchFamily="18" charset="0"/>
              </a:rPr>
              <a:t>    </a:t>
            </a:r>
            <a:endParaRPr lang="en-US" sz="1800" u="sng" baseline="-25000" dirty="0" smtClean="0">
              <a:cs typeface="Times New Roman" pitchFamily="18" charset="0"/>
            </a:endParaRPr>
          </a:p>
        </p:txBody>
      </p:sp>
      <p:sp>
        <p:nvSpPr>
          <p:cNvPr id="23556" name="Line 5"/>
          <p:cNvSpPr>
            <a:spLocks noChangeShapeType="1"/>
          </p:cNvSpPr>
          <p:nvPr/>
        </p:nvSpPr>
        <p:spPr bwMode="auto">
          <a:xfrm>
            <a:off x="530525" y="3140968"/>
            <a:ext cx="3810000" cy="0"/>
          </a:xfrm>
          <a:prstGeom prst="line">
            <a:avLst/>
          </a:prstGeom>
          <a:noFill/>
          <a:ln w="12700">
            <a:solidFill>
              <a:schemeClr val="tx1"/>
            </a:solidFill>
            <a:round/>
            <a:headEnd/>
            <a:tailEnd/>
          </a:ln>
        </p:spPr>
        <p:txBody>
          <a:bodyPr/>
          <a:lstStyle/>
          <a:p>
            <a:endParaRPr lang="en-US"/>
          </a:p>
        </p:txBody>
      </p:sp>
      <p:sp>
        <p:nvSpPr>
          <p:cNvPr id="23557" name="Line 6"/>
          <p:cNvSpPr>
            <a:spLocks noChangeShapeType="1"/>
          </p:cNvSpPr>
          <p:nvPr/>
        </p:nvSpPr>
        <p:spPr bwMode="auto">
          <a:xfrm>
            <a:off x="533400" y="4581128"/>
            <a:ext cx="4038600" cy="0"/>
          </a:xfrm>
          <a:prstGeom prst="line">
            <a:avLst/>
          </a:prstGeom>
          <a:noFill/>
          <a:ln w="12700">
            <a:solidFill>
              <a:schemeClr val="tx1"/>
            </a:solidFill>
            <a:round/>
            <a:headEnd/>
            <a:tailEnd/>
          </a:ln>
        </p:spPr>
        <p:txBody>
          <a:bodyPr/>
          <a:lstStyle/>
          <a:p>
            <a:endParaRPr lang="en-US"/>
          </a:p>
        </p:txBody>
      </p:sp>
      <p:sp>
        <p:nvSpPr>
          <p:cNvPr id="23558" name="Line 7"/>
          <p:cNvSpPr>
            <a:spLocks noChangeShapeType="1"/>
          </p:cNvSpPr>
          <p:nvPr/>
        </p:nvSpPr>
        <p:spPr bwMode="auto">
          <a:xfrm>
            <a:off x="609600" y="5877272"/>
            <a:ext cx="3886200" cy="0"/>
          </a:xfrm>
          <a:prstGeom prst="line">
            <a:avLst/>
          </a:prstGeom>
          <a:noFill/>
          <a:ln w="12700">
            <a:solidFill>
              <a:schemeClr val="tx1"/>
            </a:solidFill>
            <a:round/>
            <a:headEnd/>
            <a:tailEnd/>
          </a:ln>
        </p:spPr>
        <p:txBody>
          <a:bodyPr/>
          <a:lstStyle/>
          <a:p>
            <a:endParaRPr lang="en-US"/>
          </a:p>
        </p:txBody>
      </p:sp>
      <p:sp>
        <p:nvSpPr>
          <p:cNvPr id="23559" name="Text Box 8"/>
          <p:cNvSpPr txBox="1">
            <a:spLocks noChangeArrowheads="1"/>
          </p:cNvSpPr>
          <p:nvPr/>
        </p:nvSpPr>
        <p:spPr bwMode="auto">
          <a:xfrm>
            <a:off x="6096000" y="4800600"/>
            <a:ext cx="2819400" cy="830997"/>
          </a:xfrm>
          <a:prstGeom prst="rect">
            <a:avLst/>
          </a:prstGeom>
          <a:noFill/>
          <a:ln w="12700">
            <a:noFill/>
            <a:miter lim="800000"/>
            <a:headEnd/>
            <a:tailEnd/>
          </a:ln>
        </p:spPr>
        <p:txBody>
          <a:bodyPr>
            <a:spAutoFit/>
          </a:bodyPr>
          <a:lstStyle/>
          <a:p>
            <a:pPr algn="ctr">
              <a:spcBef>
                <a:spcPct val="50000"/>
              </a:spcBef>
            </a:pPr>
            <a:r>
              <a:rPr lang="en-US" sz="2400" b="1" dirty="0">
                <a:solidFill>
                  <a:schemeClr val="tx1">
                    <a:lumMod val="95000"/>
                    <a:lumOff val="5000"/>
                  </a:schemeClr>
                </a:solidFill>
              </a:rPr>
              <a:t>Substitute this values in the table</a:t>
            </a:r>
          </a:p>
        </p:txBody>
      </p:sp>
    </p:spTree>
    <p:extLst>
      <p:ext uri="{BB962C8B-B14F-4D97-AF65-F5344CB8AC3E}">
        <p14:creationId xmlns:p14="http://schemas.microsoft.com/office/powerpoint/2010/main" val="38819593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en-US" smtClean="0"/>
              <a:t>Iteration</a:t>
            </a:r>
          </a:p>
        </p:txBody>
      </p:sp>
      <p:graphicFrame>
        <p:nvGraphicFramePr>
          <p:cNvPr id="102470" name="Group 70"/>
          <p:cNvGraphicFramePr>
            <a:graphicFrameLocks noGrp="1"/>
          </p:cNvGraphicFramePr>
          <p:nvPr>
            <p:ph idx="1"/>
            <p:extLst>
              <p:ext uri="{D42A27DB-BD31-4B8C-83A1-F6EECF244321}">
                <p14:modId xmlns:p14="http://schemas.microsoft.com/office/powerpoint/2010/main" val="3835663070"/>
              </p:ext>
            </p:extLst>
          </p:nvPr>
        </p:nvGraphicFramePr>
        <p:xfrm>
          <a:off x="381000" y="1752600"/>
          <a:ext cx="8534400" cy="3049588"/>
        </p:xfrm>
        <a:graphic>
          <a:graphicData uri="http://schemas.openxmlformats.org/drawingml/2006/table">
            <a:tbl>
              <a:tblPr/>
              <a:tblGrid>
                <a:gridCol w="1406525"/>
                <a:gridCol w="1139825"/>
                <a:gridCol w="1122363"/>
                <a:gridCol w="1123950"/>
                <a:gridCol w="1271587"/>
                <a:gridCol w="1198563"/>
                <a:gridCol w="1271587"/>
              </a:tblGrid>
              <a:tr h="762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Basic variable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X</a:t>
                      </a:r>
                      <a:r>
                        <a:rPr kumimoji="0" lang="en-US" sz="2800" b="0" i="0" u="none" strike="noStrike" cap="none" normalizeH="0" baseline="-25000" smtClean="0">
                          <a:ln>
                            <a:noFill/>
                          </a:ln>
                          <a:solidFill>
                            <a:schemeClr val="tx1">
                              <a:lumMod val="95000"/>
                              <a:lumOff val="5000"/>
                            </a:schemeClr>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X</a:t>
                      </a:r>
                      <a:r>
                        <a:rPr kumimoji="0" lang="en-US" sz="2800" b="0" i="0" u="none" strike="noStrike" cap="none" normalizeH="0" baseline="-25000" smtClean="0">
                          <a:ln>
                            <a:noFill/>
                          </a:ln>
                          <a:solidFill>
                            <a:schemeClr val="tx1">
                              <a:lumMod val="95000"/>
                              <a:lumOff val="5000"/>
                            </a:schemeClr>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S</a:t>
                      </a:r>
                      <a:r>
                        <a:rPr kumimoji="0" lang="en-US" sz="2800" b="0" i="0" u="none" strike="noStrike" cap="none" normalizeH="0" baseline="-25000" smtClean="0">
                          <a:ln>
                            <a:noFill/>
                          </a:ln>
                          <a:solidFill>
                            <a:schemeClr val="tx1">
                              <a:lumMod val="95000"/>
                              <a:lumOff val="5000"/>
                            </a:schemeClr>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S</a:t>
                      </a:r>
                      <a:r>
                        <a:rPr kumimoji="0" lang="en-US" sz="2800" b="0" i="0" u="none" strike="noStrike" cap="none" normalizeH="0" baseline="-25000" smtClean="0">
                          <a:ln>
                            <a:noFill/>
                          </a:ln>
                          <a:solidFill>
                            <a:schemeClr val="tx1">
                              <a:lumMod val="95000"/>
                              <a:lumOff val="5000"/>
                            </a:schemeClr>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S</a:t>
                      </a:r>
                      <a:r>
                        <a:rPr kumimoji="0" lang="en-US" sz="2800" b="0" i="0" u="none" strike="noStrike" cap="none" normalizeH="0" baseline="-25000" smtClean="0">
                          <a:ln>
                            <a:noFill/>
                          </a:ln>
                          <a:solidFill>
                            <a:schemeClr val="tx1">
                              <a:lumMod val="95000"/>
                              <a:lumOff val="5000"/>
                            </a:schemeClr>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RHS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S</a:t>
                      </a:r>
                      <a:r>
                        <a:rPr kumimoji="0" lang="en-US" sz="2800" b="0" i="0" u="none" strike="noStrike" cap="none" normalizeH="0" baseline="-25000" smtClean="0">
                          <a:ln>
                            <a:noFill/>
                          </a:ln>
                          <a:solidFill>
                            <a:schemeClr val="tx1">
                              <a:lumMod val="95000"/>
                              <a:lumOff val="5000"/>
                            </a:schemeClr>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X</a:t>
                      </a:r>
                      <a:r>
                        <a:rPr kumimoji="0" lang="en-US" sz="2800" b="0" i="0" u="none" strike="noStrike" cap="none" normalizeH="0" baseline="-25000" smtClean="0">
                          <a:ln>
                            <a:noFill/>
                          </a:ln>
                          <a:solidFill>
                            <a:schemeClr val="tx1">
                              <a:lumMod val="95000"/>
                              <a:lumOff val="5000"/>
                            </a:schemeClr>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S</a:t>
                      </a:r>
                      <a:r>
                        <a:rPr kumimoji="0" lang="en-US" sz="2800" b="0" i="0" u="none" strike="noStrike" cap="none" normalizeH="0" baseline="-25000" smtClean="0">
                          <a:ln>
                            <a:noFill/>
                          </a:ln>
                          <a:solidFill>
                            <a:schemeClr val="tx1">
                              <a:lumMod val="95000"/>
                              <a:lumOff val="5000"/>
                            </a:schemeClr>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A68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5492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29" name="Line 60"/>
          <p:cNvSpPr>
            <a:spLocks noChangeShapeType="1"/>
          </p:cNvSpPr>
          <p:nvPr/>
        </p:nvSpPr>
        <p:spPr bwMode="auto">
          <a:xfrm>
            <a:off x="1981200" y="2743200"/>
            <a:ext cx="0" cy="1981200"/>
          </a:xfrm>
          <a:prstGeom prst="line">
            <a:avLst/>
          </a:prstGeom>
          <a:noFill/>
          <a:ln w="12700">
            <a:solidFill>
              <a:srgbClr val="990033"/>
            </a:solidFill>
            <a:round/>
            <a:headEnd/>
            <a:tailEnd/>
          </a:ln>
        </p:spPr>
        <p:txBody>
          <a:bodyPr/>
          <a:lstStyle/>
          <a:p>
            <a:endParaRPr lang="en-US"/>
          </a:p>
        </p:txBody>
      </p:sp>
      <p:sp>
        <p:nvSpPr>
          <p:cNvPr id="24630" name="Line 61"/>
          <p:cNvSpPr>
            <a:spLocks noChangeShapeType="1"/>
          </p:cNvSpPr>
          <p:nvPr/>
        </p:nvSpPr>
        <p:spPr bwMode="auto">
          <a:xfrm>
            <a:off x="1981200" y="4724400"/>
            <a:ext cx="685800" cy="0"/>
          </a:xfrm>
          <a:prstGeom prst="line">
            <a:avLst/>
          </a:prstGeom>
          <a:noFill/>
          <a:ln w="12700">
            <a:solidFill>
              <a:srgbClr val="990033"/>
            </a:solidFill>
            <a:round/>
            <a:headEnd/>
            <a:tailEnd/>
          </a:ln>
        </p:spPr>
        <p:txBody>
          <a:bodyPr/>
          <a:lstStyle/>
          <a:p>
            <a:endParaRPr lang="en-US"/>
          </a:p>
        </p:txBody>
      </p:sp>
      <p:sp>
        <p:nvSpPr>
          <p:cNvPr id="24631" name="Line 62"/>
          <p:cNvSpPr>
            <a:spLocks noChangeShapeType="1"/>
          </p:cNvSpPr>
          <p:nvPr/>
        </p:nvSpPr>
        <p:spPr bwMode="auto">
          <a:xfrm flipV="1">
            <a:off x="2667000" y="2743200"/>
            <a:ext cx="0" cy="1981200"/>
          </a:xfrm>
          <a:prstGeom prst="line">
            <a:avLst/>
          </a:prstGeom>
          <a:noFill/>
          <a:ln w="12700">
            <a:solidFill>
              <a:srgbClr val="990033"/>
            </a:solidFill>
            <a:round/>
            <a:headEnd/>
            <a:tailEnd/>
          </a:ln>
        </p:spPr>
        <p:txBody>
          <a:bodyPr/>
          <a:lstStyle/>
          <a:p>
            <a:endParaRPr lang="en-US"/>
          </a:p>
        </p:txBody>
      </p:sp>
      <p:sp>
        <p:nvSpPr>
          <p:cNvPr id="24632" name="Line 63"/>
          <p:cNvSpPr>
            <a:spLocks noChangeShapeType="1"/>
          </p:cNvSpPr>
          <p:nvPr/>
        </p:nvSpPr>
        <p:spPr bwMode="auto">
          <a:xfrm flipH="1">
            <a:off x="1981200" y="2743200"/>
            <a:ext cx="685800" cy="0"/>
          </a:xfrm>
          <a:prstGeom prst="line">
            <a:avLst/>
          </a:prstGeom>
          <a:noFill/>
          <a:ln w="12700">
            <a:solidFill>
              <a:srgbClr val="990033"/>
            </a:solidFill>
            <a:round/>
            <a:headEnd/>
            <a:tailEnd/>
          </a:ln>
        </p:spPr>
        <p:txBody>
          <a:bodyPr/>
          <a:lstStyle/>
          <a:p>
            <a:endParaRPr lang="en-US"/>
          </a:p>
        </p:txBody>
      </p:sp>
      <p:sp>
        <p:nvSpPr>
          <p:cNvPr id="24633" name="Line 64"/>
          <p:cNvSpPr>
            <a:spLocks noChangeShapeType="1"/>
          </p:cNvSpPr>
          <p:nvPr/>
        </p:nvSpPr>
        <p:spPr bwMode="auto">
          <a:xfrm flipH="1">
            <a:off x="1828800" y="3810000"/>
            <a:ext cx="6705600" cy="0"/>
          </a:xfrm>
          <a:prstGeom prst="line">
            <a:avLst/>
          </a:prstGeom>
          <a:noFill/>
          <a:ln w="12700">
            <a:solidFill>
              <a:srgbClr val="990033"/>
            </a:solidFill>
            <a:round/>
            <a:headEnd/>
            <a:tailEnd/>
          </a:ln>
        </p:spPr>
        <p:txBody>
          <a:bodyPr/>
          <a:lstStyle/>
          <a:p>
            <a:endParaRPr lang="en-US"/>
          </a:p>
        </p:txBody>
      </p:sp>
      <p:sp>
        <p:nvSpPr>
          <p:cNvPr id="24634" name="Line 65"/>
          <p:cNvSpPr>
            <a:spLocks noChangeShapeType="1"/>
          </p:cNvSpPr>
          <p:nvPr/>
        </p:nvSpPr>
        <p:spPr bwMode="auto">
          <a:xfrm>
            <a:off x="1828800" y="3810000"/>
            <a:ext cx="0" cy="381000"/>
          </a:xfrm>
          <a:prstGeom prst="line">
            <a:avLst/>
          </a:prstGeom>
          <a:noFill/>
          <a:ln w="12700">
            <a:solidFill>
              <a:srgbClr val="990033"/>
            </a:solidFill>
            <a:round/>
            <a:headEnd/>
            <a:tailEnd/>
          </a:ln>
        </p:spPr>
        <p:txBody>
          <a:bodyPr/>
          <a:lstStyle/>
          <a:p>
            <a:endParaRPr lang="en-US"/>
          </a:p>
        </p:txBody>
      </p:sp>
      <p:sp>
        <p:nvSpPr>
          <p:cNvPr id="24635" name="Line 66"/>
          <p:cNvSpPr>
            <a:spLocks noChangeShapeType="1"/>
          </p:cNvSpPr>
          <p:nvPr/>
        </p:nvSpPr>
        <p:spPr bwMode="auto">
          <a:xfrm>
            <a:off x="1828800" y="4191000"/>
            <a:ext cx="6705600" cy="0"/>
          </a:xfrm>
          <a:prstGeom prst="line">
            <a:avLst/>
          </a:prstGeom>
          <a:noFill/>
          <a:ln w="12700">
            <a:solidFill>
              <a:srgbClr val="990033"/>
            </a:solidFill>
            <a:round/>
            <a:headEnd/>
            <a:tailEnd/>
          </a:ln>
        </p:spPr>
        <p:txBody>
          <a:bodyPr/>
          <a:lstStyle/>
          <a:p>
            <a:endParaRPr lang="en-US"/>
          </a:p>
        </p:txBody>
      </p:sp>
      <p:sp>
        <p:nvSpPr>
          <p:cNvPr id="24636" name="Line 67"/>
          <p:cNvSpPr>
            <a:spLocks noChangeShapeType="1"/>
          </p:cNvSpPr>
          <p:nvPr/>
        </p:nvSpPr>
        <p:spPr bwMode="auto">
          <a:xfrm>
            <a:off x="8534400" y="3810000"/>
            <a:ext cx="0" cy="381000"/>
          </a:xfrm>
          <a:prstGeom prst="line">
            <a:avLst/>
          </a:prstGeom>
          <a:noFill/>
          <a:ln w="12700">
            <a:solidFill>
              <a:srgbClr val="990033"/>
            </a:solidFill>
            <a:round/>
            <a:headEnd/>
            <a:tailEnd/>
          </a:ln>
        </p:spPr>
        <p:txBody>
          <a:bodyPr/>
          <a:lstStyle/>
          <a:p>
            <a:endParaRPr lang="en-US"/>
          </a:p>
        </p:txBody>
      </p:sp>
      <p:sp>
        <p:nvSpPr>
          <p:cNvPr id="24637" name="Text Box 71"/>
          <p:cNvSpPr txBox="1">
            <a:spLocks noChangeArrowheads="1"/>
          </p:cNvSpPr>
          <p:nvPr/>
        </p:nvSpPr>
        <p:spPr bwMode="auto">
          <a:xfrm>
            <a:off x="1447800" y="5638800"/>
            <a:ext cx="2286000" cy="923330"/>
          </a:xfrm>
          <a:prstGeom prst="rect">
            <a:avLst/>
          </a:prstGeom>
          <a:noFill/>
          <a:ln w="12700">
            <a:noFill/>
            <a:miter lim="800000"/>
            <a:headEnd/>
            <a:tailEnd/>
          </a:ln>
        </p:spPr>
        <p:txBody>
          <a:bodyPr>
            <a:spAutoFit/>
          </a:bodyPr>
          <a:lstStyle/>
          <a:p>
            <a:pPr>
              <a:spcBef>
                <a:spcPct val="50000"/>
              </a:spcBef>
            </a:pPr>
            <a:r>
              <a:rPr lang="en-US" b="1" dirty="0">
                <a:solidFill>
                  <a:schemeClr val="tx1">
                    <a:lumMod val="95000"/>
                    <a:lumOff val="5000"/>
                  </a:schemeClr>
                </a:solidFill>
              </a:rPr>
              <a:t>The most negative value; therefore, X</a:t>
            </a:r>
            <a:r>
              <a:rPr lang="en-US" b="1" baseline="-25000" dirty="0">
                <a:solidFill>
                  <a:schemeClr val="tx1">
                    <a:lumMod val="95000"/>
                    <a:lumOff val="5000"/>
                  </a:schemeClr>
                </a:solidFill>
              </a:rPr>
              <a:t>1</a:t>
            </a:r>
            <a:r>
              <a:rPr lang="en-US" b="1" dirty="0">
                <a:solidFill>
                  <a:schemeClr val="tx1">
                    <a:lumMod val="95000"/>
                    <a:lumOff val="5000"/>
                  </a:schemeClr>
                </a:solidFill>
              </a:rPr>
              <a:t> is the entering variable</a:t>
            </a:r>
          </a:p>
        </p:txBody>
      </p:sp>
      <p:sp>
        <p:nvSpPr>
          <p:cNvPr id="24638" name="Line 72"/>
          <p:cNvSpPr>
            <a:spLocks noChangeShapeType="1"/>
          </p:cNvSpPr>
          <p:nvPr/>
        </p:nvSpPr>
        <p:spPr bwMode="auto">
          <a:xfrm flipV="1">
            <a:off x="2362200" y="5029200"/>
            <a:ext cx="0" cy="685800"/>
          </a:xfrm>
          <a:prstGeom prst="line">
            <a:avLst/>
          </a:prstGeom>
          <a:noFill/>
          <a:ln w="57150">
            <a:solidFill>
              <a:schemeClr val="tx1"/>
            </a:solidFill>
            <a:round/>
            <a:headEnd/>
            <a:tailEnd type="triangle" w="med" len="med"/>
          </a:ln>
        </p:spPr>
        <p:txBody>
          <a:bodyPr/>
          <a:lstStyle/>
          <a:p>
            <a:endParaRPr lang="en-US"/>
          </a:p>
        </p:txBody>
      </p:sp>
      <p:sp>
        <p:nvSpPr>
          <p:cNvPr id="24639" name="Text Box 73"/>
          <p:cNvSpPr txBox="1">
            <a:spLocks noChangeArrowheads="1"/>
          </p:cNvSpPr>
          <p:nvPr/>
        </p:nvSpPr>
        <p:spPr bwMode="auto">
          <a:xfrm>
            <a:off x="6553200" y="5486400"/>
            <a:ext cx="2362200" cy="923330"/>
          </a:xfrm>
          <a:prstGeom prst="rect">
            <a:avLst/>
          </a:prstGeom>
          <a:noFill/>
          <a:ln w="12700">
            <a:noFill/>
            <a:miter lim="800000"/>
            <a:headEnd/>
            <a:tailEnd/>
          </a:ln>
        </p:spPr>
        <p:txBody>
          <a:bodyPr>
            <a:spAutoFit/>
          </a:bodyPr>
          <a:lstStyle/>
          <a:p>
            <a:pPr>
              <a:spcBef>
                <a:spcPct val="50000"/>
              </a:spcBef>
            </a:pPr>
            <a:r>
              <a:rPr lang="en-US" b="1" dirty="0">
                <a:solidFill>
                  <a:schemeClr val="tx1">
                    <a:lumMod val="95000"/>
                    <a:lumOff val="5000"/>
                  </a:schemeClr>
                </a:solidFill>
              </a:rPr>
              <a:t>The smallest ratio is 6/3 =2; therefore, S</a:t>
            </a:r>
            <a:r>
              <a:rPr lang="en-US" b="1" baseline="-25000" dirty="0">
                <a:solidFill>
                  <a:schemeClr val="tx1">
                    <a:lumMod val="95000"/>
                    <a:lumOff val="5000"/>
                  </a:schemeClr>
                </a:solidFill>
              </a:rPr>
              <a:t>3</a:t>
            </a:r>
            <a:r>
              <a:rPr lang="en-US" b="1" dirty="0">
                <a:solidFill>
                  <a:schemeClr val="tx1">
                    <a:lumMod val="95000"/>
                    <a:lumOff val="5000"/>
                  </a:schemeClr>
                </a:solidFill>
              </a:rPr>
              <a:t> is the leaving variable</a:t>
            </a:r>
          </a:p>
        </p:txBody>
      </p:sp>
      <p:sp>
        <p:nvSpPr>
          <p:cNvPr id="24640" name="Line 74"/>
          <p:cNvSpPr>
            <a:spLocks noChangeShapeType="1"/>
          </p:cNvSpPr>
          <p:nvPr/>
        </p:nvSpPr>
        <p:spPr bwMode="auto">
          <a:xfrm flipV="1">
            <a:off x="7924800" y="4038600"/>
            <a:ext cx="0" cy="1447800"/>
          </a:xfrm>
          <a:prstGeom prst="line">
            <a:avLst/>
          </a:prstGeom>
          <a:noFill/>
          <a:ln w="57150">
            <a:solidFill>
              <a:schemeClr val="tx1"/>
            </a:solidFill>
            <a:round/>
            <a:headEnd/>
            <a:tailEnd type="triangle" w="med" len="med"/>
          </a:ln>
        </p:spPr>
        <p:txBody>
          <a:bodyPr/>
          <a:lstStyle/>
          <a:p>
            <a:endParaRPr lang="en-US"/>
          </a:p>
        </p:txBody>
      </p:sp>
      <p:sp>
        <p:nvSpPr>
          <p:cNvPr id="24641" name="Text Box 75"/>
          <p:cNvSpPr txBox="1">
            <a:spLocks noChangeArrowheads="1"/>
          </p:cNvSpPr>
          <p:nvPr/>
        </p:nvSpPr>
        <p:spPr bwMode="auto">
          <a:xfrm>
            <a:off x="228600" y="865763"/>
            <a:ext cx="8686800" cy="954107"/>
          </a:xfrm>
          <a:prstGeom prst="rect">
            <a:avLst/>
          </a:prstGeom>
          <a:noFill/>
          <a:ln w="12700">
            <a:noFill/>
            <a:miter lim="800000"/>
            <a:headEnd/>
            <a:tailEnd/>
          </a:ln>
        </p:spPr>
        <p:txBody>
          <a:bodyPr>
            <a:spAutoFit/>
          </a:bodyPr>
          <a:lstStyle/>
          <a:p>
            <a:pPr>
              <a:spcBef>
                <a:spcPct val="50000"/>
              </a:spcBef>
            </a:pPr>
            <a:r>
              <a:rPr lang="en-US" sz="2800" dirty="0">
                <a:solidFill>
                  <a:schemeClr val="tx1">
                    <a:lumMod val="95000"/>
                    <a:lumOff val="5000"/>
                  </a:schemeClr>
                </a:solidFill>
              </a:rPr>
              <a:t>This solution is not optimal, since there is a negative numbers in the last row</a:t>
            </a:r>
          </a:p>
        </p:txBody>
      </p:sp>
    </p:spTree>
    <p:extLst>
      <p:ext uri="{BB962C8B-B14F-4D97-AF65-F5344CB8AC3E}">
        <p14:creationId xmlns:p14="http://schemas.microsoft.com/office/powerpoint/2010/main" val="29038904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en-US" smtClean="0"/>
              <a:t>Iteration</a:t>
            </a:r>
          </a:p>
        </p:txBody>
      </p:sp>
      <p:graphicFrame>
        <p:nvGraphicFramePr>
          <p:cNvPr id="102470" name="Group 70"/>
          <p:cNvGraphicFramePr>
            <a:graphicFrameLocks noGrp="1"/>
          </p:cNvGraphicFramePr>
          <p:nvPr>
            <p:ph idx="1"/>
            <p:extLst>
              <p:ext uri="{D42A27DB-BD31-4B8C-83A1-F6EECF244321}">
                <p14:modId xmlns:p14="http://schemas.microsoft.com/office/powerpoint/2010/main" val="1619853275"/>
              </p:ext>
            </p:extLst>
          </p:nvPr>
        </p:nvGraphicFramePr>
        <p:xfrm>
          <a:off x="381000" y="1752600"/>
          <a:ext cx="8534400" cy="3049588"/>
        </p:xfrm>
        <a:graphic>
          <a:graphicData uri="http://schemas.openxmlformats.org/drawingml/2006/table">
            <a:tbl>
              <a:tblPr/>
              <a:tblGrid>
                <a:gridCol w="1406525"/>
                <a:gridCol w="1139825"/>
                <a:gridCol w="1122363"/>
                <a:gridCol w="1123950"/>
                <a:gridCol w="1271587"/>
                <a:gridCol w="1198563"/>
                <a:gridCol w="1271587"/>
              </a:tblGrid>
              <a:tr h="762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Basic variable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X</a:t>
                      </a:r>
                      <a:r>
                        <a:rPr kumimoji="0" lang="en-US" sz="2800" b="0" i="0" u="none" strike="noStrike" cap="none" normalizeH="0" baseline="-25000" dirty="0" smtClean="0">
                          <a:ln>
                            <a:noFill/>
                          </a:ln>
                          <a:solidFill>
                            <a:schemeClr val="tx1">
                              <a:lumMod val="95000"/>
                              <a:lumOff val="5000"/>
                            </a:schemeClr>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X</a:t>
                      </a:r>
                      <a:r>
                        <a:rPr kumimoji="0" lang="en-US" sz="2800" b="0" i="0" u="none" strike="noStrike" cap="none" normalizeH="0" baseline="-25000" dirty="0" smtClean="0">
                          <a:ln>
                            <a:noFill/>
                          </a:ln>
                          <a:solidFill>
                            <a:schemeClr val="tx1">
                              <a:lumMod val="95000"/>
                              <a:lumOff val="5000"/>
                            </a:schemeClr>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S</a:t>
                      </a:r>
                      <a:r>
                        <a:rPr kumimoji="0" lang="en-US" sz="2800" b="0" i="0" u="none" strike="noStrike" cap="none" normalizeH="0" baseline="-25000" dirty="0" smtClean="0">
                          <a:ln>
                            <a:noFill/>
                          </a:ln>
                          <a:solidFill>
                            <a:schemeClr val="tx1">
                              <a:lumMod val="95000"/>
                              <a:lumOff val="5000"/>
                            </a:schemeClr>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S</a:t>
                      </a:r>
                      <a:r>
                        <a:rPr kumimoji="0" lang="en-US" sz="2800" b="0" i="0" u="none" strike="noStrike" cap="none" normalizeH="0" baseline="-25000" smtClean="0">
                          <a:ln>
                            <a:noFill/>
                          </a:ln>
                          <a:solidFill>
                            <a:schemeClr val="tx1">
                              <a:lumMod val="95000"/>
                              <a:lumOff val="5000"/>
                            </a:schemeClr>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S</a:t>
                      </a:r>
                      <a:r>
                        <a:rPr kumimoji="0" lang="en-US" sz="2800" b="0" i="0" u="none" strike="noStrike" cap="none" normalizeH="0" baseline="-25000" smtClean="0">
                          <a:ln>
                            <a:noFill/>
                          </a:ln>
                          <a:solidFill>
                            <a:schemeClr val="tx1">
                              <a:lumMod val="95000"/>
                              <a:lumOff val="5000"/>
                            </a:schemeClr>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RHS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S</a:t>
                      </a:r>
                      <a:r>
                        <a:rPr kumimoji="0" lang="en-US" sz="2800" b="0" i="0" u="none" strike="noStrike" cap="none" normalizeH="0" baseline="-25000" smtClean="0">
                          <a:ln>
                            <a:noFill/>
                          </a:ln>
                          <a:solidFill>
                            <a:schemeClr val="tx1">
                              <a:lumMod val="95000"/>
                              <a:lumOff val="5000"/>
                            </a:schemeClr>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X</a:t>
                      </a:r>
                      <a:r>
                        <a:rPr kumimoji="0" lang="en-US" sz="2800" b="0" i="0" u="none" strike="noStrike" cap="none" normalizeH="0" baseline="-25000" smtClean="0">
                          <a:ln>
                            <a:noFill/>
                          </a:ln>
                          <a:solidFill>
                            <a:schemeClr val="tx1">
                              <a:lumMod val="95000"/>
                              <a:lumOff val="5000"/>
                            </a:schemeClr>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S</a:t>
                      </a:r>
                      <a:r>
                        <a:rPr kumimoji="0" lang="en-US" sz="2800" b="0" i="0" u="none" strike="noStrike" cap="none" normalizeH="0" baseline="-25000" smtClean="0">
                          <a:ln>
                            <a:noFill/>
                          </a:ln>
                          <a:solidFill>
                            <a:schemeClr val="tx1">
                              <a:lumMod val="95000"/>
                              <a:lumOff val="5000"/>
                            </a:schemeClr>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EA68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5492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smtClean="0">
                          <a:ln>
                            <a:noFill/>
                          </a:ln>
                          <a:solidFill>
                            <a:schemeClr val="tx1">
                              <a:lumMod val="95000"/>
                              <a:lumOff val="5000"/>
                            </a:schemeClr>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b="0" i="0" u="none" strike="noStrike" cap="none" normalizeH="0" baseline="0" dirty="0" smtClean="0">
                          <a:ln>
                            <a:noFill/>
                          </a:ln>
                          <a:solidFill>
                            <a:schemeClr val="tx1">
                              <a:lumMod val="95000"/>
                              <a:lumOff val="5000"/>
                            </a:schemeClr>
                          </a:solidFill>
                          <a:effectLst/>
                          <a:latin typeface="Times New Roman"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29" name="Line 60"/>
          <p:cNvSpPr>
            <a:spLocks noChangeShapeType="1"/>
          </p:cNvSpPr>
          <p:nvPr/>
        </p:nvSpPr>
        <p:spPr bwMode="auto">
          <a:xfrm>
            <a:off x="1981200" y="2743200"/>
            <a:ext cx="0" cy="1981200"/>
          </a:xfrm>
          <a:prstGeom prst="line">
            <a:avLst/>
          </a:prstGeom>
          <a:noFill/>
          <a:ln w="12700">
            <a:solidFill>
              <a:srgbClr val="990033"/>
            </a:solidFill>
            <a:round/>
            <a:headEnd/>
            <a:tailEnd/>
          </a:ln>
        </p:spPr>
        <p:txBody>
          <a:bodyPr/>
          <a:lstStyle/>
          <a:p>
            <a:endParaRPr lang="en-US"/>
          </a:p>
        </p:txBody>
      </p:sp>
      <p:sp>
        <p:nvSpPr>
          <p:cNvPr id="24630" name="Line 61"/>
          <p:cNvSpPr>
            <a:spLocks noChangeShapeType="1"/>
          </p:cNvSpPr>
          <p:nvPr/>
        </p:nvSpPr>
        <p:spPr bwMode="auto">
          <a:xfrm>
            <a:off x="1981200" y="4724400"/>
            <a:ext cx="685800" cy="0"/>
          </a:xfrm>
          <a:prstGeom prst="line">
            <a:avLst/>
          </a:prstGeom>
          <a:noFill/>
          <a:ln w="12700">
            <a:solidFill>
              <a:srgbClr val="990033"/>
            </a:solidFill>
            <a:round/>
            <a:headEnd/>
            <a:tailEnd/>
          </a:ln>
        </p:spPr>
        <p:txBody>
          <a:bodyPr/>
          <a:lstStyle/>
          <a:p>
            <a:endParaRPr lang="en-US"/>
          </a:p>
        </p:txBody>
      </p:sp>
      <p:sp>
        <p:nvSpPr>
          <p:cNvPr id="24631" name="Line 62"/>
          <p:cNvSpPr>
            <a:spLocks noChangeShapeType="1"/>
          </p:cNvSpPr>
          <p:nvPr/>
        </p:nvSpPr>
        <p:spPr bwMode="auto">
          <a:xfrm flipV="1">
            <a:off x="2667000" y="2743200"/>
            <a:ext cx="0" cy="1981200"/>
          </a:xfrm>
          <a:prstGeom prst="line">
            <a:avLst/>
          </a:prstGeom>
          <a:noFill/>
          <a:ln w="12700">
            <a:solidFill>
              <a:srgbClr val="990033"/>
            </a:solidFill>
            <a:round/>
            <a:headEnd/>
            <a:tailEnd/>
          </a:ln>
        </p:spPr>
        <p:txBody>
          <a:bodyPr/>
          <a:lstStyle/>
          <a:p>
            <a:endParaRPr lang="en-US"/>
          </a:p>
        </p:txBody>
      </p:sp>
      <p:sp>
        <p:nvSpPr>
          <p:cNvPr id="24632" name="Line 63"/>
          <p:cNvSpPr>
            <a:spLocks noChangeShapeType="1"/>
          </p:cNvSpPr>
          <p:nvPr/>
        </p:nvSpPr>
        <p:spPr bwMode="auto">
          <a:xfrm flipH="1">
            <a:off x="1981200" y="2743200"/>
            <a:ext cx="685800" cy="0"/>
          </a:xfrm>
          <a:prstGeom prst="line">
            <a:avLst/>
          </a:prstGeom>
          <a:noFill/>
          <a:ln w="12700">
            <a:solidFill>
              <a:srgbClr val="990033"/>
            </a:solidFill>
            <a:round/>
            <a:headEnd/>
            <a:tailEnd/>
          </a:ln>
        </p:spPr>
        <p:txBody>
          <a:bodyPr/>
          <a:lstStyle/>
          <a:p>
            <a:endParaRPr lang="en-US"/>
          </a:p>
        </p:txBody>
      </p:sp>
      <p:sp>
        <p:nvSpPr>
          <p:cNvPr id="24633" name="Line 64"/>
          <p:cNvSpPr>
            <a:spLocks noChangeShapeType="1"/>
          </p:cNvSpPr>
          <p:nvPr/>
        </p:nvSpPr>
        <p:spPr bwMode="auto">
          <a:xfrm flipH="1">
            <a:off x="1828800" y="3810000"/>
            <a:ext cx="6705600" cy="0"/>
          </a:xfrm>
          <a:prstGeom prst="line">
            <a:avLst/>
          </a:prstGeom>
          <a:noFill/>
          <a:ln w="12700">
            <a:solidFill>
              <a:srgbClr val="990033"/>
            </a:solidFill>
            <a:round/>
            <a:headEnd/>
            <a:tailEnd/>
          </a:ln>
        </p:spPr>
        <p:txBody>
          <a:bodyPr/>
          <a:lstStyle/>
          <a:p>
            <a:endParaRPr lang="en-US"/>
          </a:p>
        </p:txBody>
      </p:sp>
      <p:sp>
        <p:nvSpPr>
          <p:cNvPr id="24634" name="Line 65"/>
          <p:cNvSpPr>
            <a:spLocks noChangeShapeType="1"/>
          </p:cNvSpPr>
          <p:nvPr/>
        </p:nvSpPr>
        <p:spPr bwMode="auto">
          <a:xfrm>
            <a:off x="1828800" y="3810000"/>
            <a:ext cx="0" cy="381000"/>
          </a:xfrm>
          <a:prstGeom prst="line">
            <a:avLst/>
          </a:prstGeom>
          <a:noFill/>
          <a:ln w="12700">
            <a:solidFill>
              <a:srgbClr val="990033"/>
            </a:solidFill>
            <a:round/>
            <a:headEnd/>
            <a:tailEnd/>
          </a:ln>
        </p:spPr>
        <p:txBody>
          <a:bodyPr/>
          <a:lstStyle/>
          <a:p>
            <a:endParaRPr lang="en-US"/>
          </a:p>
        </p:txBody>
      </p:sp>
      <p:sp>
        <p:nvSpPr>
          <p:cNvPr id="24635" name="Line 66"/>
          <p:cNvSpPr>
            <a:spLocks noChangeShapeType="1"/>
          </p:cNvSpPr>
          <p:nvPr/>
        </p:nvSpPr>
        <p:spPr bwMode="auto">
          <a:xfrm>
            <a:off x="1828800" y="4191000"/>
            <a:ext cx="6705600" cy="0"/>
          </a:xfrm>
          <a:prstGeom prst="line">
            <a:avLst/>
          </a:prstGeom>
          <a:noFill/>
          <a:ln w="12700">
            <a:solidFill>
              <a:srgbClr val="990033"/>
            </a:solidFill>
            <a:round/>
            <a:headEnd/>
            <a:tailEnd/>
          </a:ln>
        </p:spPr>
        <p:txBody>
          <a:bodyPr/>
          <a:lstStyle/>
          <a:p>
            <a:endParaRPr lang="en-US"/>
          </a:p>
        </p:txBody>
      </p:sp>
      <p:sp>
        <p:nvSpPr>
          <p:cNvPr id="24636" name="Line 67"/>
          <p:cNvSpPr>
            <a:spLocks noChangeShapeType="1"/>
          </p:cNvSpPr>
          <p:nvPr/>
        </p:nvSpPr>
        <p:spPr bwMode="auto">
          <a:xfrm>
            <a:off x="8534400" y="3810000"/>
            <a:ext cx="0" cy="381000"/>
          </a:xfrm>
          <a:prstGeom prst="line">
            <a:avLst/>
          </a:prstGeom>
          <a:noFill/>
          <a:ln w="12700">
            <a:solidFill>
              <a:srgbClr val="990033"/>
            </a:solidFill>
            <a:round/>
            <a:headEnd/>
            <a:tailEnd/>
          </a:ln>
        </p:spPr>
        <p:txBody>
          <a:bodyPr/>
          <a:lstStyle/>
          <a:p>
            <a:endParaRPr lang="en-US"/>
          </a:p>
        </p:txBody>
      </p:sp>
      <p:sp>
        <p:nvSpPr>
          <p:cNvPr id="24637" name="Text Box 71"/>
          <p:cNvSpPr txBox="1">
            <a:spLocks noChangeArrowheads="1"/>
          </p:cNvSpPr>
          <p:nvPr/>
        </p:nvSpPr>
        <p:spPr bwMode="auto">
          <a:xfrm>
            <a:off x="1447800" y="5638800"/>
            <a:ext cx="2286000" cy="923330"/>
          </a:xfrm>
          <a:prstGeom prst="rect">
            <a:avLst/>
          </a:prstGeom>
          <a:noFill/>
          <a:ln w="12700">
            <a:noFill/>
            <a:miter lim="800000"/>
            <a:headEnd/>
            <a:tailEnd/>
          </a:ln>
        </p:spPr>
        <p:txBody>
          <a:bodyPr>
            <a:spAutoFit/>
          </a:bodyPr>
          <a:lstStyle/>
          <a:p>
            <a:pPr>
              <a:spcBef>
                <a:spcPct val="50000"/>
              </a:spcBef>
            </a:pPr>
            <a:r>
              <a:rPr lang="en-US" b="1" dirty="0">
                <a:solidFill>
                  <a:schemeClr val="tx1">
                    <a:lumMod val="95000"/>
                    <a:lumOff val="5000"/>
                  </a:schemeClr>
                </a:solidFill>
              </a:rPr>
              <a:t>The most negative value; therefore, X</a:t>
            </a:r>
            <a:r>
              <a:rPr lang="en-US" b="1" baseline="-25000" dirty="0">
                <a:solidFill>
                  <a:schemeClr val="tx1">
                    <a:lumMod val="95000"/>
                    <a:lumOff val="5000"/>
                  </a:schemeClr>
                </a:solidFill>
              </a:rPr>
              <a:t>1</a:t>
            </a:r>
            <a:r>
              <a:rPr lang="en-US" b="1" dirty="0">
                <a:solidFill>
                  <a:schemeClr val="tx1">
                    <a:lumMod val="95000"/>
                    <a:lumOff val="5000"/>
                  </a:schemeClr>
                </a:solidFill>
              </a:rPr>
              <a:t> is the entering variable</a:t>
            </a:r>
          </a:p>
        </p:txBody>
      </p:sp>
      <p:sp>
        <p:nvSpPr>
          <p:cNvPr id="24638" name="Line 72"/>
          <p:cNvSpPr>
            <a:spLocks noChangeShapeType="1"/>
          </p:cNvSpPr>
          <p:nvPr/>
        </p:nvSpPr>
        <p:spPr bwMode="auto">
          <a:xfrm flipV="1">
            <a:off x="2362200" y="5029200"/>
            <a:ext cx="0" cy="685800"/>
          </a:xfrm>
          <a:prstGeom prst="line">
            <a:avLst/>
          </a:prstGeom>
          <a:noFill/>
          <a:ln w="57150">
            <a:solidFill>
              <a:schemeClr val="tx1"/>
            </a:solidFill>
            <a:round/>
            <a:headEnd/>
            <a:tailEnd type="triangle" w="med" len="med"/>
          </a:ln>
        </p:spPr>
        <p:txBody>
          <a:bodyPr/>
          <a:lstStyle/>
          <a:p>
            <a:endParaRPr lang="en-US"/>
          </a:p>
        </p:txBody>
      </p:sp>
      <p:sp>
        <p:nvSpPr>
          <p:cNvPr id="24639" name="Text Box 73"/>
          <p:cNvSpPr txBox="1">
            <a:spLocks noChangeArrowheads="1"/>
          </p:cNvSpPr>
          <p:nvPr/>
        </p:nvSpPr>
        <p:spPr bwMode="auto">
          <a:xfrm>
            <a:off x="6553200" y="5486400"/>
            <a:ext cx="2362200" cy="923330"/>
          </a:xfrm>
          <a:prstGeom prst="rect">
            <a:avLst/>
          </a:prstGeom>
          <a:noFill/>
          <a:ln w="12700">
            <a:noFill/>
            <a:miter lim="800000"/>
            <a:headEnd/>
            <a:tailEnd/>
          </a:ln>
        </p:spPr>
        <p:txBody>
          <a:bodyPr>
            <a:spAutoFit/>
          </a:bodyPr>
          <a:lstStyle/>
          <a:p>
            <a:pPr>
              <a:spcBef>
                <a:spcPct val="50000"/>
              </a:spcBef>
            </a:pPr>
            <a:r>
              <a:rPr lang="en-US" b="1" dirty="0">
                <a:solidFill>
                  <a:schemeClr val="tx1">
                    <a:lumMod val="95000"/>
                    <a:lumOff val="5000"/>
                  </a:schemeClr>
                </a:solidFill>
              </a:rPr>
              <a:t>The smallest ratio is 6/3 =2; therefore, S</a:t>
            </a:r>
            <a:r>
              <a:rPr lang="en-US" b="1" baseline="-25000" dirty="0">
                <a:solidFill>
                  <a:schemeClr val="tx1">
                    <a:lumMod val="95000"/>
                    <a:lumOff val="5000"/>
                  </a:schemeClr>
                </a:solidFill>
              </a:rPr>
              <a:t>3</a:t>
            </a:r>
            <a:r>
              <a:rPr lang="en-US" b="1" dirty="0">
                <a:solidFill>
                  <a:schemeClr val="tx1">
                    <a:lumMod val="95000"/>
                    <a:lumOff val="5000"/>
                  </a:schemeClr>
                </a:solidFill>
              </a:rPr>
              <a:t> is the leaving variable</a:t>
            </a:r>
          </a:p>
        </p:txBody>
      </p:sp>
      <p:sp>
        <p:nvSpPr>
          <p:cNvPr id="24640" name="Line 74"/>
          <p:cNvSpPr>
            <a:spLocks noChangeShapeType="1"/>
          </p:cNvSpPr>
          <p:nvPr/>
        </p:nvSpPr>
        <p:spPr bwMode="auto">
          <a:xfrm flipV="1">
            <a:off x="7924800" y="4038600"/>
            <a:ext cx="0" cy="1447800"/>
          </a:xfrm>
          <a:prstGeom prst="line">
            <a:avLst/>
          </a:prstGeom>
          <a:noFill/>
          <a:ln w="57150">
            <a:solidFill>
              <a:schemeClr val="tx1"/>
            </a:solidFill>
            <a:round/>
            <a:headEnd/>
            <a:tailEnd type="triangle" w="med" len="med"/>
          </a:ln>
        </p:spPr>
        <p:txBody>
          <a:bodyPr/>
          <a:lstStyle/>
          <a:p>
            <a:endParaRPr lang="en-US"/>
          </a:p>
        </p:txBody>
      </p:sp>
      <p:sp>
        <p:nvSpPr>
          <p:cNvPr id="24641" name="Text Box 75"/>
          <p:cNvSpPr txBox="1">
            <a:spLocks noChangeArrowheads="1"/>
          </p:cNvSpPr>
          <p:nvPr/>
        </p:nvSpPr>
        <p:spPr bwMode="auto">
          <a:xfrm>
            <a:off x="228600" y="1004888"/>
            <a:ext cx="8686800" cy="830997"/>
          </a:xfrm>
          <a:prstGeom prst="rect">
            <a:avLst/>
          </a:prstGeom>
          <a:noFill/>
          <a:ln w="12700">
            <a:noFill/>
            <a:miter lim="800000"/>
            <a:headEnd/>
            <a:tailEnd/>
          </a:ln>
        </p:spPr>
        <p:txBody>
          <a:bodyPr>
            <a:spAutoFit/>
          </a:bodyPr>
          <a:lstStyle/>
          <a:p>
            <a:pPr>
              <a:spcBef>
                <a:spcPct val="50000"/>
              </a:spcBef>
            </a:pPr>
            <a:r>
              <a:rPr lang="en-US" sz="2400" dirty="0">
                <a:solidFill>
                  <a:schemeClr val="tx1">
                    <a:lumMod val="95000"/>
                    <a:lumOff val="5000"/>
                  </a:schemeClr>
                </a:solidFill>
              </a:rPr>
              <a:t>This solution is not optimal, since there is a negative numbers in the last row</a:t>
            </a:r>
          </a:p>
        </p:txBody>
      </p:sp>
    </p:spTree>
    <p:extLst>
      <p:ext uri="{BB962C8B-B14F-4D97-AF65-F5344CB8AC3E}">
        <p14:creationId xmlns:p14="http://schemas.microsoft.com/office/powerpoint/2010/main" val="36251138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en-US" smtClean="0"/>
              <a:t>Iteration</a:t>
            </a:r>
          </a:p>
        </p:txBody>
      </p:sp>
      <mc:AlternateContent xmlns:mc="http://schemas.openxmlformats.org/markup-compatibility/2006" xmlns:a14="http://schemas.microsoft.com/office/drawing/2010/main">
        <mc:Choice Requires="a14">
          <p:graphicFrame>
            <p:nvGraphicFramePr>
              <p:cNvPr id="102470" name="Group 70"/>
              <p:cNvGraphicFramePr>
                <a:graphicFrameLocks noGrp="1"/>
              </p:cNvGraphicFramePr>
              <p:nvPr>
                <p:ph idx="1"/>
                <p:extLst>
                  <p:ext uri="{D42A27DB-BD31-4B8C-83A1-F6EECF244321}">
                    <p14:modId xmlns:p14="http://schemas.microsoft.com/office/powerpoint/2010/main" val="2873955516"/>
                  </p:ext>
                </p:extLst>
              </p:nvPr>
            </p:nvGraphicFramePr>
            <p:xfrm>
              <a:off x="304800" y="1752600"/>
              <a:ext cx="8534400" cy="3665835"/>
            </p:xfrm>
            <a:graphic>
              <a:graphicData uri="http://schemas.openxmlformats.org/drawingml/2006/table">
                <a:tbl>
                  <a:tblPr>
                    <a:tableStyleId>{3C2FFA5D-87B4-456A-9821-1D502468CF0F}</a:tableStyleId>
                  </a:tblPr>
                  <a:tblGrid>
                    <a:gridCol w="1458888"/>
                    <a:gridCol w="1087462"/>
                    <a:gridCol w="1122363"/>
                    <a:gridCol w="1123950"/>
                    <a:gridCol w="1271587"/>
                    <a:gridCol w="1198563"/>
                    <a:gridCol w="1271587"/>
                  </a:tblGrid>
                  <a:tr h="762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Basic variable</a:t>
                          </a:r>
                          <a:endParaRPr kumimoji="0" lang="en-US" sz="2800" b="0" i="0" u="none" strike="noStrike" cap="none" normalizeH="0" baseline="0" dirty="0" smtClean="0">
                            <a:ln>
                              <a:noFill/>
                            </a:ln>
                            <a:solidFill>
                              <a:schemeClr val="folHlink"/>
                            </a:solidFill>
                            <a:effectLst/>
                            <a:latin typeface="Times New Roman" pitchFamily="18"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X</a:t>
                          </a:r>
                          <a:r>
                            <a:rPr kumimoji="0" lang="en-US" sz="2800" u="none" strike="noStrike" cap="none" normalizeH="0" baseline="-25000" smtClean="0">
                              <a:ln>
                                <a:noFill/>
                              </a:ln>
                              <a:effectLst/>
                            </a:rPr>
                            <a:t>1</a:t>
                          </a:r>
                          <a:endParaRPr kumimoji="0" lang="en-US" sz="2800" b="0" i="0" u="none" strike="noStrike" cap="none" normalizeH="0" baseline="-25000" smtClean="0">
                            <a:ln>
                              <a:noFill/>
                            </a:ln>
                            <a:solidFill>
                              <a:schemeClr val="folHlink"/>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X</a:t>
                          </a:r>
                          <a:r>
                            <a:rPr kumimoji="0" lang="en-US" sz="2800" u="none" strike="noStrike" cap="none" normalizeH="0" baseline="-25000" smtClean="0">
                              <a:ln>
                                <a:noFill/>
                              </a:ln>
                              <a:effectLst/>
                            </a:rPr>
                            <a:t>2</a:t>
                          </a:r>
                          <a:endParaRPr kumimoji="0" lang="en-US" sz="2800" b="0" i="0" u="none" strike="noStrike" cap="none" normalizeH="0" baseline="-25000" smtClean="0">
                            <a:ln>
                              <a:noFill/>
                            </a:ln>
                            <a:solidFill>
                              <a:schemeClr val="folHlink"/>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S</a:t>
                          </a:r>
                          <a:r>
                            <a:rPr kumimoji="0" lang="en-US" sz="2800" u="none" strike="noStrike" cap="none" normalizeH="0" baseline="-25000" smtClean="0">
                              <a:ln>
                                <a:noFill/>
                              </a:ln>
                              <a:effectLst/>
                            </a:rPr>
                            <a:t>1</a:t>
                          </a:r>
                          <a:endParaRPr kumimoji="0" lang="en-US" sz="2800" b="0" i="0" u="none" strike="noStrike" cap="none" normalizeH="0" baseline="-25000" smtClean="0">
                            <a:ln>
                              <a:noFill/>
                            </a:ln>
                            <a:solidFill>
                              <a:schemeClr val="folHlink"/>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S</a:t>
                          </a:r>
                          <a:r>
                            <a:rPr kumimoji="0" lang="en-US" sz="2800" u="none" strike="noStrike" cap="none" normalizeH="0" baseline="-25000" smtClean="0">
                              <a:ln>
                                <a:noFill/>
                              </a:ln>
                              <a:effectLst/>
                            </a:rPr>
                            <a:t>2</a:t>
                          </a:r>
                          <a:endParaRPr kumimoji="0" lang="en-US" sz="2800" b="0" i="0" u="none" strike="noStrike" cap="none" normalizeH="0" baseline="-25000" smtClean="0">
                            <a:ln>
                              <a:noFill/>
                            </a:ln>
                            <a:solidFill>
                              <a:schemeClr val="folHlink"/>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S</a:t>
                          </a:r>
                          <a:r>
                            <a:rPr kumimoji="0" lang="en-US" sz="2800" u="none" strike="noStrike" cap="none" normalizeH="0" baseline="-25000" smtClean="0">
                              <a:ln>
                                <a:noFill/>
                              </a:ln>
                              <a:effectLst/>
                            </a:rPr>
                            <a:t>3</a:t>
                          </a:r>
                          <a:endParaRPr kumimoji="0" lang="en-US" sz="2800" b="0" i="0" u="none" strike="noStrike" cap="none" normalizeH="0" baseline="-25000" smtClean="0">
                            <a:ln>
                              <a:noFill/>
                            </a:ln>
                            <a:solidFill>
                              <a:schemeClr val="folHlink"/>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RHS</a:t>
                          </a:r>
                          <a:endParaRPr kumimoji="0" lang="en-US" sz="2800" b="0" i="0" u="none" strike="noStrike" cap="none" normalizeH="0" baseline="0" smtClean="0">
                            <a:ln>
                              <a:noFill/>
                            </a:ln>
                            <a:solidFill>
                              <a:schemeClr val="folHlink"/>
                            </a:solidFill>
                            <a:effectLst/>
                            <a:latin typeface="Times New Roman" pitchFamily="18" charset="0"/>
                          </a:endParaRPr>
                        </a:p>
                      </a:txBody>
                      <a:tcPr horzOverflow="overflow"/>
                    </a:tc>
                  </a:tr>
                  <a:tr h="5032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S</a:t>
                          </a:r>
                          <a:r>
                            <a:rPr kumimoji="0" lang="en-US" sz="2800" u="none" strike="noStrike" cap="none" normalizeH="0" baseline="-25000" dirty="0" smtClean="0">
                              <a:ln>
                                <a:noFill/>
                              </a:ln>
                              <a:effectLst/>
                            </a:rPr>
                            <a:t>1</a:t>
                          </a:r>
                          <a:endParaRPr kumimoji="0" lang="en-US" sz="2800" b="0" i="0" u="none" strike="noStrike" cap="none" normalizeH="0" baseline="-25000" dirty="0" smtClean="0">
                            <a:ln>
                              <a:noFill/>
                            </a:ln>
                            <a:solidFill>
                              <a:srgbClr val="2237A0"/>
                            </a:solidFill>
                            <a:effectLst/>
                            <a:latin typeface="Times New Roman" pitchFamily="18"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0</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0</a:t>
                          </a:r>
                          <a:endParaRPr kumimoji="0" lang="en-US" sz="2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1</a:t>
                          </a:r>
                          <a:endParaRPr kumimoji="0" lang="en-US" sz="2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14:m>
                            <m:oMathPara xmlns:m="http://schemas.openxmlformats.org/officeDocument/2006/math">
                              <m:oMathParaPr>
                                <m:jc m:val="centerGroup"/>
                              </m:oMathParaPr>
                              <m:oMath xmlns:m="http://schemas.openxmlformats.org/officeDocument/2006/math">
                                <m:f>
                                  <m:fPr>
                                    <m:type m:val="skw"/>
                                    <m:ctrlPr>
                                      <a:rPr kumimoji="0" lang="en-US" sz="2800" i="1" u="none" strike="noStrike" cap="none" normalizeH="0" baseline="0" smtClean="0">
                                        <a:ln>
                                          <a:noFill/>
                                        </a:ln>
                                        <a:effectLst/>
                                        <a:latin typeface="Cambria Math" panose="02040503050406030204" pitchFamily="18" charset="0"/>
                                      </a:rPr>
                                    </m:ctrlPr>
                                  </m:fPr>
                                  <m:num>
                                    <m:r>
                                      <a:rPr kumimoji="0" lang="en-IN" sz="2800" u="none" strike="noStrike" cap="none" normalizeH="0" baseline="0" smtClean="0">
                                        <a:ln>
                                          <a:noFill/>
                                        </a:ln>
                                        <a:effectLst/>
                                        <a:latin typeface="Cambria Math"/>
                                      </a:rPr>
                                      <m:t>1</m:t>
                                    </m:r>
                                  </m:num>
                                  <m:den>
                                    <m:r>
                                      <a:rPr kumimoji="0" lang="en-IN" sz="2800" u="none" strike="noStrike" cap="none" normalizeH="0" baseline="0" smtClean="0">
                                        <a:ln>
                                          <a:noFill/>
                                        </a:ln>
                                        <a:effectLst/>
                                        <a:latin typeface="Cambria Math"/>
                                      </a:rPr>
                                      <m:t>3</m:t>
                                    </m:r>
                                  </m:den>
                                </m:f>
                              </m:oMath>
                            </m:oMathPara>
                          </a14:m>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14:m>
                            <m:oMathPara xmlns:m="http://schemas.openxmlformats.org/officeDocument/2006/math">
                              <m:oMathParaPr>
                                <m:jc m:val="centerGroup"/>
                              </m:oMathParaPr>
                              <m:oMath xmlns:m="http://schemas.openxmlformats.org/officeDocument/2006/math">
                                <m:f>
                                  <m:fPr>
                                    <m:type m:val="lin"/>
                                    <m:ctrlPr>
                                      <a:rPr kumimoji="0" lang="en-US" sz="2800" i="1" u="none" strike="noStrike" cap="none" normalizeH="0" baseline="0" smtClean="0">
                                        <a:ln>
                                          <a:noFill/>
                                        </a:ln>
                                        <a:effectLst/>
                                        <a:latin typeface="Cambria Math" panose="02040503050406030204" pitchFamily="18" charset="0"/>
                                      </a:rPr>
                                    </m:ctrlPr>
                                  </m:fPr>
                                  <m:num>
                                    <m:r>
                                      <a:rPr kumimoji="0" lang="en-IN" sz="2800" u="none" strike="noStrike" cap="none" normalizeH="0" baseline="0" smtClean="0">
                                        <a:ln>
                                          <a:noFill/>
                                        </a:ln>
                                        <a:effectLst/>
                                        <a:latin typeface="Cambria Math"/>
                                      </a:rPr>
                                      <m:t>−1</m:t>
                                    </m:r>
                                  </m:num>
                                  <m:den>
                                    <m:r>
                                      <a:rPr kumimoji="0" lang="en-IN" sz="2800" u="none" strike="noStrike" cap="none" normalizeH="0" baseline="0" smtClean="0">
                                        <a:ln>
                                          <a:noFill/>
                                        </a:ln>
                                        <a:effectLst/>
                                        <a:latin typeface="Cambria Math"/>
                                      </a:rPr>
                                      <m:t>3</m:t>
                                    </m:r>
                                  </m:den>
                                </m:f>
                              </m:oMath>
                            </m:oMathPara>
                          </a14:m>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2</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tc>
                  </a:tr>
                  <a:tr h="519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X</a:t>
                          </a:r>
                          <a:r>
                            <a:rPr kumimoji="0" lang="en-US" sz="2800" u="none" strike="noStrike" cap="none" normalizeH="0" baseline="-25000" dirty="0" smtClean="0">
                              <a:ln>
                                <a:noFill/>
                              </a:ln>
                              <a:effectLst/>
                            </a:rPr>
                            <a:t>2</a:t>
                          </a:r>
                          <a:endParaRPr kumimoji="0" lang="en-US" sz="2800" b="0" i="0" u="none" strike="noStrike" cap="none" normalizeH="0" baseline="-25000" dirty="0" smtClean="0">
                            <a:ln>
                              <a:noFill/>
                            </a:ln>
                            <a:solidFill>
                              <a:srgbClr val="2237A0"/>
                            </a:solidFill>
                            <a:effectLst/>
                            <a:latin typeface="Times New Roman" pitchFamily="18"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0</a:t>
                          </a:r>
                          <a:endParaRPr kumimoji="0" lang="en-US" sz="2800" b="0" i="0" u="none" strike="noStrike" cap="none" normalizeH="0" baseline="0" dirty="0" smtClean="0">
                            <a:ln>
                              <a:noFill/>
                            </a:ln>
                            <a:solidFill>
                              <a:schemeClr val="bg1">
                                <a:lumMod val="65000"/>
                              </a:schemeClr>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1</a:t>
                          </a:r>
                          <a:endParaRPr kumimoji="0" lang="en-US" sz="2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0</a:t>
                          </a:r>
                          <a:endParaRPr kumimoji="0" lang="en-US" sz="2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1/2</a:t>
                          </a:r>
                          <a:endParaRPr kumimoji="0" lang="en-US" sz="2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0</a:t>
                          </a:r>
                          <a:endParaRPr kumimoji="0" lang="en-US" sz="2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6</a:t>
                          </a:r>
                          <a:endParaRPr kumimoji="0" lang="en-US" sz="2800" b="0" i="0" u="none" strike="noStrike" cap="none" normalizeH="0" baseline="0" smtClean="0">
                            <a:ln>
                              <a:noFill/>
                            </a:ln>
                            <a:solidFill>
                              <a:schemeClr val="tx1"/>
                            </a:solidFill>
                            <a:effectLst/>
                            <a:latin typeface="Times New Roman" pitchFamily="18" charset="0"/>
                          </a:endParaRPr>
                        </a:p>
                      </a:txBody>
                      <a:tcPr horzOverflow="overflow"/>
                    </a:tc>
                  </a:tr>
                  <a:tr h="100359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14:m>
                            <m:oMathPara xmlns:m="http://schemas.openxmlformats.org/officeDocument/2006/math">
                              <m:oMathParaPr>
                                <m:jc m:val="center"/>
                              </m:oMathParaPr>
                              <m:oMath xmlns:m="http://schemas.openxmlformats.org/officeDocument/2006/math">
                                <m:sSub>
                                  <m:sSubPr>
                                    <m:ctrlPr>
                                      <a:rPr kumimoji="0" lang="en-US" sz="3600" i="1" u="none" strike="noStrike" cap="none" normalizeH="0" baseline="-25000" smtClean="0">
                                        <a:ln>
                                          <a:noFill/>
                                        </a:ln>
                                        <a:effectLst/>
                                        <a:latin typeface="Cambria Math" panose="02040503050406030204" pitchFamily="18" charset="0"/>
                                      </a:rPr>
                                    </m:ctrlPr>
                                  </m:sSubPr>
                                  <m:e>
                                    <m:r>
                                      <a:rPr kumimoji="0" lang="en-IN" sz="3600" u="none" strike="noStrike" cap="none" normalizeH="0" baseline="-25000" smtClean="0">
                                        <a:ln>
                                          <a:noFill/>
                                        </a:ln>
                                        <a:effectLst/>
                                        <a:latin typeface="Cambria Math"/>
                                      </a:rPr>
                                      <m:t>𝑿</m:t>
                                    </m:r>
                                  </m:e>
                                  <m:sub>
                                    <m:r>
                                      <a:rPr kumimoji="0" lang="en-IN" sz="3600" u="none" strike="noStrike" cap="none" normalizeH="0" baseline="-25000" smtClean="0">
                                        <a:ln>
                                          <a:noFill/>
                                        </a:ln>
                                        <a:effectLst/>
                                        <a:latin typeface="Cambria Math"/>
                                      </a:rPr>
                                      <m:t>𝟏</m:t>
                                    </m:r>
                                  </m:sub>
                                </m:sSub>
                              </m:oMath>
                            </m:oMathPara>
                          </a14:m>
                          <a:endParaRPr kumimoji="0" lang="en-US" sz="2800" b="1" i="0" u="none" strike="noStrike" cap="none" normalizeH="0" baseline="-25000" dirty="0" smtClean="0">
                            <a:ln>
                              <a:noFill/>
                            </a:ln>
                            <a:solidFill>
                              <a:srgbClr val="2237A0"/>
                            </a:solidFill>
                            <a:effectLst/>
                            <a:latin typeface="Times New Roman" pitchFamily="18"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0</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0</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14:m>
                            <m:oMathPara xmlns:m="http://schemas.openxmlformats.org/officeDocument/2006/math">
                              <m:oMathParaPr>
                                <m:jc m:val="centerGroup"/>
                              </m:oMathParaPr>
                              <m:oMath xmlns:m="http://schemas.openxmlformats.org/officeDocument/2006/math">
                                <m:f>
                                  <m:fPr>
                                    <m:type m:val="lin"/>
                                    <m:ctrlPr>
                                      <a:rPr kumimoji="0" lang="en-US" sz="2800" i="1" u="none" strike="noStrike" cap="none" normalizeH="0" baseline="0" smtClean="0">
                                        <a:ln>
                                          <a:noFill/>
                                        </a:ln>
                                        <a:effectLst/>
                                        <a:latin typeface="Cambria Math" panose="02040503050406030204" pitchFamily="18" charset="0"/>
                                      </a:rPr>
                                    </m:ctrlPr>
                                  </m:fPr>
                                  <m:num>
                                    <m:r>
                                      <a:rPr kumimoji="0" lang="en-IN" sz="2800" u="none" strike="noStrike" cap="none" normalizeH="0" baseline="0" smtClean="0">
                                        <a:ln>
                                          <a:noFill/>
                                        </a:ln>
                                        <a:effectLst/>
                                        <a:latin typeface="Cambria Math"/>
                                      </a:rPr>
                                      <m:t>−1</m:t>
                                    </m:r>
                                  </m:num>
                                  <m:den>
                                    <m:r>
                                      <a:rPr kumimoji="0" lang="en-IN" sz="2800" u="none" strike="noStrike" cap="none" normalizeH="0" baseline="0" smtClean="0">
                                        <a:ln>
                                          <a:noFill/>
                                        </a:ln>
                                        <a:effectLst/>
                                        <a:latin typeface="Cambria Math"/>
                                      </a:rPr>
                                      <m:t>3</m:t>
                                    </m:r>
                                  </m:den>
                                </m:f>
                              </m:oMath>
                            </m:oMathPara>
                          </a14:m>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14:m>
                            <m:oMathPara xmlns:m="http://schemas.openxmlformats.org/officeDocument/2006/math">
                              <m:oMathParaPr>
                                <m:jc m:val="centerGroup"/>
                              </m:oMathParaPr>
                              <m:oMath xmlns:m="http://schemas.openxmlformats.org/officeDocument/2006/math">
                                <m:f>
                                  <m:fPr>
                                    <m:type m:val="lin"/>
                                    <m:ctrlPr>
                                      <a:rPr kumimoji="0" lang="en-US" sz="2800" i="1" u="none" strike="noStrike" cap="none" normalizeH="0" baseline="0" smtClean="0">
                                        <a:ln>
                                          <a:noFill/>
                                        </a:ln>
                                        <a:effectLst/>
                                        <a:latin typeface="Cambria Math" panose="02040503050406030204" pitchFamily="18" charset="0"/>
                                      </a:rPr>
                                    </m:ctrlPr>
                                  </m:fPr>
                                  <m:num>
                                    <m:r>
                                      <a:rPr kumimoji="0" lang="en-IN" sz="2800" u="none" strike="noStrike" cap="none" normalizeH="0" baseline="0" smtClean="0">
                                        <a:ln>
                                          <a:noFill/>
                                        </a:ln>
                                        <a:effectLst/>
                                        <a:latin typeface="Cambria Math"/>
                                      </a:rPr>
                                      <m:t>1</m:t>
                                    </m:r>
                                  </m:num>
                                  <m:den>
                                    <m:r>
                                      <a:rPr kumimoji="0" lang="en-IN" sz="2800" u="none" strike="noStrike" cap="none" normalizeH="0" baseline="0" smtClean="0">
                                        <a:ln>
                                          <a:noFill/>
                                        </a:ln>
                                        <a:effectLst/>
                                        <a:latin typeface="Cambria Math"/>
                                      </a:rPr>
                                      <m:t>3</m:t>
                                    </m:r>
                                  </m:den>
                                </m:f>
                              </m:oMath>
                            </m:oMathPara>
                          </a14:m>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2</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tc>
                  </a:tr>
                  <a:tr h="5492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Z</a:t>
                          </a:r>
                          <a:endParaRPr kumimoji="0" lang="en-US" sz="2800" b="0" i="0" u="none" strike="noStrike" cap="none" normalizeH="0" baseline="0" dirty="0" smtClean="0">
                            <a:ln>
                              <a:noFill/>
                            </a:ln>
                            <a:solidFill>
                              <a:schemeClr val="folHlink"/>
                            </a:solidFill>
                            <a:effectLst/>
                            <a:latin typeface="Times New Roman" pitchFamily="18"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0</a:t>
                          </a:r>
                          <a:endParaRPr kumimoji="0" lang="en-US" sz="2800" b="0" i="0" u="none" strike="noStrike" cap="none" normalizeH="0" baseline="0" dirty="0" smtClean="0">
                            <a:ln>
                              <a:noFill/>
                            </a:ln>
                            <a:solidFill>
                              <a:schemeClr val="folHlink"/>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0</a:t>
                          </a:r>
                          <a:endParaRPr kumimoji="0" lang="en-US" sz="2800" b="0" i="0" u="none" strike="noStrike" cap="none" normalizeH="0" baseline="0" smtClean="0">
                            <a:ln>
                              <a:noFill/>
                            </a:ln>
                            <a:solidFill>
                              <a:schemeClr val="folHlink"/>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0</a:t>
                          </a:r>
                          <a:endParaRPr kumimoji="0" lang="en-US" sz="2800" b="0" i="0" u="none" strike="noStrike" cap="none" normalizeH="0" baseline="0" smtClean="0">
                            <a:ln>
                              <a:noFill/>
                            </a:ln>
                            <a:solidFill>
                              <a:schemeClr val="folHlink"/>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3/2</a:t>
                          </a:r>
                          <a:endParaRPr kumimoji="0" lang="en-US" sz="2800" b="0" i="0" u="none" strike="noStrike" cap="none" normalizeH="0" baseline="0" dirty="0" smtClean="0">
                            <a:ln>
                              <a:noFill/>
                            </a:ln>
                            <a:solidFill>
                              <a:schemeClr val="folHlink"/>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1</a:t>
                          </a:r>
                          <a:endParaRPr kumimoji="0" lang="en-US" sz="2800" b="0" i="0" u="none" strike="noStrike" cap="none" normalizeH="0" baseline="0" dirty="0" smtClean="0">
                            <a:ln>
                              <a:noFill/>
                            </a:ln>
                            <a:solidFill>
                              <a:schemeClr val="folHlink"/>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36</a:t>
                          </a:r>
                          <a:endParaRPr kumimoji="0" lang="en-US" sz="2800" b="0" i="0" u="none" strike="noStrike" cap="none" normalizeH="0" baseline="0" dirty="0" smtClean="0">
                            <a:ln>
                              <a:noFill/>
                            </a:ln>
                            <a:solidFill>
                              <a:schemeClr val="folHlink"/>
                            </a:solidFill>
                            <a:effectLst/>
                            <a:latin typeface="Times New Roman" pitchFamily="18" charset="0"/>
                          </a:endParaRPr>
                        </a:p>
                      </a:txBody>
                      <a:tcPr horzOverflow="overflow"/>
                    </a:tc>
                  </a:tr>
                </a:tbl>
              </a:graphicData>
            </a:graphic>
          </p:graphicFrame>
        </mc:Choice>
        <mc:Fallback xmlns="">
          <p:graphicFrame>
            <p:nvGraphicFramePr>
              <p:cNvPr id="102470" name="Group 70"/>
              <p:cNvGraphicFramePr>
                <a:graphicFrameLocks noGrp="1"/>
              </p:cNvGraphicFramePr>
              <p:nvPr>
                <p:ph idx="1"/>
                <p:extLst>
                  <p:ext uri="{D42A27DB-BD31-4B8C-83A1-F6EECF244321}">
                    <p14:modId xmlns:p14="http://schemas.microsoft.com/office/powerpoint/2010/main" val="2873955516"/>
                  </p:ext>
                </p:extLst>
              </p:nvPr>
            </p:nvGraphicFramePr>
            <p:xfrm>
              <a:off x="304800" y="1752600"/>
              <a:ext cx="8534400" cy="3665835"/>
            </p:xfrm>
            <a:graphic>
              <a:graphicData uri="http://schemas.openxmlformats.org/drawingml/2006/table">
                <a:tbl>
                  <a:tblPr>
                    <a:tableStyleId>{3C2FFA5D-87B4-456A-9821-1D502468CF0F}</a:tableStyleId>
                  </a:tblPr>
                  <a:tblGrid>
                    <a:gridCol w="1458888"/>
                    <a:gridCol w="1087462"/>
                    <a:gridCol w="1122363"/>
                    <a:gridCol w="1123950"/>
                    <a:gridCol w="1271587"/>
                    <a:gridCol w="1198563"/>
                    <a:gridCol w="1271587"/>
                  </a:tblGrid>
                  <a:tr h="9448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Basic variable</a:t>
                          </a:r>
                          <a:endParaRPr kumimoji="0" lang="en-US" sz="2800" b="0" i="0" u="none" strike="noStrike" cap="none" normalizeH="0" baseline="0" dirty="0" smtClean="0">
                            <a:ln>
                              <a:noFill/>
                            </a:ln>
                            <a:solidFill>
                              <a:schemeClr val="folHlink"/>
                            </a:solidFill>
                            <a:effectLst/>
                            <a:latin typeface="Times New Roman" pitchFamily="18"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X</a:t>
                          </a:r>
                          <a:r>
                            <a:rPr kumimoji="0" lang="en-US" sz="2800" u="none" strike="noStrike" cap="none" normalizeH="0" baseline="-25000" smtClean="0">
                              <a:ln>
                                <a:noFill/>
                              </a:ln>
                              <a:effectLst/>
                            </a:rPr>
                            <a:t>1</a:t>
                          </a:r>
                          <a:endParaRPr kumimoji="0" lang="en-US" sz="2800" b="0" i="0" u="none" strike="noStrike" cap="none" normalizeH="0" baseline="-25000" smtClean="0">
                            <a:ln>
                              <a:noFill/>
                            </a:ln>
                            <a:solidFill>
                              <a:schemeClr val="folHlink"/>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X</a:t>
                          </a:r>
                          <a:r>
                            <a:rPr kumimoji="0" lang="en-US" sz="2800" u="none" strike="noStrike" cap="none" normalizeH="0" baseline="-25000" smtClean="0">
                              <a:ln>
                                <a:noFill/>
                              </a:ln>
                              <a:effectLst/>
                            </a:rPr>
                            <a:t>2</a:t>
                          </a:r>
                          <a:endParaRPr kumimoji="0" lang="en-US" sz="2800" b="0" i="0" u="none" strike="noStrike" cap="none" normalizeH="0" baseline="-25000" smtClean="0">
                            <a:ln>
                              <a:noFill/>
                            </a:ln>
                            <a:solidFill>
                              <a:schemeClr val="folHlink"/>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S</a:t>
                          </a:r>
                          <a:r>
                            <a:rPr kumimoji="0" lang="en-US" sz="2800" u="none" strike="noStrike" cap="none" normalizeH="0" baseline="-25000" smtClean="0">
                              <a:ln>
                                <a:noFill/>
                              </a:ln>
                              <a:effectLst/>
                            </a:rPr>
                            <a:t>1</a:t>
                          </a:r>
                          <a:endParaRPr kumimoji="0" lang="en-US" sz="2800" b="0" i="0" u="none" strike="noStrike" cap="none" normalizeH="0" baseline="-25000" smtClean="0">
                            <a:ln>
                              <a:noFill/>
                            </a:ln>
                            <a:solidFill>
                              <a:schemeClr val="folHlink"/>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S</a:t>
                          </a:r>
                          <a:r>
                            <a:rPr kumimoji="0" lang="en-US" sz="2800" u="none" strike="noStrike" cap="none" normalizeH="0" baseline="-25000" smtClean="0">
                              <a:ln>
                                <a:noFill/>
                              </a:ln>
                              <a:effectLst/>
                            </a:rPr>
                            <a:t>2</a:t>
                          </a:r>
                          <a:endParaRPr kumimoji="0" lang="en-US" sz="2800" b="0" i="0" u="none" strike="noStrike" cap="none" normalizeH="0" baseline="-25000" smtClean="0">
                            <a:ln>
                              <a:noFill/>
                            </a:ln>
                            <a:solidFill>
                              <a:schemeClr val="folHlink"/>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S</a:t>
                          </a:r>
                          <a:r>
                            <a:rPr kumimoji="0" lang="en-US" sz="2800" u="none" strike="noStrike" cap="none" normalizeH="0" baseline="-25000" smtClean="0">
                              <a:ln>
                                <a:noFill/>
                              </a:ln>
                              <a:effectLst/>
                            </a:rPr>
                            <a:t>3</a:t>
                          </a:r>
                          <a:endParaRPr kumimoji="0" lang="en-US" sz="2800" b="0" i="0" u="none" strike="noStrike" cap="none" normalizeH="0" baseline="-25000" smtClean="0">
                            <a:ln>
                              <a:noFill/>
                            </a:ln>
                            <a:solidFill>
                              <a:schemeClr val="folHlink"/>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RHS</a:t>
                          </a:r>
                          <a:endParaRPr kumimoji="0" lang="en-US" sz="2800" b="0" i="0" u="none" strike="noStrike" cap="none" normalizeH="0" baseline="0" smtClean="0">
                            <a:ln>
                              <a:noFill/>
                            </a:ln>
                            <a:solidFill>
                              <a:schemeClr val="folHlink"/>
                            </a:solidFill>
                            <a:effectLst/>
                            <a:latin typeface="Times New Roman" pitchFamily="18" charset="0"/>
                          </a:endParaRPr>
                        </a:p>
                      </a:txBody>
                      <a:tcPr horzOverflow="overflow"/>
                    </a:tc>
                  </a:tr>
                  <a:tr h="64897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S</a:t>
                          </a:r>
                          <a:r>
                            <a:rPr kumimoji="0" lang="en-US" sz="2800" u="none" strike="noStrike" cap="none" normalizeH="0" baseline="-25000" dirty="0" smtClean="0">
                              <a:ln>
                                <a:noFill/>
                              </a:ln>
                              <a:effectLst/>
                            </a:rPr>
                            <a:t>1</a:t>
                          </a:r>
                          <a:endParaRPr kumimoji="0" lang="en-US" sz="2800" b="0" i="0" u="none" strike="noStrike" cap="none" normalizeH="0" baseline="-25000" dirty="0" smtClean="0">
                            <a:ln>
                              <a:noFill/>
                            </a:ln>
                            <a:solidFill>
                              <a:srgbClr val="2237A0"/>
                            </a:solidFill>
                            <a:effectLst/>
                            <a:latin typeface="Times New Roman" pitchFamily="18"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0</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0</a:t>
                          </a:r>
                          <a:endParaRPr kumimoji="0" lang="en-US" sz="2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1</a:t>
                          </a:r>
                          <a:endParaRPr kumimoji="0" lang="en-US" sz="2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endParaRPr lang="en-US"/>
                        </a:p>
                      </a:txBody>
                      <a:tcPr horzOverflow="overflow">
                        <a:blipFill rotWithShape="0">
                          <a:blip r:embed="rId2"/>
                          <a:stretch>
                            <a:fillRect l="-380383" t="-153271" r="-198086" b="-342056"/>
                          </a:stretch>
                        </a:blipFill>
                      </a:tcPr>
                    </a:tc>
                    <a:tc>
                      <a:txBody>
                        <a:bodyPr/>
                        <a:lstStyle/>
                        <a:p>
                          <a:endParaRPr lang="en-US"/>
                        </a:p>
                      </a:txBody>
                      <a:tcPr horzOverflow="overflow">
                        <a:blipFill rotWithShape="0">
                          <a:blip r:embed="rId2"/>
                          <a:stretch>
                            <a:fillRect l="-512245" t="-153271" r="-111224" b="-342056"/>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2</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tc>
                  </a:tr>
                  <a:tr h="5191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X</a:t>
                          </a:r>
                          <a:r>
                            <a:rPr kumimoji="0" lang="en-US" sz="2800" u="none" strike="noStrike" cap="none" normalizeH="0" baseline="-25000" dirty="0" smtClean="0">
                              <a:ln>
                                <a:noFill/>
                              </a:ln>
                              <a:effectLst/>
                            </a:rPr>
                            <a:t>2</a:t>
                          </a:r>
                          <a:endParaRPr kumimoji="0" lang="en-US" sz="2800" b="0" i="0" u="none" strike="noStrike" cap="none" normalizeH="0" baseline="-25000" dirty="0" smtClean="0">
                            <a:ln>
                              <a:noFill/>
                            </a:ln>
                            <a:solidFill>
                              <a:srgbClr val="2237A0"/>
                            </a:solidFill>
                            <a:effectLst/>
                            <a:latin typeface="Times New Roman" pitchFamily="18"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0</a:t>
                          </a:r>
                          <a:endParaRPr kumimoji="0" lang="en-US" sz="2800" b="0" i="0" u="none" strike="noStrike" cap="none" normalizeH="0" baseline="0" dirty="0" smtClean="0">
                            <a:ln>
                              <a:noFill/>
                            </a:ln>
                            <a:solidFill>
                              <a:schemeClr val="bg1">
                                <a:lumMod val="65000"/>
                              </a:schemeClr>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1</a:t>
                          </a:r>
                          <a:endParaRPr kumimoji="0" lang="en-US" sz="2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0</a:t>
                          </a:r>
                          <a:endParaRPr kumimoji="0" lang="en-US" sz="2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1/2</a:t>
                          </a:r>
                          <a:endParaRPr kumimoji="0" lang="en-US" sz="2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0</a:t>
                          </a:r>
                          <a:endParaRPr kumimoji="0" lang="en-US" sz="2800" b="0" i="0" u="none" strike="noStrike" cap="none" normalizeH="0" baseline="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6</a:t>
                          </a:r>
                          <a:endParaRPr kumimoji="0" lang="en-US" sz="2800" b="0" i="0" u="none" strike="noStrike" cap="none" normalizeH="0" baseline="0" smtClean="0">
                            <a:ln>
                              <a:noFill/>
                            </a:ln>
                            <a:solidFill>
                              <a:schemeClr val="tx1"/>
                            </a:solidFill>
                            <a:effectLst/>
                            <a:latin typeface="Times New Roman" pitchFamily="18" charset="0"/>
                          </a:endParaRPr>
                        </a:p>
                      </a:txBody>
                      <a:tcPr horzOverflow="overflow"/>
                    </a:tc>
                  </a:tr>
                  <a:tr h="1003597">
                    <a:tc>
                      <a:txBody>
                        <a:bodyPr/>
                        <a:lstStyle/>
                        <a:p>
                          <a:endParaRPr lang="en-US"/>
                        </a:p>
                      </a:txBody>
                      <a:tcPr anchor="ctr" horzOverflow="overflow">
                        <a:blipFill rotWithShape="0">
                          <a:blip r:embed="rId2"/>
                          <a:stretch>
                            <a:fillRect l="-3766" t="-215758" r="-489540" b="-70303"/>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1</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0</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0</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tc>
                    <a:tc>
                      <a:txBody>
                        <a:bodyPr/>
                        <a:lstStyle/>
                        <a:p>
                          <a:endParaRPr lang="en-US"/>
                        </a:p>
                      </a:txBody>
                      <a:tcPr horzOverflow="overflow">
                        <a:blipFill rotWithShape="0">
                          <a:blip r:embed="rId2"/>
                          <a:stretch>
                            <a:fillRect l="-380383" t="-215758" r="-198086" b="-70303"/>
                          </a:stretch>
                        </a:blipFill>
                      </a:tcPr>
                    </a:tc>
                    <a:tc>
                      <a:txBody>
                        <a:bodyPr/>
                        <a:lstStyle/>
                        <a:p>
                          <a:endParaRPr lang="en-US"/>
                        </a:p>
                      </a:txBody>
                      <a:tcPr horzOverflow="overflow">
                        <a:blipFill rotWithShape="0">
                          <a:blip r:embed="rId2"/>
                          <a:stretch>
                            <a:fillRect l="-512245" t="-215758" r="-111224" b="-70303"/>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2</a:t>
                          </a:r>
                          <a:endParaRPr kumimoji="0" lang="en-US" sz="2800" b="0" i="0" u="none" strike="noStrike" cap="none" normalizeH="0" baseline="0" dirty="0" smtClean="0">
                            <a:ln>
                              <a:noFill/>
                            </a:ln>
                            <a:solidFill>
                              <a:schemeClr val="tx1"/>
                            </a:solidFill>
                            <a:effectLst/>
                            <a:latin typeface="Times New Roman" pitchFamily="18" charset="0"/>
                          </a:endParaRPr>
                        </a:p>
                      </a:txBody>
                      <a:tcPr horzOverflow="overflow"/>
                    </a:tc>
                  </a:tr>
                  <a:tr h="5492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Z</a:t>
                          </a:r>
                          <a:endParaRPr kumimoji="0" lang="en-US" sz="2800" b="0" i="0" u="none" strike="noStrike" cap="none" normalizeH="0" baseline="0" dirty="0" smtClean="0">
                            <a:ln>
                              <a:noFill/>
                            </a:ln>
                            <a:solidFill>
                              <a:schemeClr val="folHlink"/>
                            </a:solidFill>
                            <a:effectLst/>
                            <a:latin typeface="Times New Roman" pitchFamily="18"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0</a:t>
                          </a:r>
                          <a:endParaRPr kumimoji="0" lang="en-US" sz="2800" b="0" i="0" u="none" strike="noStrike" cap="none" normalizeH="0" baseline="0" dirty="0" smtClean="0">
                            <a:ln>
                              <a:noFill/>
                            </a:ln>
                            <a:solidFill>
                              <a:schemeClr val="folHlink"/>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0</a:t>
                          </a:r>
                          <a:endParaRPr kumimoji="0" lang="en-US" sz="2800" b="0" i="0" u="none" strike="noStrike" cap="none" normalizeH="0" baseline="0" smtClean="0">
                            <a:ln>
                              <a:noFill/>
                            </a:ln>
                            <a:solidFill>
                              <a:schemeClr val="folHlink"/>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smtClean="0">
                              <a:ln>
                                <a:noFill/>
                              </a:ln>
                              <a:effectLst/>
                            </a:rPr>
                            <a:t>0</a:t>
                          </a:r>
                          <a:endParaRPr kumimoji="0" lang="en-US" sz="2800" b="0" i="0" u="none" strike="noStrike" cap="none" normalizeH="0" baseline="0" smtClean="0">
                            <a:ln>
                              <a:noFill/>
                            </a:ln>
                            <a:solidFill>
                              <a:schemeClr val="folHlink"/>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3/2</a:t>
                          </a:r>
                          <a:endParaRPr kumimoji="0" lang="en-US" sz="2800" b="0" i="0" u="none" strike="noStrike" cap="none" normalizeH="0" baseline="0" dirty="0" smtClean="0">
                            <a:ln>
                              <a:noFill/>
                            </a:ln>
                            <a:solidFill>
                              <a:schemeClr val="folHlink"/>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1</a:t>
                          </a:r>
                          <a:endParaRPr kumimoji="0" lang="en-US" sz="2800" b="0" i="0" u="none" strike="noStrike" cap="none" normalizeH="0" baseline="0" dirty="0" smtClean="0">
                            <a:ln>
                              <a:noFill/>
                            </a:ln>
                            <a:solidFill>
                              <a:schemeClr val="folHlink"/>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Symbol" pitchFamily="18" charset="2"/>
                            <a:buNone/>
                            <a:tabLst/>
                          </a:pPr>
                          <a:r>
                            <a:rPr kumimoji="0" lang="en-US" sz="2800" u="none" strike="noStrike" cap="none" normalizeH="0" baseline="0" dirty="0" smtClean="0">
                              <a:ln>
                                <a:noFill/>
                              </a:ln>
                              <a:effectLst/>
                            </a:rPr>
                            <a:t>36</a:t>
                          </a:r>
                          <a:endParaRPr kumimoji="0" lang="en-US" sz="2800" b="0" i="0" u="none" strike="noStrike" cap="none" normalizeH="0" baseline="0" dirty="0" smtClean="0">
                            <a:ln>
                              <a:noFill/>
                            </a:ln>
                            <a:solidFill>
                              <a:schemeClr val="folHlink"/>
                            </a:solidFill>
                            <a:effectLst/>
                            <a:latin typeface="Times New Roman" pitchFamily="18" charset="0"/>
                          </a:endParaRPr>
                        </a:p>
                      </a:txBody>
                      <a:tcPr horzOverflow="overflow"/>
                    </a:tc>
                  </a:tr>
                </a:tbl>
              </a:graphicData>
            </a:graphic>
          </p:graphicFrame>
        </mc:Fallback>
      </mc:AlternateContent>
      <mc:AlternateContent xmlns:mc="http://schemas.openxmlformats.org/markup-compatibility/2006" xmlns:a14="http://schemas.microsoft.com/office/drawing/2010/main">
        <mc:Choice Requires="a14">
          <p:sp>
            <p:nvSpPr>
              <p:cNvPr id="24641" name="Text Box 75"/>
              <p:cNvSpPr txBox="1">
                <a:spLocks noChangeArrowheads="1"/>
              </p:cNvSpPr>
              <p:nvPr/>
            </p:nvSpPr>
            <p:spPr bwMode="auto">
              <a:xfrm>
                <a:off x="107504" y="5589240"/>
                <a:ext cx="8686800" cy="830997"/>
              </a:xfrm>
              <a:prstGeom prst="rect">
                <a:avLst/>
              </a:prstGeom>
              <a:noFill/>
              <a:ln w="12700">
                <a:noFill/>
                <a:miter lim="800000"/>
                <a:headEnd/>
                <a:tailEnd/>
              </a:ln>
            </p:spPr>
            <p:txBody>
              <a:bodyPr>
                <a:spAutoFit/>
              </a:bodyPr>
              <a:lstStyle/>
              <a:p>
                <a:pPr>
                  <a:spcBef>
                    <a:spcPct val="50000"/>
                  </a:spcBef>
                </a:pPr>
                <a:r>
                  <a:rPr lang="en-US" sz="2400" dirty="0" smtClean="0">
                    <a:solidFill>
                      <a:schemeClr val="tx1">
                        <a:lumMod val="95000"/>
                        <a:lumOff val="5000"/>
                      </a:schemeClr>
                    </a:solidFill>
                  </a:rPr>
                  <a:t>This solution is  </a:t>
                </a:r>
                <a:r>
                  <a:rPr lang="en-US" sz="2400" dirty="0">
                    <a:solidFill>
                      <a:schemeClr val="tx1">
                        <a:lumMod val="95000"/>
                        <a:lumOff val="5000"/>
                      </a:schemeClr>
                    </a:solidFill>
                  </a:rPr>
                  <a:t>optimal, since there is a </a:t>
                </a:r>
                <a:r>
                  <a:rPr lang="en-US" sz="2400" dirty="0" smtClean="0">
                    <a:solidFill>
                      <a:schemeClr val="tx1">
                        <a:lumMod val="95000"/>
                        <a:lumOff val="5000"/>
                      </a:schemeClr>
                    </a:solidFill>
                  </a:rPr>
                  <a:t> no negative </a:t>
                </a:r>
                <a:r>
                  <a:rPr lang="en-US" sz="2400" dirty="0">
                    <a:solidFill>
                      <a:schemeClr val="tx1">
                        <a:lumMod val="95000"/>
                        <a:lumOff val="5000"/>
                      </a:schemeClr>
                    </a:solidFill>
                  </a:rPr>
                  <a:t>numbers in the last </a:t>
                </a:r>
                <a:r>
                  <a:rPr lang="en-US" sz="2400" dirty="0" smtClean="0">
                    <a:solidFill>
                      <a:schemeClr val="tx1">
                        <a:lumMod val="95000"/>
                        <a:lumOff val="5000"/>
                      </a:schemeClr>
                    </a:solidFill>
                  </a:rPr>
                  <a:t>row.  Optimal BFS : </a:t>
                </a:r>
                <a14:m>
                  <m:oMath xmlns:m="http://schemas.openxmlformats.org/officeDocument/2006/math">
                    <m:sSub>
                      <m:sSubPr>
                        <m:ctrlPr>
                          <a:rPr lang="en-US" sz="2400" i="1" smtClean="0">
                            <a:solidFill>
                              <a:schemeClr val="tx1">
                                <a:lumMod val="95000"/>
                                <a:lumOff val="5000"/>
                              </a:schemeClr>
                            </a:solidFill>
                            <a:latin typeface="Cambria Math" panose="02040503050406030204" pitchFamily="18" charset="0"/>
                          </a:rPr>
                        </m:ctrlPr>
                      </m:sSubPr>
                      <m:e>
                        <m:r>
                          <a:rPr lang="en-IN" sz="2400" b="0" i="1" smtClean="0">
                            <a:solidFill>
                              <a:schemeClr val="tx1">
                                <a:lumMod val="95000"/>
                                <a:lumOff val="5000"/>
                              </a:schemeClr>
                            </a:solidFill>
                            <a:latin typeface="Cambria Math"/>
                          </a:rPr>
                          <m:t>𝑋</m:t>
                        </m:r>
                      </m:e>
                      <m:sub>
                        <m:r>
                          <a:rPr lang="en-IN" sz="2400" b="0" i="1" smtClean="0">
                            <a:solidFill>
                              <a:schemeClr val="tx1">
                                <a:lumMod val="95000"/>
                                <a:lumOff val="5000"/>
                              </a:schemeClr>
                            </a:solidFill>
                            <a:latin typeface="Cambria Math"/>
                          </a:rPr>
                          <m:t>1</m:t>
                        </m:r>
                      </m:sub>
                    </m:sSub>
                  </m:oMath>
                </a14:m>
                <a:r>
                  <a:rPr lang="en-US" sz="2400" dirty="0" smtClean="0">
                    <a:solidFill>
                      <a:schemeClr val="tx1">
                        <a:lumMod val="95000"/>
                        <a:lumOff val="5000"/>
                      </a:schemeClr>
                    </a:solidFill>
                  </a:rPr>
                  <a:t>=2, </a:t>
                </a:r>
                <a14:m>
                  <m:oMath xmlns:m="http://schemas.openxmlformats.org/officeDocument/2006/math">
                    <m:sSub>
                      <m:sSubPr>
                        <m:ctrlPr>
                          <a:rPr lang="en-US" sz="2400" i="1" smtClean="0">
                            <a:solidFill>
                              <a:schemeClr val="tx1">
                                <a:lumMod val="95000"/>
                                <a:lumOff val="5000"/>
                              </a:schemeClr>
                            </a:solidFill>
                            <a:latin typeface="Cambria Math" panose="02040503050406030204" pitchFamily="18" charset="0"/>
                          </a:rPr>
                        </m:ctrlPr>
                      </m:sSubPr>
                      <m:e>
                        <m:r>
                          <a:rPr lang="en-IN" sz="2400" b="0" i="1" smtClean="0">
                            <a:solidFill>
                              <a:schemeClr val="tx1">
                                <a:lumMod val="95000"/>
                                <a:lumOff val="5000"/>
                              </a:schemeClr>
                            </a:solidFill>
                            <a:latin typeface="Cambria Math"/>
                          </a:rPr>
                          <m:t>𝑋</m:t>
                        </m:r>
                      </m:e>
                      <m:sub>
                        <m:r>
                          <a:rPr lang="en-IN" sz="2400" b="0" i="1" smtClean="0">
                            <a:solidFill>
                              <a:schemeClr val="tx1">
                                <a:lumMod val="95000"/>
                                <a:lumOff val="5000"/>
                              </a:schemeClr>
                            </a:solidFill>
                            <a:latin typeface="Cambria Math"/>
                          </a:rPr>
                          <m:t>2</m:t>
                        </m:r>
                      </m:sub>
                    </m:sSub>
                  </m:oMath>
                </a14:m>
                <a:r>
                  <a:rPr lang="en-US" sz="2400" dirty="0" smtClean="0">
                    <a:solidFill>
                      <a:schemeClr val="tx1">
                        <a:lumMod val="95000"/>
                        <a:lumOff val="5000"/>
                      </a:schemeClr>
                    </a:solidFill>
                  </a:rPr>
                  <a:t>=6 with Maximum value Z=36</a:t>
                </a:r>
                <a:endParaRPr lang="en-US" sz="2400" dirty="0">
                  <a:solidFill>
                    <a:schemeClr val="tx1">
                      <a:lumMod val="95000"/>
                      <a:lumOff val="5000"/>
                    </a:schemeClr>
                  </a:solidFill>
                </a:endParaRPr>
              </a:p>
            </p:txBody>
          </p:sp>
        </mc:Choice>
        <mc:Fallback xmlns="">
          <p:sp>
            <p:nvSpPr>
              <p:cNvPr id="24641" name="Text Box 75"/>
              <p:cNvSpPr txBox="1">
                <a:spLocks noRot="1" noChangeAspect="1" noMove="1" noResize="1" noEditPoints="1" noAdjustHandles="1" noChangeArrowheads="1" noChangeShapeType="1" noTextEdit="1"/>
              </p:cNvSpPr>
              <p:nvPr/>
            </p:nvSpPr>
            <p:spPr bwMode="auto">
              <a:xfrm>
                <a:off x="107504" y="5589240"/>
                <a:ext cx="8686800" cy="830997"/>
              </a:xfrm>
              <a:prstGeom prst="rect">
                <a:avLst/>
              </a:prstGeom>
              <a:blipFill rotWithShape="1">
                <a:blip r:embed="rId3"/>
                <a:stretch>
                  <a:fillRect l="-1123" t="-5882" r="-842" b="-16176"/>
                </a:stretch>
              </a:blipFill>
              <a:ln w="12700">
                <a:noFill/>
                <a:miter lim="800000"/>
                <a:headEnd/>
                <a:tailEnd/>
              </a:ln>
            </p:spPr>
            <p:txBody>
              <a:bodyPr/>
              <a:lstStyle/>
              <a:p>
                <a:r>
                  <a:rPr lang="en-IN">
                    <a:noFill/>
                  </a:rPr>
                  <a:t> </a:t>
                </a:r>
              </a:p>
            </p:txBody>
          </p:sp>
        </mc:Fallback>
      </mc:AlternateContent>
    </p:spTree>
    <p:extLst>
      <p:ext uri="{BB962C8B-B14F-4D97-AF65-F5344CB8AC3E}">
        <p14:creationId xmlns:p14="http://schemas.microsoft.com/office/powerpoint/2010/main" val="35688356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692696"/>
            <a:ext cx="3888432" cy="584775"/>
          </a:xfrm>
          <a:prstGeom prst="rect">
            <a:avLst/>
          </a:prstGeom>
          <a:noFill/>
        </p:spPr>
        <p:txBody>
          <a:bodyPr wrap="square" rtlCol="0">
            <a:spAutoFit/>
          </a:bodyPr>
          <a:lstStyle/>
          <a:p>
            <a:r>
              <a:rPr lang="en-IN" sz="3200" dirty="0" smtClean="0"/>
              <a:t>PRACTICE PROBLEMS</a:t>
            </a:r>
            <a:endParaRPr lang="en-IN" sz="3200" dirty="0"/>
          </a:p>
        </p:txBody>
      </p:sp>
      <mc:AlternateContent xmlns:mc="http://schemas.openxmlformats.org/markup-compatibility/2006" xmlns:a14="http://schemas.microsoft.com/office/drawing/2010/main">
        <mc:Choice Requires="a14">
          <p:sp>
            <p:nvSpPr>
              <p:cNvPr id="3" name="TextBox 2"/>
              <p:cNvSpPr txBox="1"/>
              <p:nvPr/>
            </p:nvSpPr>
            <p:spPr>
              <a:xfrm>
                <a:off x="683568" y="1988840"/>
                <a:ext cx="5462906" cy="1938992"/>
              </a:xfrm>
              <a:prstGeom prst="rect">
                <a:avLst/>
              </a:prstGeom>
              <a:noFill/>
            </p:spPr>
            <p:txBody>
              <a:bodyPr wrap="none" rtlCol="0">
                <a:spAutoFit/>
              </a:bodyPr>
              <a:lstStyle/>
              <a:p>
                <a:pPr marL="342900" indent="-342900">
                  <a:buAutoNum type="arabicPeriod"/>
                </a:pPr>
                <a:r>
                  <a:rPr lang="en-IN" sz="2400" dirty="0" smtClean="0"/>
                  <a:t>Maximize </a:t>
                </a:r>
                <a14:m>
                  <m:oMath xmlns:m="http://schemas.openxmlformats.org/officeDocument/2006/math">
                    <m:r>
                      <a:rPr lang="en-IN" sz="2400" b="0" i="1" smtClean="0">
                        <a:latin typeface="Cambria Math" panose="02040503050406030204" pitchFamily="18" charset="0"/>
                      </a:rPr>
                      <m:t>𝑍</m:t>
                    </m:r>
                    <m:r>
                      <a:rPr lang="en-IN" sz="2400" b="0" i="1" smtClean="0">
                        <a:latin typeface="Cambria Math" panose="02040503050406030204" pitchFamily="18" charset="0"/>
                      </a:rPr>
                      <m:t>=16</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+17</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+10</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3</m:t>
                        </m:r>
                      </m:sub>
                    </m:sSub>
                  </m:oMath>
                </a14:m>
                <a:endParaRPr lang="en-IN" sz="2400" b="0" dirty="0" smtClean="0"/>
              </a:p>
              <a:p>
                <a:r>
                  <a:rPr lang="en-IN" sz="2400" dirty="0" smtClean="0"/>
                  <a:t>        subject to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+4</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3</m:t>
                        </m:r>
                      </m:sub>
                    </m:sSub>
                    <m:r>
                      <a:rPr lang="en-IN" sz="2400" b="0" i="1" smtClean="0">
                        <a:latin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≤2000</m:t>
                    </m:r>
                  </m:oMath>
                </a14:m>
                <a:endParaRPr lang="en-IN" sz="2400" b="0" dirty="0" smtClean="0">
                  <a:ea typeface="Cambria Math" panose="02040503050406030204" pitchFamily="18" charset="0"/>
                </a:endParaRPr>
              </a:p>
              <a:p>
                <a:r>
                  <a:rPr lang="en-IN" sz="2400" dirty="0" smtClean="0"/>
                  <a:t>                           </a:t>
                </a:r>
                <a14:m>
                  <m:oMath xmlns:m="http://schemas.openxmlformats.org/officeDocument/2006/math">
                    <m:r>
                      <a:rPr lang="en-IN" sz="2400" b="0" i="1" smtClean="0">
                        <a:latin typeface="Cambria Math" panose="02040503050406030204" pitchFamily="18" charset="0"/>
                      </a:rPr>
                      <m:t>2</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3</m:t>
                        </m:r>
                      </m:sub>
                    </m:sSub>
                    <m:r>
                      <a:rPr lang="en-IN" sz="2400" b="0" i="1" smtClean="0">
                        <a:latin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≤3600</m:t>
                    </m:r>
                  </m:oMath>
                </a14:m>
                <a:endParaRPr lang="en-IN" sz="2400" b="0" dirty="0" smtClean="0">
                  <a:ea typeface="Cambria Math" panose="02040503050406030204" pitchFamily="18" charset="0"/>
                </a:endParaRPr>
              </a:p>
              <a:p>
                <a:r>
                  <a:rPr lang="en-IN" sz="2400" dirty="0" smtClean="0"/>
                  <a:t>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+2</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+2</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3</m:t>
                        </m:r>
                      </m:sub>
                    </m:sSub>
                    <m:r>
                      <a:rPr lang="en-IN" sz="2400" b="0" i="1" smtClean="0">
                        <a:latin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≤2400</m:t>
                    </m:r>
                  </m:oMath>
                </a14:m>
                <a:endParaRPr lang="en-IN" sz="2400" b="0" dirty="0" smtClean="0">
                  <a:ea typeface="Cambria Math" panose="02040503050406030204" pitchFamily="18" charset="0"/>
                </a:endParaRPr>
              </a:p>
              <a:p>
                <a:r>
                  <a:rPr lang="en-IN" sz="2400" dirty="0" smtClean="0"/>
                  <a:t>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1</m:t>
                        </m:r>
                      </m:sub>
                    </m:sSub>
                    <m:r>
                      <a:rPr lang="en-IN" sz="2400" b="0" i="1" smtClean="0">
                        <a:latin typeface="Cambria Math" panose="02040503050406030204" pitchFamily="18" charset="0"/>
                        <a:ea typeface="Cambria Math" panose="02040503050406030204" pitchFamily="18" charset="0"/>
                      </a:rPr>
                      <m:t>≤30</m:t>
                    </m:r>
                  </m:oMath>
                </a14:m>
                <a:r>
                  <a:rPr lang="en-IN" sz="2400" dirty="0" smtClean="0"/>
                  <a:t> and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 </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 </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3</m:t>
                        </m:r>
                      </m:sub>
                    </m:sSub>
                    <m:r>
                      <a:rPr lang="en-IN" sz="2400" b="0" i="1" smtClean="0">
                        <a:latin typeface="Cambria Math" panose="02040503050406030204" pitchFamily="18" charset="0"/>
                        <a:ea typeface="Cambria Math" panose="02040503050406030204" pitchFamily="18" charset="0"/>
                      </a:rPr>
                      <m:t>≥0</m:t>
                    </m:r>
                  </m:oMath>
                </a14:m>
                <a:endParaRPr lang="en-IN"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683568" y="1988840"/>
                <a:ext cx="5462906" cy="1938992"/>
              </a:xfrm>
              <a:prstGeom prst="rect">
                <a:avLst/>
              </a:prstGeom>
              <a:blipFill rotWithShape="0">
                <a:blip r:embed="rId2"/>
                <a:stretch>
                  <a:fillRect l="-1786" t="-2830" b="-62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27584" y="4725144"/>
                <a:ext cx="7632848" cy="1200329"/>
              </a:xfrm>
              <a:prstGeom prst="rect">
                <a:avLst/>
              </a:prstGeom>
              <a:noFill/>
            </p:spPr>
            <p:txBody>
              <a:bodyPr wrap="square" rtlCol="0">
                <a:spAutoFit/>
              </a:bodyPr>
              <a:lstStyle/>
              <a:p>
                <a:pPr marL="342900" indent="-342900">
                  <a:buAutoNum type="arabicPeriod" startAt="2"/>
                </a:pPr>
                <a:r>
                  <a:rPr lang="en-IN" sz="2400" dirty="0" smtClean="0"/>
                  <a:t>Minimize </a:t>
                </a:r>
                <a14:m>
                  <m:oMath xmlns:m="http://schemas.openxmlformats.org/officeDocument/2006/math">
                    <m:r>
                      <a:rPr lang="en-IN" sz="2400" b="0" i="1" smtClean="0">
                        <a:latin typeface="Cambria Math" panose="02040503050406030204" pitchFamily="18" charset="0"/>
                      </a:rPr>
                      <m:t>𝑍</m:t>
                    </m:r>
                    <m:r>
                      <a:rPr lang="en-IN" sz="2400" b="0" i="1" smtClean="0">
                        <a:latin typeface="Cambria Math" panose="02040503050406030204" pitchFamily="18" charset="0"/>
                      </a:rPr>
                      <m:t>=−3</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−5</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−4</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3</m:t>
                        </m:r>
                      </m:sub>
                    </m:sSub>
                  </m:oMath>
                </a14:m>
                <a:endParaRPr lang="en-IN" sz="2400" b="0" dirty="0" smtClean="0"/>
              </a:p>
              <a:p>
                <a:r>
                  <a:rPr lang="en-IN" sz="2400" dirty="0" smtClean="0"/>
                  <a:t>        subject to </a:t>
                </a:r>
                <a14:m>
                  <m:oMath xmlns:m="http://schemas.openxmlformats.org/officeDocument/2006/math">
                    <m:r>
                      <a:rPr lang="en-IN" sz="2400" b="0" i="1" smtClean="0">
                        <a:latin typeface="Cambria Math" panose="02040503050406030204" pitchFamily="18" charset="0"/>
                      </a:rPr>
                      <m:t>2</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+3</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2</m:t>
                        </m:r>
                      </m:sub>
                    </m:sSub>
                    <m:r>
                      <a:rPr lang="en-IN" sz="2400" b="0" i="1" smtClean="0">
                        <a:latin typeface="Cambria Math" panose="02040503050406030204" pitchFamily="18" charset="0"/>
                        <a:ea typeface="Cambria Math" panose="02040503050406030204" pitchFamily="18" charset="0"/>
                      </a:rPr>
                      <m:t>≤8;2</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𝑥</m:t>
                        </m:r>
                      </m:e>
                      <m:sub>
                        <m:r>
                          <a:rPr lang="en-IN" sz="2400" b="0" i="1" smtClean="0">
                            <a:latin typeface="Cambria Math" panose="02040503050406030204" pitchFamily="18" charset="0"/>
                            <a:ea typeface="Cambria Math" panose="02040503050406030204" pitchFamily="18" charset="0"/>
                          </a:rPr>
                          <m:t>2</m:t>
                        </m:r>
                      </m:sub>
                    </m:sSub>
                    <m:r>
                      <a:rPr lang="en-IN" sz="2400" b="0" i="1" smtClean="0">
                        <a:latin typeface="Cambria Math" panose="02040503050406030204" pitchFamily="18" charset="0"/>
                        <a:ea typeface="Cambria Math" panose="02040503050406030204" pitchFamily="18" charset="0"/>
                      </a:rPr>
                      <m:t>+5</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𝑥</m:t>
                        </m:r>
                      </m:e>
                      <m:sub>
                        <m:r>
                          <a:rPr lang="en-IN" sz="2400" b="0" i="1" smtClean="0">
                            <a:latin typeface="Cambria Math" panose="02040503050406030204" pitchFamily="18" charset="0"/>
                            <a:ea typeface="Cambria Math" panose="02040503050406030204" pitchFamily="18" charset="0"/>
                          </a:rPr>
                          <m:t>3</m:t>
                        </m:r>
                      </m:sub>
                    </m:sSub>
                    <m:r>
                      <a:rPr lang="en-IN" sz="2400" b="0" i="1" smtClean="0">
                        <a:latin typeface="Cambria Math" panose="02040503050406030204" pitchFamily="18" charset="0"/>
                        <a:ea typeface="Cambria Math" panose="02040503050406030204" pitchFamily="18" charset="0"/>
                      </a:rPr>
                      <m:t>≤10</m:t>
                    </m:r>
                  </m:oMath>
                </a14:m>
                <a:endParaRPr lang="en-IN" sz="2400" b="0" dirty="0" smtClean="0">
                  <a:ea typeface="Cambria Math" panose="02040503050406030204" pitchFamily="18" charset="0"/>
                </a:endParaRPr>
              </a:p>
              <a:p>
                <a:r>
                  <a:rPr lang="en-IN" sz="2400" dirty="0" smtClean="0"/>
                  <a:t>                            </a:t>
                </a:r>
                <a14:m>
                  <m:oMath xmlns:m="http://schemas.openxmlformats.org/officeDocument/2006/math">
                    <m:r>
                      <a:rPr lang="en-IN" sz="2400" b="0" i="1" smtClean="0">
                        <a:latin typeface="Cambria Math" panose="02040503050406030204" pitchFamily="18" charset="0"/>
                      </a:rPr>
                      <m:t>3</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+2</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+4</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3</m:t>
                        </m:r>
                      </m:sub>
                    </m:sSub>
                    <m:r>
                      <a:rPr lang="en-IN" sz="2400" b="0" i="1" smtClean="0">
                        <a:latin typeface="Cambria Math" panose="02040503050406030204" pitchFamily="18" charset="0"/>
                        <a:ea typeface="Cambria Math" panose="02040503050406030204" pitchFamily="18" charset="0"/>
                      </a:rPr>
                      <m:t>≤15 </m:t>
                    </m:r>
                    <m:r>
                      <a:rPr lang="en-IN" sz="2400" b="0" i="1" smtClean="0">
                        <a:latin typeface="Cambria Math" panose="02040503050406030204" pitchFamily="18" charset="0"/>
                        <a:ea typeface="Cambria Math" panose="02040503050406030204" pitchFamily="18" charset="0"/>
                      </a:rPr>
                      <m:t>𝑎𝑛𝑑</m:t>
                    </m:r>
                    <m:r>
                      <a:rPr lang="en-IN" sz="2400" b="0" i="1" smtClean="0">
                        <a:latin typeface="Cambria Math" panose="02040503050406030204" pitchFamily="18" charset="0"/>
                        <a:ea typeface="Cambria Math" panose="02040503050406030204" pitchFamily="18" charset="0"/>
                      </a:rPr>
                      <m:t> </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𝑥</m:t>
                        </m:r>
                      </m:e>
                      <m:sub>
                        <m:r>
                          <a:rPr lang="en-IN" sz="2400" b="0" i="1" smtClean="0">
                            <a:latin typeface="Cambria Math" panose="02040503050406030204" pitchFamily="18" charset="0"/>
                            <a:ea typeface="Cambria Math" panose="02040503050406030204" pitchFamily="18" charset="0"/>
                          </a:rPr>
                          <m:t>1</m:t>
                        </m:r>
                      </m:sub>
                    </m:sSub>
                    <m:r>
                      <a:rPr lang="en-IN" sz="2400" b="0" i="1" smtClean="0">
                        <a:latin typeface="Cambria Math" panose="02040503050406030204" pitchFamily="18" charset="0"/>
                        <a:ea typeface="Cambria Math" panose="02040503050406030204" pitchFamily="18" charset="0"/>
                      </a:rPr>
                      <m:t>, </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𝑥</m:t>
                        </m:r>
                      </m:e>
                      <m:sub>
                        <m:r>
                          <a:rPr lang="en-IN" sz="2400" b="0" i="1" smtClean="0">
                            <a:latin typeface="Cambria Math" panose="02040503050406030204" pitchFamily="18" charset="0"/>
                            <a:ea typeface="Cambria Math" panose="02040503050406030204" pitchFamily="18" charset="0"/>
                          </a:rPr>
                          <m:t>2</m:t>
                        </m:r>
                      </m:sub>
                    </m:sSub>
                    <m:r>
                      <a:rPr lang="en-IN" sz="2400" b="0" i="1" smtClean="0">
                        <a:latin typeface="Cambria Math" panose="02040503050406030204" pitchFamily="18" charset="0"/>
                        <a:ea typeface="Cambria Math" panose="02040503050406030204" pitchFamily="18" charset="0"/>
                      </a:rPr>
                      <m:t>, </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𝑥</m:t>
                        </m:r>
                      </m:e>
                      <m:sub>
                        <m:r>
                          <a:rPr lang="en-IN" sz="2400" b="0" i="1" smtClean="0">
                            <a:latin typeface="Cambria Math" panose="02040503050406030204" pitchFamily="18" charset="0"/>
                            <a:ea typeface="Cambria Math" panose="02040503050406030204" pitchFamily="18" charset="0"/>
                          </a:rPr>
                          <m:t>3</m:t>
                        </m:r>
                      </m:sub>
                    </m:sSub>
                    <m:r>
                      <a:rPr lang="en-IN" sz="2400" b="0" i="1" smtClean="0">
                        <a:latin typeface="Cambria Math" panose="02040503050406030204" pitchFamily="18" charset="0"/>
                        <a:ea typeface="Cambria Math" panose="02040503050406030204" pitchFamily="18" charset="0"/>
                      </a:rPr>
                      <m:t>  ≥0 </m:t>
                    </m:r>
                  </m:oMath>
                </a14:m>
                <a:endParaRPr lang="en-IN"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827584" y="4725144"/>
                <a:ext cx="7632848" cy="1200329"/>
              </a:xfrm>
              <a:prstGeom prst="rect">
                <a:avLst/>
              </a:prstGeom>
              <a:blipFill rotWithShape="0">
                <a:blip r:embed="rId3"/>
                <a:stretch>
                  <a:fillRect l="-1278" t="-4569"/>
                </a:stretch>
              </a:blipFill>
            </p:spPr>
            <p:txBody>
              <a:bodyPr/>
              <a:lstStyle/>
              <a:p>
                <a:r>
                  <a:rPr lang="en-IN">
                    <a:noFill/>
                  </a:rPr>
                  <a:t> </a:t>
                </a:r>
              </a:p>
            </p:txBody>
          </p:sp>
        </mc:Fallback>
      </mc:AlternateContent>
    </p:spTree>
    <p:extLst>
      <p:ext uri="{BB962C8B-B14F-4D97-AF65-F5344CB8AC3E}">
        <p14:creationId xmlns:p14="http://schemas.microsoft.com/office/powerpoint/2010/main" val="424971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solidFill>
                  <a:srgbClr val="0070C0"/>
                </a:solidFill>
              </a:rPr>
              <a:t>Algebraic Method to solve LPP</a:t>
            </a:r>
            <a:endParaRPr lang="en-IN" sz="4800" dirty="0">
              <a:solidFill>
                <a:srgbClr val="0070C0"/>
              </a:solidFill>
            </a:endParaRPr>
          </a:p>
        </p:txBody>
      </p:sp>
      <p:sp>
        <p:nvSpPr>
          <p:cNvPr id="3" name="Content Placeholder 2"/>
          <p:cNvSpPr>
            <a:spLocks noGrp="1"/>
          </p:cNvSpPr>
          <p:nvPr>
            <p:ph idx="1"/>
          </p:nvPr>
        </p:nvSpPr>
        <p:spPr>
          <a:xfrm>
            <a:off x="282352" y="1628800"/>
            <a:ext cx="8579296" cy="4525963"/>
          </a:xfrm>
        </p:spPr>
        <p:txBody>
          <a:bodyPr>
            <a:normAutofit/>
          </a:bodyPr>
          <a:lstStyle/>
          <a:p>
            <a:pPr marL="742950" indent="-742950">
              <a:buAutoNum type="arabicPeriod"/>
            </a:pPr>
            <a:r>
              <a:rPr lang="en-IN" sz="3600" dirty="0" smtClean="0"/>
              <a:t>Assume all the constraints are equations in  the  given LPP</a:t>
            </a:r>
          </a:p>
          <a:p>
            <a:pPr marL="0" indent="0">
              <a:buNone/>
            </a:pPr>
            <a:r>
              <a:rPr lang="en-IN" sz="3600" dirty="0" smtClean="0"/>
              <a:t>2.    Find the Basic Solution </a:t>
            </a:r>
          </a:p>
          <a:p>
            <a:pPr marL="742950" indent="-742950">
              <a:buAutoNum type="arabicPeriod" startAt="3"/>
            </a:pPr>
            <a:r>
              <a:rPr lang="en-IN" sz="3600" dirty="0" smtClean="0"/>
              <a:t>Determine the Basic Feasible </a:t>
            </a:r>
          </a:p>
          <a:p>
            <a:pPr marL="0" indent="0">
              <a:buNone/>
            </a:pPr>
            <a:r>
              <a:rPr lang="en-IN" sz="3600" dirty="0" smtClean="0"/>
              <a:t>        solution(BFS)</a:t>
            </a:r>
          </a:p>
          <a:p>
            <a:pPr marL="0" indent="0">
              <a:buNone/>
            </a:pPr>
            <a:r>
              <a:rPr lang="en-IN" sz="3600" dirty="0" smtClean="0"/>
              <a:t>4.    Determine the Optimum BFS of LPP by            	using the objective function of the LPP</a:t>
            </a:r>
          </a:p>
          <a:p>
            <a:pPr marL="0" indent="0">
              <a:buNone/>
            </a:pPr>
            <a:endParaRPr lang="en-IN" sz="6600" dirty="0"/>
          </a:p>
        </p:txBody>
      </p:sp>
    </p:spTree>
    <p:extLst>
      <p:ext uri="{BB962C8B-B14F-4D97-AF65-F5344CB8AC3E}">
        <p14:creationId xmlns:p14="http://schemas.microsoft.com/office/powerpoint/2010/main" val="1552343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6"/>
            <a:ext cx="8229600" cy="1143000"/>
          </a:xfrm>
        </p:spPr>
        <p:txBody>
          <a:bodyPr>
            <a:noAutofit/>
          </a:bodyPr>
          <a:lstStyle/>
          <a:p>
            <a:r>
              <a:rPr lang="en-IN" sz="4000" b="1" dirty="0" smtClean="0"/>
              <a:t>Example for obtaining Basic Solution</a:t>
            </a:r>
            <a:endParaRPr lang="en-IN" sz="40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108381"/>
                <a:ext cx="8229600" cy="4525963"/>
              </a:xfrm>
            </p:spPr>
            <p:txBody>
              <a:bodyPr>
                <a:normAutofit/>
              </a:bodyPr>
              <a:lstStyle/>
              <a:p>
                <a:pPr marL="0" indent="0">
                  <a:buNone/>
                </a:pPr>
                <a:r>
                  <a:rPr lang="en-IN" sz="2400" dirty="0" smtClean="0"/>
                  <a:t>Consider the following system of equations:</a:t>
                </a:r>
              </a:p>
              <a:p>
                <a:pPr marL="0" indent="0">
                  <a:buNone/>
                </a:pPr>
                <a14:m>
                  <m:oMath xmlns:m="http://schemas.openxmlformats.org/officeDocument/2006/math">
                    <m:r>
                      <a:rPr lang="en-IN" sz="2400" b="0" i="1" smtClean="0">
                        <a:latin typeface="Cambria Math"/>
                      </a:rPr>
                      <m:t>2</m:t>
                    </m:r>
                    <m:sSub>
                      <m:sSubPr>
                        <m:ctrlPr>
                          <a:rPr lang="en-IN" sz="2400" b="0" i="1" smtClean="0">
                            <a:latin typeface="Cambria Math" panose="02040503050406030204" pitchFamily="18" charset="0"/>
                          </a:rPr>
                        </m:ctrlPr>
                      </m:sSubPr>
                      <m:e>
                        <m:r>
                          <a:rPr lang="en-IN" sz="2400" b="0" i="1" smtClean="0">
                            <a:latin typeface="Cambria Math"/>
                          </a:rPr>
                          <m:t>𝑥</m:t>
                        </m:r>
                      </m:e>
                      <m:sub>
                        <m:r>
                          <a:rPr lang="en-IN" sz="2400" b="0" i="1" smtClean="0">
                            <a:latin typeface="Cambria Math"/>
                          </a:rPr>
                          <m:t>1</m:t>
                        </m:r>
                      </m:sub>
                    </m:sSub>
                  </m:oMath>
                </a14:m>
                <a:r>
                  <a:rPr lang="en-IN" sz="2400" dirty="0" smtClean="0"/>
                  <a:t>+</a:t>
                </a:r>
                <a14:m>
                  <m:oMath xmlns:m="http://schemas.openxmlformats.org/officeDocument/2006/math">
                    <m:sSub>
                      <m:sSubPr>
                        <m:ctrlPr>
                          <a:rPr lang="en-IN" sz="2400" i="1" dirty="0" smtClean="0">
                            <a:latin typeface="Cambria Math" panose="02040503050406030204" pitchFamily="18" charset="0"/>
                          </a:rPr>
                        </m:ctrlPr>
                      </m:sSubPr>
                      <m:e>
                        <m:r>
                          <a:rPr lang="en-IN" sz="2400" b="0" i="1" dirty="0" smtClean="0">
                            <a:latin typeface="Cambria Math"/>
                          </a:rPr>
                          <m:t>𝑥</m:t>
                        </m:r>
                      </m:e>
                      <m:sub>
                        <m:r>
                          <a:rPr lang="en-IN" sz="2400" b="0" i="1" dirty="0" smtClean="0">
                            <a:latin typeface="Cambria Math"/>
                          </a:rPr>
                          <m:t>2</m:t>
                        </m:r>
                      </m:sub>
                    </m:sSub>
                  </m:oMath>
                </a14:m>
                <a:r>
                  <a:rPr lang="en-IN" sz="2400" dirty="0" smtClean="0"/>
                  <a:t>+</a:t>
                </a:r>
                <a14:m>
                  <m:oMath xmlns:m="http://schemas.openxmlformats.org/officeDocument/2006/math">
                    <m:sSub>
                      <m:sSubPr>
                        <m:ctrlPr>
                          <a:rPr lang="en-IN" sz="2400" i="1" dirty="0" smtClean="0">
                            <a:latin typeface="Cambria Math" panose="02040503050406030204" pitchFamily="18" charset="0"/>
                          </a:rPr>
                        </m:ctrlPr>
                      </m:sSubPr>
                      <m:e>
                        <m:r>
                          <a:rPr lang="en-IN" sz="2400" b="0" i="1" dirty="0" smtClean="0">
                            <a:latin typeface="Cambria Math"/>
                          </a:rPr>
                          <m:t>𝑥</m:t>
                        </m:r>
                      </m:e>
                      <m:sub>
                        <m:r>
                          <a:rPr lang="en-IN" sz="2400" b="0" i="1" dirty="0" smtClean="0">
                            <a:latin typeface="Cambria Math"/>
                          </a:rPr>
                          <m:t>3</m:t>
                        </m:r>
                      </m:sub>
                    </m:sSub>
                  </m:oMath>
                </a14:m>
                <a:r>
                  <a:rPr lang="en-IN" sz="2400" dirty="0" smtClean="0"/>
                  <a:t>=4</a:t>
                </a:r>
              </a:p>
              <a:p>
                <a:pPr marL="0" indent="0">
                  <a:buNone/>
                </a:pP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a:rPr>
                          <m:t>𝑥</m:t>
                        </m:r>
                      </m:e>
                      <m:sub>
                        <m:r>
                          <a:rPr lang="en-IN" sz="2400" b="0" i="1" smtClean="0">
                            <a:latin typeface="Cambria Math"/>
                          </a:rPr>
                          <m:t>1</m:t>
                        </m:r>
                      </m:sub>
                    </m:sSub>
                  </m:oMath>
                </a14:m>
                <a:r>
                  <a:rPr lang="en-IN" sz="2400" dirty="0" smtClean="0"/>
                  <a:t>+2</a:t>
                </a:r>
                <a14:m>
                  <m:oMath xmlns:m="http://schemas.openxmlformats.org/officeDocument/2006/math">
                    <m:sSub>
                      <m:sSubPr>
                        <m:ctrlPr>
                          <a:rPr lang="en-IN" sz="2400" i="1" dirty="0" smtClean="0">
                            <a:latin typeface="Cambria Math" panose="02040503050406030204" pitchFamily="18" charset="0"/>
                          </a:rPr>
                        </m:ctrlPr>
                      </m:sSubPr>
                      <m:e>
                        <m:r>
                          <a:rPr lang="en-IN" sz="2400" b="0" i="1" dirty="0" smtClean="0">
                            <a:latin typeface="Cambria Math"/>
                          </a:rPr>
                          <m:t>𝑥</m:t>
                        </m:r>
                      </m:e>
                      <m:sub>
                        <m:r>
                          <a:rPr lang="en-IN" sz="2400" b="0" i="1" dirty="0" smtClean="0">
                            <a:latin typeface="Cambria Math"/>
                          </a:rPr>
                          <m:t>2</m:t>
                        </m:r>
                      </m:sub>
                    </m:sSub>
                  </m:oMath>
                </a14:m>
                <a:r>
                  <a:rPr lang="en-IN" sz="2400" dirty="0" smtClean="0"/>
                  <a:t> +</a:t>
                </a:r>
                <a14:m>
                  <m:oMath xmlns:m="http://schemas.openxmlformats.org/officeDocument/2006/math">
                    <m:sSub>
                      <m:sSubPr>
                        <m:ctrlPr>
                          <a:rPr lang="en-IN" sz="2400" i="1" dirty="0" smtClean="0">
                            <a:latin typeface="Cambria Math" panose="02040503050406030204" pitchFamily="18" charset="0"/>
                          </a:rPr>
                        </m:ctrlPr>
                      </m:sSubPr>
                      <m:e>
                        <m:r>
                          <a:rPr lang="en-IN" sz="2400" b="0" i="1" dirty="0" smtClean="0">
                            <a:latin typeface="Cambria Math"/>
                          </a:rPr>
                          <m:t>𝑥</m:t>
                        </m:r>
                      </m:e>
                      <m:sub>
                        <m:r>
                          <a:rPr lang="en-IN" sz="2400" b="0" i="1" dirty="0" smtClean="0">
                            <a:latin typeface="Cambria Math"/>
                          </a:rPr>
                          <m:t>4</m:t>
                        </m:r>
                      </m:sub>
                    </m:sSub>
                  </m:oMath>
                </a14:m>
                <a:r>
                  <a:rPr lang="en-IN" sz="2400" dirty="0" smtClean="0"/>
                  <a:t>=5 and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a:rPr>
                          <m:t>𝑥</m:t>
                        </m:r>
                      </m:e>
                      <m:sub>
                        <m:r>
                          <a:rPr lang="en-IN" sz="2400" b="0" i="1" smtClean="0">
                            <a:latin typeface="Cambria Math"/>
                          </a:rPr>
                          <m:t>1</m:t>
                        </m:r>
                      </m:sub>
                    </m:sSub>
                  </m:oMath>
                </a14:m>
                <a:r>
                  <a:rPr lang="en-IN" sz="2400" dirty="0" smtClean="0"/>
                  <a:t>,</a:t>
                </a:r>
                <a14:m>
                  <m:oMath xmlns:m="http://schemas.openxmlformats.org/officeDocument/2006/math">
                    <m:sSub>
                      <m:sSubPr>
                        <m:ctrlPr>
                          <a:rPr lang="en-IN" sz="2400" i="1" dirty="0" smtClean="0">
                            <a:latin typeface="Cambria Math" panose="02040503050406030204" pitchFamily="18" charset="0"/>
                          </a:rPr>
                        </m:ctrlPr>
                      </m:sSubPr>
                      <m:e>
                        <m:r>
                          <a:rPr lang="en-IN" sz="2400" b="0" i="1" dirty="0" smtClean="0">
                            <a:latin typeface="Cambria Math"/>
                          </a:rPr>
                          <m:t>𝑥</m:t>
                        </m:r>
                      </m:e>
                      <m:sub>
                        <m:r>
                          <a:rPr lang="en-IN" sz="2400" b="0" i="1" dirty="0" smtClean="0">
                            <a:latin typeface="Cambria Math"/>
                          </a:rPr>
                          <m:t>2</m:t>
                        </m:r>
                      </m:sub>
                    </m:sSub>
                  </m:oMath>
                </a14:m>
                <a:r>
                  <a:rPr lang="en-IN" sz="2400" dirty="0" smtClean="0"/>
                  <a:t>,</a:t>
                </a:r>
                <a14:m>
                  <m:oMath xmlns:m="http://schemas.openxmlformats.org/officeDocument/2006/math">
                    <m:sSub>
                      <m:sSubPr>
                        <m:ctrlPr>
                          <a:rPr lang="en-IN" sz="2400" i="1" dirty="0" smtClean="0">
                            <a:latin typeface="Cambria Math" panose="02040503050406030204" pitchFamily="18" charset="0"/>
                          </a:rPr>
                        </m:ctrlPr>
                      </m:sSubPr>
                      <m:e>
                        <m:r>
                          <a:rPr lang="en-IN" sz="2400" b="0" i="1" dirty="0" smtClean="0">
                            <a:latin typeface="Cambria Math"/>
                          </a:rPr>
                          <m:t>𝑥</m:t>
                        </m:r>
                      </m:e>
                      <m:sub>
                        <m:r>
                          <a:rPr lang="en-IN" sz="2400" b="0" i="1" dirty="0" smtClean="0">
                            <a:latin typeface="Cambria Math"/>
                          </a:rPr>
                          <m:t>3</m:t>
                        </m:r>
                      </m:sub>
                    </m:sSub>
                  </m:oMath>
                </a14:m>
                <a:r>
                  <a:rPr lang="en-IN" sz="2400" dirty="0" smtClean="0"/>
                  <a:t>,</a:t>
                </a:r>
                <a14:m>
                  <m:oMath xmlns:m="http://schemas.openxmlformats.org/officeDocument/2006/math">
                    <m:sSub>
                      <m:sSubPr>
                        <m:ctrlPr>
                          <a:rPr lang="en-IN" sz="2400" i="1" dirty="0" smtClean="0">
                            <a:latin typeface="Cambria Math" panose="02040503050406030204" pitchFamily="18" charset="0"/>
                          </a:rPr>
                        </m:ctrlPr>
                      </m:sSubPr>
                      <m:e>
                        <m:r>
                          <a:rPr lang="en-IN" sz="2400" b="0" i="1" dirty="0" smtClean="0">
                            <a:latin typeface="Cambria Math"/>
                          </a:rPr>
                          <m:t>𝑥</m:t>
                        </m:r>
                      </m:e>
                      <m:sub>
                        <m:r>
                          <a:rPr lang="en-IN" sz="2400" b="0" i="1" dirty="0" smtClean="0">
                            <a:latin typeface="Cambria Math"/>
                          </a:rPr>
                          <m:t>4</m:t>
                        </m:r>
                      </m:sub>
                    </m:sSub>
                  </m:oMath>
                </a14:m>
                <a:r>
                  <a:rPr lang="en-IN" sz="2400" dirty="0" smtClean="0"/>
                  <a:t>≥0</a:t>
                </a:r>
              </a:p>
              <a:p>
                <a:pPr marL="0" indent="0">
                  <a:buNone/>
                </a:pPr>
                <a:r>
                  <a:rPr lang="en-IN" sz="2400" dirty="0" smtClean="0"/>
                  <a:t>The following Table provides all the Basic solutions:</a:t>
                </a:r>
              </a:p>
              <a:p>
                <a:pPr marL="0" indent="0">
                  <a:buNone/>
                </a:pPr>
                <a:endParaRPr lang="en-IN" sz="4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108381"/>
                <a:ext cx="8229600" cy="4525963"/>
              </a:xfrm>
              <a:blipFill rotWithShape="0">
                <a:blip r:embed="rId2"/>
                <a:stretch>
                  <a:fillRect l="-1185" t="-10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845948406"/>
                  </p:ext>
                </p:extLst>
              </p:nvPr>
            </p:nvGraphicFramePr>
            <p:xfrm>
              <a:off x="971600" y="2852936"/>
              <a:ext cx="6096000" cy="3089136"/>
            </p:xfrm>
            <a:graphic>
              <a:graphicData uri="http://schemas.openxmlformats.org/drawingml/2006/table">
                <a:tbl>
                  <a:tblPr firstRow="1" bandRow="1">
                    <a:tableStyleId>{5C22544A-7EE6-4342-B048-85BDC9FD1C3A}</a:tableStyleId>
                  </a:tblPr>
                  <a:tblGrid>
                    <a:gridCol w="2032000"/>
                    <a:gridCol w="2032000"/>
                    <a:gridCol w="2032000"/>
                  </a:tblGrid>
                  <a:tr h="864096">
                    <a:tc>
                      <a:txBody>
                        <a:bodyPr/>
                        <a:lstStyle/>
                        <a:p>
                          <a:r>
                            <a:rPr lang="en-IN" dirty="0" smtClean="0"/>
                            <a:t>Non Basic Variables</a:t>
                          </a:r>
                          <a:endParaRPr lang="en-IN" dirty="0"/>
                        </a:p>
                      </a:txBody>
                      <a:tcPr/>
                    </a:tc>
                    <a:tc>
                      <a:txBody>
                        <a:bodyPr/>
                        <a:lstStyle/>
                        <a:p>
                          <a:r>
                            <a:rPr lang="en-IN" dirty="0" smtClean="0"/>
                            <a:t>Basic Variables</a:t>
                          </a:r>
                          <a:endParaRPr lang="en-IN" dirty="0"/>
                        </a:p>
                      </a:txBody>
                      <a:tcPr/>
                    </a:tc>
                    <a:tc>
                      <a:txBody>
                        <a:bodyPr/>
                        <a:lstStyle/>
                        <a:p>
                          <a:r>
                            <a:rPr lang="en-IN" dirty="0" smtClean="0"/>
                            <a:t>Basic Solution</a:t>
                          </a:r>
                          <a:endParaRPr lang="en-IN" dirty="0"/>
                        </a:p>
                      </a:txBody>
                      <a:tcPr/>
                    </a:tc>
                  </a:tr>
                  <a:tr h="370840">
                    <a:tc>
                      <a:txBody>
                        <a:bodyPr/>
                        <a:lstStyle/>
                        <a:p>
                          <a:r>
                            <a:rPr lang="en-IN" dirty="0" smtClean="0"/>
                            <a:t>(</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a14:m>
                          <a:r>
                            <a:rPr lang="en-IN" dirty="0" smtClean="0"/>
                            <a:t>, </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𝑥</m:t>
                                  </m:r>
                                </m:e>
                                <m:sub>
                                  <m:r>
                                    <a:rPr lang="en-IN" b="0" i="1" dirty="0" smtClean="0">
                                      <a:latin typeface="Cambria Math"/>
                                    </a:rPr>
                                    <m:t>2</m:t>
                                  </m:r>
                                </m:sub>
                              </m:sSub>
                            </m:oMath>
                          </a14:m>
                          <a:r>
                            <a:rPr lang="en-IN" dirty="0" smtClean="0"/>
                            <a:t> )</a:t>
                          </a:r>
                          <a:endParaRPr lang="en-IN" dirty="0"/>
                        </a:p>
                      </a:txBody>
                      <a:tcPr/>
                    </a:tc>
                    <a:tc>
                      <a:txBody>
                        <a:bodyPr/>
                        <a:lstStyle/>
                        <a:p>
                          <a:r>
                            <a:rPr lang="en-IN" dirty="0" smtClean="0"/>
                            <a:t>(</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3</m:t>
                                  </m:r>
                                </m:sub>
                              </m:sSub>
                            </m:oMath>
                          </a14:m>
                          <a:r>
                            <a:rPr lang="en-IN" dirty="0" smtClean="0"/>
                            <a:t>, </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𝑥</m:t>
                                  </m:r>
                                </m:e>
                                <m:sub>
                                  <m:r>
                                    <a:rPr lang="en-IN" b="0" i="1" dirty="0" smtClean="0">
                                      <a:latin typeface="Cambria Math"/>
                                    </a:rPr>
                                    <m:t>4 </m:t>
                                  </m:r>
                                </m:sub>
                              </m:sSub>
                            </m:oMath>
                          </a14:m>
                          <a:r>
                            <a:rPr lang="en-IN" dirty="0" smtClean="0"/>
                            <a:t> )</a:t>
                          </a:r>
                          <a:endParaRPr lang="en-IN" dirty="0"/>
                        </a:p>
                      </a:txBody>
                      <a:tcPr/>
                    </a:tc>
                    <a:tc>
                      <a:txBody>
                        <a:bodyPr/>
                        <a:lstStyle/>
                        <a:p>
                          <a:r>
                            <a:rPr lang="en-IN" dirty="0" smtClean="0"/>
                            <a:t>(4,</a:t>
                          </a:r>
                          <a:r>
                            <a:rPr lang="en-IN" baseline="0" dirty="0" smtClean="0"/>
                            <a:t> 5 )</a:t>
                          </a:r>
                          <a:endParaRPr lang="en-IN" dirty="0"/>
                        </a:p>
                      </a:txBody>
                      <a:tcPr/>
                    </a:tc>
                  </a:tr>
                  <a:tr h="370840">
                    <a:tc>
                      <a:txBody>
                        <a:bodyPr/>
                        <a:lstStyle/>
                        <a:p>
                          <a:r>
                            <a:rPr lang="en-IN" dirty="0" smtClean="0"/>
                            <a:t>(</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1 </m:t>
                                  </m:r>
                                </m:sub>
                              </m:sSub>
                            </m:oMath>
                          </a14:m>
                          <a:r>
                            <a:rPr lang="en-IN" dirty="0" smtClean="0"/>
                            <a:t>, </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𝑥</m:t>
                                  </m:r>
                                </m:e>
                                <m:sub>
                                  <m:r>
                                    <a:rPr lang="en-IN" b="0" i="1" dirty="0" smtClean="0">
                                      <a:latin typeface="Cambria Math"/>
                                    </a:rPr>
                                    <m:t>3</m:t>
                                  </m:r>
                                </m:sub>
                              </m:sSub>
                            </m:oMath>
                          </a14:m>
                          <a:r>
                            <a:rPr lang="en-IN" dirty="0" smtClean="0"/>
                            <a:t> )</a:t>
                          </a:r>
                          <a:endParaRPr lang="en-IN" dirty="0"/>
                        </a:p>
                      </a:txBody>
                      <a:tcPr/>
                    </a:tc>
                    <a:tc>
                      <a:txBody>
                        <a:bodyPr/>
                        <a:lstStyle/>
                        <a:p>
                          <a:r>
                            <a:rPr lang="en-IN" dirty="0" smtClean="0"/>
                            <a:t>(</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a14:m>
                          <a:r>
                            <a:rPr lang="en-IN" dirty="0" smtClean="0"/>
                            <a: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4</m:t>
                                  </m:r>
                                </m:sub>
                              </m:sSub>
                            </m:oMath>
                          </a14:m>
                          <a:r>
                            <a:rPr lang="en-IN" dirty="0" smtClean="0"/>
                            <a:t> )</a:t>
                          </a:r>
                          <a:endParaRPr lang="en-IN" dirty="0"/>
                        </a:p>
                      </a:txBody>
                      <a:tcPr/>
                    </a:tc>
                    <a:tc>
                      <a:txBody>
                        <a:bodyPr/>
                        <a:lstStyle/>
                        <a:p>
                          <a:r>
                            <a:rPr lang="en-IN" dirty="0" smtClean="0"/>
                            <a:t> (4,-3)</a:t>
                          </a:r>
                          <a:endParaRPr lang="en-IN" dirty="0"/>
                        </a:p>
                      </a:txBody>
                      <a:tcPr/>
                    </a:tc>
                  </a:tr>
                  <a:tr h="370840">
                    <a:tc>
                      <a:txBody>
                        <a:bodyPr/>
                        <a:lstStyle/>
                        <a:p>
                          <a:r>
                            <a:rPr lang="en-IN" dirty="0" smtClean="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a14:m>
                          <a:r>
                            <a:rPr lang="en-IN" dirty="0" smtClean="0"/>
                            <a: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4</m:t>
                                  </m:r>
                                </m:sub>
                              </m:sSub>
                            </m:oMath>
                          </a14:m>
                          <a:r>
                            <a:rPr lang="en-IN" dirty="0" smtClean="0"/>
                            <a:t> )</a:t>
                          </a:r>
                          <a:endParaRPr lang="en-IN" dirty="0"/>
                        </a:p>
                      </a:txBody>
                      <a:tcPr/>
                    </a:tc>
                    <a:tc>
                      <a:txBody>
                        <a:bodyPr/>
                        <a:lstStyle/>
                        <a:p>
                          <a:r>
                            <a:rPr lang="en-IN" dirty="0" smtClean="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a14:m>
                          <a:r>
                            <a:rPr lang="en-IN" dirty="0" smtClean="0"/>
                            <a: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3</m:t>
                                  </m:r>
                                </m:sub>
                              </m:sSub>
                            </m:oMath>
                          </a14:m>
                          <a:r>
                            <a:rPr lang="en-IN" dirty="0" smtClean="0"/>
                            <a:t> )</a:t>
                          </a:r>
                          <a:endParaRPr lang="en-IN" dirty="0"/>
                        </a:p>
                      </a:txBody>
                      <a:tcPr/>
                    </a:tc>
                    <a:tc>
                      <a:txBody>
                        <a:bodyPr/>
                        <a:lstStyle/>
                        <a:p>
                          <a:r>
                            <a:rPr lang="en-IN" dirty="0" smtClean="0"/>
                            <a:t>  (2.5 , 1.5 )</a:t>
                          </a:r>
                          <a:endParaRPr lang="en-IN" dirty="0"/>
                        </a:p>
                      </a:txBody>
                      <a:tcPr/>
                    </a:tc>
                  </a:tr>
                  <a:tr h="370840">
                    <a:tc>
                      <a:txBody>
                        <a:bodyPr/>
                        <a:lstStyle/>
                        <a:p>
                          <a:r>
                            <a:rPr lang="en-IN" dirty="0" smtClean="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a14:m>
                          <a:r>
                            <a:rPr lang="en-IN" dirty="0" smtClean="0"/>
                            <a: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3</m:t>
                                  </m:r>
                                </m:sub>
                              </m:sSub>
                            </m:oMath>
                          </a14:m>
                          <a:r>
                            <a:rPr lang="en-IN" dirty="0" smtClean="0"/>
                            <a:t> )</a:t>
                          </a:r>
                          <a:endParaRPr lang="en-IN" dirty="0"/>
                        </a:p>
                      </a:txBody>
                      <a:tcPr/>
                    </a:tc>
                    <a:tc>
                      <a:txBody>
                        <a:bodyPr/>
                        <a:lstStyle/>
                        <a:p>
                          <a:r>
                            <a:rPr lang="en-IN" dirty="0" smtClean="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a14:m>
                          <a:r>
                            <a:rPr lang="en-IN" dirty="0" smtClean="0"/>
                            <a:t>, </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𝑥</m:t>
                                  </m:r>
                                </m:e>
                                <m:sub>
                                  <m:r>
                                    <a:rPr lang="en-IN" b="0" i="1" dirty="0" smtClean="0">
                                      <a:latin typeface="Cambria Math"/>
                                    </a:rPr>
                                    <m:t>4</m:t>
                                  </m:r>
                                </m:sub>
                              </m:sSub>
                            </m:oMath>
                          </a14:m>
                          <a:r>
                            <a:rPr lang="en-IN" dirty="0" smtClean="0"/>
                            <a:t> )</a:t>
                          </a:r>
                          <a:endParaRPr lang="en-IN" dirty="0"/>
                        </a:p>
                      </a:txBody>
                      <a:tcPr/>
                    </a:tc>
                    <a:tc>
                      <a:txBody>
                        <a:bodyPr/>
                        <a:lstStyle/>
                        <a:p>
                          <a:r>
                            <a:rPr lang="en-IN" dirty="0" smtClean="0"/>
                            <a:t>  (2, 3)</a:t>
                          </a:r>
                          <a:endParaRPr lang="en-IN" dirty="0"/>
                        </a:p>
                      </a:txBody>
                      <a:tcPr/>
                    </a:tc>
                  </a:tr>
                  <a:tr h="370840">
                    <a:tc>
                      <a:txBody>
                        <a:bodyPr/>
                        <a:lstStyle/>
                        <a:p>
                          <a:r>
                            <a:rPr lang="en-IN" dirty="0" smtClean="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a14:m>
                          <a:r>
                            <a:rPr lang="en-IN" dirty="0" smtClean="0"/>
                            <a:t>, </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𝑥</m:t>
                                  </m:r>
                                </m:e>
                                <m:sub>
                                  <m:r>
                                    <a:rPr lang="en-IN" b="0" i="1" dirty="0" smtClean="0">
                                      <a:latin typeface="Cambria Math"/>
                                    </a:rPr>
                                    <m:t>4</m:t>
                                  </m:r>
                                </m:sub>
                              </m:sSub>
                            </m:oMath>
                          </a14:m>
                          <a:r>
                            <a:rPr lang="en-IN" dirty="0" smtClean="0"/>
                            <a:t> )</a:t>
                          </a:r>
                          <a:endParaRPr lang="en-IN" dirty="0"/>
                        </a:p>
                      </a:txBody>
                      <a:tcPr/>
                    </a:tc>
                    <a:tc>
                      <a:txBody>
                        <a:bodyPr/>
                        <a:lstStyle/>
                        <a:p>
                          <a:r>
                            <a:rPr lang="en-IN" dirty="0" smtClean="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a14:m>
                          <a:r>
                            <a:rPr lang="en-IN" dirty="0" smtClean="0"/>
                            <a:t>, </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𝑥</m:t>
                                  </m:r>
                                </m:e>
                                <m:sub>
                                  <m:r>
                                    <a:rPr lang="en-IN" b="0" i="1" dirty="0" smtClean="0">
                                      <a:latin typeface="Cambria Math"/>
                                    </a:rPr>
                                    <m:t>3</m:t>
                                  </m:r>
                                </m:sub>
                              </m:sSub>
                              <m:r>
                                <a:rPr lang="en-IN" i="1" dirty="0" smtClean="0">
                                  <a:latin typeface="Cambria Math"/>
                                </a:rPr>
                                <m:t>)</m:t>
                              </m:r>
                            </m:oMath>
                          </a14:m>
                          <a:endParaRPr lang="en-IN" dirty="0"/>
                        </a:p>
                      </a:txBody>
                      <a:tcPr/>
                    </a:tc>
                    <a:tc>
                      <a:txBody>
                        <a:bodyPr/>
                        <a:lstStyle/>
                        <a:p>
                          <a:r>
                            <a:rPr lang="en-IN" dirty="0" smtClean="0"/>
                            <a:t>  (5, -6)</a:t>
                          </a:r>
                          <a:endParaRPr lang="en-IN" dirty="0"/>
                        </a:p>
                      </a:txBody>
                      <a:tcPr/>
                    </a:tc>
                  </a:tr>
                  <a:tr h="370840">
                    <a:tc>
                      <a:txBody>
                        <a:bodyPr/>
                        <a:lstStyle/>
                        <a:p>
                          <a:r>
                            <a:rPr lang="en-IN" dirty="0" smtClean="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3</m:t>
                                  </m:r>
                                </m:sub>
                              </m:sSub>
                            </m:oMath>
                          </a14:m>
                          <a:r>
                            <a:rPr lang="en-IN" dirty="0" smtClean="0"/>
                            <a:t>, </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𝑥</m:t>
                                  </m:r>
                                </m:e>
                                <m:sub>
                                  <m:r>
                                    <a:rPr lang="en-IN" b="0" i="1" dirty="0" smtClean="0">
                                      <a:latin typeface="Cambria Math"/>
                                    </a:rPr>
                                    <m:t>4</m:t>
                                  </m:r>
                                </m:sub>
                              </m:sSub>
                            </m:oMath>
                          </a14:m>
                          <a:r>
                            <a:rPr lang="en-IN" dirty="0" smtClean="0"/>
                            <a:t> )</a:t>
                          </a:r>
                          <a:endParaRPr lang="en-IN" dirty="0"/>
                        </a:p>
                      </a:txBody>
                      <a:tcPr/>
                    </a:tc>
                    <a:tc>
                      <a:txBody>
                        <a:bodyPr/>
                        <a:lstStyle/>
                        <a:p>
                          <a:r>
                            <a:rPr lang="en-IN" dirty="0" smtClean="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a14:m>
                          <a:r>
                            <a:rPr lang="en-IN" dirty="0" smtClean="0"/>
                            <a:t>, </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𝑥</m:t>
                                  </m:r>
                                </m:e>
                                <m:sub>
                                  <m:r>
                                    <a:rPr lang="en-IN" b="0" i="1" dirty="0" smtClean="0">
                                      <a:latin typeface="Cambria Math"/>
                                    </a:rPr>
                                    <m:t>2</m:t>
                                  </m:r>
                                </m:sub>
                              </m:sSub>
                            </m:oMath>
                          </a14:m>
                          <a:r>
                            <a:rPr lang="en-IN" dirty="0" smtClean="0"/>
                            <a:t> )</a:t>
                          </a:r>
                          <a:endParaRPr lang="en-IN" dirty="0"/>
                        </a:p>
                      </a:txBody>
                      <a:tcPr/>
                    </a:tc>
                    <a:tc>
                      <a:txBody>
                        <a:bodyPr/>
                        <a:lstStyle/>
                        <a:p>
                          <a:r>
                            <a:rPr lang="en-IN" dirty="0" smtClean="0"/>
                            <a:t>  (1,2)</a:t>
                          </a:r>
                          <a:endParaRPr lang="en-IN"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845948406"/>
                  </p:ext>
                </p:extLst>
              </p:nvPr>
            </p:nvGraphicFramePr>
            <p:xfrm>
              <a:off x="971600" y="2852936"/>
              <a:ext cx="6096000" cy="3089136"/>
            </p:xfrm>
            <a:graphic>
              <a:graphicData uri="http://schemas.openxmlformats.org/drawingml/2006/table">
                <a:tbl>
                  <a:tblPr firstRow="1" bandRow="1">
                    <a:tableStyleId>{5C22544A-7EE6-4342-B048-85BDC9FD1C3A}</a:tableStyleId>
                  </a:tblPr>
                  <a:tblGrid>
                    <a:gridCol w="2032000"/>
                    <a:gridCol w="2032000"/>
                    <a:gridCol w="2032000"/>
                  </a:tblGrid>
                  <a:tr h="864096">
                    <a:tc>
                      <a:txBody>
                        <a:bodyPr/>
                        <a:lstStyle/>
                        <a:p>
                          <a:r>
                            <a:rPr lang="en-IN" dirty="0" smtClean="0"/>
                            <a:t>Non Basic Variables</a:t>
                          </a:r>
                          <a:endParaRPr lang="en-IN" dirty="0"/>
                        </a:p>
                      </a:txBody>
                      <a:tcPr/>
                    </a:tc>
                    <a:tc>
                      <a:txBody>
                        <a:bodyPr/>
                        <a:lstStyle/>
                        <a:p>
                          <a:r>
                            <a:rPr lang="en-IN" dirty="0" smtClean="0"/>
                            <a:t>Basic Variables</a:t>
                          </a:r>
                          <a:endParaRPr lang="en-IN" dirty="0"/>
                        </a:p>
                      </a:txBody>
                      <a:tcPr/>
                    </a:tc>
                    <a:tc>
                      <a:txBody>
                        <a:bodyPr/>
                        <a:lstStyle/>
                        <a:p>
                          <a:r>
                            <a:rPr lang="en-IN" dirty="0" smtClean="0"/>
                            <a:t>Basic Solution</a:t>
                          </a:r>
                          <a:endParaRPr lang="en-IN" dirty="0"/>
                        </a:p>
                      </a:txBody>
                      <a:tcPr/>
                    </a:tc>
                  </a:tr>
                  <a:tr h="370840">
                    <a:tc>
                      <a:txBody>
                        <a:bodyPr/>
                        <a:lstStyle/>
                        <a:p>
                          <a:endParaRPr lang="en-US"/>
                        </a:p>
                      </a:txBody>
                      <a:tcPr>
                        <a:blipFill rotWithShape="0">
                          <a:blip r:embed="rId3"/>
                          <a:stretch>
                            <a:fillRect l="-299" t="-240984" r="-200898" b="-522951"/>
                          </a:stretch>
                        </a:blipFill>
                      </a:tcPr>
                    </a:tc>
                    <a:tc>
                      <a:txBody>
                        <a:bodyPr/>
                        <a:lstStyle/>
                        <a:p>
                          <a:endParaRPr lang="en-US"/>
                        </a:p>
                      </a:txBody>
                      <a:tcPr>
                        <a:blipFill rotWithShape="0">
                          <a:blip r:embed="rId3"/>
                          <a:stretch>
                            <a:fillRect l="-100601" t="-240984" r="-101502" b="-522951"/>
                          </a:stretch>
                        </a:blipFill>
                      </a:tcPr>
                    </a:tc>
                    <a:tc>
                      <a:txBody>
                        <a:bodyPr/>
                        <a:lstStyle/>
                        <a:p>
                          <a:r>
                            <a:rPr lang="en-IN" dirty="0" smtClean="0"/>
                            <a:t>(4,</a:t>
                          </a:r>
                          <a:r>
                            <a:rPr lang="en-IN" baseline="0" dirty="0" smtClean="0"/>
                            <a:t> 5 )</a:t>
                          </a:r>
                          <a:endParaRPr lang="en-IN" dirty="0"/>
                        </a:p>
                      </a:txBody>
                      <a:tcPr/>
                    </a:tc>
                  </a:tr>
                  <a:tr h="370840">
                    <a:tc>
                      <a:txBody>
                        <a:bodyPr/>
                        <a:lstStyle/>
                        <a:p>
                          <a:endParaRPr lang="en-US"/>
                        </a:p>
                      </a:txBody>
                      <a:tcPr>
                        <a:blipFill rotWithShape="0">
                          <a:blip r:embed="rId3"/>
                          <a:stretch>
                            <a:fillRect l="-299" t="-340984" r="-200898" b="-422951"/>
                          </a:stretch>
                        </a:blipFill>
                      </a:tcPr>
                    </a:tc>
                    <a:tc>
                      <a:txBody>
                        <a:bodyPr/>
                        <a:lstStyle/>
                        <a:p>
                          <a:endParaRPr lang="en-US"/>
                        </a:p>
                      </a:txBody>
                      <a:tcPr>
                        <a:blipFill rotWithShape="0">
                          <a:blip r:embed="rId3"/>
                          <a:stretch>
                            <a:fillRect l="-100601" t="-340984" r="-101502" b="-422951"/>
                          </a:stretch>
                        </a:blipFill>
                      </a:tcPr>
                    </a:tc>
                    <a:tc>
                      <a:txBody>
                        <a:bodyPr/>
                        <a:lstStyle/>
                        <a:p>
                          <a:r>
                            <a:rPr lang="en-IN" dirty="0" smtClean="0"/>
                            <a:t> (4,-3)</a:t>
                          </a:r>
                          <a:endParaRPr lang="en-IN" dirty="0"/>
                        </a:p>
                      </a:txBody>
                      <a:tcPr/>
                    </a:tc>
                  </a:tr>
                  <a:tr h="370840">
                    <a:tc>
                      <a:txBody>
                        <a:bodyPr/>
                        <a:lstStyle/>
                        <a:p>
                          <a:endParaRPr lang="en-US"/>
                        </a:p>
                      </a:txBody>
                      <a:tcPr>
                        <a:blipFill rotWithShape="0">
                          <a:blip r:embed="rId3"/>
                          <a:stretch>
                            <a:fillRect l="-299" t="-448333" r="-200898" b="-330000"/>
                          </a:stretch>
                        </a:blipFill>
                      </a:tcPr>
                    </a:tc>
                    <a:tc>
                      <a:txBody>
                        <a:bodyPr/>
                        <a:lstStyle/>
                        <a:p>
                          <a:endParaRPr lang="en-US"/>
                        </a:p>
                      </a:txBody>
                      <a:tcPr>
                        <a:blipFill rotWithShape="0">
                          <a:blip r:embed="rId3"/>
                          <a:stretch>
                            <a:fillRect l="-100601" t="-448333" r="-101502" b="-330000"/>
                          </a:stretch>
                        </a:blipFill>
                      </a:tcPr>
                    </a:tc>
                    <a:tc>
                      <a:txBody>
                        <a:bodyPr/>
                        <a:lstStyle/>
                        <a:p>
                          <a:r>
                            <a:rPr lang="en-IN" dirty="0" smtClean="0"/>
                            <a:t>  (2.5 , 1.5 )</a:t>
                          </a:r>
                          <a:endParaRPr lang="en-IN" dirty="0"/>
                        </a:p>
                      </a:txBody>
                      <a:tcPr/>
                    </a:tc>
                  </a:tr>
                  <a:tr h="370840">
                    <a:tc>
                      <a:txBody>
                        <a:bodyPr/>
                        <a:lstStyle/>
                        <a:p>
                          <a:endParaRPr lang="en-US"/>
                        </a:p>
                      </a:txBody>
                      <a:tcPr>
                        <a:blipFill rotWithShape="0">
                          <a:blip r:embed="rId3"/>
                          <a:stretch>
                            <a:fillRect l="-299" t="-539344" r="-200898" b="-224590"/>
                          </a:stretch>
                        </a:blipFill>
                      </a:tcPr>
                    </a:tc>
                    <a:tc>
                      <a:txBody>
                        <a:bodyPr/>
                        <a:lstStyle/>
                        <a:p>
                          <a:endParaRPr lang="en-US"/>
                        </a:p>
                      </a:txBody>
                      <a:tcPr>
                        <a:blipFill rotWithShape="0">
                          <a:blip r:embed="rId3"/>
                          <a:stretch>
                            <a:fillRect l="-100601" t="-539344" r="-101502" b="-224590"/>
                          </a:stretch>
                        </a:blipFill>
                      </a:tcPr>
                    </a:tc>
                    <a:tc>
                      <a:txBody>
                        <a:bodyPr/>
                        <a:lstStyle/>
                        <a:p>
                          <a:r>
                            <a:rPr lang="en-IN" dirty="0" smtClean="0"/>
                            <a:t>  (2, 3)</a:t>
                          </a:r>
                          <a:endParaRPr lang="en-IN" dirty="0"/>
                        </a:p>
                      </a:txBody>
                      <a:tcPr/>
                    </a:tc>
                  </a:tr>
                  <a:tr h="370840">
                    <a:tc>
                      <a:txBody>
                        <a:bodyPr/>
                        <a:lstStyle/>
                        <a:p>
                          <a:endParaRPr lang="en-US"/>
                        </a:p>
                      </a:txBody>
                      <a:tcPr>
                        <a:blipFill rotWithShape="0">
                          <a:blip r:embed="rId3"/>
                          <a:stretch>
                            <a:fillRect l="-299" t="-639344" r="-200898" b="-124590"/>
                          </a:stretch>
                        </a:blipFill>
                      </a:tcPr>
                    </a:tc>
                    <a:tc>
                      <a:txBody>
                        <a:bodyPr/>
                        <a:lstStyle/>
                        <a:p>
                          <a:endParaRPr lang="en-US"/>
                        </a:p>
                      </a:txBody>
                      <a:tcPr>
                        <a:blipFill rotWithShape="0">
                          <a:blip r:embed="rId3"/>
                          <a:stretch>
                            <a:fillRect l="-100601" t="-639344" r="-101502" b="-124590"/>
                          </a:stretch>
                        </a:blipFill>
                      </a:tcPr>
                    </a:tc>
                    <a:tc>
                      <a:txBody>
                        <a:bodyPr/>
                        <a:lstStyle/>
                        <a:p>
                          <a:r>
                            <a:rPr lang="en-IN" dirty="0" smtClean="0"/>
                            <a:t>  (5, -6)</a:t>
                          </a:r>
                          <a:endParaRPr lang="en-IN" dirty="0"/>
                        </a:p>
                      </a:txBody>
                      <a:tcPr/>
                    </a:tc>
                  </a:tr>
                  <a:tr h="370840">
                    <a:tc>
                      <a:txBody>
                        <a:bodyPr/>
                        <a:lstStyle/>
                        <a:p>
                          <a:endParaRPr lang="en-US"/>
                        </a:p>
                      </a:txBody>
                      <a:tcPr>
                        <a:blipFill rotWithShape="0">
                          <a:blip r:embed="rId3"/>
                          <a:stretch>
                            <a:fillRect l="-299" t="-739344" r="-200898" b="-24590"/>
                          </a:stretch>
                        </a:blipFill>
                      </a:tcPr>
                    </a:tc>
                    <a:tc>
                      <a:txBody>
                        <a:bodyPr/>
                        <a:lstStyle/>
                        <a:p>
                          <a:endParaRPr lang="en-US"/>
                        </a:p>
                      </a:txBody>
                      <a:tcPr>
                        <a:blipFill rotWithShape="0">
                          <a:blip r:embed="rId3"/>
                          <a:stretch>
                            <a:fillRect l="-100601" t="-739344" r="-101502" b="-24590"/>
                          </a:stretch>
                        </a:blipFill>
                      </a:tcPr>
                    </a:tc>
                    <a:tc>
                      <a:txBody>
                        <a:bodyPr/>
                        <a:lstStyle/>
                        <a:p>
                          <a:r>
                            <a:rPr lang="en-IN" dirty="0" smtClean="0"/>
                            <a:t>  (1,2)</a:t>
                          </a:r>
                          <a:endParaRPr lang="en-IN" dirty="0"/>
                        </a:p>
                      </a:txBody>
                      <a:tcPr/>
                    </a:tc>
                  </a:tr>
                </a:tbl>
              </a:graphicData>
            </a:graphic>
          </p:graphicFrame>
        </mc:Fallback>
      </mc:AlternateContent>
    </p:spTree>
    <p:extLst>
      <p:ext uri="{BB962C8B-B14F-4D97-AF65-F5344CB8AC3E}">
        <p14:creationId xmlns:p14="http://schemas.microsoft.com/office/powerpoint/2010/main" val="52071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noAutofit/>
          </a:bodyPr>
          <a:lstStyle/>
          <a:p>
            <a:r>
              <a:rPr lang="en-IN" dirty="0" smtClean="0"/>
              <a:t>Example for Solving LPP By Algebraic Method</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13874"/>
                <a:ext cx="8229600" cy="4525963"/>
              </a:xfrm>
            </p:spPr>
            <p:txBody>
              <a:bodyPr/>
              <a:lstStyle/>
              <a:p>
                <a:pPr marL="0" indent="0">
                  <a:buNone/>
                </a:pPr>
                <a:r>
                  <a:rPr lang="en-IN" sz="2000" dirty="0" smtClean="0"/>
                  <a:t>Consider the following  LPP: </a:t>
                </a:r>
              </a:p>
              <a:p>
                <a:pPr marL="0" indent="0">
                  <a:buNone/>
                </a:pPr>
                <a:r>
                  <a:rPr lang="en-IN" sz="2000" b="1" dirty="0" smtClean="0"/>
                  <a:t> </a:t>
                </a:r>
                <a:r>
                  <a:rPr lang="en-IN" sz="2000" dirty="0"/>
                  <a:t>Maximize Z=</a:t>
                </a:r>
                <a14:m>
                  <m:oMath xmlns:m="http://schemas.openxmlformats.org/officeDocument/2006/math">
                    <m:sSub>
                      <m:sSubPr>
                        <m:ctrlPr>
                          <a:rPr lang="en-IN" sz="2000" i="1">
                            <a:latin typeface="Cambria Math" panose="02040503050406030204" pitchFamily="18" charset="0"/>
                          </a:rPr>
                        </m:ctrlPr>
                      </m:sSubPr>
                      <m:e>
                        <m:r>
                          <a:rPr lang="en-IN" sz="2000" i="1">
                            <a:latin typeface="Cambria Math"/>
                          </a:rPr>
                          <m:t>2</m:t>
                        </m:r>
                        <m:r>
                          <a:rPr lang="en-IN" sz="2000" i="1">
                            <a:latin typeface="Cambria Math"/>
                          </a:rPr>
                          <m:t>𝑥</m:t>
                        </m:r>
                      </m:e>
                      <m:sub>
                        <m:r>
                          <a:rPr lang="en-IN" sz="2000" i="1">
                            <a:latin typeface="Cambria Math"/>
                          </a:rPr>
                          <m:t>1</m:t>
                        </m:r>
                      </m:sub>
                    </m:sSub>
                  </m:oMath>
                </a14:m>
                <a:r>
                  <a:rPr lang="en-IN" sz="2000" dirty="0"/>
                  <a:t>+ 3</a:t>
                </a:r>
                <a14:m>
                  <m:oMath xmlns:m="http://schemas.openxmlformats.org/officeDocument/2006/math">
                    <m:sSub>
                      <m:sSubPr>
                        <m:ctrlPr>
                          <a:rPr lang="en-IN" sz="2000" i="1" dirty="0">
                            <a:latin typeface="Cambria Math" panose="02040503050406030204" pitchFamily="18" charset="0"/>
                          </a:rPr>
                        </m:ctrlPr>
                      </m:sSubPr>
                      <m:e>
                        <m:r>
                          <a:rPr lang="en-IN" sz="2000" i="1" dirty="0">
                            <a:latin typeface="Cambria Math"/>
                          </a:rPr>
                          <m:t>𝑥</m:t>
                        </m:r>
                      </m:e>
                      <m:sub>
                        <m:r>
                          <a:rPr lang="en-IN" sz="2000" i="1" dirty="0">
                            <a:latin typeface="Cambria Math"/>
                          </a:rPr>
                          <m:t>2</m:t>
                        </m:r>
                      </m:sub>
                    </m:sSub>
                  </m:oMath>
                </a14:m>
                <a:r>
                  <a:rPr lang="en-IN" sz="2000" dirty="0" smtClean="0"/>
                  <a:t>+0</a:t>
                </a:r>
                <a14:m>
                  <m:oMath xmlns:m="http://schemas.openxmlformats.org/officeDocument/2006/math">
                    <m:sSub>
                      <m:sSubPr>
                        <m:ctrlPr>
                          <a:rPr lang="en-IN" sz="2000" i="1" dirty="0" smtClean="0">
                            <a:latin typeface="Cambria Math" panose="02040503050406030204" pitchFamily="18" charset="0"/>
                          </a:rPr>
                        </m:ctrlPr>
                      </m:sSubPr>
                      <m:e>
                        <m:r>
                          <a:rPr lang="en-IN" sz="2000" b="0" i="1" dirty="0" smtClean="0">
                            <a:latin typeface="Cambria Math"/>
                          </a:rPr>
                          <m:t>𝑥</m:t>
                        </m:r>
                      </m:e>
                      <m:sub>
                        <m:r>
                          <a:rPr lang="en-IN" sz="2000" b="0" i="1" dirty="0" smtClean="0">
                            <a:latin typeface="Cambria Math"/>
                          </a:rPr>
                          <m:t>3</m:t>
                        </m:r>
                      </m:sub>
                    </m:sSub>
                  </m:oMath>
                </a14:m>
                <a:r>
                  <a:rPr lang="en-IN" sz="2000" dirty="0" smtClean="0"/>
                  <a:t>+0</a:t>
                </a:r>
                <a14:m>
                  <m:oMath xmlns:m="http://schemas.openxmlformats.org/officeDocument/2006/math">
                    <m:sSub>
                      <m:sSubPr>
                        <m:ctrlPr>
                          <a:rPr lang="en-IN" sz="2000" i="1" dirty="0" smtClean="0">
                            <a:latin typeface="Cambria Math" panose="02040503050406030204" pitchFamily="18" charset="0"/>
                          </a:rPr>
                        </m:ctrlPr>
                      </m:sSubPr>
                      <m:e>
                        <m:r>
                          <a:rPr lang="en-IN" sz="2000" b="0" i="1" dirty="0" smtClean="0">
                            <a:latin typeface="Cambria Math"/>
                          </a:rPr>
                          <m:t>𝑥</m:t>
                        </m:r>
                      </m:e>
                      <m:sub>
                        <m:r>
                          <a:rPr lang="en-IN" sz="2000" b="0" i="1" dirty="0" smtClean="0">
                            <a:latin typeface="Cambria Math"/>
                          </a:rPr>
                          <m:t>4</m:t>
                        </m:r>
                      </m:sub>
                    </m:sSub>
                  </m:oMath>
                </a14:m>
                <a:r>
                  <a:rPr lang="en-IN" sz="2000" dirty="0" smtClean="0"/>
                  <a:t> </a:t>
                </a:r>
              </a:p>
              <a:p>
                <a:pPr marL="0" indent="0">
                  <a:buNone/>
                </a:pPr>
                <a:r>
                  <a:rPr lang="en-IN" sz="2000" dirty="0" smtClean="0"/>
                  <a:t> Subject to</a:t>
                </a:r>
                <a:endParaRPr lang="en-IN" sz="2000" dirty="0"/>
              </a:p>
              <a:p>
                <a:pPr marL="0" indent="0">
                  <a:buNone/>
                </a:pPr>
                <a14:m>
                  <m:oMath xmlns:m="http://schemas.openxmlformats.org/officeDocument/2006/math">
                    <m:r>
                      <a:rPr lang="en-IN" sz="2000" b="0" i="1" smtClean="0">
                        <a:latin typeface="Cambria Math"/>
                      </a:rPr>
                      <m:t>2</m:t>
                    </m:r>
                    <m:sSub>
                      <m:sSubPr>
                        <m:ctrlPr>
                          <a:rPr lang="en-IN" sz="2000" b="0" i="1" smtClean="0">
                            <a:latin typeface="Cambria Math" panose="02040503050406030204" pitchFamily="18" charset="0"/>
                          </a:rPr>
                        </m:ctrlPr>
                      </m:sSubPr>
                      <m:e>
                        <m:r>
                          <a:rPr lang="en-IN" sz="2000" b="0" i="1" smtClean="0">
                            <a:latin typeface="Cambria Math"/>
                          </a:rPr>
                          <m:t>𝑥</m:t>
                        </m:r>
                      </m:e>
                      <m:sub>
                        <m:r>
                          <a:rPr lang="en-IN" sz="2000" b="0" i="1" smtClean="0">
                            <a:latin typeface="Cambria Math"/>
                          </a:rPr>
                          <m:t>1</m:t>
                        </m:r>
                      </m:sub>
                    </m:sSub>
                  </m:oMath>
                </a14:m>
                <a:r>
                  <a:rPr lang="en-IN" sz="2000" dirty="0" smtClean="0"/>
                  <a:t>+</a:t>
                </a:r>
                <a14:m>
                  <m:oMath xmlns:m="http://schemas.openxmlformats.org/officeDocument/2006/math">
                    <m:sSub>
                      <m:sSubPr>
                        <m:ctrlPr>
                          <a:rPr lang="en-IN" sz="2000" i="1" dirty="0" smtClean="0">
                            <a:latin typeface="Cambria Math" panose="02040503050406030204" pitchFamily="18" charset="0"/>
                          </a:rPr>
                        </m:ctrlPr>
                      </m:sSubPr>
                      <m:e>
                        <m:r>
                          <a:rPr lang="en-IN" sz="2000" b="0" i="1" dirty="0" smtClean="0">
                            <a:latin typeface="Cambria Math"/>
                          </a:rPr>
                          <m:t>𝑥</m:t>
                        </m:r>
                      </m:e>
                      <m:sub>
                        <m:r>
                          <a:rPr lang="en-IN" sz="2000" b="0" i="1" dirty="0" smtClean="0">
                            <a:latin typeface="Cambria Math"/>
                          </a:rPr>
                          <m:t>2</m:t>
                        </m:r>
                      </m:sub>
                    </m:sSub>
                  </m:oMath>
                </a14:m>
                <a:r>
                  <a:rPr lang="en-IN" sz="2000" dirty="0" smtClean="0"/>
                  <a:t>+</a:t>
                </a:r>
                <a14:m>
                  <m:oMath xmlns:m="http://schemas.openxmlformats.org/officeDocument/2006/math">
                    <m:sSub>
                      <m:sSubPr>
                        <m:ctrlPr>
                          <a:rPr lang="en-IN" sz="2000" i="1" dirty="0" smtClean="0">
                            <a:latin typeface="Cambria Math" panose="02040503050406030204" pitchFamily="18" charset="0"/>
                          </a:rPr>
                        </m:ctrlPr>
                      </m:sSubPr>
                      <m:e>
                        <m:r>
                          <a:rPr lang="en-IN" sz="2000" b="0" i="1" dirty="0" smtClean="0">
                            <a:latin typeface="Cambria Math"/>
                          </a:rPr>
                          <m:t>𝑥</m:t>
                        </m:r>
                      </m:e>
                      <m:sub>
                        <m:r>
                          <a:rPr lang="en-IN" sz="2000" b="0" i="1" dirty="0" smtClean="0">
                            <a:latin typeface="Cambria Math"/>
                          </a:rPr>
                          <m:t>3</m:t>
                        </m:r>
                      </m:sub>
                    </m:sSub>
                  </m:oMath>
                </a14:m>
                <a:r>
                  <a:rPr lang="en-IN" sz="2000" dirty="0" smtClean="0"/>
                  <a:t>=4</a:t>
                </a:r>
              </a:p>
              <a:p>
                <a:pPr marL="0" indent="0">
                  <a:buNone/>
                </a:pPr>
                <a14:m>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a:rPr>
                          <m:t>𝑥</m:t>
                        </m:r>
                      </m:e>
                      <m:sub>
                        <m:r>
                          <a:rPr lang="en-IN" sz="2000" b="0" i="1" smtClean="0">
                            <a:latin typeface="Cambria Math"/>
                          </a:rPr>
                          <m:t>1</m:t>
                        </m:r>
                      </m:sub>
                    </m:sSub>
                  </m:oMath>
                </a14:m>
                <a:r>
                  <a:rPr lang="en-IN" sz="2000" dirty="0" smtClean="0"/>
                  <a:t>+2</a:t>
                </a:r>
                <a14:m>
                  <m:oMath xmlns:m="http://schemas.openxmlformats.org/officeDocument/2006/math">
                    <m:sSub>
                      <m:sSubPr>
                        <m:ctrlPr>
                          <a:rPr lang="en-IN" sz="2000" i="1" dirty="0" smtClean="0">
                            <a:latin typeface="Cambria Math" panose="02040503050406030204" pitchFamily="18" charset="0"/>
                          </a:rPr>
                        </m:ctrlPr>
                      </m:sSubPr>
                      <m:e>
                        <m:r>
                          <a:rPr lang="en-IN" sz="2000" b="0" i="1" dirty="0" smtClean="0">
                            <a:latin typeface="Cambria Math"/>
                          </a:rPr>
                          <m:t>𝑥</m:t>
                        </m:r>
                      </m:e>
                      <m:sub>
                        <m:r>
                          <a:rPr lang="en-IN" sz="2000" b="0" i="1" dirty="0" smtClean="0">
                            <a:latin typeface="Cambria Math"/>
                          </a:rPr>
                          <m:t>2</m:t>
                        </m:r>
                      </m:sub>
                    </m:sSub>
                  </m:oMath>
                </a14:m>
                <a:r>
                  <a:rPr lang="en-IN" sz="2000" dirty="0" smtClean="0"/>
                  <a:t> +</a:t>
                </a:r>
                <a14:m>
                  <m:oMath xmlns:m="http://schemas.openxmlformats.org/officeDocument/2006/math">
                    <m:sSub>
                      <m:sSubPr>
                        <m:ctrlPr>
                          <a:rPr lang="en-IN" sz="2000" i="1" dirty="0" smtClean="0">
                            <a:latin typeface="Cambria Math" panose="02040503050406030204" pitchFamily="18" charset="0"/>
                          </a:rPr>
                        </m:ctrlPr>
                      </m:sSubPr>
                      <m:e>
                        <m:r>
                          <a:rPr lang="en-IN" sz="2000" b="0" i="1" dirty="0" smtClean="0">
                            <a:latin typeface="Cambria Math"/>
                          </a:rPr>
                          <m:t>𝑥</m:t>
                        </m:r>
                      </m:e>
                      <m:sub>
                        <m:r>
                          <a:rPr lang="en-IN" sz="2000" b="0" i="1" dirty="0" smtClean="0">
                            <a:latin typeface="Cambria Math"/>
                          </a:rPr>
                          <m:t>4</m:t>
                        </m:r>
                      </m:sub>
                    </m:sSub>
                  </m:oMath>
                </a14:m>
                <a:r>
                  <a:rPr lang="en-IN" sz="2000" dirty="0" smtClean="0"/>
                  <a:t>=5 and </a:t>
                </a:r>
                <a14:m>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a:rPr>
                          <m:t>𝑥</m:t>
                        </m:r>
                      </m:e>
                      <m:sub>
                        <m:r>
                          <a:rPr lang="en-IN" sz="2000" b="0" i="1" smtClean="0">
                            <a:latin typeface="Cambria Math"/>
                          </a:rPr>
                          <m:t>1</m:t>
                        </m:r>
                      </m:sub>
                    </m:sSub>
                  </m:oMath>
                </a14:m>
                <a:r>
                  <a:rPr lang="en-IN" sz="2000" dirty="0" smtClean="0"/>
                  <a:t>,</a:t>
                </a:r>
                <a14:m>
                  <m:oMath xmlns:m="http://schemas.openxmlformats.org/officeDocument/2006/math">
                    <m:sSub>
                      <m:sSubPr>
                        <m:ctrlPr>
                          <a:rPr lang="en-IN" sz="2000" i="1" dirty="0" smtClean="0">
                            <a:latin typeface="Cambria Math" panose="02040503050406030204" pitchFamily="18" charset="0"/>
                          </a:rPr>
                        </m:ctrlPr>
                      </m:sSubPr>
                      <m:e>
                        <m:r>
                          <a:rPr lang="en-IN" sz="2000" b="0" i="1" dirty="0" smtClean="0">
                            <a:latin typeface="Cambria Math"/>
                          </a:rPr>
                          <m:t>𝑥</m:t>
                        </m:r>
                      </m:e>
                      <m:sub>
                        <m:r>
                          <a:rPr lang="en-IN" sz="2000" b="0" i="1" dirty="0" smtClean="0">
                            <a:latin typeface="Cambria Math"/>
                          </a:rPr>
                          <m:t>2</m:t>
                        </m:r>
                      </m:sub>
                    </m:sSub>
                  </m:oMath>
                </a14:m>
                <a:r>
                  <a:rPr lang="en-IN" sz="2000" dirty="0" smtClean="0"/>
                  <a:t>,</a:t>
                </a:r>
                <a14:m>
                  <m:oMath xmlns:m="http://schemas.openxmlformats.org/officeDocument/2006/math">
                    <m:sSub>
                      <m:sSubPr>
                        <m:ctrlPr>
                          <a:rPr lang="en-IN" sz="2000" i="1" dirty="0" smtClean="0">
                            <a:latin typeface="Cambria Math" panose="02040503050406030204" pitchFamily="18" charset="0"/>
                          </a:rPr>
                        </m:ctrlPr>
                      </m:sSubPr>
                      <m:e>
                        <m:r>
                          <a:rPr lang="en-IN" sz="2000" b="0" i="1" dirty="0" smtClean="0">
                            <a:latin typeface="Cambria Math"/>
                          </a:rPr>
                          <m:t>𝑥</m:t>
                        </m:r>
                      </m:e>
                      <m:sub>
                        <m:r>
                          <a:rPr lang="en-IN" sz="2000" b="0" i="1" dirty="0" smtClean="0">
                            <a:latin typeface="Cambria Math"/>
                          </a:rPr>
                          <m:t>3</m:t>
                        </m:r>
                      </m:sub>
                    </m:sSub>
                  </m:oMath>
                </a14:m>
                <a:r>
                  <a:rPr lang="en-IN" sz="2000" dirty="0" smtClean="0"/>
                  <a:t>,</a:t>
                </a:r>
                <a14:m>
                  <m:oMath xmlns:m="http://schemas.openxmlformats.org/officeDocument/2006/math">
                    <m:sSub>
                      <m:sSubPr>
                        <m:ctrlPr>
                          <a:rPr lang="en-IN" sz="2000" i="1" dirty="0" smtClean="0">
                            <a:latin typeface="Cambria Math" panose="02040503050406030204" pitchFamily="18" charset="0"/>
                          </a:rPr>
                        </m:ctrlPr>
                      </m:sSubPr>
                      <m:e>
                        <m:r>
                          <a:rPr lang="en-IN" sz="2000" b="0" i="1" dirty="0" smtClean="0">
                            <a:latin typeface="Cambria Math"/>
                          </a:rPr>
                          <m:t>𝑥</m:t>
                        </m:r>
                      </m:e>
                      <m:sub>
                        <m:r>
                          <a:rPr lang="en-IN" sz="2000" b="0" i="1" dirty="0" smtClean="0">
                            <a:latin typeface="Cambria Math"/>
                          </a:rPr>
                          <m:t>4</m:t>
                        </m:r>
                      </m:sub>
                    </m:sSub>
                  </m:oMath>
                </a14:m>
                <a:r>
                  <a:rPr lang="en-IN" sz="2000" dirty="0" smtClean="0"/>
                  <a:t>≥0</a:t>
                </a:r>
              </a:p>
              <a:p>
                <a:pPr marL="0" indent="0">
                  <a:buNone/>
                </a:pPr>
                <a:r>
                  <a:rPr lang="en-IN" sz="2000" dirty="0" smtClean="0"/>
                  <a:t>The following Table provides all the Basic  feasible solutions:</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13874"/>
                <a:ext cx="8229600" cy="4525963"/>
              </a:xfrm>
              <a:blipFill rotWithShape="0">
                <a:blip r:embed="rId2"/>
                <a:stretch>
                  <a:fillRect l="-741" t="-67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961205469"/>
                  </p:ext>
                </p:extLst>
              </p:nvPr>
            </p:nvGraphicFramePr>
            <p:xfrm>
              <a:off x="611560" y="4149080"/>
              <a:ext cx="5976664" cy="2397760"/>
            </p:xfrm>
            <a:graphic>
              <a:graphicData uri="http://schemas.openxmlformats.org/drawingml/2006/table">
                <a:tbl>
                  <a:tblPr firstRow="1" bandRow="1">
                    <a:tableStyleId>{5C22544A-7EE6-4342-B048-85BDC9FD1C3A}</a:tableStyleId>
                  </a:tblPr>
                  <a:tblGrid>
                    <a:gridCol w="1539368"/>
                    <a:gridCol w="1539368"/>
                    <a:gridCol w="1448964"/>
                    <a:gridCol w="1448964"/>
                  </a:tblGrid>
                  <a:tr h="856104">
                    <a:tc>
                      <a:txBody>
                        <a:bodyPr/>
                        <a:lstStyle/>
                        <a:p>
                          <a:r>
                            <a:rPr lang="en-IN" dirty="0" smtClean="0"/>
                            <a:t>Non Basic Variables</a:t>
                          </a:r>
                          <a:endParaRPr lang="en-IN" dirty="0"/>
                        </a:p>
                      </a:txBody>
                      <a:tcPr/>
                    </a:tc>
                    <a:tc>
                      <a:txBody>
                        <a:bodyPr/>
                        <a:lstStyle/>
                        <a:p>
                          <a:r>
                            <a:rPr lang="en-IN" dirty="0" smtClean="0"/>
                            <a:t>Basic Variables</a:t>
                          </a:r>
                          <a:endParaRPr lang="en-IN" dirty="0"/>
                        </a:p>
                      </a:txBody>
                      <a:tcPr/>
                    </a:tc>
                    <a:tc>
                      <a:txBody>
                        <a:bodyPr/>
                        <a:lstStyle/>
                        <a:p>
                          <a:r>
                            <a:rPr lang="en-IN" dirty="0" smtClean="0"/>
                            <a:t>Basic  Feasible Solution</a:t>
                          </a:r>
                          <a:endParaRPr lang="en-IN" dirty="0"/>
                        </a:p>
                      </a:txBody>
                      <a:tcPr/>
                    </a:tc>
                    <a:tc>
                      <a:txBody>
                        <a:bodyPr/>
                        <a:lstStyle/>
                        <a:p>
                          <a:r>
                            <a:rPr lang="en-IN" dirty="0" smtClean="0"/>
                            <a:t>Z value</a:t>
                          </a:r>
                          <a:endParaRPr lang="en-IN" dirty="0"/>
                        </a:p>
                      </a:txBody>
                      <a:tcPr/>
                    </a:tc>
                  </a:tr>
                  <a:tr h="370840">
                    <a:tc>
                      <a:txBody>
                        <a:bodyPr/>
                        <a:lstStyle/>
                        <a:p>
                          <a:r>
                            <a:rPr lang="en-IN" dirty="0" smtClean="0"/>
                            <a:t>(</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a14:m>
                          <a:r>
                            <a:rPr lang="en-IN" dirty="0" smtClean="0"/>
                            <a:t>, </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𝑥</m:t>
                                  </m:r>
                                </m:e>
                                <m:sub>
                                  <m:r>
                                    <a:rPr lang="en-IN" b="0" i="1" dirty="0" smtClean="0">
                                      <a:latin typeface="Cambria Math"/>
                                    </a:rPr>
                                    <m:t>2</m:t>
                                  </m:r>
                                </m:sub>
                              </m:sSub>
                            </m:oMath>
                          </a14:m>
                          <a:r>
                            <a:rPr lang="en-IN" dirty="0" smtClean="0"/>
                            <a:t> )</a:t>
                          </a:r>
                          <a:endParaRPr lang="en-IN" dirty="0"/>
                        </a:p>
                      </a:txBody>
                      <a:tcPr/>
                    </a:tc>
                    <a:tc>
                      <a:txBody>
                        <a:bodyPr/>
                        <a:lstStyle/>
                        <a:p>
                          <a:r>
                            <a:rPr lang="en-IN" dirty="0" smtClean="0"/>
                            <a:t>(</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3</m:t>
                                  </m:r>
                                </m:sub>
                              </m:sSub>
                            </m:oMath>
                          </a14:m>
                          <a:r>
                            <a:rPr lang="en-IN" dirty="0" smtClean="0"/>
                            <a:t>, </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𝑥</m:t>
                                  </m:r>
                                </m:e>
                                <m:sub>
                                  <m:r>
                                    <a:rPr lang="en-IN" b="0" i="1" dirty="0" smtClean="0">
                                      <a:latin typeface="Cambria Math"/>
                                    </a:rPr>
                                    <m:t>4 </m:t>
                                  </m:r>
                                </m:sub>
                              </m:sSub>
                            </m:oMath>
                          </a14:m>
                          <a:r>
                            <a:rPr lang="en-IN" dirty="0" smtClean="0"/>
                            <a:t> )</a:t>
                          </a:r>
                          <a:endParaRPr lang="en-IN" dirty="0"/>
                        </a:p>
                      </a:txBody>
                      <a:tcPr/>
                    </a:tc>
                    <a:tc>
                      <a:txBody>
                        <a:bodyPr/>
                        <a:lstStyle/>
                        <a:p>
                          <a:r>
                            <a:rPr lang="en-IN" dirty="0" smtClean="0"/>
                            <a:t>(4,</a:t>
                          </a:r>
                          <a:r>
                            <a:rPr lang="en-IN" baseline="0" dirty="0" smtClean="0"/>
                            <a:t> 5 )</a:t>
                          </a:r>
                          <a:endParaRPr lang="en-IN" dirty="0"/>
                        </a:p>
                      </a:txBody>
                      <a:tcPr/>
                    </a:tc>
                    <a:tc>
                      <a:txBody>
                        <a:bodyPr/>
                        <a:lstStyle/>
                        <a:p>
                          <a:r>
                            <a:rPr lang="en-IN" dirty="0" smtClean="0"/>
                            <a:t>0</a:t>
                          </a:r>
                          <a:endParaRPr lang="en-IN" dirty="0"/>
                        </a:p>
                      </a:txBody>
                      <a:tcPr/>
                    </a:tc>
                  </a:tr>
                  <a:tr h="370840">
                    <a:tc>
                      <a:txBody>
                        <a:bodyPr/>
                        <a:lstStyle/>
                        <a:p>
                          <a:r>
                            <a:rPr lang="en-IN" dirty="0" smtClean="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a14:m>
                          <a:r>
                            <a:rPr lang="en-IN" dirty="0" smtClean="0"/>
                            <a: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4</m:t>
                                  </m:r>
                                </m:sub>
                              </m:sSub>
                            </m:oMath>
                          </a14:m>
                          <a:r>
                            <a:rPr lang="en-IN" dirty="0" smtClean="0"/>
                            <a:t> )</a:t>
                          </a:r>
                          <a:endParaRPr lang="en-IN" dirty="0"/>
                        </a:p>
                      </a:txBody>
                      <a:tcPr/>
                    </a:tc>
                    <a:tc>
                      <a:txBody>
                        <a:bodyPr/>
                        <a:lstStyle/>
                        <a:p>
                          <a:r>
                            <a:rPr lang="en-IN" dirty="0" smtClean="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a14:m>
                          <a:r>
                            <a:rPr lang="en-IN" dirty="0" smtClean="0"/>
                            <a: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3</m:t>
                                  </m:r>
                                </m:sub>
                              </m:sSub>
                            </m:oMath>
                          </a14:m>
                          <a:r>
                            <a:rPr lang="en-IN" dirty="0" smtClean="0"/>
                            <a:t> )</a:t>
                          </a:r>
                          <a:endParaRPr lang="en-IN" dirty="0"/>
                        </a:p>
                      </a:txBody>
                      <a:tcPr/>
                    </a:tc>
                    <a:tc>
                      <a:txBody>
                        <a:bodyPr/>
                        <a:lstStyle/>
                        <a:p>
                          <a:r>
                            <a:rPr lang="en-IN" dirty="0" smtClean="0"/>
                            <a:t>  (2.5 , 1.5 )</a:t>
                          </a:r>
                          <a:endParaRPr lang="en-IN" dirty="0"/>
                        </a:p>
                      </a:txBody>
                      <a:tcPr/>
                    </a:tc>
                    <a:tc>
                      <a:txBody>
                        <a:bodyPr/>
                        <a:lstStyle/>
                        <a:p>
                          <a:r>
                            <a:rPr lang="en-IN" dirty="0" smtClean="0"/>
                            <a:t>7.5</a:t>
                          </a:r>
                          <a:endParaRPr lang="en-IN" dirty="0"/>
                        </a:p>
                      </a:txBody>
                      <a:tcPr/>
                    </a:tc>
                  </a:tr>
                  <a:tr h="370840">
                    <a:tc>
                      <a:txBody>
                        <a:bodyPr/>
                        <a:lstStyle/>
                        <a:p>
                          <a:r>
                            <a:rPr lang="en-IN" dirty="0" smtClean="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2</m:t>
                                  </m:r>
                                </m:sub>
                              </m:sSub>
                            </m:oMath>
                          </a14:m>
                          <a:r>
                            <a:rPr lang="en-IN" dirty="0" smtClean="0"/>
                            <a: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3</m:t>
                                  </m:r>
                                </m:sub>
                              </m:sSub>
                            </m:oMath>
                          </a14:m>
                          <a:r>
                            <a:rPr lang="en-IN" dirty="0" smtClean="0"/>
                            <a:t> )</a:t>
                          </a:r>
                          <a:endParaRPr lang="en-IN" dirty="0"/>
                        </a:p>
                      </a:txBody>
                      <a:tcPr/>
                    </a:tc>
                    <a:tc>
                      <a:txBody>
                        <a:bodyPr/>
                        <a:lstStyle/>
                        <a:p>
                          <a:r>
                            <a:rPr lang="en-IN" dirty="0" smtClean="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a:rPr>
                                    <m:t>𝑥</m:t>
                                  </m:r>
                                </m:e>
                                <m:sub>
                                  <m:r>
                                    <a:rPr lang="en-IN" b="0" i="1" smtClean="0">
                                      <a:latin typeface="Cambria Math"/>
                                    </a:rPr>
                                    <m:t>1</m:t>
                                  </m:r>
                                </m:sub>
                              </m:sSub>
                            </m:oMath>
                          </a14:m>
                          <a:r>
                            <a:rPr lang="en-IN" dirty="0" smtClean="0"/>
                            <a:t>, </a:t>
                          </a:r>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a:rPr>
                                    <m:t>𝑥</m:t>
                                  </m:r>
                                </m:e>
                                <m:sub>
                                  <m:r>
                                    <a:rPr lang="en-IN" b="0" i="1" dirty="0" smtClean="0">
                                      <a:latin typeface="Cambria Math"/>
                                    </a:rPr>
                                    <m:t>4</m:t>
                                  </m:r>
                                </m:sub>
                              </m:sSub>
                            </m:oMath>
                          </a14:m>
                          <a:r>
                            <a:rPr lang="en-IN" dirty="0" smtClean="0"/>
                            <a:t> )</a:t>
                          </a:r>
                          <a:endParaRPr lang="en-IN" dirty="0"/>
                        </a:p>
                      </a:txBody>
                      <a:tcPr/>
                    </a:tc>
                    <a:tc>
                      <a:txBody>
                        <a:bodyPr/>
                        <a:lstStyle/>
                        <a:p>
                          <a:r>
                            <a:rPr lang="en-IN" dirty="0" smtClean="0"/>
                            <a:t>  (2, 3)</a:t>
                          </a:r>
                          <a:endParaRPr lang="en-IN" dirty="0"/>
                        </a:p>
                      </a:txBody>
                      <a:tcPr/>
                    </a:tc>
                    <a:tc>
                      <a:txBody>
                        <a:bodyPr/>
                        <a:lstStyle/>
                        <a:p>
                          <a:r>
                            <a:rPr lang="en-IN" dirty="0" smtClean="0"/>
                            <a:t>4</a:t>
                          </a:r>
                          <a:endParaRPr lang="en-IN" dirty="0"/>
                        </a:p>
                      </a:txBody>
                      <a:tcPr/>
                    </a:tc>
                  </a:tr>
                  <a:tr h="370840">
                    <a:tc>
                      <a:txBody>
                        <a:bodyPr/>
                        <a:lstStyle/>
                        <a:p>
                          <a:r>
                            <a:rPr lang="en-IN" b="1" dirty="0" smtClean="0">
                              <a:solidFill>
                                <a:srgbClr val="FF0000"/>
                              </a:solidFill>
                            </a:rPr>
                            <a:t> (</a:t>
                          </a:r>
                          <a14:m>
                            <m:oMath xmlns:m="http://schemas.openxmlformats.org/officeDocument/2006/math">
                              <m:sSub>
                                <m:sSubPr>
                                  <m:ctrlPr>
                                    <a:rPr lang="en-IN" b="1" i="1" smtClean="0">
                                      <a:solidFill>
                                        <a:srgbClr val="FF0000"/>
                                      </a:solidFill>
                                      <a:latin typeface="Cambria Math" panose="02040503050406030204" pitchFamily="18" charset="0"/>
                                    </a:rPr>
                                  </m:ctrlPr>
                                </m:sSubPr>
                                <m:e>
                                  <m:r>
                                    <a:rPr lang="en-IN" b="1" i="1" smtClean="0">
                                      <a:solidFill>
                                        <a:srgbClr val="FF0000"/>
                                      </a:solidFill>
                                      <a:latin typeface="Cambria Math"/>
                                    </a:rPr>
                                    <m:t>𝒙</m:t>
                                  </m:r>
                                </m:e>
                                <m:sub>
                                  <m:r>
                                    <a:rPr lang="en-IN" b="1" i="1" smtClean="0">
                                      <a:solidFill>
                                        <a:srgbClr val="FF0000"/>
                                      </a:solidFill>
                                      <a:latin typeface="Cambria Math"/>
                                    </a:rPr>
                                    <m:t>𝟑</m:t>
                                  </m:r>
                                </m:sub>
                              </m:sSub>
                            </m:oMath>
                          </a14:m>
                          <a:r>
                            <a:rPr lang="en-IN" b="1" dirty="0" smtClean="0">
                              <a:solidFill>
                                <a:srgbClr val="FF0000"/>
                              </a:solidFill>
                            </a:rPr>
                            <a:t>, </a:t>
                          </a:r>
                          <a14:m>
                            <m:oMath xmlns:m="http://schemas.openxmlformats.org/officeDocument/2006/math">
                              <m:sSub>
                                <m:sSubPr>
                                  <m:ctrlPr>
                                    <a:rPr lang="en-IN" b="1" i="1" dirty="0" smtClean="0">
                                      <a:solidFill>
                                        <a:srgbClr val="FF0000"/>
                                      </a:solidFill>
                                      <a:latin typeface="Cambria Math" panose="02040503050406030204" pitchFamily="18" charset="0"/>
                                    </a:rPr>
                                  </m:ctrlPr>
                                </m:sSubPr>
                                <m:e>
                                  <m:r>
                                    <a:rPr lang="en-IN" b="1" i="1" dirty="0" smtClean="0">
                                      <a:solidFill>
                                        <a:srgbClr val="FF0000"/>
                                      </a:solidFill>
                                      <a:latin typeface="Cambria Math"/>
                                    </a:rPr>
                                    <m:t>𝒙</m:t>
                                  </m:r>
                                </m:e>
                                <m:sub>
                                  <m:r>
                                    <a:rPr lang="en-IN" b="1" i="1" dirty="0" smtClean="0">
                                      <a:solidFill>
                                        <a:srgbClr val="FF0000"/>
                                      </a:solidFill>
                                      <a:latin typeface="Cambria Math"/>
                                    </a:rPr>
                                    <m:t>𝟒</m:t>
                                  </m:r>
                                </m:sub>
                              </m:sSub>
                            </m:oMath>
                          </a14:m>
                          <a:r>
                            <a:rPr lang="en-IN" b="1" dirty="0" smtClean="0">
                              <a:solidFill>
                                <a:srgbClr val="FF0000"/>
                              </a:solidFill>
                            </a:rPr>
                            <a:t> )</a:t>
                          </a:r>
                          <a:endParaRPr lang="en-IN" b="1" dirty="0">
                            <a:solidFill>
                              <a:srgbClr val="FF0000"/>
                            </a:solidFill>
                          </a:endParaRPr>
                        </a:p>
                      </a:txBody>
                      <a:tcPr/>
                    </a:tc>
                    <a:tc>
                      <a:txBody>
                        <a:bodyPr/>
                        <a:lstStyle/>
                        <a:p>
                          <a:r>
                            <a:rPr lang="en-IN" b="1" dirty="0" smtClean="0">
                              <a:solidFill>
                                <a:srgbClr val="FF0000"/>
                              </a:solidFill>
                            </a:rPr>
                            <a:t> (</a:t>
                          </a:r>
                          <a14:m>
                            <m:oMath xmlns:m="http://schemas.openxmlformats.org/officeDocument/2006/math">
                              <m:sSub>
                                <m:sSubPr>
                                  <m:ctrlPr>
                                    <a:rPr lang="en-IN" b="1" i="1" smtClean="0">
                                      <a:solidFill>
                                        <a:srgbClr val="FF0000"/>
                                      </a:solidFill>
                                      <a:latin typeface="Cambria Math" panose="02040503050406030204" pitchFamily="18" charset="0"/>
                                    </a:rPr>
                                  </m:ctrlPr>
                                </m:sSubPr>
                                <m:e>
                                  <m:r>
                                    <a:rPr lang="en-IN" b="1" i="1" smtClean="0">
                                      <a:solidFill>
                                        <a:srgbClr val="FF0000"/>
                                      </a:solidFill>
                                      <a:latin typeface="Cambria Math"/>
                                    </a:rPr>
                                    <m:t>𝒙</m:t>
                                  </m:r>
                                </m:e>
                                <m:sub>
                                  <m:r>
                                    <a:rPr lang="en-IN" b="1" i="1" smtClean="0">
                                      <a:solidFill>
                                        <a:srgbClr val="FF0000"/>
                                      </a:solidFill>
                                      <a:latin typeface="Cambria Math"/>
                                    </a:rPr>
                                    <m:t>𝟏</m:t>
                                  </m:r>
                                </m:sub>
                              </m:sSub>
                            </m:oMath>
                          </a14:m>
                          <a:r>
                            <a:rPr lang="en-IN" b="1" dirty="0" smtClean="0">
                              <a:solidFill>
                                <a:srgbClr val="FF0000"/>
                              </a:solidFill>
                            </a:rPr>
                            <a:t>, </a:t>
                          </a:r>
                          <a14:m>
                            <m:oMath xmlns:m="http://schemas.openxmlformats.org/officeDocument/2006/math">
                              <m:sSub>
                                <m:sSubPr>
                                  <m:ctrlPr>
                                    <a:rPr lang="en-IN" b="1" i="1" dirty="0" smtClean="0">
                                      <a:solidFill>
                                        <a:srgbClr val="FF0000"/>
                                      </a:solidFill>
                                      <a:latin typeface="Cambria Math" panose="02040503050406030204" pitchFamily="18" charset="0"/>
                                    </a:rPr>
                                  </m:ctrlPr>
                                </m:sSubPr>
                                <m:e>
                                  <m:r>
                                    <a:rPr lang="en-IN" b="1" i="1" dirty="0" smtClean="0">
                                      <a:solidFill>
                                        <a:srgbClr val="FF0000"/>
                                      </a:solidFill>
                                      <a:latin typeface="Cambria Math"/>
                                    </a:rPr>
                                    <m:t>𝒙</m:t>
                                  </m:r>
                                </m:e>
                                <m:sub>
                                  <m:r>
                                    <a:rPr lang="en-IN" b="1" i="1" dirty="0" smtClean="0">
                                      <a:solidFill>
                                        <a:srgbClr val="FF0000"/>
                                      </a:solidFill>
                                      <a:latin typeface="Cambria Math"/>
                                    </a:rPr>
                                    <m:t>𝟐</m:t>
                                  </m:r>
                                </m:sub>
                              </m:sSub>
                            </m:oMath>
                          </a14:m>
                          <a:r>
                            <a:rPr lang="en-IN" b="1" dirty="0" smtClean="0">
                              <a:solidFill>
                                <a:srgbClr val="FF0000"/>
                              </a:solidFill>
                            </a:rPr>
                            <a:t> )</a:t>
                          </a:r>
                          <a:endParaRPr lang="en-IN" b="1" dirty="0">
                            <a:solidFill>
                              <a:srgbClr val="FF0000"/>
                            </a:solidFill>
                          </a:endParaRPr>
                        </a:p>
                      </a:txBody>
                      <a:tcPr/>
                    </a:tc>
                    <a:tc>
                      <a:txBody>
                        <a:bodyPr/>
                        <a:lstStyle/>
                        <a:p>
                          <a:r>
                            <a:rPr lang="en-IN" b="1" dirty="0" smtClean="0">
                              <a:solidFill>
                                <a:srgbClr val="FF0000"/>
                              </a:solidFill>
                            </a:rPr>
                            <a:t>  (1,2)</a:t>
                          </a:r>
                          <a:endParaRPr lang="en-IN" b="1" dirty="0">
                            <a:solidFill>
                              <a:srgbClr val="FF0000"/>
                            </a:solidFill>
                          </a:endParaRPr>
                        </a:p>
                      </a:txBody>
                      <a:tcPr/>
                    </a:tc>
                    <a:tc>
                      <a:txBody>
                        <a:bodyPr/>
                        <a:lstStyle/>
                        <a:p>
                          <a:r>
                            <a:rPr lang="en-IN" b="1" dirty="0" smtClean="0">
                              <a:solidFill>
                                <a:srgbClr val="FF0000"/>
                              </a:solidFill>
                            </a:rPr>
                            <a:t>8</a:t>
                          </a:r>
                          <a:endParaRPr lang="en-IN" b="1" dirty="0">
                            <a:solidFill>
                              <a:srgbClr val="FF0000"/>
                            </a:solidFill>
                          </a:endParaRPr>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961205469"/>
                  </p:ext>
                </p:extLst>
              </p:nvPr>
            </p:nvGraphicFramePr>
            <p:xfrm>
              <a:off x="611560" y="4149080"/>
              <a:ext cx="5976664" cy="2397760"/>
            </p:xfrm>
            <a:graphic>
              <a:graphicData uri="http://schemas.openxmlformats.org/drawingml/2006/table">
                <a:tbl>
                  <a:tblPr firstRow="1" bandRow="1">
                    <a:tableStyleId>{5C22544A-7EE6-4342-B048-85BDC9FD1C3A}</a:tableStyleId>
                  </a:tblPr>
                  <a:tblGrid>
                    <a:gridCol w="1539368"/>
                    <a:gridCol w="1539368"/>
                    <a:gridCol w="1448964"/>
                    <a:gridCol w="1448964"/>
                  </a:tblGrid>
                  <a:tr h="914400">
                    <a:tc>
                      <a:txBody>
                        <a:bodyPr/>
                        <a:lstStyle/>
                        <a:p>
                          <a:r>
                            <a:rPr lang="en-IN" dirty="0" smtClean="0"/>
                            <a:t>Non Basic Variables</a:t>
                          </a:r>
                          <a:endParaRPr lang="en-IN" dirty="0"/>
                        </a:p>
                      </a:txBody>
                      <a:tcPr/>
                    </a:tc>
                    <a:tc>
                      <a:txBody>
                        <a:bodyPr/>
                        <a:lstStyle/>
                        <a:p>
                          <a:r>
                            <a:rPr lang="en-IN" dirty="0" smtClean="0"/>
                            <a:t>Basic Variables</a:t>
                          </a:r>
                          <a:endParaRPr lang="en-IN" dirty="0"/>
                        </a:p>
                      </a:txBody>
                      <a:tcPr/>
                    </a:tc>
                    <a:tc>
                      <a:txBody>
                        <a:bodyPr/>
                        <a:lstStyle/>
                        <a:p>
                          <a:r>
                            <a:rPr lang="en-IN" dirty="0" smtClean="0"/>
                            <a:t>Basic  Feasible Solution</a:t>
                          </a:r>
                          <a:endParaRPr lang="en-IN" dirty="0"/>
                        </a:p>
                      </a:txBody>
                      <a:tcPr/>
                    </a:tc>
                    <a:tc>
                      <a:txBody>
                        <a:bodyPr/>
                        <a:lstStyle/>
                        <a:p>
                          <a:r>
                            <a:rPr lang="en-IN" dirty="0" smtClean="0"/>
                            <a:t>Z value</a:t>
                          </a:r>
                          <a:endParaRPr lang="en-IN" dirty="0"/>
                        </a:p>
                      </a:txBody>
                      <a:tcPr/>
                    </a:tc>
                  </a:tr>
                  <a:tr h="370840">
                    <a:tc>
                      <a:txBody>
                        <a:bodyPr/>
                        <a:lstStyle/>
                        <a:p>
                          <a:endParaRPr lang="en-US"/>
                        </a:p>
                      </a:txBody>
                      <a:tcPr>
                        <a:blipFill rotWithShape="1">
                          <a:blip r:embed="rId3"/>
                          <a:stretch>
                            <a:fillRect t="-254098" r="-287747" b="-322951"/>
                          </a:stretch>
                        </a:blipFill>
                      </a:tcPr>
                    </a:tc>
                    <a:tc>
                      <a:txBody>
                        <a:bodyPr/>
                        <a:lstStyle/>
                        <a:p>
                          <a:endParaRPr lang="en-US"/>
                        </a:p>
                      </a:txBody>
                      <a:tcPr>
                        <a:blipFill rotWithShape="1">
                          <a:blip r:embed="rId3"/>
                          <a:stretch>
                            <a:fillRect l="-100397" t="-254098" r="-188889" b="-322951"/>
                          </a:stretch>
                        </a:blipFill>
                      </a:tcPr>
                    </a:tc>
                    <a:tc>
                      <a:txBody>
                        <a:bodyPr/>
                        <a:lstStyle/>
                        <a:p>
                          <a:r>
                            <a:rPr lang="en-IN" dirty="0" smtClean="0"/>
                            <a:t>(4,</a:t>
                          </a:r>
                          <a:r>
                            <a:rPr lang="en-IN" baseline="0" dirty="0" smtClean="0"/>
                            <a:t> 5 )</a:t>
                          </a:r>
                          <a:endParaRPr lang="en-IN" dirty="0"/>
                        </a:p>
                      </a:txBody>
                      <a:tcPr/>
                    </a:tc>
                    <a:tc>
                      <a:txBody>
                        <a:bodyPr/>
                        <a:lstStyle/>
                        <a:p>
                          <a:r>
                            <a:rPr lang="en-IN" dirty="0" smtClean="0"/>
                            <a:t>0</a:t>
                          </a:r>
                          <a:endParaRPr lang="en-IN" dirty="0"/>
                        </a:p>
                      </a:txBody>
                      <a:tcPr/>
                    </a:tc>
                  </a:tr>
                  <a:tr h="370840">
                    <a:tc>
                      <a:txBody>
                        <a:bodyPr/>
                        <a:lstStyle/>
                        <a:p>
                          <a:endParaRPr lang="en-US"/>
                        </a:p>
                      </a:txBody>
                      <a:tcPr>
                        <a:blipFill rotWithShape="1">
                          <a:blip r:embed="rId3"/>
                          <a:stretch>
                            <a:fillRect t="-360000" r="-287747" b="-228333"/>
                          </a:stretch>
                        </a:blipFill>
                      </a:tcPr>
                    </a:tc>
                    <a:tc>
                      <a:txBody>
                        <a:bodyPr/>
                        <a:lstStyle/>
                        <a:p>
                          <a:endParaRPr lang="en-US"/>
                        </a:p>
                      </a:txBody>
                      <a:tcPr>
                        <a:blipFill rotWithShape="1">
                          <a:blip r:embed="rId3"/>
                          <a:stretch>
                            <a:fillRect l="-100397" t="-360000" r="-188889" b="-228333"/>
                          </a:stretch>
                        </a:blipFill>
                      </a:tcPr>
                    </a:tc>
                    <a:tc>
                      <a:txBody>
                        <a:bodyPr/>
                        <a:lstStyle/>
                        <a:p>
                          <a:r>
                            <a:rPr lang="en-IN" dirty="0" smtClean="0"/>
                            <a:t>  (2.5 , 1.5 )</a:t>
                          </a:r>
                          <a:endParaRPr lang="en-IN" dirty="0"/>
                        </a:p>
                      </a:txBody>
                      <a:tcPr/>
                    </a:tc>
                    <a:tc>
                      <a:txBody>
                        <a:bodyPr/>
                        <a:lstStyle/>
                        <a:p>
                          <a:r>
                            <a:rPr lang="en-IN" dirty="0" smtClean="0"/>
                            <a:t>7.5</a:t>
                          </a:r>
                          <a:endParaRPr lang="en-IN" dirty="0"/>
                        </a:p>
                      </a:txBody>
                      <a:tcPr/>
                    </a:tc>
                  </a:tr>
                  <a:tr h="370840">
                    <a:tc>
                      <a:txBody>
                        <a:bodyPr/>
                        <a:lstStyle/>
                        <a:p>
                          <a:endParaRPr lang="en-US"/>
                        </a:p>
                      </a:txBody>
                      <a:tcPr>
                        <a:blipFill rotWithShape="1">
                          <a:blip r:embed="rId3"/>
                          <a:stretch>
                            <a:fillRect t="-452459" r="-287747" b="-124590"/>
                          </a:stretch>
                        </a:blipFill>
                      </a:tcPr>
                    </a:tc>
                    <a:tc>
                      <a:txBody>
                        <a:bodyPr/>
                        <a:lstStyle/>
                        <a:p>
                          <a:endParaRPr lang="en-US"/>
                        </a:p>
                      </a:txBody>
                      <a:tcPr>
                        <a:blipFill rotWithShape="1">
                          <a:blip r:embed="rId3"/>
                          <a:stretch>
                            <a:fillRect l="-100397" t="-452459" r="-188889" b="-124590"/>
                          </a:stretch>
                        </a:blipFill>
                      </a:tcPr>
                    </a:tc>
                    <a:tc>
                      <a:txBody>
                        <a:bodyPr/>
                        <a:lstStyle/>
                        <a:p>
                          <a:r>
                            <a:rPr lang="en-IN" dirty="0" smtClean="0"/>
                            <a:t>  (2, 3)</a:t>
                          </a:r>
                          <a:endParaRPr lang="en-IN" dirty="0"/>
                        </a:p>
                      </a:txBody>
                      <a:tcPr/>
                    </a:tc>
                    <a:tc>
                      <a:txBody>
                        <a:bodyPr/>
                        <a:lstStyle/>
                        <a:p>
                          <a:r>
                            <a:rPr lang="en-IN" dirty="0" smtClean="0"/>
                            <a:t>4</a:t>
                          </a:r>
                          <a:endParaRPr lang="en-IN" dirty="0"/>
                        </a:p>
                      </a:txBody>
                      <a:tcPr/>
                    </a:tc>
                  </a:tr>
                  <a:tr h="370840">
                    <a:tc>
                      <a:txBody>
                        <a:bodyPr/>
                        <a:lstStyle/>
                        <a:p>
                          <a:endParaRPr lang="en-US"/>
                        </a:p>
                      </a:txBody>
                      <a:tcPr>
                        <a:blipFill rotWithShape="1">
                          <a:blip r:embed="rId3"/>
                          <a:stretch>
                            <a:fillRect t="-552459" r="-287747" b="-24590"/>
                          </a:stretch>
                        </a:blipFill>
                      </a:tcPr>
                    </a:tc>
                    <a:tc>
                      <a:txBody>
                        <a:bodyPr/>
                        <a:lstStyle/>
                        <a:p>
                          <a:endParaRPr lang="en-US"/>
                        </a:p>
                      </a:txBody>
                      <a:tcPr>
                        <a:blipFill rotWithShape="1">
                          <a:blip r:embed="rId3"/>
                          <a:stretch>
                            <a:fillRect l="-100397" t="-552459" r="-188889" b="-24590"/>
                          </a:stretch>
                        </a:blipFill>
                      </a:tcPr>
                    </a:tc>
                    <a:tc>
                      <a:txBody>
                        <a:bodyPr/>
                        <a:lstStyle/>
                        <a:p>
                          <a:r>
                            <a:rPr lang="en-IN" b="1" dirty="0" smtClean="0">
                              <a:solidFill>
                                <a:srgbClr val="FF0000"/>
                              </a:solidFill>
                            </a:rPr>
                            <a:t>  (1,2)</a:t>
                          </a:r>
                          <a:endParaRPr lang="en-IN" b="1" dirty="0">
                            <a:solidFill>
                              <a:srgbClr val="FF0000"/>
                            </a:solidFill>
                          </a:endParaRPr>
                        </a:p>
                      </a:txBody>
                      <a:tcPr/>
                    </a:tc>
                    <a:tc>
                      <a:txBody>
                        <a:bodyPr/>
                        <a:lstStyle/>
                        <a:p>
                          <a:r>
                            <a:rPr lang="en-IN" b="1" dirty="0" smtClean="0">
                              <a:solidFill>
                                <a:srgbClr val="FF0000"/>
                              </a:solidFill>
                            </a:rPr>
                            <a:t>8</a:t>
                          </a:r>
                          <a:endParaRPr lang="en-IN" b="1" dirty="0">
                            <a:solidFill>
                              <a:srgbClr val="FF0000"/>
                            </a:solidFill>
                          </a:endParaRPr>
                        </a:p>
                      </a:txBody>
                      <a:tcPr/>
                    </a:tc>
                  </a:tr>
                </a:tbl>
              </a:graphicData>
            </a:graphic>
          </p:graphicFrame>
        </mc:Fallback>
      </mc:AlternateContent>
    </p:spTree>
    <p:extLst>
      <p:ext uri="{BB962C8B-B14F-4D97-AF65-F5344CB8AC3E}">
        <p14:creationId xmlns:p14="http://schemas.microsoft.com/office/powerpoint/2010/main" val="312337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72846"/>
            <a:ext cx="6408712" cy="523220"/>
          </a:xfrm>
          <a:prstGeom prst="rect">
            <a:avLst/>
          </a:prstGeom>
          <a:noFill/>
        </p:spPr>
        <p:txBody>
          <a:bodyPr wrap="square" rtlCol="0">
            <a:spAutoFit/>
          </a:bodyPr>
          <a:lstStyle/>
          <a:p>
            <a:r>
              <a:rPr lang="en-IN" sz="2800" dirty="0" smtClean="0"/>
              <a:t>PRACTICE PROBLEMS</a:t>
            </a:r>
            <a:endParaRPr lang="en-IN" sz="2800" dirty="0"/>
          </a:p>
        </p:txBody>
      </p:sp>
      <mc:AlternateContent xmlns:mc="http://schemas.openxmlformats.org/markup-compatibility/2006">
        <mc:Choice xmlns:a14="http://schemas.microsoft.com/office/drawing/2010/main" Requires="a14">
          <p:sp>
            <p:nvSpPr>
              <p:cNvPr id="3" name="TextBox 2"/>
              <p:cNvSpPr txBox="1"/>
              <p:nvPr/>
            </p:nvSpPr>
            <p:spPr>
              <a:xfrm>
                <a:off x="637849" y="692696"/>
                <a:ext cx="5242670" cy="2677656"/>
              </a:xfrm>
              <a:prstGeom prst="rect">
                <a:avLst/>
              </a:prstGeom>
              <a:noFill/>
            </p:spPr>
            <p:txBody>
              <a:bodyPr wrap="square" rtlCol="0">
                <a:spAutoFit/>
              </a:bodyPr>
              <a:lstStyle/>
              <a:p>
                <a:r>
                  <a:rPr lang="en-IN" sz="2400" dirty="0" smtClean="0"/>
                  <a:t>Find all the Basic feasible solution for the system of equations:</a:t>
                </a:r>
              </a:p>
              <a:p>
                <a:pPr marL="342900" indent="-342900">
                  <a:buAutoNum type="arabicPeriod"/>
                </a:pPr>
                <a14:m>
                  <m:oMath xmlns:m="http://schemas.openxmlformats.org/officeDocument/2006/math">
                    <m:r>
                      <a:rPr lang="en-IN" sz="2400" b="0" i="1" smtClean="0">
                        <a:latin typeface="Cambria Math" panose="02040503050406030204" pitchFamily="18" charset="0"/>
                      </a:rPr>
                      <m:t>2</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+6</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+2</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3</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4</m:t>
                        </m:r>
                      </m:sub>
                    </m:sSub>
                    <m:r>
                      <a:rPr lang="en-IN" sz="2400" b="0" i="1" smtClean="0">
                        <a:latin typeface="Cambria Math" panose="02040503050406030204" pitchFamily="18" charset="0"/>
                      </a:rPr>
                      <m:t>=3</m:t>
                    </m:r>
                  </m:oMath>
                </a14:m>
                <a:endParaRPr lang="en-IN" sz="2400" b="0" dirty="0" smtClean="0"/>
              </a:p>
              <a:p>
                <a:r>
                  <a:rPr lang="en-IN" sz="2400" dirty="0" smtClean="0"/>
                  <a:t>        </a:t>
                </a:r>
                <a14:m>
                  <m:oMath xmlns:m="http://schemas.openxmlformats.org/officeDocument/2006/math">
                    <m:r>
                      <a:rPr lang="en-IN" sz="2400" b="0" i="1" smtClean="0">
                        <a:latin typeface="Cambria Math" panose="02040503050406030204" pitchFamily="18" charset="0"/>
                      </a:rPr>
                      <m:t>6</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+4</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+4</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3</m:t>
                        </m:r>
                      </m:sub>
                    </m:sSub>
                    <m:r>
                      <a:rPr lang="en-IN" sz="2400" b="0" i="1" smtClean="0">
                        <a:latin typeface="Cambria Math" panose="02040503050406030204" pitchFamily="18" charset="0"/>
                      </a:rPr>
                      <m:t>+6</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4</m:t>
                        </m:r>
                      </m:sub>
                    </m:sSub>
                    <m:r>
                      <a:rPr lang="en-IN" sz="2400" b="0" i="1" smtClean="0">
                        <a:latin typeface="Cambria Math" panose="02040503050406030204" pitchFamily="18" charset="0"/>
                      </a:rPr>
                      <m:t>=2</m:t>
                    </m:r>
                  </m:oMath>
                </a14:m>
                <a:endParaRPr lang="en-IN" sz="2400" dirty="0" smtClean="0"/>
              </a:p>
              <a:p>
                <a:endParaRPr lang="en-IN" sz="2400" dirty="0"/>
              </a:p>
              <a:p>
                <a:pPr marL="342900" indent="-342900">
                  <a:buAutoNum type="arabicPeriod" startAt="2"/>
                </a:pPr>
                <a14:m>
                  <m:oMath xmlns:m="http://schemas.openxmlformats.org/officeDocument/2006/math">
                    <m:r>
                      <a:rPr lang="en-IN" sz="2400" b="0" i="1" smtClean="0">
                        <a:latin typeface="Cambria Math" panose="02040503050406030204" pitchFamily="18" charset="0"/>
                      </a:rPr>
                      <m:t>2</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+3</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3</m:t>
                        </m:r>
                      </m:sub>
                    </m:sSub>
                    <m:r>
                      <a:rPr lang="en-IN" sz="2400" b="0" i="1" smtClean="0">
                        <a:latin typeface="Cambria Math" panose="02040503050406030204" pitchFamily="18" charset="0"/>
                      </a:rPr>
                      <m:t>=3</m:t>
                    </m:r>
                  </m:oMath>
                </a14:m>
                <a:endParaRPr lang="en-IN" sz="2400" b="0" dirty="0" smtClean="0"/>
              </a:p>
              <a:p>
                <a:r>
                  <a:rPr lang="en-IN" sz="2400" dirty="0" smtClean="0"/>
                  <a:t>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+2</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3</m:t>
                        </m:r>
                      </m:sub>
                    </m:sSub>
                    <m:r>
                      <a:rPr lang="en-IN" sz="2400" b="0" i="1" smtClean="0">
                        <a:latin typeface="Cambria Math" panose="02040503050406030204" pitchFamily="18" charset="0"/>
                      </a:rPr>
                      <m:t>=3</m:t>
                    </m:r>
                  </m:oMath>
                </a14:m>
                <a:endParaRPr lang="en-IN" sz="2400" dirty="0"/>
              </a:p>
            </p:txBody>
          </p:sp>
        </mc:Choice>
        <mc:Fallback>
          <p:sp>
            <p:nvSpPr>
              <p:cNvPr id="3" name="TextBox 2"/>
              <p:cNvSpPr txBox="1">
                <a:spLocks noRot="1" noChangeAspect="1" noMove="1" noResize="1" noEditPoints="1" noAdjustHandles="1" noChangeArrowheads="1" noChangeShapeType="1" noTextEdit="1"/>
              </p:cNvSpPr>
              <p:nvPr/>
            </p:nvSpPr>
            <p:spPr>
              <a:xfrm>
                <a:off x="637849" y="692696"/>
                <a:ext cx="5242670" cy="2677656"/>
              </a:xfrm>
              <a:prstGeom prst="rect">
                <a:avLst/>
              </a:prstGeom>
              <a:blipFill rotWithShape="0">
                <a:blip r:embed="rId2"/>
                <a:stretch>
                  <a:fillRect l="-1860" t="-1822"/>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1043608" y="3717033"/>
            <a:ext cx="6120680" cy="3020682"/>
          </a:xfrm>
          <a:prstGeom prst="rect">
            <a:avLst/>
          </a:prstGeom>
        </p:spPr>
      </p:pic>
      <p:sp>
        <p:nvSpPr>
          <p:cNvPr id="5" name="TextBox 4"/>
          <p:cNvSpPr txBox="1"/>
          <p:nvPr/>
        </p:nvSpPr>
        <p:spPr>
          <a:xfrm>
            <a:off x="637849" y="3717033"/>
            <a:ext cx="405759" cy="369332"/>
          </a:xfrm>
          <a:prstGeom prst="rect">
            <a:avLst/>
          </a:prstGeom>
          <a:noFill/>
        </p:spPr>
        <p:txBody>
          <a:bodyPr wrap="square" rtlCol="0">
            <a:spAutoFit/>
          </a:bodyPr>
          <a:lstStyle/>
          <a:p>
            <a:r>
              <a:rPr lang="en-IN" dirty="0" smtClean="0"/>
              <a:t>3.</a:t>
            </a:r>
            <a:endParaRPr lang="en-IN" dirty="0"/>
          </a:p>
        </p:txBody>
      </p:sp>
    </p:spTree>
    <p:extLst>
      <p:ext uri="{BB962C8B-B14F-4D97-AF65-F5344CB8AC3E}">
        <p14:creationId xmlns:p14="http://schemas.microsoft.com/office/powerpoint/2010/main" val="74012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99392"/>
            <a:ext cx="7772400" cy="864096"/>
          </a:xfrm>
        </p:spPr>
        <p:txBody>
          <a:bodyPr>
            <a:normAutofit fontScale="90000"/>
          </a:bodyPr>
          <a:lstStyle/>
          <a:p>
            <a:r>
              <a:rPr lang="en-IN" dirty="0" smtClean="0"/>
              <a:t/>
            </a:r>
            <a:br>
              <a:rPr lang="en-IN" dirty="0" smtClean="0"/>
            </a:br>
            <a:r>
              <a:rPr lang="en-IN" sz="5300" b="1" dirty="0" smtClean="0"/>
              <a:t>DEFINITIONS</a:t>
            </a:r>
            <a:endParaRPr lang="en-IN" sz="5300" b="1" dirty="0"/>
          </a:p>
        </p:txBody>
      </p:sp>
      <p:sp>
        <p:nvSpPr>
          <p:cNvPr id="3" name="Subtitle 2"/>
          <p:cNvSpPr>
            <a:spLocks noGrp="1"/>
          </p:cNvSpPr>
          <p:nvPr>
            <p:ph type="subTitle" idx="1"/>
          </p:nvPr>
        </p:nvSpPr>
        <p:spPr>
          <a:xfrm>
            <a:off x="467544" y="1052736"/>
            <a:ext cx="8208912" cy="4824536"/>
          </a:xfrm>
        </p:spPr>
        <p:txBody>
          <a:bodyPr>
            <a:noAutofit/>
          </a:bodyPr>
          <a:lstStyle/>
          <a:p>
            <a:pPr algn="just"/>
            <a:r>
              <a:rPr lang="en-IN" sz="2800" b="1" dirty="0" smtClean="0">
                <a:solidFill>
                  <a:schemeClr val="tx1">
                    <a:lumMod val="95000"/>
                    <a:lumOff val="5000"/>
                  </a:schemeClr>
                </a:solidFill>
              </a:rPr>
              <a:t>Slack Variable</a:t>
            </a:r>
            <a:r>
              <a:rPr lang="en-IN" sz="2800" dirty="0" smtClean="0"/>
              <a:t>: </a:t>
            </a:r>
            <a:r>
              <a:rPr lang="en-IN" sz="2800" dirty="0" smtClean="0">
                <a:solidFill>
                  <a:schemeClr val="tx1">
                    <a:lumMod val="95000"/>
                    <a:lumOff val="5000"/>
                  </a:schemeClr>
                </a:solidFill>
              </a:rPr>
              <a:t>The non-negative variables which are added to LHS of the constraints to convert them into equalities are known as slack variables.</a:t>
            </a:r>
          </a:p>
          <a:p>
            <a:pPr algn="just"/>
            <a:r>
              <a:rPr lang="en-IN" sz="2800" dirty="0" smtClean="0">
                <a:solidFill>
                  <a:schemeClr val="tx1">
                    <a:lumMod val="95000"/>
                    <a:lumOff val="5000"/>
                  </a:schemeClr>
                </a:solidFill>
              </a:rPr>
              <a:t>For constraints of the type ( ≤ ), the right hand side normally represents the limit on the availability of a resource and the left hand side represents the usage of this limited resources  by the different activities(variables) of the model.  A slack variable represents the amount by which the available amount of resources exceeds its usage by the activities.</a:t>
            </a:r>
          </a:p>
          <a:p>
            <a:pPr algn="just"/>
            <a:endParaRPr lang="en-IN" sz="2800" dirty="0">
              <a:solidFill>
                <a:schemeClr val="tx1">
                  <a:lumMod val="95000"/>
                  <a:lumOff val="5000"/>
                </a:schemeClr>
              </a:solidFill>
            </a:endParaRPr>
          </a:p>
        </p:txBody>
      </p:sp>
    </p:spTree>
    <p:extLst>
      <p:ext uri="{BB962C8B-B14F-4D97-AF65-F5344CB8AC3E}">
        <p14:creationId xmlns:p14="http://schemas.microsoft.com/office/powerpoint/2010/main" val="3816524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2245</Words>
  <Application>Microsoft Office PowerPoint</Application>
  <PresentationFormat>On-screen Show (4:3)</PresentationFormat>
  <Paragraphs>579</Paragraphs>
  <Slides>47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Cambria Math</vt:lpstr>
      <vt:lpstr>Symbol</vt:lpstr>
      <vt:lpstr>Times New Roman</vt:lpstr>
      <vt:lpstr>Office Theme</vt:lpstr>
      <vt:lpstr>PowerPoint Presentation</vt:lpstr>
      <vt:lpstr>Remarks</vt:lpstr>
      <vt:lpstr>PowerPoint Presentation</vt:lpstr>
      <vt:lpstr>PowerPoint Presentation</vt:lpstr>
      <vt:lpstr>Algebraic Method to solve LPP</vt:lpstr>
      <vt:lpstr>Example for obtaining Basic Solution</vt:lpstr>
      <vt:lpstr>Example for Solving LPP By Algebraic Method</vt:lpstr>
      <vt:lpstr>PowerPoint Presentation</vt:lpstr>
      <vt:lpstr> DEFINITIONS</vt:lpstr>
      <vt:lpstr>PowerPoint Presentation</vt:lpstr>
      <vt:lpstr>PowerPoint Presentation</vt:lpstr>
      <vt:lpstr>         STANDARD FORM OF LPP  The standard form of the LP Problem should have the following characteristics: 1) All the constraints are equations with nonnegative      right hand side value  2) All the decision variables are non negative  3) The objective function is either maximization or      minimization type     </vt:lpstr>
      <vt:lpstr>PowerPoint Presentation</vt:lpstr>
      <vt:lpstr>PowerPoint Presentation</vt:lpstr>
      <vt:lpstr>PowerPoint Presentation</vt:lpstr>
      <vt:lpstr>PowerPoint Presentation</vt:lpstr>
      <vt:lpstr>PowerPoint Presentation</vt:lpstr>
      <vt:lpstr>Introduction of Simplex Method</vt:lpstr>
      <vt:lpstr>The simplex method in tabular form</vt:lpstr>
      <vt:lpstr>Simplex method in tabular form</vt:lpstr>
      <vt:lpstr>Simplex method in tabular form</vt:lpstr>
      <vt:lpstr>Simplex method in tabular form</vt:lpstr>
      <vt:lpstr>Simplex method in tabular form</vt:lpstr>
      <vt:lpstr>PowerPoint Presentation</vt:lpstr>
      <vt:lpstr>PowerPoint Presentation</vt:lpstr>
      <vt:lpstr>PowerPoint Presentation</vt:lpstr>
      <vt:lpstr>PowerPoint Presentation</vt:lpstr>
      <vt:lpstr>PowerPoint Presentation</vt:lpstr>
      <vt:lpstr>Optimality test</vt:lpstr>
      <vt:lpstr>PowerPoint Presentation</vt:lpstr>
      <vt:lpstr>PowerPoint Presentation</vt:lpstr>
      <vt:lpstr>Optimality test</vt:lpstr>
      <vt:lpstr>PowerPoint Presentation</vt:lpstr>
      <vt:lpstr>PowerPoint Presentation</vt:lpstr>
      <vt:lpstr>PowerPoint Presentation</vt:lpstr>
      <vt:lpstr>Simplex method</vt:lpstr>
      <vt:lpstr>Simplex method</vt:lpstr>
      <vt:lpstr>Initial tableau</vt:lpstr>
      <vt:lpstr>Simplex tableau</vt:lpstr>
      <vt:lpstr>Optimality test</vt:lpstr>
      <vt:lpstr>Iteration</vt:lpstr>
      <vt:lpstr>Iteration</vt:lpstr>
      <vt:lpstr>Iteration</vt:lpstr>
      <vt:lpstr>Iteration</vt:lpstr>
      <vt:lpstr>Iteration</vt:lpstr>
      <vt:lpstr>Iteration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Hewlett-Packard Company</cp:lastModifiedBy>
  <cp:revision>105</cp:revision>
  <dcterms:created xsi:type="dcterms:W3CDTF">2020-08-18T10:53:28Z</dcterms:created>
  <dcterms:modified xsi:type="dcterms:W3CDTF">2021-09-08T03:33:44Z</dcterms:modified>
</cp:coreProperties>
</file>