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80" r:id="rId2"/>
    <p:sldId id="283" r:id="rId3"/>
    <p:sldId id="284" r:id="rId4"/>
    <p:sldId id="286" r:id="rId5"/>
    <p:sldId id="257" r:id="rId6"/>
    <p:sldId id="258" r:id="rId7"/>
    <p:sldId id="259" r:id="rId8"/>
    <p:sldId id="260" r:id="rId9"/>
    <p:sldId id="285" r:id="rId10"/>
    <p:sldId id="262" r:id="rId11"/>
    <p:sldId id="263" r:id="rId12"/>
    <p:sldId id="264" r:id="rId13"/>
    <p:sldId id="265" r:id="rId14"/>
    <p:sldId id="287" r:id="rId15"/>
    <p:sldId id="288" r:id="rId16"/>
    <p:sldId id="289" r:id="rId17"/>
    <p:sldId id="290" r:id="rId18"/>
    <p:sldId id="271" r:id="rId19"/>
    <p:sldId id="272" r:id="rId20"/>
    <p:sldId id="273" r:id="rId21"/>
    <p:sldId id="274" r:id="rId22"/>
    <p:sldId id="275" r:id="rId23"/>
    <p:sldId id="276" r:id="rId24"/>
    <p:sldId id="277" r:id="rId25"/>
    <p:sldId id="278" r:id="rId26"/>
    <p:sldId id="279" r:id="rId27"/>
    <p:sldId id="281" r:id="rId28"/>
    <p:sldId id="28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4A6427-A42C-4E81-A284-CE8C5115A568}" type="datetimeFigureOut">
              <a:rPr lang="en-IN" smtClean="0"/>
              <a:t>06-08-2021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9C2DFD-3C23-4A46-9F41-B9735DD4CCD9}" type="slidenum">
              <a:rPr lang="en-IN" smtClean="0"/>
              <a:t>‹#›</a:t>
            </a:fld>
            <a:endParaRPr lang="en-IN"/>
          </a:p>
        </p:txBody>
      </p:sp>
    </p:spTree>
    <p:extLst>
      <p:ext uri="{BB962C8B-B14F-4D97-AF65-F5344CB8AC3E}">
        <p14:creationId xmlns:p14="http://schemas.microsoft.com/office/powerpoint/2010/main" val="994000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B53F008-133B-4B97-9E37-7A23291AFDD7}" type="slidenum">
              <a:rPr lang="en-IN" smtClean="0"/>
              <a:t>1</a:t>
            </a:fld>
            <a:endParaRPr lang="en-IN"/>
          </a:p>
        </p:txBody>
      </p:sp>
    </p:spTree>
    <p:extLst>
      <p:ext uri="{BB962C8B-B14F-4D97-AF65-F5344CB8AC3E}">
        <p14:creationId xmlns:p14="http://schemas.microsoft.com/office/powerpoint/2010/main" val="900978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CD1F82D-1B0B-42E2-B3D0-D1AFD59552CC}" type="slidenum">
              <a:rPr lang="en-US">
                <a:cs typeface="Tahoma" pitchFamily="34" charset="0"/>
              </a:rPr>
              <a:pPr fontAlgn="base">
                <a:spcBef>
                  <a:spcPct val="0"/>
                </a:spcBef>
                <a:spcAft>
                  <a:spcPct val="0"/>
                </a:spcAft>
              </a:pPr>
              <a:t>26</a:t>
            </a:fld>
            <a:endParaRPr lang="en-US">
              <a:cs typeface="Tahoma" pitchFamily="34"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a:lstStyle/>
          <a:p>
            <a:pPr>
              <a:spcBef>
                <a:spcPct val="0"/>
              </a:spcBef>
            </a:pPr>
            <a:endParaRPr lang="ar-SA" smtClean="0"/>
          </a:p>
        </p:txBody>
      </p:sp>
    </p:spTree>
    <p:extLst>
      <p:ext uri="{BB962C8B-B14F-4D97-AF65-F5344CB8AC3E}">
        <p14:creationId xmlns:p14="http://schemas.microsoft.com/office/powerpoint/2010/main" val="2132023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B53F008-133B-4B97-9E37-7A23291AFDD7}" type="slidenum">
              <a:rPr lang="en-IN" smtClean="0"/>
              <a:t>28</a:t>
            </a:fld>
            <a:endParaRPr lang="en-IN"/>
          </a:p>
        </p:txBody>
      </p:sp>
    </p:spTree>
    <p:extLst>
      <p:ext uri="{BB962C8B-B14F-4D97-AF65-F5344CB8AC3E}">
        <p14:creationId xmlns:p14="http://schemas.microsoft.com/office/powerpoint/2010/main" val="3918504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AC4253D-2335-4C77-90CA-7C5E7227C58E}" type="slidenum">
              <a:rPr lang="en-US">
                <a:cs typeface="Tahoma" pitchFamily="34" charset="0"/>
              </a:rPr>
              <a:pPr fontAlgn="base">
                <a:spcBef>
                  <a:spcPct val="0"/>
                </a:spcBef>
                <a:spcAft>
                  <a:spcPct val="0"/>
                </a:spcAft>
              </a:pPr>
              <a:t>18</a:t>
            </a:fld>
            <a:endParaRPr lang="en-US">
              <a:cs typeface="Tahoma" pitchFamily="34" charset="0"/>
            </a:endParaRPr>
          </a:p>
        </p:txBody>
      </p:sp>
      <p:sp>
        <p:nvSpPr>
          <p:cNvPr id="4096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0964" name="Rectangle 3"/>
          <p:cNvSpPr>
            <a:spLocks noGrp="1" noChangeArrowheads="1"/>
          </p:cNvSpPr>
          <p:nvPr>
            <p:ph type="body" idx="1"/>
          </p:nvPr>
        </p:nvSpPr>
        <p:spPr bwMode="auto">
          <a:noFill/>
        </p:spPr>
        <p:txBody>
          <a:bodyPr/>
          <a:lstStyle/>
          <a:p>
            <a:pPr>
              <a:spcBef>
                <a:spcPct val="0"/>
              </a:spcBef>
            </a:pPr>
            <a:endParaRPr lang="ar-SA" smtClean="0"/>
          </a:p>
        </p:txBody>
      </p:sp>
    </p:spTree>
    <p:extLst>
      <p:ext uri="{BB962C8B-B14F-4D97-AF65-F5344CB8AC3E}">
        <p14:creationId xmlns:p14="http://schemas.microsoft.com/office/powerpoint/2010/main" val="2474824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E0E8665-D5BF-4390-8A22-936423D7BB1E}" type="slidenum">
              <a:rPr lang="en-US">
                <a:cs typeface="Tahoma" pitchFamily="34" charset="0"/>
              </a:rPr>
              <a:pPr fontAlgn="base">
                <a:spcBef>
                  <a:spcPct val="0"/>
                </a:spcBef>
                <a:spcAft>
                  <a:spcPct val="0"/>
                </a:spcAft>
              </a:pPr>
              <a:t>19</a:t>
            </a:fld>
            <a:endParaRPr lang="en-US">
              <a:cs typeface="Tahoma" pitchFamily="34" charset="0"/>
            </a:endParaRPr>
          </a:p>
        </p:txBody>
      </p:sp>
      <p:sp>
        <p:nvSpPr>
          <p:cNvPr id="4198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1988" name="Rectangle 3"/>
          <p:cNvSpPr>
            <a:spLocks noGrp="1" noChangeArrowheads="1"/>
          </p:cNvSpPr>
          <p:nvPr>
            <p:ph type="body" idx="1"/>
          </p:nvPr>
        </p:nvSpPr>
        <p:spPr bwMode="auto">
          <a:noFill/>
        </p:spPr>
        <p:txBody>
          <a:bodyPr/>
          <a:lstStyle/>
          <a:p>
            <a:pPr>
              <a:spcBef>
                <a:spcPct val="0"/>
              </a:spcBef>
            </a:pPr>
            <a:endParaRPr lang="ar-SA" smtClean="0"/>
          </a:p>
        </p:txBody>
      </p:sp>
    </p:spTree>
    <p:extLst>
      <p:ext uri="{BB962C8B-B14F-4D97-AF65-F5344CB8AC3E}">
        <p14:creationId xmlns:p14="http://schemas.microsoft.com/office/powerpoint/2010/main" val="3841455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C272F36-139B-494A-B50B-7C8A3A403EAC}" type="slidenum">
              <a:rPr lang="en-US">
                <a:cs typeface="Tahoma" pitchFamily="34" charset="0"/>
              </a:rPr>
              <a:pPr fontAlgn="base">
                <a:spcBef>
                  <a:spcPct val="0"/>
                </a:spcBef>
                <a:spcAft>
                  <a:spcPct val="0"/>
                </a:spcAft>
              </a:pPr>
              <a:t>20</a:t>
            </a:fld>
            <a:endParaRPr lang="en-US">
              <a:cs typeface="Tahoma" pitchFamily="34" charset="0"/>
            </a:endParaRPr>
          </a:p>
        </p:txBody>
      </p:sp>
      <p:sp>
        <p:nvSpPr>
          <p:cNvPr id="4301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3012" name="Rectangle 3"/>
          <p:cNvSpPr>
            <a:spLocks noGrp="1" noChangeArrowheads="1"/>
          </p:cNvSpPr>
          <p:nvPr>
            <p:ph type="body" idx="1"/>
          </p:nvPr>
        </p:nvSpPr>
        <p:spPr bwMode="auto">
          <a:noFill/>
        </p:spPr>
        <p:txBody>
          <a:bodyPr/>
          <a:lstStyle/>
          <a:p>
            <a:pPr>
              <a:spcBef>
                <a:spcPct val="0"/>
              </a:spcBef>
            </a:pPr>
            <a:endParaRPr lang="ar-SA" smtClean="0"/>
          </a:p>
        </p:txBody>
      </p:sp>
    </p:spTree>
    <p:extLst>
      <p:ext uri="{BB962C8B-B14F-4D97-AF65-F5344CB8AC3E}">
        <p14:creationId xmlns:p14="http://schemas.microsoft.com/office/powerpoint/2010/main" val="282417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0857F2C-551E-4F31-B86F-44863DF95FED}" type="slidenum">
              <a:rPr lang="en-US">
                <a:cs typeface="Tahoma" pitchFamily="34" charset="0"/>
              </a:rPr>
              <a:pPr fontAlgn="base">
                <a:spcBef>
                  <a:spcPct val="0"/>
                </a:spcBef>
                <a:spcAft>
                  <a:spcPct val="0"/>
                </a:spcAft>
              </a:pPr>
              <a:t>21</a:t>
            </a:fld>
            <a:endParaRPr lang="en-US">
              <a:cs typeface="Tahoma" pitchFamily="34" charset="0"/>
            </a:endParaRPr>
          </a:p>
        </p:txBody>
      </p:sp>
      <p:sp>
        <p:nvSpPr>
          <p:cNvPr id="4403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4036" name="Rectangle 3"/>
          <p:cNvSpPr>
            <a:spLocks noGrp="1" noChangeArrowheads="1"/>
          </p:cNvSpPr>
          <p:nvPr>
            <p:ph type="body" idx="1"/>
          </p:nvPr>
        </p:nvSpPr>
        <p:spPr bwMode="auto">
          <a:noFill/>
        </p:spPr>
        <p:txBody>
          <a:bodyPr/>
          <a:lstStyle/>
          <a:p>
            <a:pPr>
              <a:spcBef>
                <a:spcPct val="0"/>
              </a:spcBef>
            </a:pPr>
            <a:endParaRPr lang="ar-SA" smtClean="0"/>
          </a:p>
        </p:txBody>
      </p:sp>
    </p:spTree>
    <p:extLst>
      <p:ext uri="{BB962C8B-B14F-4D97-AF65-F5344CB8AC3E}">
        <p14:creationId xmlns:p14="http://schemas.microsoft.com/office/powerpoint/2010/main" val="9460742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AE49DFF-60FD-4BFA-9A67-F57FA8B44FF3}" type="slidenum">
              <a:rPr lang="en-US">
                <a:cs typeface="Tahoma" pitchFamily="34" charset="0"/>
              </a:rPr>
              <a:pPr fontAlgn="base">
                <a:spcBef>
                  <a:spcPct val="0"/>
                </a:spcBef>
                <a:spcAft>
                  <a:spcPct val="0"/>
                </a:spcAft>
              </a:pPr>
              <a:t>22</a:t>
            </a:fld>
            <a:endParaRPr lang="en-US">
              <a:cs typeface="Tahoma" pitchFamily="34" charset="0"/>
            </a:endParaRPr>
          </a:p>
        </p:txBody>
      </p:sp>
      <p:sp>
        <p:nvSpPr>
          <p:cNvPr id="4505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5060" name="Rectangle 3"/>
          <p:cNvSpPr>
            <a:spLocks noGrp="1" noChangeArrowheads="1"/>
          </p:cNvSpPr>
          <p:nvPr>
            <p:ph type="body" idx="1"/>
          </p:nvPr>
        </p:nvSpPr>
        <p:spPr bwMode="auto">
          <a:noFill/>
        </p:spPr>
        <p:txBody>
          <a:bodyPr/>
          <a:lstStyle/>
          <a:p>
            <a:pPr>
              <a:spcBef>
                <a:spcPct val="0"/>
              </a:spcBef>
            </a:pPr>
            <a:endParaRPr lang="ar-SA" smtClean="0"/>
          </a:p>
        </p:txBody>
      </p:sp>
    </p:spTree>
    <p:extLst>
      <p:ext uri="{BB962C8B-B14F-4D97-AF65-F5344CB8AC3E}">
        <p14:creationId xmlns:p14="http://schemas.microsoft.com/office/powerpoint/2010/main" val="15846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2ADFE09-0B60-4975-AF5A-59E3EB9DC0F8}" type="slidenum">
              <a:rPr lang="en-US">
                <a:cs typeface="Tahoma" pitchFamily="34" charset="0"/>
              </a:rPr>
              <a:pPr fontAlgn="base">
                <a:spcBef>
                  <a:spcPct val="0"/>
                </a:spcBef>
                <a:spcAft>
                  <a:spcPct val="0"/>
                </a:spcAft>
              </a:pPr>
              <a:t>23</a:t>
            </a:fld>
            <a:endParaRPr lang="en-US">
              <a:cs typeface="Tahoma" pitchFamily="34" charset="0"/>
            </a:endParaRPr>
          </a:p>
        </p:txBody>
      </p:sp>
      <p:sp>
        <p:nvSpPr>
          <p:cNvPr id="4608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6084" name="Rectangle 3"/>
          <p:cNvSpPr>
            <a:spLocks noGrp="1" noChangeArrowheads="1"/>
          </p:cNvSpPr>
          <p:nvPr>
            <p:ph type="body" idx="1"/>
          </p:nvPr>
        </p:nvSpPr>
        <p:spPr bwMode="auto">
          <a:noFill/>
        </p:spPr>
        <p:txBody>
          <a:bodyPr/>
          <a:lstStyle/>
          <a:p>
            <a:pPr>
              <a:spcBef>
                <a:spcPct val="0"/>
              </a:spcBef>
            </a:pPr>
            <a:endParaRPr lang="ar-SA" smtClean="0"/>
          </a:p>
        </p:txBody>
      </p:sp>
    </p:spTree>
    <p:extLst>
      <p:ext uri="{BB962C8B-B14F-4D97-AF65-F5344CB8AC3E}">
        <p14:creationId xmlns:p14="http://schemas.microsoft.com/office/powerpoint/2010/main" val="15126951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2D85E46-9996-4532-ADBD-CC4E6272DCA8}" type="slidenum">
              <a:rPr lang="en-US">
                <a:cs typeface="Tahoma" pitchFamily="34" charset="0"/>
              </a:rPr>
              <a:pPr fontAlgn="base">
                <a:spcBef>
                  <a:spcPct val="0"/>
                </a:spcBef>
                <a:spcAft>
                  <a:spcPct val="0"/>
                </a:spcAft>
              </a:pPr>
              <a:t>24</a:t>
            </a:fld>
            <a:endParaRPr lang="en-US">
              <a:cs typeface="Tahoma" pitchFamily="34" charset="0"/>
            </a:endParaRPr>
          </a:p>
        </p:txBody>
      </p:sp>
      <p:sp>
        <p:nvSpPr>
          <p:cNvPr id="471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7108" name="Rectangle 3"/>
          <p:cNvSpPr>
            <a:spLocks noGrp="1" noChangeArrowheads="1"/>
          </p:cNvSpPr>
          <p:nvPr>
            <p:ph type="body" idx="1"/>
          </p:nvPr>
        </p:nvSpPr>
        <p:spPr bwMode="auto">
          <a:noFill/>
        </p:spPr>
        <p:txBody>
          <a:bodyPr/>
          <a:lstStyle/>
          <a:p>
            <a:pPr>
              <a:spcBef>
                <a:spcPct val="0"/>
              </a:spcBef>
            </a:pPr>
            <a:endParaRPr lang="ar-SA" smtClean="0"/>
          </a:p>
        </p:txBody>
      </p:sp>
    </p:spTree>
    <p:extLst>
      <p:ext uri="{BB962C8B-B14F-4D97-AF65-F5344CB8AC3E}">
        <p14:creationId xmlns:p14="http://schemas.microsoft.com/office/powerpoint/2010/main" val="15833398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6BC4CBC-E903-4976-B12F-251E8819E1AD}" type="slidenum">
              <a:rPr lang="en-US">
                <a:cs typeface="Tahoma" pitchFamily="34" charset="0"/>
              </a:rPr>
              <a:pPr fontAlgn="base">
                <a:spcBef>
                  <a:spcPct val="0"/>
                </a:spcBef>
                <a:spcAft>
                  <a:spcPct val="0"/>
                </a:spcAft>
              </a:pPr>
              <a:t>25</a:t>
            </a:fld>
            <a:endParaRPr lang="en-US">
              <a:cs typeface="Tahoma" pitchFamily="34" charset="0"/>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a:lstStyle/>
          <a:p>
            <a:pPr>
              <a:spcBef>
                <a:spcPct val="0"/>
              </a:spcBef>
            </a:pPr>
            <a:endParaRPr lang="ar-SA" smtClean="0"/>
          </a:p>
        </p:txBody>
      </p:sp>
    </p:spTree>
    <p:extLst>
      <p:ext uri="{BB962C8B-B14F-4D97-AF65-F5344CB8AC3E}">
        <p14:creationId xmlns:p14="http://schemas.microsoft.com/office/powerpoint/2010/main" val="707949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83E300B-2EAF-447D-98EF-9A063CD29979}" type="datetimeFigureOut">
              <a:rPr lang="en-IN" smtClean="0"/>
              <a:t>06-08-2021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BF80C4-D1DC-481E-A987-D508F5E481BF}" type="slidenum">
              <a:rPr lang="en-IN" smtClean="0"/>
              <a:t>‹#›</a:t>
            </a:fld>
            <a:endParaRPr lang="en-IN"/>
          </a:p>
        </p:txBody>
      </p:sp>
    </p:spTree>
    <p:extLst>
      <p:ext uri="{BB962C8B-B14F-4D97-AF65-F5344CB8AC3E}">
        <p14:creationId xmlns:p14="http://schemas.microsoft.com/office/powerpoint/2010/main" val="3020085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83E300B-2EAF-447D-98EF-9A063CD29979}" type="datetimeFigureOut">
              <a:rPr lang="en-IN" smtClean="0"/>
              <a:t>06-08-2021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BF80C4-D1DC-481E-A987-D508F5E481BF}" type="slidenum">
              <a:rPr lang="en-IN" smtClean="0"/>
              <a:t>‹#›</a:t>
            </a:fld>
            <a:endParaRPr lang="en-IN"/>
          </a:p>
        </p:txBody>
      </p:sp>
    </p:spTree>
    <p:extLst>
      <p:ext uri="{BB962C8B-B14F-4D97-AF65-F5344CB8AC3E}">
        <p14:creationId xmlns:p14="http://schemas.microsoft.com/office/powerpoint/2010/main" val="1722994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83E300B-2EAF-447D-98EF-9A063CD29979}" type="datetimeFigureOut">
              <a:rPr lang="en-IN" smtClean="0"/>
              <a:t>06-08-2021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BF80C4-D1DC-481E-A987-D508F5E481BF}" type="slidenum">
              <a:rPr lang="en-IN" smtClean="0"/>
              <a:t>‹#›</a:t>
            </a:fld>
            <a:endParaRPr lang="en-IN"/>
          </a:p>
        </p:txBody>
      </p:sp>
    </p:spTree>
    <p:extLst>
      <p:ext uri="{BB962C8B-B14F-4D97-AF65-F5344CB8AC3E}">
        <p14:creationId xmlns:p14="http://schemas.microsoft.com/office/powerpoint/2010/main" val="387482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57150"/>
            <a:ext cx="12192000" cy="9175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08000" y="1058864"/>
            <a:ext cx="5723467" cy="49418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434667" y="1058864"/>
            <a:ext cx="5725584" cy="49418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3749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83E300B-2EAF-447D-98EF-9A063CD29979}" type="datetimeFigureOut">
              <a:rPr lang="en-IN" smtClean="0"/>
              <a:t>06-08-2021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BF80C4-D1DC-481E-A987-D508F5E481BF}" type="slidenum">
              <a:rPr lang="en-IN" smtClean="0"/>
              <a:t>‹#›</a:t>
            </a:fld>
            <a:endParaRPr lang="en-IN"/>
          </a:p>
        </p:txBody>
      </p:sp>
    </p:spTree>
    <p:extLst>
      <p:ext uri="{BB962C8B-B14F-4D97-AF65-F5344CB8AC3E}">
        <p14:creationId xmlns:p14="http://schemas.microsoft.com/office/powerpoint/2010/main" val="2258637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3E300B-2EAF-447D-98EF-9A063CD29979}" type="datetimeFigureOut">
              <a:rPr lang="en-IN" smtClean="0"/>
              <a:t>06-08-2021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BF80C4-D1DC-481E-A987-D508F5E481BF}" type="slidenum">
              <a:rPr lang="en-IN" smtClean="0"/>
              <a:t>‹#›</a:t>
            </a:fld>
            <a:endParaRPr lang="en-IN"/>
          </a:p>
        </p:txBody>
      </p:sp>
    </p:spTree>
    <p:extLst>
      <p:ext uri="{BB962C8B-B14F-4D97-AF65-F5344CB8AC3E}">
        <p14:creationId xmlns:p14="http://schemas.microsoft.com/office/powerpoint/2010/main" val="2598333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83E300B-2EAF-447D-98EF-9A063CD29979}" type="datetimeFigureOut">
              <a:rPr lang="en-IN" smtClean="0"/>
              <a:t>06-08-2021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BF80C4-D1DC-481E-A987-D508F5E481BF}" type="slidenum">
              <a:rPr lang="en-IN" smtClean="0"/>
              <a:t>‹#›</a:t>
            </a:fld>
            <a:endParaRPr lang="en-IN"/>
          </a:p>
        </p:txBody>
      </p:sp>
    </p:spTree>
    <p:extLst>
      <p:ext uri="{BB962C8B-B14F-4D97-AF65-F5344CB8AC3E}">
        <p14:creationId xmlns:p14="http://schemas.microsoft.com/office/powerpoint/2010/main" val="4030667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83E300B-2EAF-447D-98EF-9A063CD29979}" type="datetimeFigureOut">
              <a:rPr lang="en-IN" smtClean="0"/>
              <a:t>06-08-2021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BBF80C4-D1DC-481E-A987-D508F5E481BF}" type="slidenum">
              <a:rPr lang="en-IN" smtClean="0"/>
              <a:t>‹#›</a:t>
            </a:fld>
            <a:endParaRPr lang="en-IN"/>
          </a:p>
        </p:txBody>
      </p:sp>
    </p:spTree>
    <p:extLst>
      <p:ext uri="{BB962C8B-B14F-4D97-AF65-F5344CB8AC3E}">
        <p14:creationId xmlns:p14="http://schemas.microsoft.com/office/powerpoint/2010/main" val="998000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83E300B-2EAF-447D-98EF-9A063CD29979}" type="datetimeFigureOut">
              <a:rPr lang="en-IN" smtClean="0"/>
              <a:t>06-08-2021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BBF80C4-D1DC-481E-A987-D508F5E481BF}" type="slidenum">
              <a:rPr lang="en-IN" smtClean="0"/>
              <a:t>‹#›</a:t>
            </a:fld>
            <a:endParaRPr lang="en-IN"/>
          </a:p>
        </p:txBody>
      </p:sp>
    </p:spTree>
    <p:extLst>
      <p:ext uri="{BB962C8B-B14F-4D97-AF65-F5344CB8AC3E}">
        <p14:creationId xmlns:p14="http://schemas.microsoft.com/office/powerpoint/2010/main" val="1000417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3E300B-2EAF-447D-98EF-9A063CD29979}" type="datetimeFigureOut">
              <a:rPr lang="en-IN" smtClean="0"/>
              <a:t>06-08-2021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BBF80C4-D1DC-481E-A987-D508F5E481BF}" type="slidenum">
              <a:rPr lang="en-IN" smtClean="0"/>
              <a:t>‹#›</a:t>
            </a:fld>
            <a:endParaRPr lang="en-IN"/>
          </a:p>
        </p:txBody>
      </p:sp>
    </p:spTree>
    <p:extLst>
      <p:ext uri="{BB962C8B-B14F-4D97-AF65-F5344CB8AC3E}">
        <p14:creationId xmlns:p14="http://schemas.microsoft.com/office/powerpoint/2010/main" val="1465309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3E300B-2EAF-447D-98EF-9A063CD29979}" type="datetimeFigureOut">
              <a:rPr lang="en-IN" smtClean="0"/>
              <a:t>06-08-2021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BF80C4-D1DC-481E-A987-D508F5E481BF}" type="slidenum">
              <a:rPr lang="en-IN" smtClean="0"/>
              <a:t>‹#›</a:t>
            </a:fld>
            <a:endParaRPr lang="en-IN"/>
          </a:p>
        </p:txBody>
      </p:sp>
    </p:spTree>
    <p:extLst>
      <p:ext uri="{BB962C8B-B14F-4D97-AF65-F5344CB8AC3E}">
        <p14:creationId xmlns:p14="http://schemas.microsoft.com/office/powerpoint/2010/main" val="3290484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3E300B-2EAF-447D-98EF-9A063CD29979}" type="datetimeFigureOut">
              <a:rPr lang="en-IN" smtClean="0"/>
              <a:t>06-08-2021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BF80C4-D1DC-481E-A987-D508F5E481BF}" type="slidenum">
              <a:rPr lang="en-IN" smtClean="0"/>
              <a:t>‹#›</a:t>
            </a:fld>
            <a:endParaRPr lang="en-IN"/>
          </a:p>
        </p:txBody>
      </p:sp>
    </p:spTree>
    <p:extLst>
      <p:ext uri="{BB962C8B-B14F-4D97-AF65-F5344CB8AC3E}">
        <p14:creationId xmlns:p14="http://schemas.microsoft.com/office/powerpoint/2010/main" val="51783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3E300B-2EAF-447D-98EF-9A063CD29979}" type="datetimeFigureOut">
              <a:rPr lang="en-IN" smtClean="0"/>
              <a:t>06-08-2021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BF80C4-D1DC-481E-A987-D508F5E481BF}" type="slidenum">
              <a:rPr lang="en-IN" smtClean="0"/>
              <a:t>‹#›</a:t>
            </a:fld>
            <a:endParaRPr lang="en-IN"/>
          </a:p>
        </p:txBody>
      </p:sp>
    </p:spTree>
    <p:extLst>
      <p:ext uri="{BB962C8B-B14F-4D97-AF65-F5344CB8AC3E}">
        <p14:creationId xmlns:p14="http://schemas.microsoft.com/office/powerpoint/2010/main" val="36882556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6.wmf"/><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notesSlide" Target="../notesSlides/notesSlide4.xml"/><Relationship Id="rId7"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8.wmf"/><Relationship Id="rId4" Type="http://schemas.openxmlformats.org/officeDocument/2006/relationships/oleObject" Target="../embeddings/oleObject3.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0.wmf"/><Relationship Id="rId4" Type="http://schemas.openxmlformats.org/officeDocument/2006/relationships/oleObject" Target="../embeddings/oleObject5.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image" Target="../media/image11.wmf"/><Relationship Id="rId4" Type="http://schemas.openxmlformats.org/officeDocument/2006/relationships/oleObject" Target="../embeddings/oleObject6.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71398" y="1674624"/>
            <a:ext cx="8001000" cy="1754326"/>
          </a:xfrm>
          <a:prstGeom prst="rect">
            <a:avLst/>
          </a:prstGeom>
          <a:noFill/>
        </p:spPr>
        <p:txBody>
          <a:bodyPr wrap="square" lIns="91440" tIns="45720" rIns="91440" bIns="45720">
            <a:spAutoFit/>
          </a:bodyPr>
          <a:lstStyle/>
          <a:p>
            <a:pPr algn="ctr"/>
            <a:r>
              <a:rPr lang="en-US" sz="5400" b="1" i="1" kern="10" dirty="0">
                <a:ln w="9525">
                  <a:solidFill>
                    <a:srgbClr val="000000"/>
                  </a:solidFill>
                  <a:round/>
                  <a:headEnd/>
                  <a:tailEnd/>
                </a:ln>
                <a:solidFill>
                  <a:schemeClr val="accent2">
                    <a:lumMod val="75000"/>
                  </a:schemeClr>
                </a:solidFill>
                <a:effectLst>
                  <a:outerShdw dist="35921" dir="2700000" algn="ctr" rotWithShape="0">
                    <a:srgbClr val="808080">
                      <a:alpha val="79999"/>
                    </a:srgbClr>
                  </a:outerShdw>
                </a:effectLst>
              </a:rPr>
              <a:t>Dr. S . </a:t>
            </a:r>
            <a:r>
              <a:rPr lang="en-US" sz="5400" b="1" i="1" kern="10" dirty="0" err="1">
                <a:ln w="9525">
                  <a:solidFill>
                    <a:srgbClr val="000000"/>
                  </a:solidFill>
                  <a:round/>
                  <a:headEnd/>
                  <a:tailEnd/>
                </a:ln>
                <a:solidFill>
                  <a:schemeClr val="accent2">
                    <a:lumMod val="75000"/>
                  </a:schemeClr>
                </a:solidFill>
                <a:effectLst>
                  <a:outerShdw dist="35921" dir="2700000" algn="ctr" rotWithShape="0">
                    <a:srgbClr val="808080">
                      <a:alpha val="79999"/>
                    </a:srgbClr>
                  </a:outerShdw>
                </a:effectLst>
              </a:rPr>
              <a:t>Paulraj</a:t>
            </a:r>
            <a:r>
              <a:rPr lang="en-US" sz="5400" b="1" i="1" kern="10" dirty="0">
                <a:ln w="9525">
                  <a:solidFill>
                    <a:srgbClr val="000000"/>
                  </a:solidFill>
                  <a:round/>
                  <a:headEnd/>
                  <a:tailEnd/>
                </a:ln>
                <a:solidFill>
                  <a:schemeClr val="accent2">
                    <a:lumMod val="75000"/>
                  </a:schemeClr>
                </a:solidFill>
                <a:effectLst>
                  <a:outerShdw dist="35921" dir="2700000" algn="ctr" rotWithShape="0">
                    <a:srgbClr val="808080">
                      <a:alpha val="79999"/>
                    </a:srgbClr>
                  </a:outerShdw>
                </a:effectLst>
              </a:rPr>
              <a:t> </a:t>
            </a:r>
          </a:p>
          <a:p>
            <a:pPr algn="ctr"/>
            <a:r>
              <a:rPr lang="en-US" sz="5400" b="1" i="1" kern="10" dirty="0">
                <a:ln w="9525">
                  <a:solidFill>
                    <a:srgbClr val="000000"/>
                  </a:solidFill>
                  <a:round/>
                  <a:headEnd/>
                  <a:tailEnd/>
                </a:ln>
                <a:solidFill>
                  <a:schemeClr val="accent2">
                    <a:lumMod val="75000"/>
                  </a:schemeClr>
                </a:solidFill>
                <a:effectLst>
                  <a:outerShdw dist="35921" dir="2700000" algn="ctr" rotWithShape="0">
                    <a:srgbClr val="808080">
                      <a:alpha val="79999"/>
                    </a:srgbClr>
                  </a:outerShdw>
                </a:effectLst>
              </a:rPr>
              <a:t>M.Sc., M.Phil.,B.Ed.,</a:t>
            </a:r>
            <a:r>
              <a:rPr lang="en-US" sz="5400" b="1" i="1" kern="10" dirty="0" err="1">
                <a:ln w="9525">
                  <a:solidFill>
                    <a:srgbClr val="000000"/>
                  </a:solidFill>
                  <a:round/>
                  <a:headEnd/>
                  <a:tailEnd/>
                </a:ln>
                <a:solidFill>
                  <a:schemeClr val="accent2">
                    <a:lumMod val="75000"/>
                  </a:schemeClr>
                </a:solidFill>
                <a:effectLst>
                  <a:outerShdw dist="35921" dir="2700000" algn="ctr" rotWithShape="0">
                    <a:srgbClr val="808080">
                      <a:alpha val="79999"/>
                    </a:srgbClr>
                  </a:outerShdw>
                </a:effectLst>
              </a:rPr>
              <a:t>Ph.D</a:t>
            </a:r>
            <a:r>
              <a:rPr lang="en-US" sz="5400" b="1" i="1" kern="10" dirty="0">
                <a:ln w="9525">
                  <a:solidFill>
                    <a:srgbClr val="000000"/>
                  </a:solidFill>
                  <a:round/>
                  <a:headEnd/>
                  <a:tailEnd/>
                </a:ln>
                <a:solidFill>
                  <a:schemeClr val="accent2">
                    <a:lumMod val="75000"/>
                  </a:schemeClr>
                </a:solidFill>
                <a:effectLst>
                  <a:outerShdw dist="35921" dir="2700000" algn="ctr" rotWithShape="0">
                    <a:srgbClr val="808080">
                      <a:alpha val="79999"/>
                    </a:srgbClr>
                  </a:outerShdw>
                </a:effectLst>
              </a:rPr>
              <a:t>.</a:t>
            </a:r>
          </a:p>
        </p:txBody>
      </p:sp>
      <p:sp>
        <p:nvSpPr>
          <p:cNvPr id="3" name="Rectangle 2"/>
          <p:cNvSpPr/>
          <p:nvPr/>
        </p:nvSpPr>
        <p:spPr>
          <a:xfrm>
            <a:off x="2358001" y="4169375"/>
            <a:ext cx="8458200" cy="1446550"/>
          </a:xfrm>
          <a:prstGeom prst="rect">
            <a:avLst/>
          </a:prstGeom>
          <a:noFill/>
        </p:spPr>
        <p:txBody>
          <a:bodyPr wrap="square" lIns="91440" tIns="45720" rIns="91440" bIns="45720">
            <a:spAutoFit/>
          </a:bodyPr>
          <a:lstStyle/>
          <a:p>
            <a:pPr algn="ctr"/>
            <a:r>
              <a:rPr lang="en-US" sz="4400" i="1" kern="10" dirty="0">
                <a:ln w="9525">
                  <a:solidFill>
                    <a:srgbClr val="000000"/>
                  </a:solidFill>
                  <a:round/>
                  <a:headEnd/>
                  <a:tailEnd/>
                </a:ln>
                <a:solidFill>
                  <a:schemeClr val="tx2">
                    <a:lumMod val="75000"/>
                  </a:schemeClr>
                </a:solidFill>
                <a:effectLst>
                  <a:outerShdw dist="35921" dir="2700000" algn="ctr" rotWithShape="0">
                    <a:srgbClr val="808080">
                      <a:alpha val="79999"/>
                    </a:srgbClr>
                  </a:outerShdw>
                </a:effectLst>
                <a:latin typeface="Arial Black"/>
              </a:rPr>
              <a:t>Professor of Mathematics</a:t>
            </a:r>
          </a:p>
          <a:p>
            <a:pPr algn="ctr"/>
            <a:r>
              <a:rPr lang="en-US" sz="4400" i="1" kern="10" dirty="0">
                <a:ln w="9525">
                  <a:solidFill>
                    <a:srgbClr val="000000"/>
                  </a:solidFill>
                  <a:round/>
                  <a:headEnd/>
                  <a:tailEnd/>
                </a:ln>
                <a:solidFill>
                  <a:schemeClr val="accent5">
                    <a:lumMod val="75000"/>
                  </a:schemeClr>
                </a:solidFill>
                <a:effectLst>
                  <a:outerShdw dist="35921" dir="2700000" algn="ctr" rotWithShape="0">
                    <a:srgbClr val="808080">
                      <a:alpha val="79999"/>
                    </a:srgbClr>
                  </a:outerShdw>
                </a:effectLst>
                <a:latin typeface="Arial Black"/>
              </a:rPr>
              <a:t>Anna University Chennai </a:t>
            </a:r>
          </a:p>
        </p:txBody>
      </p:sp>
      <p:sp>
        <p:nvSpPr>
          <p:cNvPr id="7" name="Slide Number Placeholder 6"/>
          <p:cNvSpPr>
            <a:spLocks noGrp="1"/>
          </p:cNvSpPr>
          <p:nvPr>
            <p:ph type="sldNum" sz="quarter" idx="12"/>
          </p:nvPr>
        </p:nvSpPr>
        <p:spPr/>
        <p:txBody>
          <a:bodyPr/>
          <a:lstStyle/>
          <a:p>
            <a:fld id="{762C1DD7-7C6D-4ED9-B6A6-F48CEDCD6F8D}" type="slidenum">
              <a:rPr lang="en-IN" sz="2000" b="1" smtClean="0"/>
              <a:t>1</a:t>
            </a:fld>
            <a:endParaRPr lang="en-IN" sz="2000" b="1" dirty="0"/>
          </a:p>
        </p:txBody>
      </p:sp>
    </p:spTree>
    <p:extLst>
      <p:ext uri="{BB962C8B-B14F-4D97-AF65-F5344CB8AC3E}">
        <p14:creationId xmlns:p14="http://schemas.microsoft.com/office/powerpoint/2010/main" val="33323125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type="body" sz="half" idx="1"/>
          </p:nvPr>
        </p:nvSpPr>
        <p:spPr>
          <a:xfrm>
            <a:off x="507999" y="896982"/>
            <a:ext cx="10882811" cy="5103769"/>
          </a:xfrm>
        </p:spPr>
        <p:txBody>
          <a:bodyPr/>
          <a:lstStyle/>
          <a:p>
            <a:pPr eaLnBrk="1" hangingPunct="1"/>
            <a:r>
              <a:rPr lang="en-US" dirty="0"/>
              <a:t>The initial tableau </a:t>
            </a:r>
            <a:r>
              <a:rPr lang="en-US" dirty="0" smtClean="0"/>
              <a:t>of Modified LPP will </a:t>
            </a:r>
            <a:r>
              <a:rPr lang="en-US" dirty="0"/>
              <a:t>be: </a:t>
            </a:r>
          </a:p>
          <a:p>
            <a:pPr eaLnBrk="1" hangingPunct="1">
              <a:buFont typeface="Symbol" pitchFamily="18" charset="2"/>
              <a:buNone/>
            </a:pPr>
            <a:endParaRPr lang="en-US" dirty="0"/>
          </a:p>
        </p:txBody>
      </p:sp>
      <p:graphicFrame>
        <p:nvGraphicFramePr>
          <p:cNvPr id="113736" name="Group 72"/>
          <p:cNvGraphicFramePr>
            <a:graphicFrameLocks noGrp="1"/>
          </p:cNvGraphicFramePr>
          <p:nvPr>
            <p:ph sz="half" idx="2"/>
          </p:nvPr>
        </p:nvGraphicFramePr>
        <p:xfrm>
          <a:off x="1752600" y="1676400"/>
          <a:ext cx="8739188" cy="3276918"/>
        </p:xfrm>
        <a:graphic>
          <a:graphicData uri="http://schemas.openxmlformats.org/drawingml/2006/table">
            <a:tbl>
              <a:tblPr/>
              <a:tblGrid>
                <a:gridCol w="1592263"/>
                <a:gridCol w="798512"/>
                <a:gridCol w="885825"/>
                <a:gridCol w="1095375"/>
                <a:gridCol w="1090613"/>
                <a:gridCol w="1092200"/>
                <a:gridCol w="1092200"/>
                <a:gridCol w="1092200"/>
              </a:tblGrid>
              <a:tr h="84931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rgbClr val="0033CC"/>
                          </a:solidFill>
                          <a:effectLst/>
                          <a:latin typeface="Times New Roman" pitchFamily="18" charset="0"/>
                        </a:rPr>
                        <a:t>Basic variables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rgbClr val="0033CC"/>
                          </a:solidFill>
                          <a:effectLst/>
                          <a:latin typeface="Times New Roman" pitchFamily="18" charset="0"/>
                        </a:rPr>
                        <a:t>X</a:t>
                      </a:r>
                      <a:r>
                        <a:rPr kumimoji="0" lang="en-US" sz="2800" b="0" i="0" u="none" strike="noStrike" cap="none" normalizeH="0" baseline="-25000" dirty="0" smtClean="0">
                          <a:ln>
                            <a:noFill/>
                          </a:ln>
                          <a:solidFill>
                            <a:srgbClr val="0033CC"/>
                          </a:solidFill>
                          <a:effectLst/>
                          <a:latin typeface="Times New Roman" pitchFamily="18" charset="0"/>
                        </a:rPr>
                        <a:t>1</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25000" dirty="0" smtClean="0">
                          <a:ln>
                            <a:noFill/>
                          </a:ln>
                          <a:solidFill>
                            <a:srgbClr val="0033CC"/>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rgbClr val="0033CC"/>
                          </a:solidFill>
                          <a:effectLst/>
                          <a:latin typeface="Times New Roman" pitchFamily="18" charset="0"/>
                        </a:rPr>
                        <a:t>X</a:t>
                      </a:r>
                      <a:r>
                        <a:rPr kumimoji="0" lang="en-US" sz="2800" b="0" i="0" u="none" strike="noStrike" cap="none" normalizeH="0" baseline="-25000" dirty="0" smtClean="0">
                          <a:ln>
                            <a:noFill/>
                          </a:ln>
                          <a:solidFill>
                            <a:srgbClr val="0033CC"/>
                          </a:solidFill>
                          <a:effectLst/>
                          <a:latin typeface="Times New Roman" pitchFamily="18" charset="0"/>
                        </a:rPr>
                        <a:t>2</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25000" dirty="0" smtClean="0">
                          <a:ln>
                            <a:noFill/>
                          </a:ln>
                          <a:solidFill>
                            <a:srgbClr val="0033CC"/>
                          </a:solidFill>
                          <a:effectLst/>
                          <a:latin typeface="Times New Roman"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rgbClr val="0033CC"/>
                          </a:solidFill>
                          <a:effectLst/>
                          <a:latin typeface="Times New Roman" pitchFamily="18" charset="0"/>
                        </a:rPr>
                        <a:t>S</a:t>
                      </a:r>
                      <a:r>
                        <a:rPr kumimoji="0" lang="en-US" sz="2800" b="0" i="0" u="none" strike="noStrike" cap="none" normalizeH="0" baseline="-25000" dirty="0" smtClean="0">
                          <a:ln>
                            <a:noFill/>
                          </a:ln>
                          <a:solidFill>
                            <a:srgbClr val="0033CC"/>
                          </a:solidFill>
                          <a:effectLst/>
                          <a:latin typeface="Times New Roman" pitchFamily="18" charset="0"/>
                        </a:rPr>
                        <a:t>1</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25000" dirty="0" smtClean="0">
                          <a:ln>
                            <a:noFill/>
                          </a:ln>
                          <a:solidFill>
                            <a:srgbClr val="0033CC"/>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rgbClr val="0033CC"/>
                          </a:solidFill>
                          <a:effectLst/>
                          <a:latin typeface="Times New Roman" pitchFamily="18" charset="0"/>
                        </a:rPr>
                        <a:t>S</a:t>
                      </a:r>
                      <a:r>
                        <a:rPr kumimoji="0" lang="en-US" sz="2800" b="0" i="0" u="none" strike="noStrike" cap="none" normalizeH="0" baseline="-25000" dirty="0" smtClean="0">
                          <a:ln>
                            <a:noFill/>
                          </a:ln>
                          <a:solidFill>
                            <a:srgbClr val="0033CC"/>
                          </a:solidFill>
                          <a:effectLst/>
                          <a:latin typeface="Times New Roman" pitchFamily="18" charset="0"/>
                        </a:rPr>
                        <a:t>2</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25000" dirty="0" smtClean="0">
                          <a:ln>
                            <a:noFill/>
                          </a:ln>
                          <a:solidFill>
                            <a:srgbClr val="0033CC"/>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rgbClr val="0033CC"/>
                          </a:solidFill>
                          <a:effectLst/>
                          <a:latin typeface="Times New Roman" pitchFamily="18" charset="0"/>
                        </a:rPr>
                        <a:t>A</a:t>
                      </a:r>
                      <a:r>
                        <a:rPr kumimoji="0" lang="en-US" sz="2800" b="0" i="0" u="none" strike="noStrike" cap="none" normalizeH="0" baseline="-25000" dirty="0" smtClean="0">
                          <a:ln>
                            <a:noFill/>
                          </a:ln>
                          <a:solidFill>
                            <a:srgbClr val="0033CC"/>
                          </a:solidFill>
                          <a:effectLst/>
                          <a:latin typeface="Times New Roman" pitchFamily="18" charset="0"/>
                        </a:rPr>
                        <a:t>1</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25000" dirty="0" smtClean="0">
                          <a:ln>
                            <a:noFill/>
                          </a:ln>
                          <a:solidFill>
                            <a:srgbClr val="0033CC"/>
                          </a:solidFill>
                          <a:effectLst/>
                          <a:latin typeface="Times New Roman" pitchFamily="18" charset="0"/>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rgbClr val="0033CC"/>
                          </a:solidFill>
                          <a:effectLst/>
                          <a:latin typeface="Times New Roman" pitchFamily="18" charset="0"/>
                        </a:rPr>
                        <a:t>A</a:t>
                      </a:r>
                      <a:r>
                        <a:rPr kumimoji="0" lang="en-US" sz="2800" b="0" i="0" u="none" strike="noStrike" cap="none" normalizeH="0" baseline="-25000" dirty="0" smtClean="0">
                          <a:ln>
                            <a:noFill/>
                          </a:ln>
                          <a:solidFill>
                            <a:srgbClr val="0033CC"/>
                          </a:solidFill>
                          <a:effectLst/>
                          <a:latin typeface="Times New Roman" pitchFamily="18" charset="0"/>
                        </a:rPr>
                        <a:t>2</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25000" dirty="0" smtClean="0">
                          <a:ln>
                            <a:noFill/>
                          </a:ln>
                          <a:solidFill>
                            <a:srgbClr val="0033CC"/>
                          </a:solidFill>
                          <a:effectLst/>
                          <a:latin typeface="Times New Roman" pitchFamily="18" charset="0"/>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rgbClr val="0033CC"/>
                          </a:solidFill>
                          <a:effectLst/>
                          <a:latin typeface="Times New Roman" pitchFamily="18" charset="0"/>
                        </a:rPr>
                        <a:t>RHS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solidFill>
                          <a:effectLst/>
                          <a:latin typeface="Times New Roman" pitchFamily="18" charset="0"/>
                        </a:rPr>
                        <a:t>S</a:t>
                      </a:r>
                      <a:r>
                        <a:rPr kumimoji="0" lang="en-US" sz="2800" b="0" i="0" u="none" strike="noStrike" cap="none" normalizeH="0" baseline="-25000" smtClean="0">
                          <a:ln>
                            <a:noFill/>
                          </a:ln>
                          <a:solidFill>
                            <a:schemeClr val="tx1"/>
                          </a:solidFill>
                          <a:effectLst/>
                          <a:latin typeface="Times New Roman"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solidFill>
                          <a:effectLst/>
                          <a:latin typeface="Times New Roman" pitchFamily="18"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solidFill>
                          <a:effectLst/>
                          <a:latin typeface="Times New Roman" pitchFamily="18"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solidFill>
                          <a:effectLst/>
                          <a:latin typeface="Times New Roman" pitchFamily="18"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solidFill>
                          <a:effectLst/>
                          <a:latin typeface="Times New Roman" pitchFamily="18" charset="0"/>
                        </a:rPr>
                        <a:t>A</a:t>
                      </a:r>
                      <a:r>
                        <a:rPr kumimoji="0" lang="en-US" sz="2800" b="0" i="0" u="none" strike="noStrike" cap="none" normalizeH="0" baseline="-25000" smtClean="0">
                          <a:ln>
                            <a:noFill/>
                          </a:ln>
                          <a:solidFill>
                            <a:schemeClr val="tx1"/>
                          </a:solidFill>
                          <a:effectLst/>
                          <a:latin typeface="Times New Roman"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solidFill>
                          <a:effectLst/>
                          <a:latin typeface="Times New Roman"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solidFill>
                          <a:effectLst/>
                          <a:latin typeface="Times New Roman" pitchFamily="18" charset="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6096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solidFill>
                          <a:effectLst/>
                          <a:latin typeface="Times New Roman" pitchFamily="18" charset="0"/>
                        </a:rPr>
                        <a:t>A</a:t>
                      </a:r>
                      <a:r>
                        <a:rPr kumimoji="0" lang="en-US" sz="2800" b="0" i="0" u="none" strike="noStrike" cap="none" normalizeH="0" baseline="-25000" smtClean="0">
                          <a:ln>
                            <a:noFill/>
                          </a:ln>
                          <a:solidFill>
                            <a:schemeClr val="tx1"/>
                          </a:solidFill>
                          <a:effectLst/>
                          <a:latin typeface="Times New Roman"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solidFill>
                          <a:effectLst/>
                          <a:latin typeface="Times New Roman" pitchFamily="18"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solidFill>
                          <a:effectLst/>
                          <a:latin typeface="Times New Roman" pitchFamily="18" charset="0"/>
                        </a:rPr>
                        <a:t>Z</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000" b="0" i="0" u="none" strike="noStrike" cap="none" normalizeH="0" baseline="0" smtClean="0">
                          <a:ln>
                            <a:noFill/>
                          </a:ln>
                          <a:solidFill>
                            <a:schemeClr val="tx1"/>
                          </a:solidFill>
                          <a:effectLst/>
                          <a:latin typeface="Times New Roman" pitchFamily="18" charset="0"/>
                        </a:rPr>
                        <a:t>2M-2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000" b="0" i="0" u="none" strike="noStrike" cap="none" normalizeH="0" baseline="0" smtClean="0">
                          <a:ln>
                            <a:noFill/>
                          </a:ln>
                          <a:solidFill>
                            <a:schemeClr val="tx1"/>
                          </a:solidFill>
                          <a:effectLst/>
                          <a:latin typeface="Times New Roman" pitchFamily="18" charset="0"/>
                        </a:rPr>
                        <a:t>4M-3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000" b="0"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000" b="0" i="0" u="none" strike="noStrike" cap="none" normalizeH="0" baseline="0" smtClean="0">
                          <a:ln>
                            <a:noFill/>
                          </a:ln>
                          <a:solidFill>
                            <a:schemeClr val="tx1"/>
                          </a:solidFill>
                          <a:effectLst/>
                          <a:latin typeface="Times New Roman" pitchFamily="18" charset="0"/>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000" b="0" i="0" u="none" strike="noStrike" cap="none" normalizeH="0" baseline="0" smtClean="0">
                          <a:ln>
                            <a:noFill/>
                          </a:ln>
                          <a:solidFill>
                            <a:schemeClr val="folHlink"/>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000" b="0" i="0" u="none" strike="noStrike" cap="none" normalizeH="0" baseline="0" smtClean="0">
                          <a:ln>
                            <a:noFill/>
                          </a:ln>
                          <a:solidFill>
                            <a:schemeClr val="folHlink"/>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000" b="0" i="0" u="none" strike="noStrike" cap="none" normalizeH="0" baseline="0" smtClean="0">
                          <a:ln>
                            <a:noFill/>
                          </a:ln>
                          <a:solidFill>
                            <a:schemeClr val="tx1"/>
                          </a:solidFill>
                          <a:effectLst/>
                          <a:latin typeface="Times New Roman" pitchFamily="18" charset="0"/>
                        </a:rPr>
                        <a:t>30M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3852" name="Text Box 66"/>
          <p:cNvSpPr txBox="1">
            <a:spLocks noChangeArrowheads="1"/>
          </p:cNvSpPr>
          <p:nvPr/>
        </p:nvSpPr>
        <p:spPr bwMode="auto">
          <a:xfrm>
            <a:off x="1981200" y="5257801"/>
            <a:ext cx="8077200" cy="1192213"/>
          </a:xfrm>
          <a:prstGeom prst="rect">
            <a:avLst/>
          </a:prstGeom>
          <a:noFill/>
          <a:ln w="12700">
            <a:noFill/>
            <a:miter lim="800000"/>
            <a:headEnd/>
            <a:tailEnd/>
          </a:ln>
        </p:spPr>
        <p:txBody>
          <a:bodyPr>
            <a:spAutoFit/>
          </a:bodyPr>
          <a:lstStyle/>
          <a:p>
            <a:pPr>
              <a:spcBef>
                <a:spcPct val="50000"/>
              </a:spcBef>
              <a:buFontTx/>
              <a:buChar char="•"/>
            </a:pPr>
            <a:r>
              <a:rPr lang="en-US">
                <a:solidFill>
                  <a:schemeClr val="folHlink"/>
                </a:solidFill>
              </a:rPr>
              <a:t> Since there is a positive value in the last row, this solution is not optimal</a:t>
            </a:r>
          </a:p>
          <a:p>
            <a:pPr>
              <a:spcBef>
                <a:spcPct val="50000"/>
              </a:spcBef>
              <a:buFontTx/>
              <a:buChar char="•"/>
            </a:pPr>
            <a:r>
              <a:rPr lang="en-US">
                <a:solidFill>
                  <a:schemeClr val="folHlink"/>
                </a:solidFill>
              </a:rPr>
              <a:t> The entering variable is X</a:t>
            </a:r>
            <a:r>
              <a:rPr lang="en-US" baseline="-25000">
                <a:solidFill>
                  <a:schemeClr val="folHlink"/>
                </a:solidFill>
              </a:rPr>
              <a:t>2</a:t>
            </a:r>
            <a:r>
              <a:rPr lang="en-US">
                <a:solidFill>
                  <a:schemeClr val="folHlink"/>
                </a:solidFill>
              </a:rPr>
              <a:t> (it has the most positive value in the last row)</a:t>
            </a:r>
          </a:p>
          <a:p>
            <a:pPr>
              <a:spcBef>
                <a:spcPct val="50000"/>
              </a:spcBef>
              <a:buFontTx/>
              <a:buChar char="•"/>
            </a:pPr>
            <a:r>
              <a:rPr lang="en-US">
                <a:solidFill>
                  <a:schemeClr val="folHlink"/>
                </a:solidFill>
              </a:rPr>
              <a:t> The leaving variable is A</a:t>
            </a:r>
            <a:r>
              <a:rPr lang="en-US" baseline="-25000">
                <a:solidFill>
                  <a:schemeClr val="folHlink"/>
                </a:solidFill>
              </a:rPr>
              <a:t>1</a:t>
            </a:r>
            <a:r>
              <a:rPr lang="en-US">
                <a:solidFill>
                  <a:schemeClr val="folHlink"/>
                </a:solidFill>
              </a:rPr>
              <a:t> (it has the smallest ratio)</a:t>
            </a:r>
          </a:p>
        </p:txBody>
      </p:sp>
    </p:spTree>
    <p:extLst>
      <p:ext uri="{BB962C8B-B14F-4D97-AF65-F5344CB8AC3E}">
        <p14:creationId xmlns:p14="http://schemas.microsoft.com/office/powerpoint/2010/main" val="19198638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body" sz="half" idx="1"/>
          </p:nvPr>
        </p:nvSpPr>
        <p:spPr/>
        <p:txBody>
          <a:bodyPr/>
          <a:lstStyle/>
          <a:p>
            <a:pPr eaLnBrk="1" hangingPunct="1"/>
            <a:r>
              <a:rPr lang="en-US"/>
              <a:t>First iteration</a:t>
            </a:r>
          </a:p>
          <a:p>
            <a:pPr eaLnBrk="1" hangingPunct="1"/>
            <a:endParaRPr lang="en-US"/>
          </a:p>
        </p:txBody>
      </p:sp>
      <p:graphicFrame>
        <p:nvGraphicFramePr>
          <p:cNvPr id="115786" name="Group 74"/>
          <p:cNvGraphicFramePr>
            <a:graphicFrameLocks noGrp="1"/>
          </p:cNvGraphicFramePr>
          <p:nvPr>
            <p:ph sz="half" idx="2"/>
          </p:nvPr>
        </p:nvGraphicFramePr>
        <p:xfrm>
          <a:off x="1700214" y="1752600"/>
          <a:ext cx="8815387" cy="3276918"/>
        </p:xfrm>
        <a:graphic>
          <a:graphicData uri="http://schemas.openxmlformats.org/drawingml/2006/table">
            <a:tbl>
              <a:tblPr/>
              <a:tblGrid>
                <a:gridCol w="1606550"/>
                <a:gridCol w="1036637"/>
                <a:gridCol w="661988"/>
                <a:gridCol w="709612"/>
                <a:gridCol w="1371600"/>
                <a:gridCol w="1225550"/>
                <a:gridCol w="831850"/>
                <a:gridCol w="1371600"/>
              </a:tblGrid>
              <a:tr h="84931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rgbClr val="0033CC"/>
                          </a:solidFill>
                          <a:effectLst/>
                          <a:latin typeface="Times New Roman" pitchFamily="18" charset="0"/>
                        </a:rPr>
                        <a:t>Basic variables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rgbClr val="0033CC"/>
                          </a:solidFill>
                          <a:effectLst/>
                          <a:latin typeface="Times New Roman" pitchFamily="18" charset="0"/>
                        </a:rPr>
                        <a:t>X</a:t>
                      </a:r>
                      <a:r>
                        <a:rPr kumimoji="0" lang="en-US" sz="2800" b="0" i="0" u="none" strike="noStrike" cap="none" normalizeH="0" baseline="-25000" dirty="0" smtClean="0">
                          <a:ln>
                            <a:noFill/>
                          </a:ln>
                          <a:solidFill>
                            <a:srgbClr val="0033CC"/>
                          </a:solidFill>
                          <a:effectLst/>
                          <a:latin typeface="Times New Roman" pitchFamily="18" charset="0"/>
                        </a:rPr>
                        <a:t>1</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25000" dirty="0" smtClean="0">
                          <a:ln>
                            <a:noFill/>
                          </a:ln>
                          <a:solidFill>
                            <a:srgbClr val="0033CC"/>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rgbClr val="0033CC"/>
                          </a:solidFill>
                          <a:effectLst/>
                          <a:latin typeface="Times New Roman" pitchFamily="18" charset="0"/>
                        </a:rPr>
                        <a:t>X</a:t>
                      </a:r>
                      <a:r>
                        <a:rPr kumimoji="0" lang="en-US" sz="2800" b="0" i="0" u="none" strike="noStrike" cap="none" normalizeH="0" baseline="-25000" dirty="0" smtClean="0">
                          <a:ln>
                            <a:noFill/>
                          </a:ln>
                          <a:solidFill>
                            <a:srgbClr val="0033CC"/>
                          </a:solidFill>
                          <a:effectLst/>
                          <a:latin typeface="Times New Roman" pitchFamily="18" charset="0"/>
                        </a:rPr>
                        <a:t>2</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25000" dirty="0" smtClean="0">
                          <a:ln>
                            <a:noFill/>
                          </a:ln>
                          <a:solidFill>
                            <a:srgbClr val="0033CC"/>
                          </a:solidFill>
                          <a:effectLst/>
                          <a:latin typeface="Times New Roman"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rgbClr val="0033CC"/>
                          </a:solidFill>
                          <a:effectLst/>
                          <a:latin typeface="Times New Roman" pitchFamily="18" charset="0"/>
                        </a:rPr>
                        <a:t>S</a:t>
                      </a:r>
                      <a:r>
                        <a:rPr kumimoji="0" lang="en-US" sz="2800" b="0" i="0" u="none" strike="noStrike" cap="none" normalizeH="0" baseline="-25000" dirty="0" smtClean="0">
                          <a:ln>
                            <a:noFill/>
                          </a:ln>
                          <a:solidFill>
                            <a:srgbClr val="0033CC"/>
                          </a:solidFill>
                          <a:effectLst/>
                          <a:latin typeface="Times New Roman" pitchFamily="18" charset="0"/>
                        </a:rPr>
                        <a:t>1</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25000" dirty="0" smtClean="0">
                          <a:ln>
                            <a:noFill/>
                          </a:ln>
                          <a:solidFill>
                            <a:srgbClr val="0033CC"/>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rgbClr val="0033CC"/>
                          </a:solidFill>
                          <a:effectLst/>
                          <a:latin typeface="Times New Roman" pitchFamily="18" charset="0"/>
                        </a:rPr>
                        <a:t>S</a:t>
                      </a:r>
                      <a:r>
                        <a:rPr kumimoji="0" lang="en-US" sz="2800" b="0" i="0" u="none" strike="noStrike" cap="none" normalizeH="0" baseline="-25000" dirty="0" smtClean="0">
                          <a:ln>
                            <a:noFill/>
                          </a:ln>
                          <a:solidFill>
                            <a:srgbClr val="0033CC"/>
                          </a:solidFill>
                          <a:effectLst/>
                          <a:latin typeface="Times New Roman" pitchFamily="18" charset="0"/>
                        </a:rPr>
                        <a:t>2</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25000" dirty="0" smtClean="0">
                          <a:ln>
                            <a:noFill/>
                          </a:ln>
                          <a:solidFill>
                            <a:srgbClr val="0033CC"/>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rgbClr val="0033CC"/>
                          </a:solidFill>
                          <a:effectLst/>
                          <a:latin typeface="Times New Roman" pitchFamily="18" charset="0"/>
                        </a:rPr>
                        <a:t>A</a:t>
                      </a:r>
                      <a:r>
                        <a:rPr kumimoji="0" lang="en-US" sz="2800" b="0" i="0" u="none" strike="noStrike" cap="none" normalizeH="0" baseline="-25000" dirty="0" smtClean="0">
                          <a:ln>
                            <a:noFill/>
                          </a:ln>
                          <a:solidFill>
                            <a:srgbClr val="0033CC"/>
                          </a:solidFill>
                          <a:effectLst/>
                          <a:latin typeface="Times New Roman" pitchFamily="18" charset="0"/>
                        </a:rPr>
                        <a:t>1</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25000" dirty="0" smtClean="0">
                          <a:ln>
                            <a:noFill/>
                          </a:ln>
                          <a:solidFill>
                            <a:srgbClr val="0033CC"/>
                          </a:solidFill>
                          <a:effectLst/>
                          <a:latin typeface="Times New Roman" pitchFamily="18" charset="0"/>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rgbClr val="0033CC"/>
                          </a:solidFill>
                          <a:effectLst/>
                          <a:latin typeface="Times New Roman" pitchFamily="18" charset="0"/>
                        </a:rPr>
                        <a:t>A</a:t>
                      </a:r>
                      <a:r>
                        <a:rPr kumimoji="0" lang="en-US" sz="2800" b="0" i="0" u="none" strike="noStrike" cap="none" normalizeH="0" baseline="-25000" dirty="0" smtClean="0">
                          <a:ln>
                            <a:noFill/>
                          </a:ln>
                          <a:solidFill>
                            <a:srgbClr val="0033CC"/>
                          </a:solidFill>
                          <a:effectLst/>
                          <a:latin typeface="Times New Roman" pitchFamily="18" charset="0"/>
                        </a:rPr>
                        <a:t>2</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25000" dirty="0" smtClean="0">
                          <a:ln>
                            <a:noFill/>
                          </a:ln>
                          <a:solidFill>
                            <a:srgbClr val="0033CC"/>
                          </a:solidFill>
                          <a:effectLst/>
                          <a:latin typeface="Times New Roman" pitchFamily="18" charset="0"/>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rgbClr val="0033CC"/>
                          </a:solidFill>
                          <a:effectLst/>
                          <a:latin typeface="Times New Roman" pitchFamily="18" charset="0"/>
                        </a:rPr>
                        <a:t>RHS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solidFill>
                          <a:effectLst/>
                          <a:latin typeface="Times New Roman" pitchFamily="18" charset="0"/>
                        </a:rPr>
                        <a:t>S</a:t>
                      </a:r>
                      <a:r>
                        <a:rPr kumimoji="0" lang="en-US" sz="2800" b="0" i="0" u="none" strike="noStrike" cap="none" normalizeH="0" baseline="-25000" smtClean="0">
                          <a:ln>
                            <a:noFill/>
                          </a:ln>
                          <a:solidFill>
                            <a:schemeClr val="tx1"/>
                          </a:solidFill>
                          <a:effectLst/>
                          <a:latin typeface="Times New Roman"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000" b="0" i="0" u="none" strike="noStrike" cap="none" normalizeH="0" baseline="0" smtClean="0">
                          <a:ln>
                            <a:noFill/>
                          </a:ln>
                          <a:solidFill>
                            <a:schemeClr val="tx1"/>
                          </a:solidFill>
                          <a:effectLst/>
                          <a:latin typeface="Times New Roman" pitchFamily="18" charset="0"/>
                        </a:rPr>
                        <a:t>5/12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000" b="0"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000" b="0"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000" b="0" i="0" u="none" strike="noStrike" cap="none" normalizeH="0" baseline="0" smtClean="0">
                          <a:ln>
                            <a:noFill/>
                          </a:ln>
                          <a:solidFill>
                            <a:schemeClr val="tx1"/>
                          </a:solidFill>
                          <a:effectLst/>
                          <a:latin typeface="Times New Roman" pitchFamily="18" charset="0"/>
                        </a:rPr>
                        <a:t>1/12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000" b="0" i="0" u="none" strike="noStrike" cap="none" normalizeH="0" baseline="0" smtClean="0">
                          <a:ln>
                            <a:noFill/>
                          </a:ln>
                          <a:solidFill>
                            <a:schemeClr val="tx1"/>
                          </a:solidFill>
                          <a:effectLst/>
                          <a:latin typeface="Times New Roman" pitchFamily="18" charset="0"/>
                        </a:rPr>
                        <a:t>-1/12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000" b="0" i="0" u="none" strike="noStrike" cap="none" normalizeH="0" baseline="0" dirty="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000" b="0" i="0" u="none" strike="noStrike" cap="none" normalizeH="0" baseline="0" smtClean="0">
                          <a:ln>
                            <a:noFill/>
                          </a:ln>
                          <a:solidFill>
                            <a:schemeClr val="tx1"/>
                          </a:solidFill>
                          <a:effectLst/>
                          <a:latin typeface="Times New Roman" pitchFamily="18" charset="0"/>
                        </a:rPr>
                        <a:t>7/3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solidFill>
                          <a:effectLst/>
                          <a:latin typeface="Times New Roman" pitchFamily="18" charset="0"/>
                        </a:rPr>
                        <a:t>X</a:t>
                      </a:r>
                      <a:r>
                        <a:rPr kumimoji="0" lang="en-US" sz="2800" b="0" i="0" u="none" strike="noStrike" cap="none" normalizeH="0" baseline="-25000" smtClean="0">
                          <a:ln>
                            <a:noFill/>
                          </a:ln>
                          <a:solidFill>
                            <a:schemeClr val="tx1"/>
                          </a:solidFill>
                          <a:effectLst/>
                          <a:latin typeface="Times New Roman"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000" b="0" i="0" u="none" strike="noStrike" cap="none" normalizeH="0" baseline="0" smtClean="0">
                          <a:ln>
                            <a:noFill/>
                          </a:ln>
                          <a:solidFill>
                            <a:schemeClr val="tx1"/>
                          </a:solidFill>
                          <a:effectLst/>
                          <a:latin typeface="Times New Roman" pitchFamily="18"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000" b="0"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000" b="0"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000" b="0" i="0" u="none" strike="noStrike" cap="none" normalizeH="0" baseline="0" smtClean="0">
                          <a:ln>
                            <a:noFill/>
                          </a:ln>
                          <a:solidFill>
                            <a:schemeClr val="tx1"/>
                          </a:solidFill>
                          <a:effectLst/>
                          <a:latin typeface="Times New Roman" pitchFamily="18"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000" b="0" i="0" u="none" strike="noStrike" cap="none" normalizeH="0" baseline="0" smtClean="0">
                          <a:ln>
                            <a:noFill/>
                          </a:ln>
                          <a:solidFill>
                            <a:schemeClr val="tx1"/>
                          </a:solidFill>
                          <a:effectLst/>
                          <a:latin typeface="Times New Roman" pitchFamily="18"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000" b="0"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000" b="0" i="0" u="none" strike="noStrike" cap="none" normalizeH="0" baseline="0" smtClean="0">
                          <a:ln>
                            <a:noFill/>
                          </a:ln>
                          <a:solidFill>
                            <a:schemeClr val="tx1"/>
                          </a:solidFill>
                          <a:effectLst/>
                          <a:latin typeface="Times New Roman" pitchFamily="18" charset="0"/>
                        </a:rPr>
                        <a:t>20/3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solidFill>
                          <a:effectLst/>
                          <a:latin typeface="Times New Roman" pitchFamily="18" charset="0"/>
                        </a:rPr>
                        <a:t>A</a:t>
                      </a:r>
                      <a:r>
                        <a:rPr kumimoji="0" lang="en-US" sz="2800" b="0" i="0" u="none" strike="noStrike" cap="none" normalizeH="0" baseline="-25000" smtClean="0">
                          <a:ln>
                            <a:noFill/>
                          </a:ln>
                          <a:solidFill>
                            <a:schemeClr val="tx1"/>
                          </a:solidFill>
                          <a:effectLst/>
                          <a:latin typeface="Times New Roman"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000" b="0" i="0" u="none" strike="noStrike" cap="none" normalizeH="0" baseline="0" smtClean="0">
                          <a:ln>
                            <a:noFill/>
                          </a:ln>
                          <a:solidFill>
                            <a:schemeClr val="tx1"/>
                          </a:solidFill>
                          <a:effectLst/>
                          <a:latin typeface="Times New Roman" pitchFamily="18"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000" b="0"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000" b="0"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000" b="0" i="0" u="none" strike="noStrike" cap="none" normalizeH="0" baseline="0" smtClean="0">
                          <a:ln>
                            <a:noFill/>
                          </a:ln>
                          <a:solidFill>
                            <a:schemeClr val="tx1"/>
                          </a:solidFill>
                          <a:effectLst/>
                          <a:latin typeface="Times New Roman" pitchFamily="18"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000" b="0" i="0" u="none" strike="noStrike" cap="none" normalizeH="0" baseline="0" smtClean="0">
                          <a:ln>
                            <a:noFill/>
                          </a:ln>
                          <a:solidFill>
                            <a:schemeClr val="tx1"/>
                          </a:solidFill>
                          <a:effectLst/>
                          <a:latin typeface="Times New Roman" pitchFamily="18"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000" b="0"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000" b="0" i="0" u="none" strike="noStrike" cap="none" normalizeH="0" baseline="0" smtClean="0">
                          <a:ln>
                            <a:noFill/>
                          </a:ln>
                          <a:solidFill>
                            <a:schemeClr val="tx1"/>
                          </a:solidFill>
                          <a:effectLst/>
                          <a:latin typeface="Times New Roman" pitchFamily="18" charset="0"/>
                        </a:rPr>
                        <a:t>10/3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6096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solidFill>
                          <a:effectLst/>
                          <a:latin typeface="Times New Roman" pitchFamily="18" charset="0"/>
                        </a:rPr>
                        <a:t>Z</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000" b="0" i="0" u="none" strike="noStrike" cap="none" normalizeH="0" baseline="0" smtClean="0">
                          <a:ln>
                            <a:noFill/>
                          </a:ln>
                          <a:solidFill>
                            <a:schemeClr val="tx2"/>
                          </a:solidFill>
                          <a:effectLst/>
                          <a:latin typeface="Times New Roman" pitchFamily="18" charset="0"/>
                        </a:rPr>
                        <a:t>2/3M-1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000" b="0"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000" b="0"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000" b="0" i="0" u="none" strike="noStrike" cap="none" normalizeH="0" baseline="0" smtClean="0">
                          <a:ln>
                            <a:noFill/>
                          </a:ln>
                          <a:solidFill>
                            <a:schemeClr val="tx1"/>
                          </a:solidFill>
                          <a:effectLst/>
                          <a:latin typeface="Times New Roman" pitchFamily="18" charset="0"/>
                        </a:rPr>
                        <a:t>1/3M-1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000" b="0" i="0" u="none" strike="noStrike" cap="none" normalizeH="0" baseline="0" smtClean="0">
                          <a:ln>
                            <a:noFill/>
                          </a:ln>
                          <a:solidFill>
                            <a:schemeClr val="tx1"/>
                          </a:solidFill>
                          <a:effectLst/>
                          <a:latin typeface="Times New Roman" pitchFamily="18" charset="0"/>
                        </a:rPr>
                        <a:t>1-4/3M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000" b="0"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000" b="0" i="0" u="none" strike="noStrike" cap="none" normalizeH="0" baseline="0" smtClean="0">
                          <a:ln>
                            <a:noFill/>
                          </a:ln>
                          <a:solidFill>
                            <a:schemeClr val="tx1"/>
                          </a:solidFill>
                          <a:effectLst/>
                          <a:latin typeface="Times New Roman" pitchFamily="18" charset="0"/>
                        </a:rPr>
                        <a:t>20+10/3M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4876" name="Text Box 65"/>
          <p:cNvSpPr txBox="1">
            <a:spLocks noChangeArrowheads="1"/>
          </p:cNvSpPr>
          <p:nvPr/>
        </p:nvSpPr>
        <p:spPr bwMode="auto">
          <a:xfrm>
            <a:off x="1981200" y="5257801"/>
            <a:ext cx="8077200" cy="1192213"/>
          </a:xfrm>
          <a:prstGeom prst="rect">
            <a:avLst/>
          </a:prstGeom>
          <a:noFill/>
          <a:ln w="12700">
            <a:noFill/>
            <a:miter lim="800000"/>
            <a:headEnd/>
            <a:tailEnd/>
          </a:ln>
        </p:spPr>
        <p:txBody>
          <a:bodyPr>
            <a:spAutoFit/>
          </a:bodyPr>
          <a:lstStyle/>
          <a:p>
            <a:pPr>
              <a:spcBef>
                <a:spcPct val="50000"/>
              </a:spcBef>
              <a:buFontTx/>
              <a:buChar char="•"/>
            </a:pPr>
            <a:r>
              <a:rPr lang="en-US">
                <a:solidFill>
                  <a:schemeClr val="folHlink"/>
                </a:solidFill>
              </a:rPr>
              <a:t> Since there is a positive value in the last row, this solution is not optimal</a:t>
            </a:r>
          </a:p>
          <a:p>
            <a:pPr>
              <a:spcBef>
                <a:spcPct val="50000"/>
              </a:spcBef>
              <a:buFontTx/>
              <a:buChar char="•"/>
            </a:pPr>
            <a:r>
              <a:rPr lang="en-US">
                <a:solidFill>
                  <a:schemeClr val="folHlink"/>
                </a:solidFill>
              </a:rPr>
              <a:t> The entering variable is X</a:t>
            </a:r>
            <a:r>
              <a:rPr lang="en-US" baseline="-25000">
                <a:solidFill>
                  <a:schemeClr val="folHlink"/>
                </a:solidFill>
              </a:rPr>
              <a:t>1</a:t>
            </a:r>
            <a:r>
              <a:rPr lang="en-US">
                <a:solidFill>
                  <a:schemeClr val="folHlink"/>
                </a:solidFill>
              </a:rPr>
              <a:t> (it has the most positive value in the last row)</a:t>
            </a:r>
          </a:p>
          <a:p>
            <a:pPr>
              <a:spcBef>
                <a:spcPct val="50000"/>
              </a:spcBef>
              <a:buFontTx/>
              <a:buChar char="•"/>
            </a:pPr>
            <a:r>
              <a:rPr lang="en-US">
                <a:solidFill>
                  <a:schemeClr val="folHlink"/>
                </a:solidFill>
              </a:rPr>
              <a:t> The leaving variable is A</a:t>
            </a:r>
            <a:r>
              <a:rPr lang="en-US" baseline="-25000">
                <a:solidFill>
                  <a:schemeClr val="folHlink"/>
                </a:solidFill>
              </a:rPr>
              <a:t>2</a:t>
            </a:r>
            <a:r>
              <a:rPr lang="en-US">
                <a:solidFill>
                  <a:schemeClr val="folHlink"/>
                </a:solidFill>
              </a:rPr>
              <a:t> (it has the smallest ratio)</a:t>
            </a:r>
          </a:p>
        </p:txBody>
      </p:sp>
    </p:spTree>
    <p:extLst>
      <p:ext uri="{BB962C8B-B14F-4D97-AF65-F5344CB8AC3E}">
        <p14:creationId xmlns:p14="http://schemas.microsoft.com/office/powerpoint/2010/main" val="33926913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type="body" sz="half" idx="1"/>
          </p:nvPr>
        </p:nvSpPr>
        <p:spPr/>
        <p:txBody>
          <a:bodyPr/>
          <a:lstStyle/>
          <a:p>
            <a:pPr eaLnBrk="1" hangingPunct="1"/>
            <a:r>
              <a:rPr lang="en-US"/>
              <a:t>Second iteration</a:t>
            </a:r>
          </a:p>
          <a:p>
            <a:pPr eaLnBrk="1" hangingPunct="1"/>
            <a:endParaRPr lang="en-US"/>
          </a:p>
          <a:p>
            <a:pPr eaLnBrk="1" hangingPunct="1">
              <a:buFont typeface="Symbol" pitchFamily="18" charset="2"/>
              <a:buNone/>
            </a:pPr>
            <a:endParaRPr lang="en-US"/>
          </a:p>
        </p:txBody>
      </p:sp>
      <p:graphicFrame>
        <p:nvGraphicFramePr>
          <p:cNvPr id="118848" name="Group 64"/>
          <p:cNvGraphicFramePr>
            <a:graphicFrameLocks noGrp="1"/>
          </p:cNvGraphicFramePr>
          <p:nvPr>
            <p:ph sz="half" idx="2"/>
          </p:nvPr>
        </p:nvGraphicFramePr>
        <p:xfrm>
          <a:off x="1700214" y="1676400"/>
          <a:ext cx="8815387" cy="3276918"/>
        </p:xfrm>
        <a:graphic>
          <a:graphicData uri="http://schemas.openxmlformats.org/drawingml/2006/table">
            <a:tbl>
              <a:tblPr/>
              <a:tblGrid>
                <a:gridCol w="1606550"/>
                <a:gridCol w="1036637"/>
                <a:gridCol w="661988"/>
                <a:gridCol w="709612"/>
                <a:gridCol w="1371600"/>
                <a:gridCol w="1225550"/>
                <a:gridCol w="831850"/>
                <a:gridCol w="1371600"/>
              </a:tblGrid>
              <a:tr h="84931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rgbClr val="0033CC"/>
                          </a:solidFill>
                          <a:effectLst/>
                          <a:latin typeface="Times New Roman" pitchFamily="18" charset="0"/>
                        </a:rPr>
                        <a:t>Basic variables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rgbClr val="0033CC"/>
                          </a:solidFill>
                          <a:effectLst/>
                          <a:latin typeface="Times New Roman" pitchFamily="18" charset="0"/>
                        </a:rPr>
                        <a:t>X</a:t>
                      </a:r>
                      <a:r>
                        <a:rPr kumimoji="0" lang="en-US" sz="2800" b="0" i="0" u="none" strike="noStrike" cap="none" normalizeH="0" baseline="-25000" smtClean="0">
                          <a:ln>
                            <a:noFill/>
                          </a:ln>
                          <a:solidFill>
                            <a:srgbClr val="0033CC"/>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rgbClr val="0033CC"/>
                          </a:solidFill>
                          <a:effectLst/>
                          <a:latin typeface="Times New Roman" pitchFamily="18" charset="0"/>
                        </a:rPr>
                        <a:t>X</a:t>
                      </a:r>
                      <a:r>
                        <a:rPr kumimoji="0" lang="en-US" sz="2800" b="0" i="0" u="none" strike="noStrike" cap="none" normalizeH="0" baseline="-25000" smtClean="0">
                          <a:ln>
                            <a:noFill/>
                          </a:ln>
                          <a:solidFill>
                            <a:srgbClr val="0033CC"/>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rgbClr val="0033CC"/>
                          </a:solidFill>
                          <a:effectLst/>
                          <a:latin typeface="Times New Roman" pitchFamily="18" charset="0"/>
                        </a:rPr>
                        <a:t>S</a:t>
                      </a:r>
                      <a:r>
                        <a:rPr kumimoji="0" lang="en-US" sz="2800" b="0" i="0" u="none" strike="noStrike" cap="none" normalizeH="0" baseline="-25000" smtClean="0">
                          <a:ln>
                            <a:noFill/>
                          </a:ln>
                          <a:solidFill>
                            <a:srgbClr val="0033CC"/>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rgbClr val="0033CC"/>
                          </a:solidFill>
                          <a:effectLst/>
                          <a:latin typeface="Times New Roman" pitchFamily="18" charset="0"/>
                        </a:rPr>
                        <a:t>S</a:t>
                      </a:r>
                      <a:r>
                        <a:rPr kumimoji="0" lang="en-US" sz="2800" b="0" i="0" u="none" strike="noStrike" cap="none" normalizeH="0" baseline="-25000" smtClean="0">
                          <a:ln>
                            <a:noFill/>
                          </a:ln>
                          <a:solidFill>
                            <a:srgbClr val="0033CC"/>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rgbClr val="0033CC"/>
                          </a:solidFill>
                          <a:effectLst/>
                          <a:latin typeface="Times New Roman" pitchFamily="18" charset="0"/>
                        </a:rPr>
                        <a:t>A</a:t>
                      </a:r>
                      <a:r>
                        <a:rPr kumimoji="0" lang="en-US" sz="2800" b="0" i="0" u="none" strike="noStrike" cap="none" normalizeH="0" baseline="-25000" smtClean="0">
                          <a:ln>
                            <a:noFill/>
                          </a:ln>
                          <a:solidFill>
                            <a:srgbClr val="0033CC"/>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rgbClr val="0033CC"/>
                          </a:solidFill>
                          <a:effectLst/>
                          <a:latin typeface="Times New Roman" pitchFamily="18" charset="0"/>
                        </a:rPr>
                        <a:t>A</a:t>
                      </a:r>
                      <a:r>
                        <a:rPr kumimoji="0" lang="en-US" sz="2800" b="0" i="0" u="none" strike="noStrike" cap="none" normalizeH="0" baseline="-25000" smtClean="0">
                          <a:ln>
                            <a:noFill/>
                          </a:ln>
                          <a:solidFill>
                            <a:srgbClr val="0033CC"/>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rgbClr val="0033CC"/>
                          </a:solidFill>
                          <a:effectLst/>
                          <a:latin typeface="Times New Roman" pitchFamily="18" charset="0"/>
                        </a:rPr>
                        <a:t>RHS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solidFill>
                          <a:effectLst/>
                          <a:latin typeface="Times New Roman" pitchFamily="18" charset="0"/>
                        </a:rPr>
                        <a:t>S</a:t>
                      </a:r>
                      <a:r>
                        <a:rPr kumimoji="0" lang="en-US" sz="2800" b="0" i="0" u="none" strike="noStrike" cap="none" normalizeH="0" baseline="-25000" smtClean="0">
                          <a:ln>
                            <a:noFill/>
                          </a:ln>
                          <a:solidFill>
                            <a:schemeClr val="tx1"/>
                          </a:solidFill>
                          <a:effectLst/>
                          <a:latin typeface="Times New Roman"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000" b="0"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000" b="0"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000" b="0"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000" b="0" i="0" u="none" strike="noStrike" cap="none" normalizeH="0" baseline="0" smtClean="0">
                          <a:ln>
                            <a:noFill/>
                          </a:ln>
                          <a:solidFill>
                            <a:schemeClr val="tx1"/>
                          </a:solidFill>
                          <a:effectLst/>
                          <a:latin typeface="Times New Roman" pitchFamily="18" charset="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000" b="0" i="0" u="none" strike="noStrike" cap="none" normalizeH="0" baseline="0" smtClean="0">
                          <a:ln>
                            <a:noFill/>
                          </a:ln>
                          <a:solidFill>
                            <a:schemeClr val="tx1"/>
                          </a:solidFill>
                          <a:effectLst/>
                          <a:latin typeface="Times New Roman" pitchFamily="18" charset="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000" b="0" i="0" u="none" strike="noStrike" cap="none" normalizeH="0" baseline="0" smtClean="0">
                          <a:ln>
                            <a:noFill/>
                          </a:ln>
                          <a:solidFill>
                            <a:schemeClr val="tx1"/>
                          </a:solidFill>
                          <a:effectLst/>
                          <a:latin typeface="Times New Roman" pitchFamily="18" charset="0"/>
                        </a:rPr>
                        <a:t>-5/8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000" b="0" i="0" u="none" strike="noStrike" cap="none" normalizeH="0" baseline="0" smtClean="0">
                          <a:ln>
                            <a:noFill/>
                          </a:ln>
                          <a:solidFill>
                            <a:schemeClr val="tx1"/>
                          </a:solidFill>
                          <a:effectLst/>
                          <a:latin typeface="Times New Roman" pitchFamily="18" charset="0"/>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solidFill>
                          <a:effectLst/>
                          <a:latin typeface="Times New Roman" pitchFamily="18" charset="0"/>
                        </a:rPr>
                        <a:t>X</a:t>
                      </a:r>
                      <a:r>
                        <a:rPr kumimoji="0" lang="en-US" sz="2800" b="0" i="0" u="none" strike="noStrike" cap="none" normalizeH="0" baseline="-25000" smtClean="0">
                          <a:ln>
                            <a:noFill/>
                          </a:ln>
                          <a:solidFill>
                            <a:schemeClr val="tx1"/>
                          </a:solidFill>
                          <a:effectLst/>
                          <a:latin typeface="Times New Roman"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000" b="0"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000" b="0"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000" b="0"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000" b="0" i="0" u="none" strike="noStrike" cap="none" normalizeH="0" baseline="0" smtClean="0">
                          <a:ln>
                            <a:noFill/>
                          </a:ln>
                          <a:solidFill>
                            <a:schemeClr val="tx1"/>
                          </a:solidFill>
                          <a:effectLst/>
                          <a:latin typeface="Times New Roman" pitchFamily="18"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000" b="0" i="0" u="none" strike="noStrike" cap="none" normalizeH="0" baseline="0" smtClean="0">
                          <a:ln>
                            <a:noFill/>
                          </a:ln>
                          <a:solidFill>
                            <a:schemeClr val="tx1"/>
                          </a:solidFill>
                          <a:effectLst/>
                          <a:latin typeface="Times New Roman" pitchFamily="18"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000" b="0" i="0" u="none" strike="noStrike" cap="none" normalizeH="0" baseline="0" smtClean="0">
                          <a:ln>
                            <a:noFill/>
                          </a:ln>
                          <a:solidFill>
                            <a:schemeClr val="tx1"/>
                          </a:solidFill>
                          <a:effectLst/>
                          <a:latin typeface="Times New Roman" pitchFamily="18"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000" b="0" i="0" u="none" strike="noStrike" cap="none" normalizeH="0" baseline="0" smtClean="0">
                          <a:ln>
                            <a:noFill/>
                          </a:ln>
                          <a:solidFill>
                            <a:schemeClr val="tx1"/>
                          </a:solidFill>
                          <a:effectLst/>
                          <a:latin typeface="Times New Roman" pitchFamily="18"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solidFill>
                          <a:effectLst/>
                          <a:latin typeface="Times New Roman" pitchFamily="18" charset="0"/>
                        </a:rPr>
                        <a:t>X</a:t>
                      </a:r>
                      <a:r>
                        <a:rPr kumimoji="0" lang="en-US" sz="2800" b="0" i="0" u="none" strike="noStrike" cap="none" normalizeH="0" baseline="-25000" smtClean="0">
                          <a:ln>
                            <a:noFill/>
                          </a:ln>
                          <a:solidFill>
                            <a:schemeClr val="tx1"/>
                          </a:solidFill>
                          <a:effectLst/>
                          <a:latin typeface="Times New Roman"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000" b="0"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000" b="0"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000" b="0"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000" b="0" i="0" u="none" strike="noStrike" cap="none" normalizeH="0" baseline="0" smtClean="0">
                          <a:ln>
                            <a:noFill/>
                          </a:ln>
                          <a:solidFill>
                            <a:schemeClr val="tx1"/>
                          </a:solidFill>
                          <a:effectLst/>
                          <a:latin typeface="Times New Roman" pitchFamily="18"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000" b="0" i="0" u="none" strike="noStrike" cap="none" normalizeH="0" baseline="0" smtClean="0">
                          <a:ln>
                            <a:noFill/>
                          </a:ln>
                          <a:solidFill>
                            <a:schemeClr val="tx1"/>
                          </a:solidFill>
                          <a:effectLst/>
                          <a:latin typeface="Times New Roman" pitchFamily="18"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000" b="0" i="0" u="none" strike="noStrike" cap="none" normalizeH="0" baseline="0" smtClean="0">
                          <a:ln>
                            <a:noFill/>
                          </a:ln>
                          <a:solidFill>
                            <a:schemeClr val="tx1"/>
                          </a:solidFill>
                          <a:effectLst/>
                          <a:latin typeface="Times New Roman" pitchFamily="18" charset="0"/>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000" b="0" i="0" u="none" strike="noStrike" cap="none" normalizeH="0" baseline="0" smtClean="0">
                          <a:ln>
                            <a:noFill/>
                          </a:ln>
                          <a:solidFill>
                            <a:schemeClr val="tx1"/>
                          </a:solidFill>
                          <a:effectLst/>
                          <a:latin typeface="Times New Roman" pitchFamily="18"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folHlink"/>
                          </a:solidFill>
                          <a:effectLst/>
                          <a:latin typeface="Times New Roman" pitchFamily="18" charset="0"/>
                        </a:rPr>
                        <a:t>Z</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000" b="0" i="0" u="none" strike="noStrike" cap="none" normalizeH="0" baseline="0" smtClean="0">
                          <a:ln>
                            <a:noFill/>
                          </a:ln>
                          <a:solidFill>
                            <a:schemeClr val="folHlink"/>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000" b="0" i="0" u="none" strike="noStrike" cap="none" normalizeH="0" baseline="0" smtClean="0">
                          <a:ln>
                            <a:noFill/>
                          </a:ln>
                          <a:solidFill>
                            <a:schemeClr val="folHlink"/>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000" b="0" i="0" u="none" strike="noStrike" cap="none" normalizeH="0" baseline="0" smtClean="0">
                          <a:ln>
                            <a:noFill/>
                          </a:ln>
                          <a:solidFill>
                            <a:schemeClr val="folHlink"/>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000" b="0" i="0" u="none" strike="noStrike" cap="none" normalizeH="0" baseline="0" smtClean="0">
                          <a:ln>
                            <a:noFill/>
                          </a:ln>
                          <a:solidFill>
                            <a:schemeClr val="folHlink"/>
                          </a:solidFill>
                          <a:effectLst/>
                          <a:latin typeface="Times New Roman" pitchFamily="18"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000" b="0" i="0" u="none" strike="noStrike" cap="none" normalizeH="0" baseline="0" smtClean="0">
                          <a:ln>
                            <a:noFill/>
                          </a:ln>
                          <a:solidFill>
                            <a:schemeClr val="folHlink"/>
                          </a:solidFill>
                          <a:effectLst/>
                          <a:latin typeface="Times New Roman" pitchFamily="18" charset="0"/>
                        </a:rPr>
                        <a:t>½-M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000" b="0" i="0" u="none" strike="noStrike" cap="none" normalizeH="0" baseline="0" smtClean="0">
                          <a:ln>
                            <a:noFill/>
                          </a:ln>
                          <a:solidFill>
                            <a:schemeClr val="folHlink"/>
                          </a:solidFill>
                          <a:effectLst/>
                          <a:latin typeface="Times New Roman" pitchFamily="18" charset="0"/>
                        </a:rPr>
                        <a:t>3/2-M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000" b="0" i="0" u="none" strike="noStrike" cap="none" normalizeH="0" baseline="0" smtClean="0">
                          <a:ln>
                            <a:noFill/>
                          </a:ln>
                          <a:solidFill>
                            <a:schemeClr val="folHlink"/>
                          </a:solidFill>
                          <a:effectLst/>
                          <a:latin typeface="Times New Roman" pitchFamily="18" charset="0"/>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5900" name="Text Box 65"/>
          <p:cNvSpPr txBox="1">
            <a:spLocks noChangeArrowheads="1"/>
          </p:cNvSpPr>
          <p:nvPr/>
        </p:nvSpPr>
        <p:spPr bwMode="auto">
          <a:xfrm>
            <a:off x="1828800" y="5257800"/>
            <a:ext cx="8305800" cy="1466850"/>
          </a:xfrm>
          <a:prstGeom prst="rect">
            <a:avLst/>
          </a:prstGeom>
          <a:noFill/>
          <a:ln w="12700">
            <a:noFill/>
            <a:miter lim="800000"/>
            <a:headEnd/>
            <a:tailEnd/>
          </a:ln>
        </p:spPr>
        <p:txBody>
          <a:bodyPr>
            <a:spAutoFit/>
          </a:bodyPr>
          <a:lstStyle/>
          <a:p>
            <a:pPr>
              <a:spcBef>
                <a:spcPct val="50000"/>
              </a:spcBef>
            </a:pPr>
            <a:r>
              <a:rPr lang="en-US">
                <a:solidFill>
                  <a:schemeClr val="folHlink"/>
                </a:solidFill>
              </a:rPr>
              <a:t>This solution is optimal, since there is no positive value in the last row. The optimal solution is:</a:t>
            </a:r>
          </a:p>
          <a:p>
            <a:pPr>
              <a:spcBef>
                <a:spcPct val="50000"/>
              </a:spcBef>
            </a:pPr>
            <a:r>
              <a:rPr lang="en-US">
                <a:solidFill>
                  <a:srgbClr val="0033CC"/>
                </a:solidFill>
              </a:rPr>
              <a:t>X</a:t>
            </a:r>
            <a:r>
              <a:rPr lang="en-US" baseline="-25000">
                <a:solidFill>
                  <a:srgbClr val="0033CC"/>
                </a:solidFill>
              </a:rPr>
              <a:t>1</a:t>
            </a:r>
            <a:r>
              <a:rPr lang="en-US">
                <a:solidFill>
                  <a:srgbClr val="0033CC"/>
                </a:solidFill>
              </a:rPr>
              <a:t> = 5, X</a:t>
            </a:r>
            <a:r>
              <a:rPr lang="en-US" baseline="-25000">
                <a:solidFill>
                  <a:srgbClr val="0033CC"/>
                </a:solidFill>
              </a:rPr>
              <a:t>2</a:t>
            </a:r>
            <a:r>
              <a:rPr lang="en-US">
                <a:solidFill>
                  <a:srgbClr val="0033CC"/>
                </a:solidFill>
              </a:rPr>
              <a:t> = 5, S</a:t>
            </a:r>
            <a:r>
              <a:rPr lang="en-US" baseline="-25000">
                <a:solidFill>
                  <a:srgbClr val="0033CC"/>
                </a:solidFill>
              </a:rPr>
              <a:t>1</a:t>
            </a:r>
            <a:r>
              <a:rPr lang="en-US">
                <a:solidFill>
                  <a:srgbClr val="0033CC"/>
                </a:solidFill>
              </a:rPr>
              <a:t> = ¼</a:t>
            </a:r>
          </a:p>
          <a:p>
            <a:pPr>
              <a:spcBef>
                <a:spcPct val="50000"/>
              </a:spcBef>
            </a:pPr>
            <a:r>
              <a:rPr lang="en-US">
                <a:solidFill>
                  <a:srgbClr val="0033CC"/>
                </a:solidFill>
              </a:rPr>
              <a:t>A</a:t>
            </a:r>
            <a:r>
              <a:rPr lang="en-US" baseline="-25000">
                <a:solidFill>
                  <a:srgbClr val="0033CC"/>
                </a:solidFill>
              </a:rPr>
              <a:t>1</a:t>
            </a:r>
            <a:r>
              <a:rPr lang="en-US">
                <a:solidFill>
                  <a:srgbClr val="0033CC"/>
                </a:solidFill>
              </a:rPr>
              <a:t> = A</a:t>
            </a:r>
            <a:r>
              <a:rPr lang="en-US" baseline="-25000">
                <a:solidFill>
                  <a:srgbClr val="0033CC"/>
                </a:solidFill>
              </a:rPr>
              <a:t>2</a:t>
            </a:r>
            <a:r>
              <a:rPr lang="en-US">
                <a:solidFill>
                  <a:srgbClr val="0033CC"/>
                </a:solidFill>
              </a:rPr>
              <a:t> = 0  and Z = 25</a:t>
            </a:r>
          </a:p>
        </p:txBody>
      </p:sp>
    </p:spTree>
    <p:extLst>
      <p:ext uri="{BB962C8B-B14F-4D97-AF65-F5344CB8AC3E}">
        <p14:creationId xmlns:p14="http://schemas.microsoft.com/office/powerpoint/2010/main" val="1651127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eaLnBrk="1" hangingPunct="1">
              <a:defRPr/>
            </a:pPr>
            <a:r>
              <a:rPr lang="en-US" smtClean="0"/>
              <a:t>Note for the Big M method</a:t>
            </a:r>
          </a:p>
        </p:txBody>
      </p:sp>
      <p:sp>
        <p:nvSpPr>
          <p:cNvPr id="36867" name="Rectangle 3"/>
          <p:cNvSpPr>
            <a:spLocks noGrp="1" noChangeArrowheads="1"/>
          </p:cNvSpPr>
          <p:nvPr>
            <p:ph type="body" idx="1"/>
          </p:nvPr>
        </p:nvSpPr>
        <p:spPr/>
        <p:txBody>
          <a:bodyPr/>
          <a:lstStyle/>
          <a:p>
            <a:pPr eaLnBrk="1" hangingPunct="1"/>
            <a:r>
              <a:rPr lang="en-US" smtClean="0"/>
              <a:t>In the </a:t>
            </a:r>
            <a:r>
              <a:rPr lang="en-US" smtClean="0">
                <a:solidFill>
                  <a:srgbClr val="0033CC"/>
                </a:solidFill>
              </a:rPr>
              <a:t>final tableau</a:t>
            </a:r>
            <a:r>
              <a:rPr lang="en-US" smtClean="0"/>
              <a:t>, if one or more artificial variables (A</a:t>
            </a:r>
            <a:r>
              <a:rPr lang="en-US" baseline="-25000" smtClean="0"/>
              <a:t>1</a:t>
            </a:r>
            <a:r>
              <a:rPr lang="en-US" smtClean="0"/>
              <a:t>, A</a:t>
            </a:r>
            <a:r>
              <a:rPr lang="en-US" baseline="-25000" smtClean="0"/>
              <a:t>2</a:t>
            </a:r>
            <a:r>
              <a:rPr lang="en-US" smtClean="0"/>
              <a:t>, …) still </a:t>
            </a:r>
            <a:r>
              <a:rPr lang="en-US" smtClean="0">
                <a:solidFill>
                  <a:srgbClr val="0033CC"/>
                </a:solidFill>
              </a:rPr>
              <a:t>basic</a:t>
            </a:r>
            <a:r>
              <a:rPr lang="en-US" smtClean="0"/>
              <a:t> and has a </a:t>
            </a:r>
            <a:r>
              <a:rPr lang="en-US" smtClean="0">
                <a:solidFill>
                  <a:srgbClr val="0033CC"/>
                </a:solidFill>
              </a:rPr>
              <a:t>nonzero</a:t>
            </a:r>
            <a:r>
              <a:rPr lang="en-US" smtClean="0"/>
              <a:t> value, then the problem has an </a:t>
            </a:r>
            <a:r>
              <a:rPr lang="en-US" smtClean="0">
                <a:solidFill>
                  <a:srgbClr val="0033CC"/>
                </a:solidFill>
              </a:rPr>
              <a:t>infeasible solution</a:t>
            </a:r>
            <a:r>
              <a:rPr lang="en-US" smtClean="0"/>
              <a:t>.</a:t>
            </a:r>
          </a:p>
          <a:p>
            <a:pPr eaLnBrk="1" hangingPunct="1"/>
            <a:r>
              <a:rPr lang="en-US" smtClean="0"/>
              <a:t>All other notes are still valid in the Big M method.</a:t>
            </a:r>
          </a:p>
        </p:txBody>
      </p:sp>
    </p:spTree>
    <p:extLst>
      <p:ext uri="{BB962C8B-B14F-4D97-AF65-F5344CB8AC3E}">
        <p14:creationId xmlns:p14="http://schemas.microsoft.com/office/powerpoint/2010/main" val="15009158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50423" y="664253"/>
            <a:ext cx="7726543" cy="6193747"/>
          </a:xfrm>
          <a:prstGeom prst="rect">
            <a:avLst/>
          </a:prstGeom>
        </p:spPr>
      </p:pic>
      <p:sp>
        <p:nvSpPr>
          <p:cNvPr id="3" name="TextBox 2"/>
          <p:cNvSpPr txBox="1"/>
          <p:nvPr/>
        </p:nvSpPr>
        <p:spPr>
          <a:xfrm>
            <a:off x="452847" y="113211"/>
            <a:ext cx="1654410" cy="369332"/>
          </a:xfrm>
          <a:prstGeom prst="rect">
            <a:avLst/>
          </a:prstGeom>
          <a:noFill/>
        </p:spPr>
        <p:txBody>
          <a:bodyPr wrap="square" rtlCol="0">
            <a:spAutoFit/>
          </a:bodyPr>
          <a:lstStyle/>
          <a:p>
            <a:r>
              <a:rPr lang="en-IN" dirty="0" smtClean="0"/>
              <a:t>Example 2 :</a:t>
            </a:r>
            <a:endParaRPr lang="en-IN" dirty="0"/>
          </a:p>
        </p:txBody>
      </p:sp>
    </p:spTree>
    <p:extLst>
      <p:ext uri="{BB962C8B-B14F-4D97-AF65-F5344CB8AC3E}">
        <p14:creationId xmlns:p14="http://schemas.microsoft.com/office/powerpoint/2010/main" val="3942926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10195" y="770446"/>
            <a:ext cx="7348129" cy="3446679"/>
          </a:xfrm>
          <a:prstGeom prst="rect">
            <a:avLst/>
          </a:prstGeom>
        </p:spPr>
      </p:pic>
    </p:spTree>
    <p:extLst>
      <p:ext uri="{BB962C8B-B14F-4D97-AF65-F5344CB8AC3E}">
        <p14:creationId xmlns:p14="http://schemas.microsoft.com/office/powerpoint/2010/main" val="4109070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08092" y="426719"/>
            <a:ext cx="8613197" cy="3206795"/>
          </a:xfrm>
          <a:prstGeom prst="rect">
            <a:avLst/>
          </a:prstGeom>
        </p:spPr>
      </p:pic>
    </p:spTree>
    <p:extLst>
      <p:ext uri="{BB962C8B-B14F-4D97-AF65-F5344CB8AC3E}">
        <p14:creationId xmlns:p14="http://schemas.microsoft.com/office/powerpoint/2010/main" val="3780420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32115" y="937063"/>
            <a:ext cx="8511948" cy="4273112"/>
          </a:xfrm>
          <a:prstGeom prst="rect">
            <a:avLst/>
          </a:prstGeom>
        </p:spPr>
      </p:pic>
    </p:spTree>
    <p:extLst>
      <p:ext uri="{BB962C8B-B14F-4D97-AF65-F5344CB8AC3E}">
        <p14:creationId xmlns:p14="http://schemas.microsoft.com/office/powerpoint/2010/main" val="3349233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p:nvPr/>
        </p:nvSpPr>
        <p:spPr>
          <a:xfrm>
            <a:off x="664192" y="191183"/>
            <a:ext cx="9220923" cy="646331"/>
          </a:xfrm>
          <a:prstGeom prst="rect">
            <a:avLst/>
          </a:prstGeom>
          <a:noFill/>
        </p:spPr>
        <p:txBody>
          <a:bodyPr>
            <a:spAutoFit/>
            <a:scene3d>
              <a:camera prst="orthographicFront"/>
              <a:lightRig rig="glow" dir="tl">
                <a:rot lat="0" lon="0" rev="5400000"/>
              </a:lightRig>
            </a:scene3d>
            <a:sp3d contourW="12700">
              <a:bevelT w="25400" h="25400"/>
              <a:contourClr>
                <a:schemeClr val="accent6">
                  <a:shade val="73000"/>
                </a:schemeClr>
              </a:contourClr>
            </a:sp3d>
          </a:bodyPr>
          <a:lstStyle/>
          <a:p>
            <a:pPr>
              <a:defRPr/>
            </a:pPr>
            <a:r>
              <a:rPr lang="en-US" sz="36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Artificial Starting Solution </a:t>
            </a:r>
            <a:r>
              <a:rPr lang="en-US" sz="3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a:t>
            </a:r>
            <a:endParaRPr lang="en-US" sz="36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13" name="Rectangle 3"/>
          <p:cNvSpPr txBox="1">
            <a:spLocks noChangeArrowheads="1"/>
          </p:cNvSpPr>
          <p:nvPr/>
        </p:nvSpPr>
        <p:spPr bwMode="auto">
          <a:xfrm>
            <a:off x="1981200" y="1600201"/>
            <a:ext cx="8229600" cy="4530725"/>
          </a:xfrm>
          <a:prstGeom prst="rect">
            <a:avLst/>
          </a:prstGeom>
          <a:noFill/>
          <a:ln w="9525">
            <a:noFill/>
            <a:miter lim="800000"/>
            <a:headEnd/>
            <a:tailEnd/>
          </a:ln>
        </p:spPr>
        <p:txBody>
          <a:bodyPr/>
          <a:lstStyle/>
          <a:p>
            <a:pPr marL="419100" indent="-382588">
              <a:lnSpc>
                <a:spcPct val="80000"/>
              </a:lnSpc>
              <a:spcBef>
                <a:spcPct val="20000"/>
              </a:spcBef>
              <a:buClr>
                <a:schemeClr val="accent1"/>
              </a:buClr>
              <a:buSzPct val="80000"/>
              <a:buFont typeface="Wingdings 2" pitchFamily="18" charset="2"/>
              <a:buChar char=""/>
            </a:pPr>
            <a:r>
              <a:rPr lang="en-US" altLang="zh-CN" sz="2000">
                <a:cs typeface="Tahoma" pitchFamily="34" charset="0"/>
              </a:rPr>
              <a:t>When a basic feasible solution is not readily available, the two-phase simplex method may be used as an alternative to the big M method.</a:t>
            </a:r>
          </a:p>
          <a:p>
            <a:pPr marL="419100" indent="-382588">
              <a:lnSpc>
                <a:spcPct val="80000"/>
              </a:lnSpc>
              <a:spcBef>
                <a:spcPct val="20000"/>
              </a:spcBef>
              <a:buClr>
                <a:schemeClr val="accent1"/>
              </a:buClr>
              <a:buSzPct val="80000"/>
              <a:buFont typeface="Wingdings 2" pitchFamily="18" charset="2"/>
              <a:buChar char=""/>
            </a:pPr>
            <a:endParaRPr lang="en-US" altLang="zh-CN" sz="2000">
              <a:cs typeface="Tahoma" pitchFamily="34" charset="0"/>
            </a:endParaRPr>
          </a:p>
          <a:p>
            <a:pPr marL="419100" indent="-382588">
              <a:lnSpc>
                <a:spcPct val="80000"/>
              </a:lnSpc>
              <a:spcBef>
                <a:spcPct val="20000"/>
              </a:spcBef>
              <a:buClr>
                <a:schemeClr val="accent1"/>
              </a:buClr>
              <a:buSzPct val="80000"/>
              <a:buFont typeface="Wingdings 2" pitchFamily="18" charset="2"/>
              <a:buChar char=""/>
            </a:pPr>
            <a:r>
              <a:rPr lang="en-US" altLang="zh-CN" sz="2000">
                <a:cs typeface="Tahoma" pitchFamily="34" charset="0"/>
              </a:rPr>
              <a:t>In the two-phase simplex method, we add artificial variables to the same constraints as we did in big M method. Then we find a basic feasible solution to the original LP by solving the Phase I LP.</a:t>
            </a:r>
          </a:p>
          <a:p>
            <a:pPr marL="419100" indent="-382588">
              <a:lnSpc>
                <a:spcPct val="80000"/>
              </a:lnSpc>
              <a:spcBef>
                <a:spcPct val="20000"/>
              </a:spcBef>
              <a:buClr>
                <a:schemeClr val="accent1"/>
              </a:buClr>
              <a:buSzPct val="80000"/>
              <a:buFont typeface="Wingdings 2" pitchFamily="18" charset="2"/>
              <a:buChar char=""/>
            </a:pPr>
            <a:endParaRPr lang="en-US" altLang="zh-CN" sz="2000">
              <a:cs typeface="Tahoma" pitchFamily="34" charset="0"/>
            </a:endParaRPr>
          </a:p>
          <a:p>
            <a:pPr marL="419100" indent="-382588">
              <a:lnSpc>
                <a:spcPct val="80000"/>
              </a:lnSpc>
              <a:spcBef>
                <a:spcPct val="20000"/>
              </a:spcBef>
              <a:buClr>
                <a:schemeClr val="accent1"/>
              </a:buClr>
              <a:buSzPct val="80000"/>
              <a:buFont typeface="Wingdings 2" pitchFamily="18" charset="2"/>
              <a:buChar char=""/>
            </a:pPr>
            <a:r>
              <a:rPr lang="en-US" altLang="zh-CN" sz="2000">
                <a:cs typeface="Tahoma" pitchFamily="34" charset="0"/>
              </a:rPr>
              <a:t>In the Phase I LP, the objective function is to minimize the sum of all artificial variables.</a:t>
            </a:r>
          </a:p>
          <a:p>
            <a:pPr marL="419100" indent="-382588">
              <a:lnSpc>
                <a:spcPct val="80000"/>
              </a:lnSpc>
              <a:spcBef>
                <a:spcPct val="20000"/>
              </a:spcBef>
              <a:buClr>
                <a:schemeClr val="accent1"/>
              </a:buClr>
              <a:buSzPct val="80000"/>
              <a:buFont typeface="Wingdings 2" pitchFamily="18" charset="2"/>
              <a:buChar char=""/>
            </a:pPr>
            <a:endParaRPr lang="en-US" altLang="zh-CN" sz="2000">
              <a:cs typeface="Tahoma" pitchFamily="34" charset="0"/>
            </a:endParaRPr>
          </a:p>
          <a:p>
            <a:pPr marL="419100" indent="-382588">
              <a:lnSpc>
                <a:spcPct val="80000"/>
              </a:lnSpc>
              <a:spcBef>
                <a:spcPct val="20000"/>
              </a:spcBef>
              <a:buClr>
                <a:schemeClr val="accent1"/>
              </a:buClr>
              <a:buSzPct val="80000"/>
              <a:buFont typeface="Wingdings 2" pitchFamily="18" charset="2"/>
              <a:buChar char=""/>
            </a:pPr>
            <a:r>
              <a:rPr lang="en-US" altLang="zh-CN" sz="2000">
                <a:cs typeface="Tahoma" pitchFamily="34" charset="0"/>
              </a:rPr>
              <a:t>At the completion of Phase I, we use Phase II and reintroduce the original LP’s objective function and determine the optimal solution to the original LP.</a:t>
            </a:r>
          </a:p>
        </p:txBody>
      </p:sp>
      <p:sp>
        <p:nvSpPr>
          <p:cNvPr id="14" name="مربع نص 13"/>
          <p:cNvSpPr txBox="1">
            <a:spLocks noChangeArrowheads="1"/>
          </p:cNvSpPr>
          <p:nvPr/>
        </p:nvSpPr>
        <p:spPr bwMode="auto">
          <a:xfrm>
            <a:off x="1524001" y="982889"/>
            <a:ext cx="4643437" cy="461665"/>
          </a:xfrm>
          <a:prstGeom prst="rect">
            <a:avLst/>
          </a:prstGeom>
          <a:noFill/>
          <a:ln w="9525">
            <a:noFill/>
            <a:miter lim="800000"/>
            <a:headEnd/>
            <a:tailEnd/>
          </a:ln>
        </p:spPr>
        <p:txBody>
          <a:bodyPr>
            <a:spAutoFit/>
          </a:bodyPr>
          <a:lstStyle/>
          <a:p>
            <a:pPr algn="l"/>
            <a:r>
              <a:rPr lang="en-US" sz="2400" b="1" dirty="0">
                <a:latin typeface="Century" pitchFamily="18" charset="0"/>
                <a:cs typeface="Aharoni" pitchFamily="2" charset="-79"/>
              </a:rPr>
              <a:t>Two-phase method</a:t>
            </a:r>
            <a:endParaRPr lang="ar-SA" sz="2400" b="1" dirty="0">
              <a:latin typeface="Century" pitchFamily="18" charset="0"/>
              <a:cs typeface="Tahoma" pitchFamily="34" charset="0"/>
            </a:endParaRPr>
          </a:p>
        </p:txBody>
      </p:sp>
    </p:spTree>
    <p:extLst>
      <p:ext uri="{BB962C8B-B14F-4D97-AF65-F5344CB8AC3E}">
        <p14:creationId xmlns:p14="http://schemas.microsoft.com/office/powerpoint/2010/main" val="12663308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p:nvPr/>
        </p:nvSpPr>
        <p:spPr>
          <a:xfrm>
            <a:off x="683851" y="195044"/>
            <a:ext cx="9220923" cy="646331"/>
          </a:xfrm>
          <a:prstGeom prst="rect">
            <a:avLst/>
          </a:prstGeom>
          <a:noFill/>
        </p:spPr>
        <p:txBody>
          <a:bodyPr>
            <a:spAutoFit/>
            <a:scene3d>
              <a:camera prst="orthographicFront"/>
              <a:lightRig rig="glow" dir="tl">
                <a:rot lat="0" lon="0" rev="5400000"/>
              </a:lightRig>
            </a:scene3d>
            <a:sp3d contourW="12700">
              <a:bevelT w="25400" h="25400"/>
              <a:contourClr>
                <a:schemeClr val="accent6">
                  <a:shade val="73000"/>
                </a:schemeClr>
              </a:contourClr>
            </a:sp3d>
          </a:bodyPr>
          <a:lstStyle/>
          <a:p>
            <a:pPr>
              <a:defRPr/>
            </a:pPr>
            <a:r>
              <a:rPr lang="en-US" sz="36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Artificial Starting </a:t>
            </a:r>
            <a:r>
              <a:rPr lang="en-US" sz="3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Solution:</a:t>
            </a:r>
            <a:endParaRPr lang="en-US" sz="36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7" name="Rectangle 3"/>
          <p:cNvSpPr txBox="1">
            <a:spLocks noChangeArrowheads="1"/>
          </p:cNvSpPr>
          <p:nvPr/>
        </p:nvSpPr>
        <p:spPr bwMode="auto">
          <a:xfrm>
            <a:off x="1809750" y="1285875"/>
            <a:ext cx="8401050" cy="857250"/>
          </a:xfrm>
          <a:prstGeom prst="rect">
            <a:avLst/>
          </a:prstGeom>
          <a:noFill/>
          <a:ln w="9525">
            <a:noFill/>
            <a:miter lim="800000"/>
            <a:headEnd/>
            <a:tailEnd/>
          </a:ln>
        </p:spPr>
        <p:txBody>
          <a:bodyPr/>
          <a:lstStyle/>
          <a:p>
            <a:pPr marL="722313" lvl="1" indent="-273050" algn="just">
              <a:lnSpc>
                <a:spcPct val="150000"/>
              </a:lnSpc>
              <a:spcBef>
                <a:spcPct val="20000"/>
              </a:spcBef>
              <a:buClr>
                <a:schemeClr val="accent1"/>
              </a:buClr>
              <a:buSzPct val="90000"/>
            </a:pPr>
            <a:r>
              <a:rPr lang="en-US" altLang="zh-CN" sz="2000" dirty="0" smtClean="0"/>
              <a:t>	In  </a:t>
            </a:r>
            <a:r>
              <a:rPr lang="en-US" altLang="zh-CN" sz="2000" dirty="0"/>
              <a:t>Phase I, If the optimal value of </a:t>
            </a:r>
            <a:r>
              <a:rPr lang="en-US" altLang="zh-CN" sz="2000" i="1" dirty="0">
                <a:latin typeface="Times New Roman" pitchFamily="18" charset="0"/>
              </a:rPr>
              <a:t>sum of the artificial variables are</a:t>
            </a:r>
            <a:r>
              <a:rPr lang="en-US" altLang="zh-CN" sz="2000" dirty="0"/>
              <a:t> greater than zero, the original LP has no feasible solution which ends the solution process. Other wise, We move to Phase II</a:t>
            </a:r>
          </a:p>
        </p:txBody>
      </p:sp>
      <p:sp>
        <p:nvSpPr>
          <p:cNvPr id="10" name="مربع نص 9"/>
          <p:cNvSpPr txBox="1">
            <a:spLocks noChangeArrowheads="1"/>
          </p:cNvSpPr>
          <p:nvPr/>
        </p:nvSpPr>
        <p:spPr bwMode="auto">
          <a:xfrm>
            <a:off x="1238250" y="928688"/>
            <a:ext cx="3857625" cy="523220"/>
          </a:xfrm>
          <a:prstGeom prst="rect">
            <a:avLst/>
          </a:prstGeom>
          <a:noFill/>
          <a:ln w="9525">
            <a:noFill/>
            <a:miter lim="800000"/>
            <a:headEnd/>
            <a:tailEnd/>
          </a:ln>
        </p:spPr>
        <p:txBody>
          <a:bodyPr>
            <a:spAutoFit/>
          </a:bodyPr>
          <a:lstStyle/>
          <a:p>
            <a:pPr algn="l" rtl="0"/>
            <a:r>
              <a:rPr lang="en-US" sz="2800" b="1" dirty="0">
                <a:solidFill>
                  <a:srgbClr val="FFC000"/>
                </a:solidFill>
                <a:cs typeface="Tahoma" pitchFamily="34" charset="0"/>
              </a:rPr>
              <a:t>Note</a:t>
            </a:r>
            <a:r>
              <a:rPr lang="en-US" dirty="0">
                <a:cs typeface="Tahoma" pitchFamily="34" charset="0"/>
              </a:rPr>
              <a:t>:</a:t>
            </a:r>
            <a:endParaRPr lang="ar-SA" dirty="0">
              <a:cs typeface="Tahoma" pitchFamily="34" charset="0"/>
            </a:endParaRPr>
          </a:p>
        </p:txBody>
      </p:sp>
      <p:sp>
        <p:nvSpPr>
          <p:cNvPr id="11" name="مربع نص 10"/>
          <p:cNvSpPr txBox="1">
            <a:spLocks noChangeArrowheads="1"/>
          </p:cNvSpPr>
          <p:nvPr/>
        </p:nvSpPr>
        <p:spPr bwMode="auto">
          <a:xfrm>
            <a:off x="1302544" y="2944481"/>
            <a:ext cx="3214688" cy="461665"/>
          </a:xfrm>
          <a:prstGeom prst="rect">
            <a:avLst/>
          </a:prstGeom>
          <a:noFill/>
          <a:ln w="9525">
            <a:noFill/>
            <a:miter lim="800000"/>
            <a:headEnd/>
            <a:tailEnd/>
          </a:ln>
        </p:spPr>
        <p:txBody>
          <a:bodyPr>
            <a:spAutoFit/>
          </a:bodyPr>
          <a:lstStyle/>
          <a:p>
            <a:pPr algn="l"/>
            <a:r>
              <a:rPr lang="en-US" sz="2400" dirty="0">
                <a:ln w="0"/>
                <a:effectLst>
                  <a:outerShdw blurRad="38100" dist="19050" dir="2700000" algn="tl" rotWithShape="0">
                    <a:schemeClr val="dk1">
                      <a:alpha val="40000"/>
                    </a:schemeClr>
                  </a:outerShdw>
                </a:effectLst>
                <a:cs typeface="Tahoma" pitchFamily="34" charset="0"/>
              </a:rPr>
              <a:t>Example</a:t>
            </a:r>
            <a:endParaRPr lang="ar-SA" sz="2400" dirty="0">
              <a:ln w="0"/>
              <a:effectLst>
                <a:outerShdw blurRad="38100" dist="19050" dir="2700000" algn="tl" rotWithShape="0">
                  <a:schemeClr val="dk1">
                    <a:alpha val="40000"/>
                  </a:schemeClr>
                </a:outerShdw>
              </a:effectLst>
              <a:cs typeface="Tahoma" pitchFamily="34" charset="0"/>
            </a:endParaRPr>
          </a:p>
        </p:txBody>
      </p:sp>
      <p:sp>
        <p:nvSpPr>
          <p:cNvPr id="12" name="مربع نص 11"/>
          <p:cNvSpPr txBox="1">
            <a:spLocks noChangeArrowheads="1"/>
          </p:cNvSpPr>
          <p:nvPr/>
        </p:nvSpPr>
        <p:spPr bwMode="auto">
          <a:xfrm>
            <a:off x="1881189" y="3473451"/>
            <a:ext cx="8143875" cy="462050"/>
          </a:xfrm>
          <a:prstGeom prst="rect">
            <a:avLst/>
          </a:prstGeom>
          <a:noFill/>
          <a:ln w="9525">
            <a:noFill/>
            <a:miter lim="800000"/>
            <a:headEnd/>
            <a:tailEnd/>
          </a:ln>
        </p:spPr>
        <p:txBody>
          <a:bodyPr>
            <a:spAutoFit/>
          </a:bodyPr>
          <a:lstStyle/>
          <a:p>
            <a:pPr algn="just" rtl="0">
              <a:lnSpc>
                <a:spcPct val="150000"/>
              </a:lnSpc>
            </a:pPr>
            <a:r>
              <a:rPr lang="en-US" dirty="0" smtClean="0">
                <a:cs typeface="Tahoma" pitchFamily="34" charset="0"/>
              </a:rPr>
              <a:t>Minimize  </a:t>
            </a:r>
            <a:endParaRPr lang="ar-SA" dirty="0">
              <a:cs typeface="Tahoma" pitchFamily="34" charset="0"/>
            </a:endParaRPr>
          </a:p>
        </p:txBody>
      </p:sp>
      <p:graphicFrame>
        <p:nvGraphicFramePr>
          <p:cNvPr id="139266" name="Object 2"/>
          <p:cNvGraphicFramePr>
            <a:graphicFrameLocks noChangeAspect="1"/>
          </p:cNvGraphicFramePr>
          <p:nvPr/>
        </p:nvGraphicFramePr>
        <p:xfrm>
          <a:off x="3167063" y="3497264"/>
          <a:ext cx="1714500" cy="503237"/>
        </p:xfrm>
        <a:graphic>
          <a:graphicData uri="http://schemas.openxmlformats.org/presentationml/2006/ole">
            <mc:AlternateContent xmlns:mc="http://schemas.openxmlformats.org/markup-compatibility/2006">
              <mc:Choice xmlns:v="urn:schemas-microsoft-com:vml" Requires="v">
                <p:oleObj spid="_x0000_s1066" name="Equation" r:id="rId4" imgW="736560" imgH="215640" progId="Equation.3">
                  <p:embed/>
                </p:oleObj>
              </mc:Choice>
              <mc:Fallback>
                <p:oleObj name="Equation" r:id="rId4" imgW="736560" imgH="215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7063" y="3497264"/>
                        <a:ext cx="1714500" cy="503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مربع نص 14"/>
          <p:cNvSpPr txBox="1">
            <a:spLocks noChangeArrowheads="1"/>
          </p:cNvSpPr>
          <p:nvPr/>
        </p:nvSpPr>
        <p:spPr bwMode="auto">
          <a:xfrm>
            <a:off x="2016125" y="3987800"/>
            <a:ext cx="1582738" cy="369888"/>
          </a:xfrm>
          <a:prstGeom prst="rect">
            <a:avLst/>
          </a:prstGeom>
          <a:noFill/>
          <a:ln w="9525">
            <a:noFill/>
            <a:miter lim="800000"/>
            <a:headEnd/>
            <a:tailEnd/>
          </a:ln>
        </p:spPr>
        <p:txBody>
          <a:bodyPr>
            <a:spAutoFit/>
          </a:bodyPr>
          <a:lstStyle/>
          <a:p>
            <a:pPr algn="l"/>
            <a:r>
              <a:rPr lang="en-US">
                <a:cs typeface="Tahoma" pitchFamily="34" charset="0"/>
              </a:rPr>
              <a:t>Subject to:</a:t>
            </a:r>
            <a:endParaRPr lang="ar-SA">
              <a:cs typeface="Tahoma" pitchFamily="34" charset="0"/>
            </a:endParaRPr>
          </a:p>
        </p:txBody>
      </p:sp>
      <p:graphicFrame>
        <p:nvGraphicFramePr>
          <p:cNvPr id="16" name="Object 3"/>
          <p:cNvGraphicFramePr>
            <a:graphicFrameLocks noChangeAspect="1"/>
          </p:cNvGraphicFramePr>
          <p:nvPr/>
        </p:nvGraphicFramePr>
        <p:xfrm>
          <a:off x="3452813" y="4000500"/>
          <a:ext cx="1841500" cy="2071688"/>
        </p:xfrm>
        <a:graphic>
          <a:graphicData uri="http://schemas.openxmlformats.org/presentationml/2006/ole">
            <mc:AlternateContent xmlns:mc="http://schemas.openxmlformats.org/markup-compatibility/2006">
              <mc:Choice xmlns:v="urn:schemas-microsoft-com:vml" Requires="v">
                <p:oleObj spid="_x0000_s1067" name="Equation" r:id="rId6" imgW="812520" imgH="914400" progId="Equation.3">
                  <p:embed/>
                </p:oleObj>
              </mc:Choice>
              <mc:Fallback>
                <p:oleObj name="Equation" r:id="rId6" imgW="812520" imgH="9144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52813" y="4000500"/>
                        <a:ext cx="1841500" cy="2071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530962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64973" y="939114"/>
            <a:ext cx="8567351" cy="2862322"/>
          </a:xfrm>
          <a:prstGeom prst="rect">
            <a:avLst/>
          </a:prstGeom>
        </p:spPr>
        <p:txBody>
          <a:bodyPr wrap="square">
            <a:spAutoFit/>
          </a:bodyPr>
          <a:lstStyle/>
          <a:p>
            <a:r>
              <a:rPr lang="en-IN" b="0" i="0" dirty="0" smtClean="0">
                <a:solidFill>
                  <a:srgbClr val="3B3835"/>
                </a:solidFill>
                <a:effectLst/>
                <a:latin typeface="Helvetica Neue"/>
              </a:rPr>
              <a:t>  </a:t>
            </a:r>
          </a:p>
          <a:p>
            <a:r>
              <a:rPr lang="en-IN" b="0" i="0" dirty="0" smtClean="0">
                <a:solidFill>
                  <a:srgbClr val="3B3835"/>
                </a:solidFill>
                <a:effectLst/>
                <a:latin typeface="Helvetica Neue"/>
              </a:rPr>
              <a:t> It is a variation of the simplex method designed for solving Mixed constraints </a:t>
            </a:r>
            <a:r>
              <a:rPr lang="en-IN" dirty="0" smtClean="0">
                <a:solidFill>
                  <a:srgbClr val="3B3835"/>
                </a:solidFill>
                <a:latin typeface="Helvetica Neue"/>
              </a:rPr>
              <a:t> </a:t>
            </a:r>
            <a:r>
              <a:rPr lang="en-IN" b="0" i="0" dirty="0" smtClean="0">
                <a:solidFill>
                  <a:srgbClr val="3B3835"/>
                </a:solidFill>
                <a:effectLst/>
                <a:latin typeface="Helvetica Neue"/>
              </a:rPr>
              <a:t>Linear Programming Problems.</a:t>
            </a:r>
          </a:p>
          <a:p>
            <a:endParaRPr lang="en-IN" b="0" i="0" dirty="0" smtClean="0">
              <a:solidFill>
                <a:srgbClr val="3B3835"/>
              </a:solidFill>
              <a:effectLst/>
              <a:latin typeface="Helvetica Neue"/>
            </a:endParaRPr>
          </a:p>
          <a:p>
            <a:r>
              <a:rPr lang="en-IN" b="0" i="0" dirty="0" smtClean="0">
                <a:solidFill>
                  <a:srgbClr val="3B3835"/>
                </a:solidFill>
                <a:effectLst/>
                <a:latin typeface="Helvetica Neue"/>
              </a:rPr>
              <a:t>The "Big M" refers to a large number associated with the artificial variables, represented by the letter M.</a:t>
            </a:r>
          </a:p>
          <a:p>
            <a:endParaRPr lang="en-IN" dirty="0">
              <a:solidFill>
                <a:srgbClr val="3B3835"/>
              </a:solidFill>
              <a:latin typeface="Helvetica Neue"/>
            </a:endParaRPr>
          </a:p>
          <a:p>
            <a:endParaRPr lang="en-IN" b="0" i="0" dirty="0" smtClean="0">
              <a:solidFill>
                <a:srgbClr val="3B3835"/>
              </a:solidFill>
              <a:effectLst/>
              <a:latin typeface="Helvetica Neue"/>
            </a:endParaRPr>
          </a:p>
          <a:p>
            <a:endParaRPr lang="en-IN" dirty="0">
              <a:solidFill>
                <a:srgbClr val="3B3835"/>
              </a:solidFill>
              <a:latin typeface="Helvetica Neue"/>
            </a:endParaRPr>
          </a:p>
          <a:p>
            <a:endParaRPr lang="en-IN" dirty="0"/>
          </a:p>
        </p:txBody>
      </p:sp>
      <p:sp>
        <p:nvSpPr>
          <p:cNvPr id="6" name="TextBox 5"/>
          <p:cNvSpPr txBox="1"/>
          <p:nvPr/>
        </p:nvSpPr>
        <p:spPr>
          <a:xfrm>
            <a:off x="1140530" y="82378"/>
            <a:ext cx="4535340" cy="646331"/>
          </a:xfrm>
          <a:prstGeom prst="rect">
            <a:avLst/>
          </a:prstGeom>
          <a:noFill/>
        </p:spPr>
        <p:txBody>
          <a:bodyPr wrap="square" rtlCol="0">
            <a:spAutoFit/>
          </a:bodyPr>
          <a:lstStyle/>
          <a:p>
            <a:r>
              <a:rPr lang="en-IN" sz="3600" dirty="0" smtClean="0">
                <a:solidFill>
                  <a:srgbClr val="C00000"/>
                </a:solidFill>
              </a:rPr>
              <a:t>Big M Method</a:t>
            </a:r>
            <a:endParaRPr lang="en-IN" sz="3600" dirty="0">
              <a:solidFill>
                <a:srgbClr val="C00000"/>
              </a:solidFill>
            </a:endParaRPr>
          </a:p>
        </p:txBody>
      </p:sp>
    </p:spTree>
    <p:extLst>
      <p:ext uri="{BB962C8B-B14F-4D97-AF65-F5344CB8AC3E}">
        <p14:creationId xmlns:p14="http://schemas.microsoft.com/office/powerpoint/2010/main" val="10961753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p:nvPr/>
        </p:nvSpPr>
        <p:spPr>
          <a:xfrm>
            <a:off x="1524001" y="1"/>
            <a:ext cx="9220923" cy="646331"/>
          </a:xfrm>
          <a:prstGeom prst="rect">
            <a:avLst/>
          </a:prstGeom>
          <a:noFill/>
        </p:spPr>
        <p:txBody>
          <a:bodyPr>
            <a:spAutoFit/>
            <a:scene3d>
              <a:camera prst="orthographicFront"/>
              <a:lightRig rig="glow" dir="tl">
                <a:rot lat="0" lon="0" rev="5400000"/>
              </a:lightRig>
            </a:scene3d>
            <a:sp3d contourW="12700">
              <a:bevelT w="25400" h="25400"/>
              <a:contourClr>
                <a:schemeClr val="accent6">
                  <a:shade val="73000"/>
                </a:schemeClr>
              </a:contourClr>
            </a:sp3d>
          </a:bodyPr>
          <a:lstStyle/>
          <a:p>
            <a:pPr>
              <a:defRPr/>
            </a:pPr>
            <a:r>
              <a:rPr lang="en-US" sz="36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Artificial Starting </a:t>
            </a:r>
            <a:r>
              <a:rPr lang="en-US" sz="3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Solution:</a:t>
            </a:r>
            <a:endParaRPr lang="en-US" sz="36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10" name="مربع نص 9"/>
          <p:cNvSpPr txBox="1">
            <a:spLocks noChangeArrowheads="1"/>
          </p:cNvSpPr>
          <p:nvPr/>
        </p:nvSpPr>
        <p:spPr bwMode="auto">
          <a:xfrm>
            <a:off x="1021380" y="976968"/>
            <a:ext cx="3857625" cy="523220"/>
          </a:xfrm>
          <a:prstGeom prst="rect">
            <a:avLst/>
          </a:prstGeom>
          <a:noFill/>
          <a:ln w="9525">
            <a:noFill/>
            <a:miter lim="800000"/>
            <a:headEnd/>
            <a:tailEnd/>
          </a:ln>
        </p:spPr>
        <p:txBody>
          <a:bodyPr>
            <a:spAutoFit/>
          </a:bodyPr>
          <a:lstStyle/>
          <a:p>
            <a:pPr algn="l" rtl="0"/>
            <a:r>
              <a:rPr lang="en-US" sz="2800" b="1" dirty="0">
                <a:solidFill>
                  <a:srgbClr val="FFC000"/>
                </a:solidFill>
                <a:cs typeface="Tahoma" pitchFamily="34" charset="0"/>
              </a:rPr>
              <a:t>Solution</a:t>
            </a:r>
            <a:r>
              <a:rPr lang="en-US" sz="2400" b="1" dirty="0">
                <a:solidFill>
                  <a:srgbClr val="FFC000"/>
                </a:solidFill>
                <a:cs typeface="Tahoma" pitchFamily="34" charset="0"/>
              </a:rPr>
              <a:t>:</a:t>
            </a:r>
            <a:endParaRPr lang="ar-SA" sz="2400" b="1" dirty="0">
              <a:solidFill>
                <a:srgbClr val="FFC000"/>
              </a:solidFill>
              <a:cs typeface="Tahoma" pitchFamily="34" charset="0"/>
            </a:endParaRPr>
          </a:p>
        </p:txBody>
      </p:sp>
      <p:sp>
        <p:nvSpPr>
          <p:cNvPr id="13" name="مربع نص 12"/>
          <p:cNvSpPr txBox="1">
            <a:spLocks noChangeArrowheads="1"/>
          </p:cNvSpPr>
          <p:nvPr/>
        </p:nvSpPr>
        <p:spPr bwMode="auto">
          <a:xfrm>
            <a:off x="1809751" y="1571625"/>
            <a:ext cx="1928813" cy="461665"/>
          </a:xfrm>
          <a:prstGeom prst="rect">
            <a:avLst/>
          </a:prstGeom>
          <a:noFill/>
          <a:ln w="9525">
            <a:noFill/>
            <a:miter lim="800000"/>
            <a:headEnd/>
            <a:tailEnd/>
          </a:ln>
        </p:spPr>
        <p:txBody>
          <a:bodyPr>
            <a:spAutoFit/>
          </a:bodyPr>
          <a:lstStyle/>
          <a:p>
            <a:pPr algn="l"/>
            <a:r>
              <a:rPr lang="en-US" sz="2400" b="1" i="1" u="sng" dirty="0">
                <a:ln w="0"/>
                <a:effectLst>
                  <a:outerShdw blurRad="38100" dist="19050" dir="2700000" algn="tl" rotWithShape="0">
                    <a:schemeClr val="dk1">
                      <a:alpha val="40000"/>
                    </a:schemeClr>
                  </a:outerShdw>
                </a:effectLst>
                <a:cs typeface="Tahoma" pitchFamily="34" charset="0"/>
              </a:rPr>
              <a:t>Phase I: </a:t>
            </a:r>
            <a:endParaRPr lang="ar-SA" sz="2400" b="1" i="1" u="sng" dirty="0">
              <a:ln w="0"/>
              <a:effectLst>
                <a:outerShdw blurRad="38100" dist="19050" dir="2700000" algn="tl" rotWithShape="0">
                  <a:schemeClr val="dk1">
                    <a:alpha val="40000"/>
                  </a:schemeClr>
                </a:outerShdw>
              </a:effectLst>
              <a:cs typeface="Tahoma" pitchFamily="34" charset="0"/>
            </a:endParaRPr>
          </a:p>
        </p:txBody>
      </p:sp>
      <p:sp>
        <p:nvSpPr>
          <p:cNvPr id="14" name="مربع نص 13"/>
          <p:cNvSpPr txBox="1">
            <a:spLocks noChangeArrowheads="1"/>
          </p:cNvSpPr>
          <p:nvPr/>
        </p:nvSpPr>
        <p:spPr bwMode="auto">
          <a:xfrm>
            <a:off x="1809751" y="2286000"/>
            <a:ext cx="1928813" cy="369888"/>
          </a:xfrm>
          <a:prstGeom prst="rect">
            <a:avLst/>
          </a:prstGeom>
          <a:noFill/>
          <a:ln w="9525">
            <a:noFill/>
            <a:miter lim="800000"/>
            <a:headEnd/>
            <a:tailEnd/>
          </a:ln>
        </p:spPr>
        <p:txBody>
          <a:bodyPr>
            <a:spAutoFit/>
          </a:bodyPr>
          <a:lstStyle/>
          <a:p>
            <a:pPr algn="l"/>
            <a:r>
              <a:rPr lang="en-US">
                <a:cs typeface="Tahoma" pitchFamily="34" charset="0"/>
              </a:rPr>
              <a:t>Minimize: </a:t>
            </a:r>
            <a:endParaRPr lang="ar-SA">
              <a:cs typeface="Tahoma" pitchFamily="34" charset="0"/>
            </a:endParaRPr>
          </a:p>
        </p:txBody>
      </p:sp>
      <p:graphicFrame>
        <p:nvGraphicFramePr>
          <p:cNvPr id="17" name="Object 4"/>
          <p:cNvGraphicFramePr>
            <a:graphicFrameLocks noChangeAspect="1"/>
          </p:cNvGraphicFramePr>
          <p:nvPr/>
        </p:nvGraphicFramePr>
        <p:xfrm>
          <a:off x="3082926" y="2286001"/>
          <a:ext cx="1362075" cy="428625"/>
        </p:xfrm>
        <a:graphic>
          <a:graphicData uri="http://schemas.openxmlformats.org/presentationml/2006/ole">
            <mc:AlternateContent xmlns:mc="http://schemas.openxmlformats.org/markup-compatibility/2006">
              <mc:Choice xmlns:v="urn:schemas-microsoft-com:vml" Requires="v">
                <p:oleObj spid="_x0000_s2090" name="Equation" r:id="rId4" imgW="685800" imgH="215640" progId="Equation.3">
                  <p:embed/>
                </p:oleObj>
              </mc:Choice>
              <mc:Fallback>
                <p:oleObj name="Equation" r:id="rId4" imgW="685800" imgH="215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82926" y="2286001"/>
                        <a:ext cx="1362075"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مربع نص 17"/>
          <p:cNvSpPr txBox="1">
            <a:spLocks noChangeArrowheads="1"/>
          </p:cNvSpPr>
          <p:nvPr/>
        </p:nvSpPr>
        <p:spPr bwMode="auto">
          <a:xfrm>
            <a:off x="1881188" y="2928939"/>
            <a:ext cx="1714500" cy="369887"/>
          </a:xfrm>
          <a:prstGeom prst="rect">
            <a:avLst/>
          </a:prstGeom>
          <a:noFill/>
          <a:ln w="9525">
            <a:noFill/>
            <a:miter lim="800000"/>
            <a:headEnd/>
            <a:tailEnd/>
          </a:ln>
        </p:spPr>
        <p:txBody>
          <a:bodyPr>
            <a:spAutoFit/>
          </a:bodyPr>
          <a:lstStyle/>
          <a:p>
            <a:pPr algn="l"/>
            <a:r>
              <a:rPr lang="en-US">
                <a:cs typeface="Tahoma" pitchFamily="34" charset="0"/>
              </a:rPr>
              <a:t>Subject to:</a:t>
            </a:r>
            <a:endParaRPr lang="ar-SA">
              <a:cs typeface="Tahoma" pitchFamily="34" charset="0"/>
            </a:endParaRPr>
          </a:p>
        </p:txBody>
      </p:sp>
      <p:graphicFrame>
        <p:nvGraphicFramePr>
          <p:cNvPr id="19" name="Object 5"/>
          <p:cNvGraphicFramePr>
            <a:graphicFrameLocks noChangeAspect="1"/>
          </p:cNvGraphicFramePr>
          <p:nvPr/>
        </p:nvGraphicFramePr>
        <p:xfrm>
          <a:off x="3095625" y="3071814"/>
          <a:ext cx="3214688" cy="1857375"/>
        </p:xfrm>
        <a:graphic>
          <a:graphicData uri="http://schemas.openxmlformats.org/presentationml/2006/ole">
            <mc:AlternateContent xmlns:mc="http://schemas.openxmlformats.org/markup-compatibility/2006">
              <mc:Choice xmlns:v="urn:schemas-microsoft-com:vml" Requires="v">
                <p:oleObj spid="_x0000_s2091" name="Equation" r:id="rId6" imgW="1917360" imgH="914400" progId="Equation.3">
                  <p:embed/>
                </p:oleObj>
              </mc:Choice>
              <mc:Fallback>
                <p:oleObj name="Equation" r:id="rId6" imgW="1917360" imgH="9144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5625" y="3071814"/>
                        <a:ext cx="3214688" cy="1857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2" name="TextBox 1"/>
              <p:cNvSpPr txBox="1"/>
              <p:nvPr/>
            </p:nvSpPr>
            <p:spPr>
              <a:xfrm>
                <a:off x="2000250" y="5724525"/>
                <a:ext cx="5128455" cy="461665"/>
              </a:xfrm>
              <a:prstGeom prst="rect">
                <a:avLst/>
              </a:prstGeom>
              <a:noFill/>
            </p:spPr>
            <p:txBody>
              <a:bodyPr wrap="none" rtlCol="0">
                <a:spAutoFit/>
              </a:bodyPr>
              <a:lstStyle/>
              <a:p>
                <a:r>
                  <a:rPr lang="en-IN" sz="2400" dirty="0" smtClean="0"/>
                  <a:t>Where </a:t>
                </a:r>
                <a14:m>
                  <m:oMath xmlns:m="http://schemas.openxmlformats.org/officeDocument/2006/math">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𝑅</m:t>
                        </m:r>
                      </m:e>
                      <m:sub>
                        <m:r>
                          <a:rPr lang="en-IN" sz="2400" b="0" i="1" smtClean="0">
                            <a:latin typeface="Cambria Math" panose="02040503050406030204" pitchFamily="18" charset="0"/>
                          </a:rPr>
                          <m:t>1</m:t>
                        </m:r>
                      </m:sub>
                    </m:sSub>
                    <m:r>
                      <a:rPr lang="en-IN" sz="2400" b="0" i="1" smtClean="0">
                        <a:latin typeface="Cambria Math" panose="02040503050406030204" pitchFamily="18" charset="0"/>
                      </a:rPr>
                      <m:t>, </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𝑅</m:t>
                        </m:r>
                      </m:e>
                      <m:sub>
                        <m:r>
                          <a:rPr lang="en-IN" sz="2400" b="0" i="1" smtClean="0">
                            <a:latin typeface="Cambria Math" panose="02040503050406030204" pitchFamily="18" charset="0"/>
                          </a:rPr>
                          <m:t>2</m:t>
                        </m:r>
                      </m:sub>
                    </m:sSub>
                  </m:oMath>
                </a14:m>
                <a:r>
                  <a:rPr lang="en-IN" sz="2400" dirty="0" smtClean="0"/>
                  <a:t> are the Artificial variables</a:t>
                </a:r>
                <a:endParaRPr lang="en-IN" sz="2400" dirty="0"/>
              </a:p>
            </p:txBody>
          </p:sp>
        </mc:Choice>
        <mc:Fallback xmlns="">
          <p:sp>
            <p:nvSpPr>
              <p:cNvPr id="2" name="TextBox 1"/>
              <p:cNvSpPr txBox="1">
                <a:spLocks noRot="1" noChangeAspect="1" noMove="1" noResize="1" noEditPoints="1" noAdjustHandles="1" noChangeArrowheads="1" noChangeShapeType="1" noTextEdit="1"/>
              </p:cNvSpPr>
              <p:nvPr/>
            </p:nvSpPr>
            <p:spPr>
              <a:xfrm>
                <a:off x="2000250" y="5724525"/>
                <a:ext cx="5128455" cy="461665"/>
              </a:xfrm>
              <a:prstGeom prst="rect">
                <a:avLst/>
              </a:prstGeom>
              <a:blipFill rotWithShape="0">
                <a:blip r:embed="rId8"/>
                <a:stretch>
                  <a:fillRect l="-1784" t="-10526" r="-951" b="-28947"/>
                </a:stretch>
              </a:blipFill>
            </p:spPr>
            <p:txBody>
              <a:bodyPr/>
              <a:lstStyle/>
              <a:p>
                <a:r>
                  <a:rPr lang="en-IN">
                    <a:noFill/>
                  </a:rPr>
                  <a:t> </a:t>
                </a:r>
              </a:p>
            </p:txBody>
          </p:sp>
        </mc:Fallback>
      </mc:AlternateContent>
    </p:spTree>
    <p:extLst>
      <p:ext uri="{BB962C8B-B14F-4D97-AF65-F5344CB8AC3E}">
        <p14:creationId xmlns:p14="http://schemas.microsoft.com/office/powerpoint/2010/main" val="2981635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p:nvPr/>
        </p:nvSpPr>
        <p:spPr>
          <a:xfrm>
            <a:off x="494577" y="207744"/>
            <a:ext cx="9220923" cy="646331"/>
          </a:xfrm>
          <a:prstGeom prst="rect">
            <a:avLst/>
          </a:prstGeom>
          <a:noFill/>
        </p:spPr>
        <p:txBody>
          <a:bodyPr>
            <a:spAutoFit/>
            <a:scene3d>
              <a:camera prst="orthographicFront"/>
              <a:lightRig rig="glow" dir="tl">
                <a:rot lat="0" lon="0" rev="5400000"/>
              </a:lightRig>
            </a:scene3d>
            <a:sp3d contourW="12700">
              <a:bevelT w="25400" h="25400"/>
              <a:contourClr>
                <a:schemeClr val="accent6">
                  <a:shade val="73000"/>
                </a:schemeClr>
              </a:contourClr>
            </a:sp3d>
          </a:bodyPr>
          <a:lstStyle/>
          <a:p>
            <a:pPr>
              <a:defRPr/>
            </a:pPr>
            <a:r>
              <a:rPr lang="en-US" sz="36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Artificial Starting Solution </a:t>
            </a:r>
            <a:r>
              <a:rPr lang="en-US" sz="3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a:t>
            </a:r>
            <a:endParaRPr lang="en-US" sz="36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graphicFrame>
        <p:nvGraphicFramePr>
          <p:cNvPr id="11" name="جدول 10"/>
          <p:cNvGraphicFramePr>
            <a:graphicFrameLocks noGrp="1"/>
          </p:cNvGraphicFramePr>
          <p:nvPr/>
        </p:nvGraphicFramePr>
        <p:xfrm>
          <a:off x="2309780" y="1071563"/>
          <a:ext cx="7405720" cy="1854200"/>
        </p:xfrm>
        <a:graphic>
          <a:graphicData uri="http://schemas.openxmlformats.org/drawingml/2006/table">
            <a:tbl>
              <a:tblPr rtl="1" firstRow="1" bandRow="1">
                <a:tableStyleId>{0660B408-B3CF-4A94-85FC-2B1E0A45F4A2}</a:tableStyleId>
              </a:tblPr>
              <a:tblGrid>
                <a:gridCol w="925715"/>
                <a:gridCol w="925715"/>
                <a:gridCol w="925715"/>
                <a:gridCol w="925715"/>
                <a:gridCol w="925715"/>
                <a:gridCol w="925715"/>
                <a:gridCol w="925715"/>
                <a:gridCol w="925715"/>
              </a:tblGrid>
              <a:tr h="370840">
                <a:tc>
                  <a:txBody>
                    <a:bodyPr/>
                    <a:lstStyle/>
                    <a:p>
                      <a:pPr algn="ctr" rtl="1"/>
                      <a:r>
                        <a:rPr lang="en-US" sz="1400" dirty="0" smtClean="0"/>
                        <a:t>Solution</a:t>
                      </a:r>
                      <a:endParaRPr lang="ar-SA" sz="1400" dirty="0"/>
                    </a:p>
                  </a:txBody>
                  <a:tcPr/>
                </a:tc>
                <a:tc>
                  <a:txBody>
                    <a:bodyPr/>
                    <a:lstStyle/>
                    <a:p>
                      <a:pPr algn="ctr" rtl="1"/>
                      <a:r>
                        <a:rPr kumimoji="0" lang="en-US" sz="1800" b="1" kern="1200" dirty="0" smtClean="0">
                          <a:solidFill>
                            <a:schemeClr val="lt1"/>
                          </a:solidFill>
                          <a:latin typeface="+mn-lt"/>
                          <a:ea typeface="+mn-ea"/>
                          <a:cs typeface="+mn-cs"/>
                        </a:rPr>
                        <a:t>x</a:t>
                      </a:r>
                      <a:r>
                        <a:rPr kumimoji="0" lang="en-US" sz="1800" b="1" kern="1200" baseline="-25000" dirty="0" smtClean="0">
                          <a:solidFill>
                            <a:schemeClr val="lt1"/>
                          </a:solidFill>
                          <a:latin typeface="+mn-lt"/>
                          <a:ea typeface="+mn-ea"/>
                          <a:cs typeface="+mn-cs"/>
                        </a:rPr>
                        <a:t>4</a:t>
                      </a:r>
                      <a:endParaRPr lang="ar-SA" dirty="0"/>
                    </a:p>
                  </a:txBody>
                  <a:tcPr/>
                </a:tc>
                <a:tc>
                  <a:txBody>
                    <a:bodyPr/>
                    <a:lstStyle/>
                    <a:p>
                      <a:pPr algn="ctr" rtl="1"/>
                      <a:r>
                        <a:rPr kumimoji="0" lang="en-US" sz="1800" b="1" kern="1200" dirty="0" smtClean="0">
                          <a:solidFill>
                            <a:schemeClr val="lt1"/>
                          </a:solidFill>
                          <a:latin typeface="+mn-lt"/>
                          <a:ea typeface="+mn-ea"/>
                          <a:cs typeface="+mn-cs"/>
                        </a:rPr>
                        <a:t>R</a:t>
                      </a:r>
                      <a:r>
                        <a:rPr kumimoji="0" lang="en-US" sz="1800" b="1" kern="1200" baseline="-25000" dirty="0" smtClean="0">
                          <a:solidFill>
                            <a:schemeClr val="lt1"/>
                          </a:solidFill>
                          <a:latin typeface="+mn-lt"/>
                          <a:ea typeface="+mn-ea"/>
                          <a:cs typeface="+mn-cs"/>
                        </a:rPr>
                        <a:t>2</a:t>
                      </a:r>
                      <a:endParaRPr lang="ar-SA" dirty="0"/>
                    </a:p>
                  </a:txBody>
                  <a:tcPr/>
                </a:tc>
                <a:tc>
                  <a:txBody>
                    <a:bodyPr/>
                    <a:lstStyle/>
                    <a:p>
                      <a:pPr algn="ctr" rtl="1"/>
                      <a:r>
                        <a:rPr kumimoji="0" lang="en-US" sz="1800" b="1" kern="1200" dirty="0" smtClean="0">
                          <a:solidFill>
                            <a:schemeClr val="lt1"/>
                          </a:solidFill>
                          <a:latin typeface="+mn-lt"/>
                          <a:ea typeface="+mn-ea"/>
                          <a:cs typeface="+mn-cs"/>
                        </a:rPr>
                        <a:t>R</a:t>
                      </a:r>
                      <a:r>
                        <a:rPr kumimoji="0" lang="en-US" sz="1800" b="1" kern="1200" baseline="-25000" dirty="0" smtClean="0">
                          <a:solidFill>
                            <a:schemeClr val="lt1"/>
                          </a:solidFill>
                          <a:latin typeface="+mn-lt"/>
                          <a:ea typeface="+mn-ea"/>
                          <a:cs typeface="+mn-cs"/>
                        </a:rPr>
                        <a:t>1</a:t>
                      </a:r>
                      <a:endParaRPr lang="ar-SA" dirty="0"/>
                    </a:p>
                  </a:txBody>
                  <a:tcPr/>
                </a:tc>
                <a:tc>
                  <a:txBody>
                    <a:bodyPr/>
                    <a:lstStyle/>
                    <a:p>
                      <a:pPr algn="ctr" rtl="1"/>
                      <a:r>
                        <a:rPr kumimoji="0" lang="en-US" sz="1800" b="1" kern="1200" dirty="0" smtClean="0">
                          <a:solidFill>
                            <a:schemeClr val="lt1"/>
                          </a:solidFill>
                          <a:latin typeface="+mn-lt"/>
                          <a:ea typeface="+mn-ea"/>
                          <a:cs typeface="+mn-cs"/>
                        </a:rPr>
                        <a:t>x</a:t>
                      </a:r>
                      <a:r>
                        <a:rPr kumimoji="0" lang="en-US" sz="1800" b="1" kern="1200" baseline="-25000" dirty="0" smtClean="0">
                          <a:solidFill>
                            <a:schemeClr val="lt1"/>
                          </a:solidFill>
                          <a:latin typeface="+mn-lt"/>
                          <a:ea typeface="+mn-ea"/>
                          <a:cs typeface="+mn-cs"/>
                        </a:rPr>
                        <a:t>3</a:t>
                      </a:r>
                      <a:endParaRPr lang="ar-SA" dirty="0"/>
                    </a:p>
                  </a:txBody>
                  <a:tcPr/>
                </a:tc>
                <a:tc>
                  <a:txBody>
                    <a:bodyPr/>
                    <a:lstStyle/>
                    <a:p>
                      <a:pPr algn="ctr" rtl="1"/>
                      <a:r>
                        <a:rPr kumimoji="0" lang="en-US" sz="1800" b="1" kern="1200" dirty="0" smtClean="0">
                          <a:solidFill>
                            <a:schemeClr val="lt1"/>
                          </a:solidFill>
                          <a:latin typeface="+mn-lt"/>
                          <a:ea typeface="+mn-ea"/>
                          <a:cs typeface="+mn-cs"/>
                        </a:rPr>
                        <a:t>x</a:t>
                      </a:r>
                      <a:r>
                        <a:rPr kumimoji="0" lang="en-US" sz="1800" b="1" kern="1200" baseline="-25000" dirty="0" smtClean="0">
                          <a:solidFill>
                            <a:schemeClr val="lt1"/>
                          </a:solidFill>
                          <a:latin typeface="+mn-lt"/>
                          <a:ea typeface="+mn-ea"/>
                          <a:cs typeface="+mn-cs"/>
                        </a:rPr>
                        <a:t>2</a:t>
                      </a:r>
                      <a:endParaRPr lang="ar-SA"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en-US" sz="1800" b="1" kern="1200" dirty="0" smtClean="0">
                          <a:solidFill>
                            <a:schemeClr val="lt1"/>
                          </a:solidFill>
                          <a:latin typeface="+mn-lt"/>
                          <a:ea typeface="+mn-ea"/>
                          <a:cs typeface="+mn-cs"/>
                        </a:rPr>
                        <a:t>x</a:t>
                      </a:r>
                      <a:r>
                        <a:rPr kumimoji="0" lang="en-US" sz="1800" b="1" kern="1200" baseline="-25000" dirty="0" smtClean="0">
                          <a:solidFill>
                            <a:schemeClr val="lt1"/>
                          </a:solidFill>
                          <a:latin typeface="+mn-lt"/>
                          <a:ea typeface="+mn-ea"/>
                          <a:cs typeface="+mn-cs"/>
                        </a:rPr>
                        <a:t>1</a:t>
                      </a:r>
                      <a:endParaRPr kumimoji="0" lang="en-US" sz="1800" b="1" kern="1200" dirty="0" smtClean="0">
                        <a:solidFill>
                          <a:schemeClr val="lt1"/>
                        </a:solidFill>
                        <a:latin typeface="+mn-lt"/>
                        <a:ea typeface="+mn-ea"/>
                        <a:cs typeface="+mn-cs"/>
                      </a:endParaRPr>
                    </a:p>
                  </a:txBody>
                  <a:tcPr/>
                </a:tc>
                <a:tc>
                  <a:txBody>
                    <a:bodyPr/>
                    <a:lstStyle/>
                    <a:p>
                      <a:pPr algn="ctr" rtl="1"/>
                      <a:r>
                        <a:rPr lang="en-US" sz="1400" dirty="0" smtClean="0"/>
                        <a:t>Basic</a:t>
                      </a:r>
                      <a:endParaRPr lang="ar-SA" sz="1400" dirty="0"/>
                    </a:p>
                  </a:txBody>
                  <a:tcPr/>
                </a:tc>
              </a:tr>
              <a:tr h="370840">
                <a:tc>
                  <a:txBody>
                    <a:bodyPr/>
                    <a:lstStyle/>
                    <a:p>
                      <a:pPr algn="ctr" rtl="1"/>
                      <a:r>
                        <a:rPr lang="en-US" dirty="0" smtClean="0"/>
                        <a:t>0</a:t>
                      </a:r>
                      <a:endParaRPr lang="ar-SA" dirty="0"/>
                    </a:p>
                  </a:txBody>
                  <a:tcPr/>
                </a:tc>
                <a:tc>
                  <a:txBody>
                    <a:bodyPr/>
                    <a:lstStyle/>
                    <a:p>
                      <a:pPr algn="ctr" rtl="1"/>
                      <a:r>
                        <a:rPr lang="en-US" dirty="0" smtClean="0"/>
                        <a:t>0</a:t>
                      </a:r>
                      <a:endParaRPr lang="ar-SA" dirty="0"/>
                    </a:p>
                  </a:txBody>
                  <a:tcPr/>
                </a:tc>
                <a:tc>
                  <a:txBody>
                    <a:bodyPr/>
                    <a:lstStyle/>
                    <a:p>
                      <a:pPr algn="ctr" rtl="1"/>
                      <a:r>
                        <a:rPr lang="en-US" dirty="0" smtClean="0"/>
                        <a:t>-1</a:t>
                      </a:r>
                      <a:endParaRPr lang="ar-SA" dirty="0"/>
                    </a:p>
                  </a:txBody>
                  <a:tcPr/>
                </a:tc>
                <a:tc>
                  <a:txBody>
                    <a:bodyPr/>
                    <a:lstStyle/>
                    <a:p>
                      <a:pPr algn="ctr" rtl="1"/>
                      <a:r>
                        <a:rPr lang="en-US" dirty="0" smtClean="0"/>
                        <a:t>-1</a:t>
                      </a:r>
                      <a:endParaRPr lang="ar-SA" dirty="0"/>
                    </a:p>
                  </a:txBody>
                  <a:tcPr/>
                </a:tc>
                <a:tc>
                  <a:txBody>
                    <a:bodyPr/>
                    <a:lstStyle/>
                    <a:p>
                      <a:pPr algn="ctr" rtl="1"/>
                      <a:r>
                        <a:rPr lang="en-US" dirty="0" smtClean="0"/>
                        <a:t>0</a:t>
                      </a:r>
                      <a:endParaRPr lang="ar-SA" dirty="0"/>
                    </a:p>
                  </a:txBody>
                  <a:tcPr/>
                </a:tc>
                <a:tc>
                  <a:txBody>
                    <a:bodyPr/>
                    <a:lstStyle/>
                    <a:p>
                      <a:pPr algn="ctr" rtl="1"/>
                      <a:r>
                        <a:rPr lang="en-US" dirty="0" smtClean="0"/>
                        <a:t>0</a:t>
                      </a:r>
                      <a:endParaRPr lang="ar-SA" dirty="0"/>
                    </a:p>
                  </a:txBody>
                  <a:tcPr/>
                </a:tc>
                <a:tc>
                  <a:txBody>
                    <a:bodyPr/>
                    <a:lstStyle/>
                    <a:p>
                      <a:pPr algn="ctr" rtl="1"/>
                      <a:r>
                        <a:rPr lang="en-US" dirty="0" smtClean="0"/>
                        <a:t>0</a:t>
                      </a:r>
                      <a:endParaRPr lang="ar-SA" dirty="0"/>
                    </a:p>
                  </a:txBody>
                  <a:tcPr/>
                </a:tc>
                <a:tc>
                  <a:txBody>
                    <a:bodyPr/>
                    <a:lstStyle/>
                    <a:p>
                      <a:pPr algn="ctr" rtl="1"/>
                      <a:r>
                        <a:rPr lang="en-US" dirty="0" smtClean="0"/>
                        <a:t>r</a:t>
                      </a:r>
                      <a:endParaRPr lang="ar-SA" dirty="0"/>
                    </a:p>
                  </a:txBody>
                  <a:tcPr/>
                </a:tc>
              </a:tr>
              <a:tr h="370840">
                <a:tc>
                  <a:txBody>
                    <a:bodyPr/>
                    <a:lstStyle/>
                    <a:p>
                      <a:pPr algn="ctr" rtl="1"/>
                      <a:r>
                        <a:rPr lang="en-US" dirty="0" smtClean="0"/>
                        <a:t>3</a:t>
                      </a:r>
                      <a:endParaRPr lang="ar-SA" dirty="0"/>
                    </a:p>
                  </a:txBody>
                  <a:tcPr/>
                </a:tc>
                <a:tc>
                  <a:txBody>
                    <a:bodyPr/>
                    <a:lstStyle/>
                    <a:p>
                      <a:pPr algn="ctr" rtl="1"/>
                      <a:r>
                        <a:rPr lang="en-US" dirty="0" smtClean="0"/>
                        <a:t>0</a:t>
                      </a:r>
                      <a:endParaRPr lang="ar-SA" dirty="0"/>
                    </a:p>
                  </a:txBody>
                  <a:tcPr/>
                </a:tc>
                <a:tc>
                  <a:txBody>
                    <a:bodyPr/>
                    <a:lstStyle/>
                    <a:p>
                      <a:pPr algn="ctr" rtl="1"/>
                      <a:r>
                        <a:rPr lang="en-US" dirty="0" smtClean="0"/>
                        <a:t>0</a:t>
                      </a:r>
                      <a:endParaRPr lang="ar-SA" dirty="0"/>
                    </a:p>
                  </a:txBody>
                  <a:tcPr/>
                </a:tc>
                <a:tc>
                  <a:txBody>
                    <a:bodyPr/>
                    <a:lstStyle/>
                    <a:p>
                      <a:pPr algn="ctr" rtl="1"/>
                      <a:r>
                        <a:rPr lang="en-US" dirty="0" smtClean="0"/>
                        <a:t>1</a:t>
                      </a:r>
                      <a:endParaRPr lang="ar-SA" dirty="0"/>
                    </a:p>
                  </a:txBody>
                  <a:tcPr/>
                </a:tc>
                <a:tc>
                  <a:txBody>
                    <a:bodyPr/>
                    <a:lstStyle/>
                    <a:p>
                      <a:pPr algn="ctr" rtl="1"/>
                      <a:r>
                        <a:rPr lang="en-US" dirty="0" smtClean="0"/>
                        <a:t>0</a:t>
                      </a:r>
                      <a:endParaRPr lang="ar-SA" dirty="0"/>
                    </a:p>
                  </a:txBody>
                  <a:tcPr/>
                </a:tc>
                <a:tc>
                  <a:txBody>
                    <a:bodyPr/>
                    <a:lstStyle/>
                    <a:p>
                      <a:pPr algn="ctr" rtl="1"/>
                      <a:r>
                        <a:rPr lang="en-US" dirty="0" smtClean="0"/>
                        <a:t>1</a:t>
                      </a:r>
                      <a:endParaRPr lang="ar-SA" dirty="0"/>
                    </a:p>
                  </a:txBody>
                  <a:tcPr/>
                </a:tc>
                <a:tc>
                  <a:txBody>
                    <a:bodyPr/>
                    <a:lstStyle/>
                    <a:p>
                      <a:pPr algn="ctr" rtl="1"/>
                      <a:r>
                        <a:rPr lang="en-US" dirty="0" smtClean="0"/>
                        <a:t>3</a:t>
                      </a:r>
                      <a:endParaRPr lang="ar-SA"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en-US" sz="1800" b="1" kern="1200" dirty="0" smtClean="0">
                          <a:solidFill>
                            <a:schemeClr val="bg1"/>
                          </a:solidFill>
                          <a:latin typeface="+mn-lt"/>
                          <a:ea typeface="+mn-ea"/>
                          <a:cs typeface="+mn-cs"/>
                        </a:rPr>
                        <a:t>R</a:t>
                      </a:r>
                      <a:r>
                        <a:rPr kumimoji="0" lang="en-US" sz="1800" b="1" kern="1200" baseline="-25000" dirty="0" smtClean="0">
                          <a:solidFill>
                            <a:schemeClr val="bg1"/>
                          </a:solidFill>
                          <a:latin typeface="+mn-lt"/>
                          <a:ea typeface="+mn-ea"/>
                          <a:cs typeface="+mn-cs"/>
                        </a:rPr>
                        <a:t>1</a:t>
                      </a:r>
                      <a:endParaRPr lang="ar-SA" dirty="0" smtClean="0">
                        <a:solidFill>
                          <a:schemeClr val="bg1"/>
                        </a:solidFill>
                      </a:endParaRPr>
                    </a:p>
                  </a:txBody>
                  <a:tcPr/>
                </a:tc>
              </a:tr>
              <a:tr h="370840">
                <a:tc>
                  <a:txBody>
                    <a:bodyPr/>
                    <a:lstStyle/>
                    <a:p>
                      <a:pPr algn="ctr" rtl="1"/>
                      <a:r>
                        <a:rPr lang="en-US" dirty="0" smtClean="0"/>
                        <a:t>6</a:t>
                      </a:r>
                      <a:endParaRPr lang="ar-SA" dirty="0"/>
                    </a:p>
                  </a:txBody>
                  <a:tcPr/>
                </a:tc>
                <a:tc>
                  <a:txBody>
                    <a:bodyPr/>
                    <a:lstStyle/>
                    <a:p>
                      <a:pPr algn="ctr" rtl="1"/>
                      <a:r>
                        <a:rPr lang="en-US" dirty="0" smtClean="0"/>
                        <a:t>0</a:t>
                      </a:r>
                      <a:endParaRPr lang="ar-SA" dirty="0"/>
                    </a:p>
                  </a:txBody>
                  <a:tcPr/>
                </a:tc>
                <a:tc>
                  <a:txBody>
                    <a:bodyPr/>
                    <a:lstStyle/>
                    <a:p>
                      <a:pPr algn="ctr" rtl="1"/>
                      <a:r>
                        <a:rPr lang="en-US" dirty="0" smtClean="0"/>
                        <a:t>1</a:t>
                      </a:r>
                      <a:endParaRPr lang="ar-SA" dirty="0"/>
                    </a:p>
                  </a:txBody>
                  <a:tcPr/>
                </a:tc>
                <a:tc>
                  <a:txBody>
                    <a:bodyPr/>
                    <a:lstStyle/>
                    <a:p>
                      <a:pPr algn="ctr" rtl="1"/>
                      <a:r>
                        <a:rPr lang="en-US" dirty="0" smtClean="0"/>
                        <a:t>0</a:t>
                      </a:r>
                      <a:endParaRPr lang="ar-SA" dirty="0"/>
                    </a:p>
                  </a:txBody>
                  <a:tcPr/>
                </a:tc>
                <a:tc>
                  <a:txBody>
                    <a:bodyPr/>
                    <a:lstStyle/>
                    <a:p>
                      <a:pPr algn="ctr" rtl="1"/>
                      <a:r>
                        <a:rPr lang="en-US" dirty="0" smtClean="0"/>
                        <a:t>-1</a:t>
                      </a:r>
                      <a:endParaRPr lang="ar-SA" dirty="0"/>
                    </a:p>
                  </a:txBody>
                  <a:tcPr/>
                </a:tc>
                <a:tc>
                  <a:txBody>
                    <a:bodyPr/>
                    <a:lstStyle/>
                    <a:p>
                      <a:pPr algn="ctr" rtl="1"/>
                      <a:r>
                        <a:rPr lang="en-US" dirty="0" smtClean="0"/>
                        <a:t>3</a:t>
                      </a:r>
                      <a:endParaRPr lang="ar-SA" dirty="0"/>
                    </a:p>
                  </a:txBody>
                  <a:tcPr/>
                </a:tc>
                <a:tc>
                  <a:txBody>
                    <a:bodyPr/>
                    <a:lstStyle/>
                    <a:p>
                      <a:pPr algn="ctr" rtl="1"/>
                      <a:r>
                        <a:rPr lang="en-US" dirty="0" smtClean="0"/>
                        <a:t>4</a:t>
                      </a:r>
                      <a:endParaRPr lang="ar-SA"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en-US" sz="1800" b="1" kern="1200" dirty="0" smtClean="0">
                          <a:solidFill>
                            <a:schemeClr val="bg1"/>
                          </a:solidFill>
                          <a:latin typeface="+mn-lt"/>
                          <a:ea typeface="+mn-ea"/>
                          <a:cs typeface="+mn-cs"/>
                        </a:rPr>
                        <a:t>R</a:t>
                      </a:r>
                      <a:r>
                        <a:rPr kumimoji="0" lang="en-US" sz="1800" b="1" kern="1200" baseline="-25000" dirty="0" smtClean="0">
                          <a:solidFill>
                            <a:schemeClr val="bg1"/>
                          </a:solidFill>
                          <a:latin typeface="+mn-lt"/>
                          <a:ea typeface="+mn-ea"/>
                          <a:cs typeface="+mn-cs"/>
                        </a:rPr>
                        <a:t>2</a:t>
                      </a:r>
                      <a:endParaRPr lang="ar-SA" dirty="0" smtClean="0">
                        <a:solidFill>
                          <a:schemeClr val="bg1"/>
                        </a:solidFill>
                      </a:endParaRPr>
                    </a:p>
                  </a:txBody>
                  <a:tcPr/>
                </a:tc>
              </a:tr>
              <a:tr h="370840">
                <a:tc>
                  <a:txBody>
                    <a:bodyPr/>
                    <a:lstStyle/>
                    <a:p>
                      <a:pPr algn="ctr" rtl="1"/>
                      <a:r>
                        <a:rPr lang="en-US" dirty="0" smtClean="0"/>
                        <a:t>4</a:t>
                      </a:r>
                      <a:endParaRPr lang="ar-SA" dirty="0"/>
                    </a:p>
                  </a:txBody>
                  <a:tcPr/>
                </a:tc>
                <a:tc>
                  <a:txBody>
                    <a:bodyPr/>
                    <a:lstStyle/>
                    <a:p>
                      <a:pPr algn="ctr" rtl="1"/>
                      <a:r>
                        <a:rPr lang="en-US" dirty="0" smtClean="0"/>
                        <a:t>1</a:t>
                      </a:r>
                      <a:endParaRPr lang="ar-SA" dirty="0"/>
                    </a:p>
                  </a:txBody>
                  <a:tcPr/>
                </a:tc>
                <a:tc>
                  <a:txBody>
                    <a:bodyPr/>
                    <a:lstStyle/>
                    <a:p>
                      <a:pPr algn="ctr" rtl="1"/>
                      <a:r>
                        <a:rPr lang="en-US" dirty="0" smtClean="0"/>
                        <a:t>0</a:t>
                      </a:r>
                      <a:endParaRPr lang="ar-SA" dirty="0"/>
                    </a:p>
                  </a:txBody>
                  <a:tcPr/>
                </a:tc>
                <a:tc>
                  <a:txBody>
                    <a:bodyPr/>
                    <a:lstStyle/>
                    <a:p>
                      <a:pPr algn="ctr" rtl="1"/>
                      <a:r>
                        <a:rPr lang="en-US" dirty="0" smtClean="0"/>
                        <a:t>0</a:t>
                      </a:r>
                      <a:endParaRPr lang="ar-SA" dirty="0"/>
                    </a:p>
                  </a:txBody>
                  <a:tcPr/>
                </a:tc>
                <a:tc>
                  <a:txBody>
                    <a:bodyPr/>
                    <a:lstStyle/>
                    <a:p>
                      <a:pPr algn="ctr" rtl="1"/>
                      <a:r>
                        <a:rPr lang="en-US" dirty="0" smtClean="0"/>
                        <a:t>0</a:t>
                      </a:r>
                      <a:endParaRPr lang="ar-SA" dirty="0"/>
                    </a:p>
                  </a:txBody>
                  <a:tcPr/>
                </a:tc>
                <a:tc>
                  <a:txBody>
                    <a:bodyPr/>
                    <a:lstStyle/>
                    <a:p>
                      <a:pPr algn="ctr" rtl="1"/>
                      <a:r>
                        <a:rPr lang="en-US" dirty="0" smtClean="0"/>
                        <a:t>2</a:t>
                      </a:r>
                      <a:endParaRPr lang="ar-SA" dirty="0"/>
                    </a:p>
                  </a:txBody>
                  <a:tcPr/>
                </a:tc>
                <a:tc>
                  <a:txBody>
                    <a:bodyPr/>
                    <a:lstStyle/>
                    <a:p>
                      <a:pPr algn="ctr" rtl="1"/>
                      <a:r>
                        <a:rPr lang="en-US" dirty="0" smtClean="0"/>
                        <a:t>1</a:t>
                      </a:r>
                      <a:endParaRPr lang="ar-SA" dirty="0"/>
                    </a:p>
                  </a:txBody>
                  <a:tcPr/>
                </a:tc>
                <a:tc>
                  <a:txBody>
                    <a:bodyPr/>
                    <a:lstStyle/>
                    <a:p>
                      <a:pPr algn="ctr" rtl="1"/>
                      <a:r>
                        <a:rPr kumimoji="0" lang="en-US" kern="1200" dirty="0" smtClean="0">
                          <a:solidFill>
                            <a:schemeClr val="dk1"/>
                          </a:solidFill>
                          <a:latin typeface="+mn-lt"/>
                          <a:ea typeface="+mn-ea"/>
                          <a:cs typeface="+mn-cs"/>
                        </a:rPr>
                        <a:t>x4</a:t>
                      </a:r>
                      <a:endParaRPr kumimoji="0" lang="ar-SA" kern="1200" dirty="0" smtClean="0">
                        <a:solidFill>
                          <a:schemeClr val="dk1"/>
                        </a:solidFill>
                        <a:latin typeface="+mn-lt"/>
                        <a:ea typeface="+mn-ea"/>
                        <a:cs typeface="+mn-cs"/>
                      </a:endParaRPr>
                    </a:p>
                  </a:txBody>
                  <a:tcPr/>
                </a:tc>
              </a:tr>
            </a:tbl>
          </a:graphicData>
        </a:graphic>
      </p:graphicFrame>
      <p:sp>
        <p:nvSpPr>
          <p:cNvPr id="12" name="مربع نص 11"/>
          <p:cNvSpPr txBox="1">
            <a:spLocks noChangeArrowheads="1"/>
          </p:cNvSpPr>
          <p:nvPr/>
        </p:nvSpPr>
        <p:spPr bwMode="auto">
          <a:xfrm>
            <a:off x="2166938" y="3143251"/>
            <a:ext cx="7929562" cy="830263"/>
          </a:xfrm>
          <a:prstGeom prst="rect">
            <a:avLst/>
          </a:prstGeom>
          <a:noFill/>
          <a:ln w="9525">
            <a:noFill/>
            <a:miter lim="800000"/>
            <a:headEnd/>
            <a:tailEnd/>
          </a:ln>
        </p:spPr>
        <p:txBody>
          <a:bodyPr>
            <a:spAutoFit/>
          </a:bodyPr>
          <a:lstStyle/>
          <a:p>
            <a:pPr algn="ctr"/>
            <a:r>
              <a:rPr lang="en-US" sz="2400">
                <a:solidFill>
                  <a:srgbClr val="FFC000"/>
                </a:solidFill>
                <a:cs typeface="Tahoma" pitchFamily="34" charset="0"/>
              </a:rPr>
              <a:t>New r-row </a:t>
            </a:r>
            <a:r>
              <a:rPr lang="en-US" sz="2400">
                <a:cs typeface="Tahoma" pitchFamily="34" charset="0"/>
              </a:rPr>
              <a:t>= Old r-row + 1* </a:t>
            </a:r>
            <a:r>
              <a:rPr lang="en-US" sz="2400" b="1">
                <a:cs typeface="Tahoma" pitchFamily="34" charset="0"/>
              </a:rPr>
              <a:t>R</a:t>
            </a:r>
            <a:r>
              <a:rPr lang="en-US" sz="2400" b="1" baseline="-25000">
                <a:cs typeface="Tahoma" pitchFamily="34" charset="0"/>
              </a:rPr>
              <a:t>1</a:t>
            </a:r>
            <a:r>
              <a:rPr lang="en-US" sz="2400" b="1">
                <a:cs typeface="Tahoma" pitchFamily="34" charset="0"/>
              </a:rPr>
              <a:t>-row + R</a:t>
            </a:r>
            <a:r>
              <a:rPr lang="en-US" sz="2400" b="1" baseline="-25000">
                <a:cs typeface="Tahoma" pitchFamily="34" charset="0"/>
              </a:rPr>
              <a:t>2 </a:t>
            </a:r>
            <a:r>
              <a:rPr lang="en-US" sz="2400" b="1">
                <a:cs typeface="Tahoma" pitchFamily="34" charset="0"/>
              </a:rPr>
              <a:t>-row</a:t>
            </a:r>
            <a:r>
              <a:rPr lang="en-US" sz="2400" b="1">
                <a:solidFill>
                  <a:schemeClr val="bg1"/>
                </a:solidFill>
                <a:cs typeface="Tahoma" pitchFamily="34" charset="0"/>
              </a:rPr>
              <a:t> </a:t>
            </a:r>
            <a:endParaRPr lang="ar-SA" sz="2400">
              <a:solidFill>
                <a:schemeClr val="bg1"/>
              </a:solidFill>
              <a:cs typeface="Tahoma" pitchFamily="34" charset="0"/>
            </a:endParaRPr>
          </a:p>
          <a:p>
            <a:endParaRPr lang="ar-SA" sz="2400">
              <a:cs typeface="Tahoma" pitchFamily="34" charset="0"/>
            </a:endParaRPr>
          </a:p>
        </p:txBody>
      </p:sp>
      <p:graphicFrame>
        <p:nvGraphicFramePr>
          <p:cNvPr id="15" name="جدول 14"/>
          <p:cNvGraphicFramePr>
            <a:graphicFrameLocks noGrp="1"/>
          </p:cNvGraphicFramePr>
          <p:nvPr/>
        </p:nvGraphicFramePr>
        <p:xfrm>
          <a:off x="2309780" y="3857625"/>
          <a:ext cx="7405720" cy="1854200"/>
        </p:xfrm>
        <a:graphic>
          <a:graphicData uri="http://schemas.openxmlformats.org/drawingml/2006/table">
            <a:tbl>
              <a:tblPr rtl="1" firstRow="1" bandRow="1">
                <a:tableStyleId>{0660B408-B3CF-4A94-85FC-2B1E0A45F4A2}</a:tableStyleId>
              </a:tblPr>
              <a:tblGrid>
                <a:gridCol w="925715"/>
                <a:gridCol w="925715"/>
                <a:gridCol w="925715"/>
                <a:gridCol w="925715"/>
                <a:gridCol w="925715"/>
                <a:gridCol w="925715"/>
                <a:gridCol w="925715"/>
                <a:gridCol w="925715"/>
              </a:tblGrid>
              <a:tr h="370840">
                <a:tc>
                  <a:txBody>
                    <a:bodyPr/>
                    <a:lstStyle/>
                    <a:p>
                      <a:pPr algn="ctr" rtl="1"/>
                      <a:r>
                        <a:rPr lang="en-US" sz="1400" dirty="0" smtClean="0"/>
                        <a:t>Solution</a:t>
                      </a:r>
                      <a:endParaRPr lang="ar-SA" sz="1400" dirty="0"/>
                    </a:p>
                  </a:txBody>
                  <a:tcPr/>
                </a:tc>
                <a:tc>
                  <a:txBody>
                    <a:bodyPr/>
                    <a:lstStyle/>
                    <a:p>
                      <a:pPr algn="ctr" rtl="1"/>
                      <a:r>
                        <a:rPr kumimoji="0" lang="en-US" sz="1800" b="1" kern="1200" dirty="0" smtClean="0">
                          <a:solidFill>
                            <a:schemeClr val="lt1"/>
                          </a:solidFill>
                          <a:latin typeface="+mn-lt"/>
                          <a:ea typeface="+mn-ea"/>
                          <a:cs typeface="+mn-cs"/>
                        </a:rPr>
                        <a:t>x</a:t>
                      </a:r>
                      <a:r>
                        <a:rPr kumimoji="0" lang="en-US" sz="1800" b="1" kern="1200" baseline="-25000" dirty="0" smtClean="0">
                          <a:solidFill>
                            <a:schemeClr val="lt1"/>
                          </a:solidFill>
                          <a:latin typeface="+mn-lt"/>
                          <a:ea typeface="+mn-ea"/>
                          <a:cs typeface="+mn-cs"/>
                        </a:rPr>
                        <a:t>4</a:t>
                      </a:r>
                      <a:endParaRPr lang="ar-SA" dirty="0"/>
                    </a:p>
                  </a:txBody>
                  <a:tcPr/>
                </a:tc>
                <a:tc>
                  <a:txBody>
                    <a:bodyPr/>
                    <a:lstStyle/>
                    <a:p>
                      <a:pPr algn="ctr" rtl="1"/>
                      <a:r>
                        <a:rPr kumimoji="0" lang="en-US" sz="1800" b="1" kern="1200" dirty="0" smtClean="0">
                          <a:solidFill>
                            <a:schemeClr val="lt1"/>
                          </a:solidFill>
                          <a:latin typeface="+mn-lt"/>
                          <a:ea typeface="+mn-ea"/>
                          <a:cs typeface="+mn-cs"/>
                        </a:rPr>
                        <a:t>R</a:t>
                      </a:r>
                      <a:r>
                        <a:rPr kumimoji="0" lang="en-US" sz="1800" b="1" kern="1200" baseline="-25000" dirty="0" smtClean="0">
                          <a:solidFill>
                            <a:schemeClr val="lt1"/>
                          </a:solidFill>
                          <a:latin typeface="+mn-lt"/>
                          <a:ea typeface="+mn-ea"/>
                          <a:cs typeface="+mn-cs"/>
                        </a:rPr>
                        <a:t>2</a:t>
                      </a:r>
                      <a:endParaRPr lang="ar-SA" dirty="0"/>
                    </a:p>
                  </a:txBody>
                  <a:tcPr/>
                </a:tc>
                <a:tc>
                  <a:txBody>
                    <a:bodyPr/>
                    <a:lstStyle/>
                    <a:p>
                      <a:pPr algn="ctr" rtl="1"/>
                      <a:r>
                        <a:rPr kumimoji="0" lang="en-US" sz="1800" b="1" kern="1200" dirty="0" smtClean="0">
                          <a:solidFill>
                            <a:schemeClr val="lt1"/>
                          </a:solidFill>
                          <a:latin typeface="+mn-lt"/>
                          <a:ea typeface="+mn-ea"/>
                          <a:cs typeface="+mn-cs"/>
                        </a:rPr>
                        <a:t>R</a:t>
                      </a:r>
                      <a:r>
                        <a:rPr kumimoji="0" lang="en-US" sz="1800" b="1" kern="1200" baseline="-25000" dirty="0" smtClean="0">
                          <a:solidFill>
                            <a:schemeClr val="lt1"/>
                          </a:solidFill>
                          <a:latin typeface="+mn-lt"/>
                          <a:ea typeface="+mn-ea"/>
                          <a:cs typeface="+mn-cs"/>
                        </a:rPr>
                        <a:t>1</a:t>
                      </a:r>
                      <a:endParaRPr lang="ar-SA" dirty="0"/>
                    </a:p>
                  </a:txBody>
                  <a:tcPr/>
                </a:tc>
                <a:tc>
                  <a:txBody>
                    <a:bodyPr/>
                    <a:lstStyle/>
                    <a:p>
                      <a:pPr algn="ctr" rtl="1"/>
                      <a:r>
                        <a:rPr kumimoji="0" lang="en-US" sz="1800" b="1" kern="1200" dirty="0" smtClean="0">
                          <a:solidFill>
                            <a:schemeClr val="lt1"/>
                          </a:solidFill>
                          <a:latin typeface="+mn-lt"/>
                          <a:ea typeface="+mn-ea"/>
                          <a:cs typeface="+mn-cs"/>
                        </a:rPr>
                        <a:t>x</a:t>
                      </a:r>
                      <a:r>
                        <a:rPr kumimoji="0" lang="en-US" sz="1800" b="1" kern="1200" baseline="-25000" dirty="0" smtClean="0">
                          <a:solidFill>
                            <a:schemeClr val="lt1"/>
                          </a:solidFill>
                          <a:latin typeface="+mn-lt"/>
                          <a:ea typeface="+mn-ea"/>
                          <a:cs typeface="+mn-cs"/>
                        </a:rPr>
                        <a:t>3</a:t>
                      </a:r>
                      <a:endParaRPr lang="ar-SA" dirty="0"/>
                    </a:p>
                  </a:txBody>
                  <a:tcPr/>
                </a:tc>
                <a:tc>
                  <a:txBody>
                    <a:bodyPr/>
                    <a:lstStyle/>
                    <a:p>
                      <a:pPr algn="ctr" rtl="1"/>
                      <a:r>
                        <a:rPr kumimoji="0" lang="en-US" sz="1800" b="1" kern="1200" dirty="0" smtClean="0">
                          <a:solidFill>
                            <a:schemeClr val="lt1"/>
                          </a:solidFill>
                          <a:latin typeface="+mn-lt"/>
                          <a:ea typeface="+mn-ea"/>
                          <a:cs typeface="+mn-cs"/>
                        </a:rPr>
                        <a:t>x</a:t>
                      </a:r>
                      <a:r>
                        <a:rPr kumimoji="0" lang="en-US" sz="1800" b="1" kern="1200" baseline="-25000" dirty="0" smtClean="0">
                          <a:solidFill>
                            <a:schemeClr val="lt1"/>
                          </a:solidFill>
                          <a:latin typeface="+mn-lt"/>
                          <a:ea typeface="+mn-ea"/>
                          <a:cs typeface="+mn-cs"/>
                        </a:rPr>
                        <a:t>2</a:t>
                      </a:r>
                      <a:endParaRPr lang="ar-SA"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en-US" sz="1800" b="1" kern="1200" dirty="0" smtClean="0">
                          <a:solidFill>
                            <a:schemeClr val="lt1"/>
                          </a:solidFill>
                          <a:latin typeface="+mn-lt"/>
                          <a:ea typeface="+mn-ea"/>
                          <a:cs typeface="+mn-cs"/>
                        </a:rPr>
                        <a:t>x</a:t>
                      </a:r>
                      <a:r>
                        <a:rPr kumimoji="0" lang="en-US" sz="1800" b="1" kern="1200" baseline="-25000" dirty="0" smtClean="0">
                          <a:solidFill>
                            <a:schemeClr val="lt1"/>
                          </a:solidFill>
                          <a:latin typeface="+mn-lt"/>
                          <a:ea typeface="+mn-ea"/>
                          <a:cs typeface="+mn-cs"/>
                        </a:rPr>
                        <a:t>1</a:t>
                      </a:r>
                      <a:endParaRPr kumimoji="0" lang="en-US" sz="1800" b="1" kern="1200" dirty="0" smtClean="0">
                        <a:solidFill>
                          <a:schemeClr val="lt1"/>
                        </a:solidFill>
                        <a:latin typeface="+mn-lt"/>
                        <a:ea typeface="+mn-ea"/>
                        <a:cs typeface="+mn-cs"/>
                      </a:endParaRPr>
                    </a:p>
                  </a:txBody>
                  <a:tcPr/>
                </a:tc>
                <a:tc>
                  <a:txBody>
                    <a:bodyPr/>
                    <a:lstStyle/>
                    <a:p>
                      <a:pPr algn="ctr" rtl="1"/>
                      <a:r>
                        <a:rPr lang="en-US" sz="1400" dirty="0" smtClean="0"/>
                        <a:t>Basic</a:t>
                      </a:r>
                      <a:endParaRPr lang="ar-SA" sz="1400" dirty="0"/>
                    </a:p>
                  </a:txBody>
                  <a:tcPr/>
                </a:tc>
              </a:tr>
              <a:tr h="370840">
                <a:tc>
                  <a:txBody>
                    <a:bodyPr/>
                    <a:lstStyle/>
                    <a:p>
                      <a:pPr algn="ctr" rtl="1"/>
                      <a:r>
                        <a:rPr lang="en-US" dirty="0" smtClean="0"/>
                        <a:t>9</a:t>
                      </a:r>
                      <a:endParaRPr lang="ar-SA" dirty="0"/>
                    </a:p>
                  </a:txBody>
                  <a:tcPr/>
                </a:tc>
                <a:tc>
                  <a:txBody>
                    <a:bodyPr/>
                    <a:lstStyle/>
                    <a:p>
                      <a:pPr algn="ctr" rtl="1"/>
                      <a:r>
                        <a:rPr lang="en-US" dirty="0" smtClean="0"/>
                        <a:t>0</a:t>
                      </a:r>
                      <a:endParaRPr lang="ar-SA" dirty="0"/>
                    </a:p>
                  </a:txBody>
                  <a:tcPr/>
                </a:tc>
                <a:tc>
                  <a:txBody>
                    <a:bodyPr/>
                    <a:lstStyle/>
                    <a:p>
                      <a:pPr algn="ctr" rtl="1"/>
                      <a:r>
                        <a:rPr lang="en-US" dirty="0" smtClean="0"/>
                        <a:t>0</a:t>
                      </a:r>
                      <a:endParaRPr lang="ar-SA" dirty="0"/>
                    </a:p>
                  </a:txBody>
                  <a:tcPr/>
                </a:tc>
                <a:tc>
                  <a:txBody>
                    <a:bodyPr/>
                    <a:lstStyle/>
                    <a:p>
                      <a:pPr algn="ctr" rtl="1"/>
                      <a:r>
                        <a:rPr lang="en-US" dirty="0" smtClean="0"/>
                        <a:t>0</a:t>
                      </a:r>
                      <a:endParaRPr lang="ar-SA" dirty="0"/>
                    </a:p>
                  </a:txBody>
                  <a:tcPr/>
                </a:tc>
                <a:tc>
                  <a:txBody>
                    <a:bodyPr/>
                    <a:lstStyle/>
                    <a:p>
                      <a:pPr algn="ctr" rtl="1"/>
                      <a:r>
                        <a:rPr lang="en-US" dirty="0" smtClean="0"/>
                        <a:t>-1</a:t>
                      </a:r>
                      <a:endParaRPr lang="ar-SA" dirty="0"/>
                    </a:p>
                  </a:txBody>
                  <a:tcPr/>
                </a:tc>
                <a:tc>
                  <a:txBody>
                    <a:bodyPr/>
                    <a:lstStyle/>
                    <a:p>
                      <a:pPr algn="ctr" rtl="1"/>
                      <a:r>
                        <a:rPr lang="en-US" dirty="0" smtClean="0"/>
                        <a:t>4</a:t>
                      </a:r>
                      <a:endParaRPr lang="ar-SA" dirty="0"/>
                    </a:p>
                  </a:txBody>
                  <a:tcPr/>
                </a:tc>
                <a:tc>
                  <a:txBody>
                    <a:bodyPr/>
                    <a:lstStyle/>
                    <a:p>
                      <a:pPr algn="ctr" rtl="1"/>
                      <a:r>
                        <a:rPr lang="en-US" dirty="0" smtClean="0"/>
                        <a:t>7</a:t>
                      </a:r>
                      <a:endParaRPr lang="ar-SA" dirty="0"/>
                    </a:p>
                  </a:txBody>
                  <a:tcPr/>
                </a:tc>
                <a:tc>
                  <a:txBody>
                    <a:bodyPr/>
                    <a:lstStyle/>
                    <a:p>
                      <a:pPr algn="ctr" rtl="1"/>
                      <a:r>
                        <a:rPr lang="en-US" dirty="0" smtClean="0"/>
                        <a:t>r</a:t>
                      </a:r>
                      <a:endParaRPr lang="ar-SA" dirty="0"/>
                    </a:p>
                  </a:txBody>
                  <a:tcPr/>
                </a:tc>
              </a:tr>
              <a:tr h="370840">
                <a:tc>
                  <a:txBody>
                    <a:bodyPr/>
                    <a:lstStyle/>
                    <a:p>
                      <a:pPr algn="ctr" rtl="1"/>
                      <a:r>
                        <a:rPr lang="en-US" dirty="0" smtClean="0"/>
                        <a:t>3</a:t>
                      </a:r>
                      <a:endParaRPr lang="ar-SA" dirty="0"/>
                    </a:p>
                  </a:txBody>
                  <a:tcPr/>
                </a:tc>
                <a:tc>
                  <a:txBody>
                    <a:bodyPr/>
                    <a:lstStyle/>
                    <a:p>
                      <a:pPr algn="ctr" rtl="1"/>
                      <a:r>
                        <a:rPr lang="en-US" dirty="0" smtClean="0"/>
                        <a:t>0</a:t>
                      </a:r>
                      <a:endParaRPr lang="ar-SA" dirty="0"/>
                    </a:p>
                  </a:txBody>
                  <a:tcPr/>
                </a:tc>
                <a:tc>
                  <a:txBody>
                    <a:bodyPr/>
                    <a:lstStyle/>
                    <a:p>
                      <a:pPr algn="ctr" rtl="1"/>
                      <a:r>
                        <a:rPr lang="en-US" dirty="0" smtClean="0"/>
                        <a:t>0</a:t>
                      </a:r>
                      <a:endParaRPr lang="ar-SA" dirty="0"/>
                    </a:p>
                  </a:txBody>
                  <a:tcPr/>
                </a:tc>
                <a:tc>
                  <a:txBody>
                    <a:bodyPr/>
                    <a:lstStyle/>
                    <a:p>
                      <a:pPr algn="ctr" rtl="1"/>
                      <a:r>
                        <a:rPr lang="en-US" dirty="0" smtClean="0"/>
                        <a:t>1</a:t>
                      </a:r>
                      <a:endParaRPr lang="ar-SA" dirty="0"/>
                    </a:p>
                  </a:txBody>
                  <a:tcPr/>
                </a:tc>
                <a:tc>
                  <a:txBody>
                    <a:bodyPr/>
                    <a:lstStyle/>
                    <a:p>
                      <a:pPr algn="ctr" rtl="1"/>
                      <a:r>
                        <a:rPr lang="en-US" dirty="0" smtClean="0"/>
                        <a:t>0</a:t>
                      </a:r>
                      <a:endParaRPr lang="ar-SA" dirty="0"/>
                    </a:p>
                  </a:txBody>
                  <a:tcPr/>
                </a:tc>
                <a:tc>
                  <a:txBody>
                    <a:bodyPr/>
                    <a:lstStyle/>
                    <a:p>
                      <a:pPr algn="ctr" rtl="1"/>
                      <a:r>
                        <a:rPr lang="en-US" dirty="0" smtClean="0"/>
                        <a:t>1</a:t>
                      </a:r>
                      <a:endParaRPr lang="ar-SA" dirty="0"/>
                    </a:p>
                  </a:txBody>
                  <a:tcPr/>
                </a:tc>
                <a:tc>
                  <a:txBody>
                    <a:bodyPr/>
                    <a:lstStyle/>
                    <a:p>
                      <a:pPr algn="ctr" rtl="1"/>
                      <a:r>
                        <a:rPr lang="en-US" dirty="0" smtClean="0"/>
                        <a:t>3</a:t>
                      </a:r>
                      <a:endParaRPr lang="ar-SA"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en-US" sz="1800" b="1" kern="1200" dirty="0" smtClean="0">
                          <a:solidFill>
                            <a:schemeClr val="bg1"/>
                          </a:solidFill>
                          <a:latin typeface="+mn-lt"/>
                          <a:ea typeface="+mn-ea"/>
                          <a:cs typeface="+mn-cs"/>
                        </a:rPr>
                        <a:t>R</a:t>
                      </a:r>
                      <a:r>
                        <a:rPr kumimoji="0" lang="en-US" sz="1800" b="1" kern="1200" baseline="-25000" dirty="0" smtClean="0">
                          <a:solidFill>
                            <a:schemeClr val="bg1"/>
                          </a:solidFill>
                          <a:latin typeface="+mn-lt"/>
                          <a:ea typeface="+mn-ea"/>
                          <a:cs typeface="+mn-cs"/>
                        </a:rPr>
                        <a:t>1</a:t>
                      </a:r>
                      <a:endParaRPr lang="ar-SA" dirty="0" smtClean="0">
                        <a:solidFill>
                          <a:schemeClr val="bg1"/>
                        </a:solidFill>
                      </a:endParaRPr>
                    </a:p>
                  </a:txBody>
                  <a:tcPr/>
                </a:tc>
              </a:tr>
              <a:tr h="370840">
                <a:tc>
                  <a:txBody>
                    <a:bodyPr/>
                    <a:lstStyle/>
                    <a:p>
                      <a:pPr algn="ctr" rtl="1"/>
                      <a:r>
                        <a:rPr lang="en-US" dirty="0" smtClean="0"/>
                        <a:t>6</a:t>
                      </a:r>
                      <a:endParaRPr lang="ar-SA" dirty="0"/>
                    </a:p>
                  </a:txBody>
                  <a:tcPr/>
                </a:tc>
                <a:tc>
                  <a:txBody>
                    <a:bodyPr/>
                    <a:lstStyle/>
                    <a:p>
                      <a:pPr algn="ctr" rtl="1"/>
                      <a:r>
                        <a:rPr lang="en-US" dirty="0" smtClean="0"/>
                        <a:t>0</a:t>
                      </a:r>
                      <a:endParaRPr lang="ar-SA" dirty="0"/>
                    </a:p>
                  </a:txBody>
                  <a:tcPr/>
                </a:tc>
                <a:tc>
                  <a:txBody>
                    <a:bodyPr/>
                    <a:lstStyle/>
                    <a:p>
                      <a:pPr algn="ctr" rtl="1"/>
                      <a:r>
                        <a:rPr lang="en-US" dirty="0" smtClean="0"/>
                        <a:t>1</a:t>
                      </a:r>
                      <a:endParaRPr lang="ar-SA" dirty="0"/>
                    </a:p>
                  </a:txBody>
                  <a:tcPr/>
                </a:tc>
                <a:tc>
                  <a:txBody>
                    <a:bodyPr/>
                    <a:lstStyle/>
                    <a:p>
                      <a:pPr algn="ctr" rtl="1"/>
                      <a:r>
                        <a:rPr lang="en-US" dirty="0" smtClean="0"/>
                        <a:t>0</a:t>
                      </a:r>
                      <a:endParaRPr lang="ar-SA" dirty="0"/>
                    </a:p>
                  </a:txBody>
                  <a:tcPr/>
                </a:tc>
                <a:tc>
                  <a:txBody>
                    <a:bodyPr/>
                    <a:lstStyle/>
                    <a:p>
                      <a:pPr algn="ctr" rtl="1"/>
                      <a:r>
                        <a:rPr lang="en-US" dirty="0" smtClean="0"/>
                        <a:t>-1</a:t>
                      </a:r>
                      <a:endParaRPr lang="ar-SA" dirty="0"/>
                    </a:p>
                  </a:txBody>
                  <a:tcPr/>
                </a:tc>
                <a:tc>
                  <a:txBody>
                    <a:bodyPr/>
                    <a:lstStyle/>
                    <a:p>
                      <a:pPr algn="ctr" rtl="1"/>
                      <a:r>
                        <a:rPr lang="en-US" dirty="0" smtClean="0"/>
                        <a:t>3</a:t>
                      </a:r>
                      <a:endParaRPr lang="ar-SA" dirty="0"/>
                    </a:p>
                  </a:txBody>
                  <a:tcPr/>
                </a:tc>
                <a:tc>
                  <a:txBody>
                    <a:bodyPr/>
                    <a:lstStyle/>
                    <a:p>
                      <a:pPr algn="ctr" rtl="1"/>
                      <a:r>
                        <a:rPr lang="en-US" dirty="0" smtClean="0"/>
                        <a:t>4</a:t>
                      </a:r>
                      <a:endParaRPr lang="ar-SA"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en-US" sz="1800" b="1" kern="1200" dirty="0" smtClean="0">
                          <a:solidFill>
                            <a:schemeClr val="bg1"/>
                          </a:solidFill>
                          <a:latin typeface="+mn-lt"/>
                          <a:ea typeface="+mn-ea"/>
                          <a:cs typeface="+mn-cs"/>
                        </a:rPr>
                        <a:t>R</a:t>
                      </a:r>
                      <a:r>
                        <a:rPr kumimoji="0" lang="en-US" sz="1800" b="1" kern="1200" baseline="-25000" dirty="0" smtClean="0">
                          <a:solidFill>
                            <a:schemeClr val="bg1"/>
                          </a:solidFill>
                          <a:latin typeface="+mn-lt"/>
                          <a:ea typeface="+mn-ea"/>
                          <a:cs typeface="+mn-cs"/>
                        </a:rPr>
                        <a:t>2</a:t>
                      </a:r>
                      <a:endParaRPr lang="ar-SA" dirty="0" smtClean="0">
                        <a:solidFill>
                          <a:schemeClr val="bg1"/>
                        </a:solidFill>
                      </a:endParaRPr>
                    </a:p>
                  </a:txBody>
                  <a:tcPr/>
                </a:tc>
              </a:tr>
              <a:tr h="370840">
                <a:tc>
                  <a:txBody>
                    <a:bodyPr/>
                    <a:lstStyle/>
                    <a:p>
                      <a:pPr algn="ctr" rtl="1"/>
                      <a:r>
                        <a:rPr lang="en-US" dirty="0" smtClean="0"/>
                        <a:t>4</a:t>
                      </a:r>
                      <a:endParaRPr lang="ar-SA" dirty="0"/>
                    </a:p>
                  </a:txBody>
                  <a:tcPr/>
                </a:tc>
                <a:tc>
                  <a:txBody>
                    <a:bodyPr/>
                    <a:lstStyle/>
                    <a:p>
                      <a:pPr algn="ctr" rtl="1"/>
                      <a:r>
                        <a:rPr lang="en-US" dirty="0" smtClean="0"/>
                        <a:t>1</a:t>
                      </a:r>
                      <a:endParaRPr lang="ar-SA" dirty="0"/>
                    </a:p>
                  </a:txBody>
                  <a:tcPr/>
                </a:tc>
                <a:tc>
                  <a:txBody>
                    <a:bodyPr/>
                    <a:lstStyle/>
                    <a:p>
                      <a:pPr algn="ctr" rtl="1"/>
                      <a:r>
                        <a:rPr lang="en-US" dirty="0" smtClean="0"/>
                        <a:t>0</a:t>
                      </a:r>
                      <a:endParaRPr lang="ar-SA" dirty="0"/>
                    </a:p>
                  </a:txBody>
                  <a:tcPr/>
                </a:tc>
                <a:tc>
                  <a:txBody>
                    <a:bodyPr/>
                    <a:lstStyle/>
                    <a:p>
                      <a:pPr algn="ctr" rtl="1"/>
                      <a:r>
                        <a:rPr lang="en-US" dirty="0" smtClean="0"/>
                        <a:t>0</a:t>
                      </a:r>
                      <a:endParaRPr lang="ar-SA" dirty="0"/>
                    </a:p>
                  </a:txBody>
                  <a:tcPr/>
                </a:tc>
                <a:tc>
                  <a:txBody>
                    <a:bodyPr/>
                    <a:lstStyle/>
                    <a:p>
                      <a:pPr algn="ctr" rtl="1"/>
                      <a:r>
                        <a:rPr lang="en-US" dirty="0" smtClean="0"/>
                        <a:t>0</a:t>
                      </a:r>
                      <a:endParaRPr lang="ar-SA" dirty="0"/>
                    </a:p>
                  </a:txBody>
                  <a:tcPr/>
                </a:tc>
                <a:tc>
                  <a:txBody>
                    <a:bodyPr/>
                    <a:lstStyle/>
                    <a:p>
                      <a:pPr algn="ctr" rtl="1"/>
                      <a:r>
                        <a:rPr lang="en-US" dirty="0" smtClean="0"/>
                        <a:t>2</a:t>
                      </a:r>
                      <a:endParaRPr lang="ar-SA" dirty="0"/>
                    </a:p>
                  </a:txBody>
                  <a:tcPr/>
                </a:tc>
                <a:tc>
                  <a:txBody>
                    <a:bodyPr/>
                    <a:lstStyle/>
                    <a:p>
                      <a:pPr algn="ctr" rtl="1"/>
                      <a:r>
                        <a:rPr lang="en-US" dirty="0" smtClean="0"/>
                        <a:t>1</a:t>
                      </a:r>
                      <a:endParaRPr lang="ar-SA" dirty="0"/>
                    </a:p>
                  </a:txBody>
                  <a:tcPr/>
                </a:tc>
                <a:tc>
                  <a:txBody>
                    <a:bodyPr/>
                    <a:lstStyle/>
                    <a:p>
                      <a:pPr algn="ctr" rtl="1"/>
                      <a:r>
                        <a:rPr kumimoji="0" lang="en-US" kern="1200" dirty="0" smtClean="0">
                          <a:solidFill>
                            <a:schemeClr val="dk1"/>
                          </a:solidFill>
                          <a:latin typeface="+mn-lt"/>
                          <a:ea typeface="+mn-ea"/>
                          <a:cs typeface="+mn-cs"/>
                        </a:rPr>
                        <a:t>x4</a:t>
                      </a:r>
                      <a:endParaRPr kumimoji="0" lang="ar-SA" kern="1200" dirty="0" smtClean="0">
                        <a:solidFill>
                          <a:schemeClr val="dk1"/>
                        </a:solidFill>
                        <a:latin typeface="+mn-lt"/>
                        <a:ea typeface="+mn-ea"/>
                        <a:cs typeface="+mn-cs"/>
                      </a:endParaRPr>
                    </a:p>
                  </a:txBody>
                  <a:tcPr/>
                </a:tc>
              </a:tr>
            </a:tbl>
          </a:graphicData>
        </a:graphic>
      </p:graphicFrame>
    </p:spTree>
    <p:extLst>
      <p:ext uri="{BB962C8B-B14F-4D97-AF65-F5344CB8AC3E}">
        <p14:creationId xmlns:p14="http://schemas.microsoft.com/office/powerpoint/2010/main" val="3610623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p:nvPr/>
        </p:nvSpPr>
        <p:spPr>
          <a:xfrm>
            <a:off x="494577" y="210921"/>
            <a:ext cx="9220923" cy="646331"/>
          </a:xfrm>
          <a:prstGeom prst="rect">
            <a:avLst/>
          </a:prstGeom>
          <a:noFill/>
        </p:spPr>
        <p:txBody>
          <a:bodyPr>
            <a:spAutoFit/>
            <a:scene3d>
              <a:camera prst="orthographicFront"/>
              <a:lightRig rig="glow" dir="tl">
                <a:rot lat="0" lon="0" rev="5400000"/>
              </a:lightRig>
            </a:scene3d>
            <a:sp3d contourW="12700">
              <a:bevelT w="25400" h="25400"/>
              <a:contourClr>
                <a:schemeClr val="accent6">
                  <a:shade val="73000"/>
                </a:schemeClr>
              </a:contourClr>
            </a:sp3d>
          </a:bodyPr>
          <a:lstStyle/>
          <a:p>
            <a:pPr>
              <a:defRPr/>
            </a:pPr>
            <a:r>
              <a:rPr lang="en-US" sz="36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Artificial Starting Solution </a:t>
            </a:r>
            <a:r>
              <a:rPr lang="en-US" sz="3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a:t>
            </a:r>
            <a:endParaRPr lang="en-US" sz="36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graphicFrame>
        <p:nvGraphicFramePr>
          <p:cNvPr id="15" name="جدول 14"/>
          <p:cNvGraphicFramePr>
            <a:graphicFrameLocks noGrp="1"/>
          </p:cNvGraphicFramePr>
          <p:nvPr>
            <p:extLst>
              <p:ext uri="{D42A27DB-BD31-4B8C-83A1-F6EECF244321}">
                <p14:modId xmlns:p14="http://schemas.microsoft.com/office/powerpoint/2010/main" val="3990204989"/>
              </p:ext>
            </p:extLst>
          </p:nvPr>
        </p:nvGraphicFramePr>
        <p:xfrm>
          <a:off x="2309780" y="1931988"/>
          <a:ext cx="7405720" cy="1854200"/>
        </p:xfrm>
        <a:graphic>
          <a:graphicData uri="http://schemas.openxmlformats.org/drawingml/2006/table">
            <a:tbl>
              <a:tblPr rtl="1" firstRow="1" bandRow="1">
                <a:tableStyleId>{0660B408-B3CF-4A94-85FC-2B1E0A45F4A2}</a:tableStyleId>
              </a:tblPr>
              <a:tblGrid>
                <a:gridCol w="925715"/>
                <a:gridCol w="925715"/>
                <a:gridCol w="925715"/>
                <a:gridCol w="925715"/>
                <a:gridCol w="925715"/>
                <a:gridCol w="925715"/>
                <a:gridCol w="925715"/>
                <a:gridCol w="925715"/>
              </a:tblGrid>
              <a:tr h="370840">
                <a:tc>
                  <a:txBody>
                    <a:bodyPr/>
                    <a:lstStyle/>
                    <a:p>
                      <a:pPr algn="ctr" rtl="1"/>
                      <a:r>
                        <a:rPr lang="en-US" sz="1400" dirty="0" smtClean="0"/>
                        <a:t>Solution</a:t>
                      </a:r>
                      <a:endParaRPr lang="ar-SA" sz="1400" dirty="0"/>
                    </a:p>
                  </a:txBody>
                  <a:tcPr/>
                </a:tc>
                <a:tc>
                  <a:txBody>
                    <a:bodyPr/>
                    <a:lstStyle/>
                    <a:p>
                      <a:pPr algn="ctr" rtl="1"/>
                      <a:r>
                        <a:rPr kumimoji="0" lang="en-US" sz="1800" b="1" kern="1200" dirty="0" smtClean="0">
                          <a:solidFill>
                            <a:schemeClr val="lt1"/>
                          </a:solidFill>
                          <a:latin typeface="+mn-lt"/>
                          <a:ea typeface="+mn-ea"/>
                          <a:cs typeface="+mn-cs"/>
                        </a:rPr>
                        <a:t>x</a:t>
                      </a:r>
                      <a:r>
                        <a:rPr kumimoji="0" lang="en-US" sz="1800" b="1" kern="1200" baseline="-25000" dirty="0" smtClean="0">
                          <a:solidFill>
                            <a:schemeClr val="lt1"/>
                          </a:solidFill>
                          <a:latin typeface="+mn-lt"/>
                          <a:ea typeface="+mn-ea"/>
                          <a:cs typeface="+mn-cs"/>
                        </a:rPr>
                        <a:t>4</a:t>
                      </a:r>
                      <a:endParaRPr lang="ar-SA" dirty="0"/>
                    </a:p>
                  </a:txBody>
                  <a:tcPr/>
                </a:tc>
                <a:tc>
                  <a:txBody>
                    <a:bodyPr/>
                    <a:lstStyle/>
                    <a:p>
                      <a:pPr algn="ctr" rtl="1"/>
                      <a:r>
                        <a:rPr kumimoji="0" lang="en-US" sz="1800" b="1" kern="1200" dirty="0" smtClean="0">
                          <a:solidFill>
                            <a:schemeClr val="lt1"/>
                          </a:solidFill>
                          <a:latin typeface="+mn-lt"/>
                          <a:ea typeface="+mn-ea"/>
                          <a:cs typeface="+mn-cs"/>
                        </a:rPr>
                        <a:t>R</a:t>
                      </a:r>
                      <a:r>
                        <a:rPr kumimoji="0" lang="en-US" sz="1800" b="1" kern="1200" baseline="-25000" dirty="0" smtClean="0">
                          <a:solidFill>
                            <a:schemeClr val="lt1"/>
                          </a:solidFill>
                          <a:latin typeface="+mn-lt"/>
                          <a:ea typeface="+mn-ea"/>
                          <a:cs typeface="+mn-cs"/>
                        </a:rPr>
                        <a:t>2</a:t>
                      </a:r>
                      <a:endParaRPr lang="ar-SA" dirty="0"/>
                    </a:p>
                  </a:txBody>
                  <a:tcPr/>
                </a:tc>
                <a:tc>
                  <a:txBody>
                    <a:bodyPr/>
                    <a:lstStyle/>
                    <a:p>
                      <a:pPr algn="ctr" rtl="1"/>
                      <a:r>
                        <a:rPr kumimoji="0" lang="en-US" sz="1800" b="1" kern="1200" dirty="0" smtClean="0">
                          <a:solidFill>
                            <a:schemeClr val="lt1"/>
                          </a:solidFill>
                          <a:latin typeface="+mn-lt"/>
                          <a:ea typeface="+mn-ea"/>
                          <a:cs typeface="+mn-cs"/>
                        </a:rPr>
                        <a:t>R</a:t>
                      </a:r>
                      <a:r>
                        <a:rPr kumimoji="0" lang="en-US" sz="1800" b="1" kern="1200" baseline="-25000" dirty="0" smtClean="0">
                          <a:solidFill>
                            <a:schemeClr val="lt1"/>
                          </a:solidFill>
                          <a:latin typeface="+mn-lt"/>
                          <a:ea typeface="+mn-ea"/>
                          <a:cs typeface="+mn-cs"/>
                        </a:rPr>
                        <a:t>1</a:t>
                      </a:r>
                      <a:endParaRPr lang="ar-SA" dirty="0"/>
                    </a:p>
                  </a:txBody>
                  <a:tcPr/>
                </a:tc>
                <a:tc>
                  <a:txBody>
                    <a:bodyPr/>
                    <a:lstStyle/>
                    <a:p>
                      <a:pPr algn="ctr" rtl="1"/>
                      <a:r>
                        <a:rPr kumimoji="0" lang="en-US" sz="1800" b="1" kern="1200" dirty="0" smtClean="0">
                          <a:solidFill>
                            <a:schemeClr val="lt1"/>
                          </a:solidFill>
                          <a:latin typeface="+mn-lt"/>
                          <a:ea typeface="+mn-ea"/>
                          <a:cs typeface="+mn-cs"/>
                        </a:rPr>
                        <a:t>x</a:t>
                      </a:r>
                      <a:r>
                        <a:rPr kumimoji="0" lang="en-US" sz="1800" b="1" kern="1200" baseline="-25000" dirty="0" smtClean="0">
                          <a:solidFill>
                            <a:schemeClr val="lt1"/>
                          </a:solidFill>
                          <a:latin typeface="+mn-lt"/>
                          <a:ea typeface="+mn-ea"/>
                          <a:cs typeface="+mn-cs"/>
                        </a:rPr>
                        <a:t>3</a:t>
                      </a:r>
                      <a:endParaRPr lang="ar-SA" dirty="0"/>
                    </a:p>
                  </a:txBody>
                  <a:tcPr/>
                </a:tc>
                <a:tc>
                  <a:txBody>
                    <a:bodyPr/>
                    <a:lstStyle/>
                    <a:p>
                      <a:pPr algn="ctr" rtl="1"/>
                      <a:r>
                        <a:rPr kumimoji="0" lang="en-US" sz="1800" b="1" kern="1200" dirty="0" smtClean="0">
                          <a:solidFill>
                            <a:schemeClr val="lt1"/>
                          </a:solidFill>
                          <a:latin typeface="+mn-lt"/>
                          <a:ea typeface="+mn-ea"/>
                          <a:cs typeface="+mn-cs"/>
                        </a:rPr>
                        <a:t>x</a:t>
                      </a:r>
                      <a:r>
                        <a:rPr kumimoji="0" lang="en-US" sz="1800" b="1" kern="1200" baseline="-25000" dirty="0" smtClean="0">
                          <a:solidFill>
                            <a:schemeClr val="lt1"/>
                          </a:solidFill>
                          <a:latin typeface="+mn-lt"/>
                          <a:ea typeface="+mn-ea"/>
                          <a:cs typeface="+mn-cs"/>
                        </a:rPr>
                        <a:t>2</a:t>
                      </a:r>
                      <a:endParaRPr lang="ar-SA"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en-US" sz="1800" b="1" kern="1200" dirty="0" smtClean="0">
                          <a:solidFill>
                            <a:schemeClr val="lt1"/>
                          </a:solidFill>
                          <a:latin typeface="+mn-lt"/>
                          <a:ea typeface="+mn-ea"/>
                          <a:cs typeface="+mn-cs"/>
                        </a:rPr>
                        <a:t>x</a:t>
                      </a:r>
                      <a:r>
                        <a:rPr kumimoji="0" lang="en-US" sz="1800" b="1" kern="1200" baseline="-25000" dirty="0" smtClean="0">
                          <a:solidFill>
                            <a:schemeClr val="lt1"/>
                          </a:solidFill>
                          <a:latin typeface="+mn-lt"/>
                          <a:ea typeface="+mn-ea"/>
                          <a:cs typeface="+mn-cs"/>
                        </a:rPr>
                        <a:t>1</a:t>
                      </a:r>
                      <a:endParaRPr kumimoji="0" lang="en-US" sz="1800" b="1" kern="1200" dirty="0" smtClean="0">
                        <a:solidFill>
                          <a:schemeClr val="lt1"/>
                        </a:solidFill>
                        <a:latin typeface="+mn-lt"/>
                        <a:ea typeface="+mn-ea"/>
                        <a:cs typeface="+mn-cs"/>
                      </a:endParaRPr>
                    </a:p>
                  </a:txBody>
                  <a:tcPr/>
                </a:tc>
                <a:tc>
                  <a:txBody>
                    <a:bodyPr/>
                    <a:lstStyle/>
                    <a:p>
                      <a:pPr algn="ctr" rtl="1"/>
                      <a:r>
                        <a:rPr lang="en-US" sz="1400" b="1" dirty="0" smtClean="0"/>
                        <a:t>Basic</a:t>
                      </a:r>
                      <a:endParaRPr lang="ar-SA" sz="1400" b="1" dirty="0"/>
                    </a:p>
                  </a:txBody>
                  <a:tcPr/>
                </a:tc>
              </a:tr>
              <a:tr h="370840">
                <a:tc>
                  <a:txBody>
                    <a:bodyPr/>
                    <a:lstStyle/>
                    <a:p>
                      <a:pPr algn="ctr" rtl="1"/>
                      <a:r>
                        <a:rPr lang="en-US" dirty="0" smtClean="0"/>
                        <a:t>0</a:t>
                      </a:r>
                      <a:endParaRPr lang="ar-SA" dirty="0"/>
                    </a:p>
                  </a:txBody>
                  <a:tcPr/>
                </a:tc>
                <a:tc>
                  <a:txBody>
                    <a:bodyPr/>
                    <a:lstStyle/>
                    <a:p>
                      <a:pPr algn="ctr" rtl="1"/>
                      <a:r>
                        <a:rPr lang="en-US" dirty="0" smtClean="0"/>
                        <a:t>0</a:t>
                      </a:r>
                      <a:endParaRPr lang="ar-SA" dirty="0"/>
                    </a:p>
                  </a:txBody>
                  <a:tcPr/>
                </a:tc>
                <a:tc>
                  <a:txBody>
                    <a:bodyPr/>
                    <a:lstStyle/>
                    <a:p>
                      <a:pPr algn="ctr" rtl="1"/>
                      <a:r>
                        <a:rPr lang="en-US" dirty="0" smtClean="0"/>
                        <a:t>-1</a:t>
                      </a:r>
                      <a:endParaRPr lang="ar-SA" dirty="0"/>
                    </a:p>
                  </a:txBody>
                  <a:tcPr/>
                </a:tc>
                <a:tc>
                  <a:txBody>
                    <a:bodyPr/>
                    <a:lstStyle/>
                    <a:p>
                      <a:pPr algn="ctr" rtl="1"/>
                      <a:r>
                        <a:rPr lang="en-US" dirty="0" smtClean="0"/>
                        <a:t>-1</a:t>
                      </a:r>
                      <a:endParaRPr lang="ar-SA" dirty="0"/>
                    </a:p>
                  </a:txBody>
                  <a:tcPr/>
                </a:tc>
                <a:tc>
                  <a:txBody>
                    <a:bodyPr/>
                    <a:lstStyle/>
                    <a:p>
                      <a:pPr algn="ctr" rtl="1"/>
                      <a:r>
                        <a:rPr lang="en-US" dirty="0" smtClean="0"/>
                        <a:t>0</a:t>
                      </a:r>
                      <a:endParaRPr lang="ar-SA" dirty="0"/>
                    </a:p>
                  </a:txBody>
                  <a:tcPr/>
                </a:tc>
                <a:tc>
                  <a:txBody>
                    <a:bodyPr/>
                    <a:lstStyle/>
                    <a:p>
                      <a:pPr algn="ctr" rtl="1"/>
                      <a:r>
                        <a:rPr lang="en-US" dirty="0" smtClean="0"/>
                        <a:t>0</a:t>
                      </a:r>
                      <a:endParaRPr lang="ar-SA" dirty="0"/>
                    </a:p>
                  </a:txBody>
                  <a:tcPr/>
                </a:tc>
                <a:tc>
                  <a:txBody>
                    <a:bodyPr/>
                    <a:lstStyle/>
                    <a:p>
                      <a:pPr algn="ctr" rtl="1"/>
                      <a:r>
                        <a:rPr lang="en-US" dirty="0" smtClean="0"/>
                        <a:t>0</a:t>
                      </a:r>
                      <a:endParaRPr lang="ar-SA" dirty="0"/>
                    </a:p>
                  </a:txBody>
                  <a:tcPr/>
                </a:tc>
                <a:tc>
                  <a:txBody>
                    <a:bodyPr/>
                    <a:lstStyle/>
                    <a:p>
                      <a:pPr algn="ctr" rtl="1"/>
                      <a:r>
                        <a:rPr lang="en-US" b="1" dirty="0" smtClean="0"/>
                        <a:t>r</a:t>
                      </a:r>
                      <a:endParaRPr lang="ar-SA" b="1" dirty="0"/>
                    </a:p>
                  </a:txBody>
                  <a:tcPr/>
                </a:tc>
              </a:tr>
              <a:tr h="370840">
                <a:tc>
                  <a:txBody>
                    <a:bodyPr/>
                    <a:lstStyle/>
                    <a:p>
                      <a:pPr algn="ctr" rtl="1"/>
                      <a:r>
                        <a:rPr lang="en-US" dirty="0" smtClean="0"/>
                        <a:t>3/5</a:t>
                      </a:r>
                      <a:endParaRPr lang="ar-SA" dirty="0"/>
                    </a:p>
                  </a:txBody>
                  <a:tcPr/>
                </a:tc>
                <a:tc>
                  <a:txBody>
                    <a:bodyPr/>
                    <a:lstStyle/>
                    <a:p>
                      <a:pPr algn="ctr" rtl="1"/>
                      <a:r>
                        <a:rPr lang="en-US" dirty="0" smtClean="0"/>
                        <a:t>0</a:t>
                      </a:r>
                      <a:endParaRPr lang="ar-SA" dirty="0"/>
                    </a:p>
                  </a:txBody>
                  <a:tcPr/>
                </a:tc>
                <a:tc>
                  <a:txBody>
                    <a:bodyPr/>
                    <a:lstStyle/>
                    <a:p>
                      <a:pPr algn="ctr" rtl="1"/>
                      <a:r>
                        <a:rPr lang="en-US" dirty="0" smtClean="0"/>
                        <a:t>-1/5</a:t>
                      </a:r>
                      <a:endParaRPr lang="ar-SA" dirty="0"/>
                    </a:p>
                  </a:txBody>
                  <a:tcPr/>
                </a:tc>
                <a:tc>
                  <a:txBody>
                    <a:bodyPr/>
                    <a:lstStyle/>
                    <a:p>
                      <a:pPr algn="ctr" rtl="1"/>
                      <a:r>
                        <a:rPr lang="en-US" dirty="0" smtClean="0"/>
                        <a:t>3/5</a:t>
                      </a:r>
                      <a:endParaRPr lang="ar-SA" dirty="0"/>
                    </a:p>
                  </a:txBody>
                  <a:tcPr/>
                </a:tc>
                <a:tc>
                  <a:txBody>
                    <a:bodyPr/>
                    <a:lstStyle/>
                    <a:p>
                      <a:pPr algn="ctr" rtl="1"/>
                      <a:r>
                        <a:rPr lang="en-US" dirty="0" smtClean="0"/>
                        <a:t>1/5</a:t>
                      </a:r>
                      <a:endParaRPr lang="ar-SA" dirty="0"/>
                    </a:p>
                  </a:txBody>
                  <a:tcPr/>
                </a:tc>
                <a:tc>
                  <a:txBody>
                    <a:bodyPr/>
                    <a:lstStyle/>
                    <a:p>
                      <a:pPr algn="ctr" rtl="1"/>
                      <a:r>
                        <a:rPr lang="en-US" dirty="0" smtClean="0"/>
                        <a:t>0</a:t>
                      </a:r>
                      <a:endParaRPr lang="ar-SA" dirty="0"/>
                    </a:p>
                  </a:txBody>
                  <a:tcPr/>
                </a:tc>
                <a:tc>
                  <a:txBody>
                    <a:bodyPr/>
                    <a:lstStyle/>
                    <a:p>
                      <a:pPr algn="ctr" rtl="1"/>
                      <a:r>
                        <a:rPr lang="en-US" dirty="0" smtClean="0"/>
                        <a:t>1</a:t>
                      </a:r>
                      <a:endParaRPr lang="ar-SA"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en-US" sz="1800" b="1" kern="1200" dirty="0" smtClean="0">
                          <a:solidFill>
                            <a:schemeClr val="bg1"/>
                          </a:solidFill>
                          <a:latin typeface="+mn-lt"/>
                          <a:ea typeface="+mn-ea"/>
                          <a:cs typeface="+mn-cs"/>
                        </a:rPr>
                        <a:t>x</a:t>
                      </a:r>
                      <a:r>
                        <a:rPr kumimoji="0" lang="en-US" sz="1800" b="0" kern="1200" baseline="-25000" dirty="0" smtClean="0">
                          <a:solidFill>
                            <a:schemeClr val="bg1"/>
                          </a:solidFill>
                          <a:latin typeface="+mn-lt"/>
                          <a:ea typeface="+mn-ea"/>
                          <a:cs typeface="+mn-cs"/>
                        </a:rPr>
                        <a:t>1</a:t>
                      </a:r>
                      <a:endParaRPr lang="ar-SA" b="0" dirty="0" smtClean="0">
                        <a:solidFill>
                          <a:schemeClr val="bg1"/>
                        </a:solidFill>
                      </a:endParaRPr>
                    </a:p>
                  </a:txBody>
                  <a:tcPr/>
                </a:tc>
              </a:tr>
              <a:tr h="370840">
                <a:tc>
                  <a:txBody>
                    <a:bodyPr/>
                    <a:lstStyle/>
                    <a:p>
                      <a:pPr algn="ctr" rtl="1"/>
                      <a:r>
                        <a:rPr lang="en-US" dirty="0" smtClean="0"/>
                        <a:t>6/5</a:t>
                      </a:r>
                      <a:endParaRPr lang="ar-SA" dirty="0"/>
                    </a:p>
                  </a:txBody>
                  <a:tcPr/>
                </a:tc>
                <a:tc>
                  <a:txBody>
                    <a:bodyPr/>
                    <a:lstStyle/>
                    <a:p>
                      <a:pPr algn="ctr" rtl="1"/>
                      <a:r>
                        <a:rPr lang="en-US" dirty="0" smtClean="0"/>
                        <a:t>0</a:t>
                      </a:r>
                      <a:endParaRPr lang="ar-SA" dirty="0"/>
                    </a:p>
                  </a:txBody>
                  <a:tcPr/>
                </a:tc>
                <a:tc>
                  <a:txBody>
                    <a:bodyPr/>
                    <a:lstStyle/>
                    <a:p>
                      <a:pPr algn="ctr" rtl="1"/>
                      <a:r>
                        <a:rPr lang="en-US" dirty="0" smtClean="0"/>
                        <a:t>3/5</a:t>
                      </a:r>
                      <a:endParaRPr lang="ar-SA" dirty="0"/>
                    </a:p>
                  </a:txBody>
                  <a:tcPr/>
                </a:tc>
                <a:tc>
                  <a:txBody>
                    <a:bodyPr/>
                    <a:lstStyle/>
                    <a:p>
                      <a:pPr algn="ctr" rtl="1"/>
                      <a:r>
                        <a:rPr lang="en-US" dirty="0" smtClean="0"/>
                        <a:t>-4/5</a:t>
                      </a:r>
                      <a:endParaRPr lang="ar-SA" dirty="0"/>
                    </a:p>
                  </a:txBody>
                  <a:tcPr/>
                </a:tc>
                <a:tc>
                  <a:txBody>
                    <a:bodyPr/>
                    <a:lstStyle/>
                    <a:p>
                      <a:pPr algn="ctr" rtl="1"/>
                      <a:r>
                        <a:rPr lang="en-US" dirty="0" smtClean="0"/>
                        <a:t>-3/5</a:t>
                      </a:r>
                      <a:endParaRPr lang="ar-SA" dirty="0"/>
                    </a:p>
                  </a:txBody>
                  <a:tcPr/>
                </a:tc>
                <a:tc>
                  <a:txBody>
                    <a:bodyPr/>
                    <a:lstStyle/>
                    <a:p>
                      <a:pPr algn="ctr" rtl="1"/>
                      <a:r>
                        <a:rPr lang="en-US" dirty="0" smtClean="0"/>
                        <a:t>1</a:t>
                      </a:r>
                      <a:endParaRPr lang="ar-SA" dirty="0"/>
                    </a:p>
                  </a:txBody>
                  <a:tcPr/>
                </a:tc>
                <a:tc>
                  <a:txBody>
                    <a:bodyPr/>
                    <a:lstStyle/>
                    <a:p>
                      <a:pPr algn="ctr" rtl="1"/>
                      <a:r>
                        <a:rPr lang="en-US" dirty="0" smtClean="0"/>
                        <a:t>0</a:t>
                      </a:r>
                      <a:endParaRPr lang="ar-SA"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en-US" sz="1800" b="1" kern="1200" dirty="0" smtClean="0">
                          <a:solidFill>
                            <a:schemeClr val="bg1"/>
                          </a:solidFill>
                          <a:latin typeface="+mn-lt"/>
                          <a:ea typeface="+mn-ea"/>
                          <a:cs typeface="+mn-cs"/>
                        </a:rPr>
                        <a:t>x</a:t>
                      </a:r>
                      <a:r>
                        <a:rPr kumimoji="0" lang="en-US" sz="1800" b="1" kern="1200" baseline="-25000" dirty="0" smtClean="0">
                          <a:solidFill>
                            <a:schemeClr val="bg1"/>
                          </a:solidFill>
                          <a:latin typeface="+mn-lt"/>
                          <a:ea typeface="+mn-ea"/>
                          <a:cs typeface="+mn-cs"/>
                        </a:rPr>
                        <a:t>2</a:t>
                      </a:r>
                      <a:endParaRPr lang="ar-SA" b="1" dirty="0" smtClean="0">
                        <a:solidFill>
                          <a:schemeClr val="bg1"/>
                        </a:solidFill>
                      </a:endParaRPr>
                    </a:p>
                  </a:txBody>
                  <a:tcPr/>
                </a:tc>
              </a:tr>
              <a:tr h="370840">
                <a:tc>
                  <a:txBody>
                    <a:bodyPr/>
                    <a:lstStyle/>
                    <a:p>
                      <a:pPr algn="ctr" rtl="1"/>
                      <a:r>
                        <a:rPr lang="en-US" dirty="0" smtClean="0"/>
                        <a:t>1</a:t>
                      </a:r>
                      <a:endParaRPr lang="ar-SA" dirty="0"/>
                    </a:p>
                  </a:txBody>
                  <a:tcPr/>
                </a:tc>
                <a:tc>
                  <a:txBody>
                    <a:bodyPr/>
                    <a:lstStyle/>
                    <a:p>
                      <a:pPr algn="ctr" rtl="1"/>
                      <a:r>
                        <a:rPr lang="en-US" dirty="0" smtClean="0"/>
                        <a:t>1</a:t>
                      </a:r>
                      <a:endParaRPr lang="ar-SA" dirty="0"/>
                    </a:p>
                  </a:txBody>
                  <a:tcPr/>
                </a:tc>
                <a:tc>
                  <a:txBody>
                    <a:bodyPr/>
                    <a:lstStyle/>
                    <a:p>
                      <a:pPr algn="ctr" rtl="1"/>
                      <a:r>
                        <a:rPr lang="en-US" dirty="0" smtClean="0"/>
                        <a:t>-1</a:t>
                      </a:r>
                      <a:endParaRPr lang="ar-SA" dirty="0"/>
                    </a:p>
                  </a:txBody>
                  <a:tcPr/>
                </a:tc>
                <a:tc>
                  <a:txBody>
                    <a:bodyPr/>
                    <a:lstStyle/>
                    <a:p>
                      <a:pPr algn="ctr" rtl="1"/>
                      <a:r>
                        <a:rPr lang="en-US" dirty="0" smtClean="0"/>
                        <a:t>1</a:t>
                      </a:r>
                      <a:endParaRPr lang="ar-SA" dirty="0"/>
                    </a:p>
                  </a:txBody>
                  <a:tcPr/>
                </a:tc>
                <a:tc>
                  <a:txBody>
                    <a:bodyPr/>
                    <a:lstStyle/>
                    <a:p>
                      <a:pPr algn="ctr" rtl="1"/>
                      <a:r>
                        <a:rPr lang="en-US" dirty="0" smtClean="0"/>
                        <a:t>1</a:t>
                      </a:r>
                      <a:endParaRPr lang="ar-SA" dirty="0"/>
                    </a:p>
                  </a:txBody>
                  <a:tcPr/>
                </a:tc>
                <a:tc>
                  <a:txBody>
                    <a:bodyPr/>
                    <a:lstStyle/>
                    <a:p>
                      <a:pPr algn="ctr" rtl="1"/>
                      <a:r>
                        <a:rPr lang="en-US" dirty="0" smtClean="0"/>
                        <a:t>0</a:t>
                      </a:r>
                      <a:endParaRPr lang="ar-SA" dirty="0"/>
                    </a:p>
                  </a:txBody>
                  <a:tcPr/>
                </a:tc>
                <a:tc>
                  <a:txBody>
                    <a:bodyPr/>
                    <a:lstStyle/>
                    <a:p>
                      <a:pPr algn="ctr" rtl="1"/>
                      <a:r>
                        <a:rPr lang="en-US" dirty="0" smtClean="0"/>
                        <a:t>0</a:t>
                      </a:r>
                      <a:endParaRPr lang="ar-SA" dirty="0"/>
                    </a:p>
                  </a:txBody>
                  <a:tcPr/>
                </a:tc>
                <a:tc>
                  <a:txBody>
                    <a:bodyPr/>
                    <a:lstStyle/>
                    <a:p>
                      <a:pPr algn="ctr" rtl="1"/>
                      <a:r>
                        <a:rPr kumimoji="0" lang="en-US" b="1" kern="1200" dirty="0" smtClean="0">
                          <a:solidFill>
                            <a:schemeClr val="dk1"/>
                          </a:solidFill>
                          <a:latin typeface="+mn-lt"/>
                          <a:ea typeface="+mn-ea"/>
                          <a:cs typeface="+mn-cs"/>
                        </a:rPr>
                        <a:t>x4</a:t>
                      </a:r>
                      <a:endParaRPr kumimoji="0" lang="ar-SA" b="1" kern="1200" dirty="0" smtClean="0">
                        <a:solidFill>
                          <a:schemeClr val="dk1"/>
                        </a:solidFill>
                        <a:latin typeface="+mn-lt"/>
                        <a:ea typeface="+mn-ea"/>
                        <a:cs typeface="+mn-cs"/>
                      </a:endParaRPr>
                    </a:p>
                  </a:txBody>
                  <a:tcPr/>
                </a:tc>
              </a:tr>
            </a:tbl>
          </a:graphicData>
        </a:graphic>
      </p:graphicFrame>
      <p:sp>
        <p:nvSpPr>
          <p:cNvPr id="7" name="مربع نص 6"/>
          <p:cNvSpPr txBox="1">
            <a:spLocks noChangeArrowheads="1"/>
          </p:cNvSpPr>
          <p:nvPr/>
        </p:nvSpPr>
        <p:spPr bwMode="auto">
          <a:xfrm>
            <a:off x="1952625" y="1071564"/>
            <a:ext cx="8286750" cy="708025"/>
          </a:xfrm>
          <a:prstGeom prst="rect">
            <a:avLst/>
          </a:prstGeom>
          <a:noFill/>
          <a:ln w="9525">
            <a:noFill/>
            <a:miter lim="800000"/>
            <a:headEnd/>
            <a:tailEnd/>
          </a:ln>
        </p:spPr>
        <p:txBody>
          <a:bodyPr>
            <a:spAutoFit/>
          </a:bodyPr>
          <a:lstStyle/>
          <a:p>
            <a:pPr algn="l" rtl="0"/>
            <a:r>
              <a:rPr lang="en-US" sz="2000">
                <a:cs typeface="Tahoma" pitchFamily="34" charset="0"/>
              </a:rPr>
              <a:t>By using new r-row, we solve Phase I of the problem which yields the following optimum tableau</a:t>
            </a:r>
            <a:endParaRPr lang="ar-SA" sz="2000">
              <a:cs typeface="Tahoma" pitchFamily="34" charset="0"/>
            </a:endParaRPr>
          </a:p>
        </p:txBody>
      </p:sp>
      <p:sp>
        <p:nvSpPr>
          <p:cNvPr id="9" name="مربع نص 8"/>
          <p:cNvSpPr txBox="1">
            <a:spLocks noChangeArrowheads="1"/>
          </p:cNvSpPr>
          <p:nvPr/>
        </p:nvSpPr>
        <p:spPr bwMode="auto">
          <a:xfrm>
            <a:off x="2024064" y="4000500"/>
            <a:ext cx="8143875" cy="954088"/>
          </a:xfrm>
          <a:prstGeom prst="rect">
            <a:avLst/>
          </a:prstGeom>
          <a:noFill/>
          <a:ln w="9525">
            <a:noFill/>
            <a:miter lim="800000"/>
            <a:headEnd/>
            <a:tailEnd/>
          </a:ln>
        </p:spPr>
        <p:txBody>
          <a:bodyPr>
            <a:spAutoFit/>
          </a:bodyPr>
          <a:lstStyle/>
          <a:p>
            <a:pPr algn="l"/>
            <a:r>
              <a:rPr lang="en-US" sz="2000">
                <a:cs typeface="Tahoma" pitchFamily="34" charset="0"/>
              </a:rPr>
              <a:t>Because minimum r=0, Phase I produces the basic feasible solution:</a:t>
            </a:r>
          </a:p>
          <a:p>
            <a:pPr algn="l"/>
            <a:endParaRPr lang="en-US">
              <a:cs typeface="Tahoma" pitchFamily="34" charset="0"/>
            </a:endParaRPr>
          </a:p>
          <a:p>
            <a:pPr algn="l"/>
            <a:r>
              <a:rPr lang="en-US">
                <a:cs typeface="Tahoma" pitchFamily="34" charset="0"/>
              </a:rPr>
              <a:t> </a:t>
            </a:r>
            <a:endParaRPr lang="ar-SA">
              <a:cs typeface="Tahoma" pitchFamily="34" charset="0"/>
            </a:endParaRPr>
          </a:p>
        </p:txBody>
      </p:sp>
      <p:graphicFrame>
        <p:nvGraphicFramePr>
          <p:cNvPr id="10" name="Object 2"/>
          <p:cNvGraphicFramePr>
            <a:graphicFrameLocks noChangeAspect="1"/>
          </p:cNvGraphicFramePr>
          <p:nvPr/>
        </p:nvGraphicFramePr>
        <p:xfrm>
          <a:off x="4452938" y="4500563"/>
          <a:ext cx="3092450" cy="785812"/>
        </p:xfrm>
        <a:graphic>
          <a:graphicData uri="http://schemas.openxmlformats.org/presentationml/2006/ole">
            <mc:AlternateContent xmlns:mc="http://schemas.openxmlformats.org/markup-compatibility/2006">
              <mc:Choice xmlns:v="urn:schemas-microsoft-com:vml" Requires="v">
                <p:oleObj spid="_x0000_s3094" name="Equation" r:id="rId4" imgW="1549080" imgH="393480" progId="Equation.3">
                  <p:embed/>
                </p:oleObj>
              </mc:Choice>
              <mc:Fallback>
                <p:oleObj name="Equation" r:id="rId4" imgW="1549080" imgH="393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52938" y="4500563"/>
                        <a:ext cx="3092450" cy="785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744892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p:nvPr/>
        </p:nvSpPr>
        <p:spPr>
          <a:xfrm>
            <a:off x="500419" y="152181"/>
            <a:ext cx="9220923" cy="646331"/>
          </a:xfrm>
          <a:prstGeom prst="rect">
            <a:avLst/>
          </a:prstGeom>
          <a:noFill/>
        </p:spPr>
        <p:txBody>
          <a:bodyPr>
            <a:spAutoFit/>
            <a:scene3d>
              <a:camera prst="orthographicFront"/>
              <a:lightRig rig="glow" dir="tl">
                <a:rot lat="0" lon="0" rev="5400000"/>
              </a:lightRig>
            </a:scene3d>
            <a:sp3d contourW="12700">
              <a:bevelT w="25400" h="25400"/>
              <a:contourClr>
                <a:schemeClr val="accent6">
                  <a:shade val="73000"/>
                </a:schemeClr>
              </a:contourClr>
            </a:sp3d>
          </a:bodyPr>
          <a:lstStyle/>
          <a:p>
            <a:pPr>
              <a:defRPr/>
            </a:pPr>
            <a:r>
              <a:rPr lang="en-US" sz="36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Artificial Starting Solution </a:t>
            </a:r>
            <a:r>
              <a:rPr lang="en-US" sz="3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a:t>
            </a:r>
            <a:endParaRPr lang="en-US" sz="36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7" name="مربع نص 6"/>
          <p:cNvSpPr txBox="1">
            <a:spLocks noChangeArrowheads="1"/>
          </p:cNvSpPr>
          <p:nvPr/>
        </p:nvSpPr>
        <p:spPr bwMode="auto">
          <a:xfrm>
            <a:off x="1952625" y="1071563"/>
            <a:ext cx="8286750" cy="461962"/>
          </a:xfrm>
          <a:prstGeom prst="rect">
            <a:avLst/>
          </a:prstGeom>
          <a:noFill/>
          <a:ln w="9525">
            <a:noFill/>
            <a:miter lim="800000"/>
            <a:headEnd/>
            <a:tailEnd/>
          </a:ln>
        </p:spPr>
        <p:txBody>
          <a:bodyPr>
            <a:spAutoFit/>
          </a:bodyPr>
          <a:lstStyle/>
          <a:p>
            <a:pPr algn="l" rtl="0"/>
            <a:r>
              <a:rPr lang="en-US" sz="2400" b="1" i="1" u="sng" dirty="0">
                <a:solidFill>
                  <a:srgbClr val="FF0000"/>
                </a:solidFill>
                <a:cs typeface="Tahoma" pitchFamily="34" charset="0"/>
              </a:rPr>
              <a:t>Phase II</a:t>
            </a:r>
            <a:endParaRPr lang="ar-SA" sz="2400" b="1" i="1" u="sng" dirty="0">
              <a:solidFill>
                <a:srgbClr val="FF0000"/>
              </a:solidFill>
              <a:cs typeface="Tahoma" pitchFamily="34" charset="0"/>
            </a:endParaRPr>
          </a:p>
        </p:txBody>
      </p:sp>
      <p:sp>
        <p:nvSpPr>
          <p:cNvPr id="9" name="مربع نص 8"/>
          <p:cNvSpPr txBox="1">
            <a:spLocks noChangeArrowheads="1"/>
          </p:cNvSpPr>
          <p:nvPr/>
        </p:nvSpPr>
        <p:spPr bwMode="auto">
          <a:xfrm>
            <a:off x="1881189" y="1571626"/>
            <a:ext cx="8143875" cy="1262063"/>
          </a:xfrm>
          <a:prstGeom prst="rect">
            <a:avLst/>
          </a:prstGeom>
          <a:noFill/>
          <a:ln w="9525">
            <a:noFill/>
            <a:miter lim="800000"/>
            <a:headEnd/>
            <a:tailEnd/>
          </a:ln>
        </p:spPr>
        <p:txBody>
          <a:bodyPr>
            <a:spAutoFit/>
          </a:bodyPr>
          <a:lstStyle/>
          <a:p>
            <a:pPr algn="l"/>
            <a:r>
              <a:rPr lang="en-US" sz="2000" dirty="0">
                <a:cs typeface="Tahoma" pitchFamily="34" charset="0"/>
              </a:rPr>
              <a:t>After eliminating artificial variables column, the original problem can be written as:</a:t>
            </a:r>
          </a:p>
          <a:p>
            <a:pPr algn="l"/>
            <a:endParaRPr lang="en-US" dirty="0">
              <a:cs typeface="Tahoma" pitchFamily="34" charset="0"/>
            </a:endParaRPr>
          </a:p>
          <a:p>
            <a:pPr algn="l"/>
            <a:r>
              <a:rPr lang="en-US" dirty="0">
                <a:cs typeface="Tahoma" pitchFamily="34" charset="0"/>
              </a:rPr>
              <a:t> </a:t>
            </a:r>
            <a:endParaRPr lang="ar-SA" dirty="0">
              <a:cs typeface="Tahoma" pitchFamily="34" charset="0"/>
            </a:endParaRPr>
          </a:p>
        </p:txBody>
      </p:sp>
      <p:sp>
        <p:nvSpPr>
          <p:cNvPr id="11" name="مربع نص 10"/>
          <p:cNvSpPr txBox="1">
            <a:spLocks noChangeArrowheads="1"/>
          </p:cNvSpPr>
          <p:nvPr/>
        </p:nvSpPr>
        <p:spPr bwMode="auto">
          <a:xfrm>
            <a:off x="1809751" y="2286000"/>
            <a:ext cx="1928813" cy="369888"/>
          </a:xfrm>
          <a:prstGeom prst="rect">
            <a:avLst/>
          </a:prstGeom>
          <a:noFill/>
          <a:ln w="9525">
            <a:noFill/>
            <a:miter lim="800000"/>
            <a:headEnd/>
            <a:tailEnd/>
          </a:ln>
        </p:spPr>
        <p:txBody>
          <a:bodyPr>
            <a:spAutoFit/>
          </a:bodyPr>
          <a:lstStyle/>
          <a:p>
            <a:pPr algn="l"/>
            <a:r>
              <a:rPr lang="en-US">
                <a:cs typeface="Tahoma" pitchFamily="34" charset="0"/>
              </a:rPr>
              <a:t>Minimize: </a:t>
            </a:r>
            <a:endParaRPr lang="ar-SA">
              <a:cs typeface="Tahoma" pitchFamily="34" charset="0"/>
            </a:endParaRPr>
          </a:p>
        </p:txBody>
      </p:sp>
      <p:graphicFrame>
        <p:nvGraphicFramePr>
          <p:cNvPr id="12" name="Object 3"/>
          <p:cNvGraphicFramePr>
            <a:graphicFrameLocks noChangeAspect="1"/>
          </p:cNvGraphicFramePr>
          <p:nvPr/>
        </p:nvGraphicFramePr>
        <p:xfrm>
          <a:off x="3033714" y="2286001"/>
          <a:ext cx="1462087" cy="428625"/>
        </p:xfrm>
        <a:graphic>
          <a:graphicData uri="http://schemas.openxmlformats.org/presentationml/2006/ole">
            <mc:AlternateContent xmlns:mc="http://schemas.openxmlformats.org/markup-compatibility/2006">
              <mc:Choice xmlns:v="urn:schemas-microsoft-com:vml" Requires="v">
                <p:oleObj spid="_x0000_s4138" name="Equation" r:id="rId4" imgW="736560" imgH="215640" progId="Equation.3">
                  <p:embed/>
                </p:oleObj>
              </mc:Choice>
              <mc:Fallback>
                <p:oleObj name="Equation" r:id="rId4" imgW="736560" imgH="215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33714" y="2286001"/>
                        <a:ext cx="1462087"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مربع نص 12"/>
          <p:cNvSpPr txBox="1">
            <a:spLocks noChangeArrowheads="1"/>
          </p:cNvSpPr>
          <p:nvPr/>
        </p:nvSpPr>
        <p:spPr bwMode="auto">
          <a:xfrm>
            <a:off x="1881188" y="2928939"/>
            <a:ext cx="1714500" cy="369887"/>
          </a:xfrm>
          <a:prstGeom prst="rect">
            <a:avLst/>
          </a:prstGeom>
          <a:noFill/>
          <a:ln w="9525">
            <a:noFill/>
            <a:miter lim="800000"/>
            <a:headEnd/>
            <a:tailEnd/>
          </a:ln>
        </p:spPr>
        <p:txBody>
          <a:bodyPr>
            <a:spAutoFit/>
          </a:bodyPr>
          <a:lstStyle/>
          <a:p>
            <a:pPr algn="l"/>
            <a:r>
              <a:rPr lang="en-US">
                <a:cs typeface="Tahoma" pitchFamily="34" charset="0"/>
              </a:rPr>
              <a:t>Subject to:</a:t>
            </a:r>
            <a:endParaRPr lang="ar-SA">
              <a:cs typeface="Tahoma" pitchFamily="34" charset="0"/>
            </a:endParaRPr>
          </a:p>
        </p:txBody>
      </p:sp>
      <p:graphicFrame>
        <p:nvGraphicFramePr>
          <p:cNvPr id="14" name="Object 4"/>
          <p:cNvGraphicFramePr>
            <a:graphicFrameLocks noChangeAspect="1"/>
          </p:cNvGraphicFramePr>
          <p:nvPr/>
        </p:nvGraphicFramePr>
        <p:xfrm>
          <a:off x="3308350" y="2921000"/>
          <a:ext cx="2789238" cy="2579688"/>
        </p:xfrm>
        <a:graphic>
          <a:graphicData uri="http://schemas.openxmlformats.org/presentationml/2006/ole">
            <mc:AlternateContent xmlns:mc="http://schemas.openxmlformats.org/markup-compatibility/2006">
              <mc:Choice xmlns:v="urn:schemas-microsoft-com:vml" Requires="v">
                <p:oleObj spid="_x0000_s4139" name="Equation" r:id="rId6" imgW="1663560" imgH="1269720" progId="Equation.3">
                  <p:embed/>
                </p:oleObj>
              </mc:Choice>
              <mc:Fallback>
                <p:oleObj name="Equation" r:id="rId6" imgW="1663560" imgH="126972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08350" y="2921000"/>
                        <a:ext cx="2789238" cy="2579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962770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p:nvPr/>
        </p:nvSpPr>
        <p:spPr>
          <a:xfrm>
            <a:off x="661265" y="350619"/>
            <a:ext cx="9220923" cy="646331"/>
          </a:xfrm>
          <a:prstGeom prst="rect">
            <a:avLst/>
          </a:prstGeom>
          <a:noFill/>
        </p:spPr>
        <p:txBody>
          <a:bodyPr>
            <a:spAutoFit/>
            <a:scene3d>
              <a:camera prst="orthographicFront"/>
              <a:lightRig rig="glow" dir="tl">
                <a:rot lat="0" lon="0" rev="5400000"/>
              </a:lightRig>
            </a:scene3d>
            <a:sp3d contourW="12700">
              <a:bevelT w="25400" h="25400"/>
              <a:contourClr>
                <a:schemeClr val="accent6">
                  <a:shade val="73000"/>
                </a:schemeClr>
              </a:contourClr>
            </a:sp3d>
          </a:bodyPr>
          <a:lstStyle/>
          <a:p>
            <a:pPr>
              <a:defRPr/>
            </a:pPr>
            <a:r>
              <a:rPr lang="en-US" sz="36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Artificial Starting Solution </a:t>
            </a:r>
            <a:r>
              <a:rPr lang="en-US" sz="3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a:t>
            </a:r>
            <a:endParaRPr lang="en-US" sz="36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graphicFrame>
        <p:nvGraphicFramePr>
          <p:cNvPr id="10" name="جدول 9"/>
          <p:cNvGraphicFramePr>
            <a:graphicFrameLocks noGrp="1"/>
          </p:cNvGraphicFramePr>
          <p:nvPr>
            <p:extLst>
              <p:ext uri="{D42A27DB-BD31-4B8C-83A1-F6EECF244321}">
                <p14:modId xmlns:p14="http://schemas.microsoft.com/office/powerpoint/2010/main" val="2637566805"/>
              </p:ext>
            </p:extLst>
          </p:nvPr>
        </p:nvGraphicFramePr>
        <p:xfrm>
          <a:off x="3095998" y="1500188"/>
          <a:ext cx="5554290" cy="1854200"/>
        </p:xfrm>
        <a:graphic>
          <a:graphicData uri="http://schemas.openxmlformats.org/drawingml/2006/table">
            <a:tbl>
              <a:tblPr rtl="1" firstRow="1" bandRow="1">
                <a:tableStyleId>{0660B408-B3CF-4A94-85FC-2B1E0A45F4A2}</a:tableStyleId>
              </a:tblPr>
              <a:tblGrid>
                <a:gridCol w="925715"/>
                <a:gridCol w="925715"/>
                <a:gridCol w="925715"/>
                <a:gridCol w="925715"/>
                <a:gridCol w="925715"/>
                <a:gridCol w="925715"/>
              </a:tblGrid>
              <a:tr h="370840">
                <a:tc>
                  <a:txBody>
                    <a:bodyPr/>
                    <a:lstStyle/>
                    <a:p>
                      <a:pPr algn="ctr" rtl="1"/>
                      <a:r>
                        <a:rPr lang="en-US" sz="1400" dirty="0" smtClean="0"/>
                        <a:t>Solution</a:t>
                      </a:r>
                      <a:endParaRPr lang="ar-SA" sz="1400" dirty="0"/>
                    </a:p>
                  </a:txBody>
                  <a:tcPr/>
                </a:tc>
                <a:tc>
                  <a:txBody>
                    <a:bodyPr/>
                    <a:lstStyle/>
                    <a:p>
                      <a:pPr algn="ctr" rtl="1"/>
                      <a:r>
                        <a:rPr kumimoji="0" lang="en-US" sz="1800" b="1" kern="1200" dirty="0" smtClean="0">
                          <a:solidFill>
                            <a:schemeClr val="lt1"/>
                          </a:solidFill>
                          <a:latin typeface="+mn-lt"/>
                          <a:ea typeface="+mn-ea"/>
                          <a:cs typeface="+mn-cs"/>
                        </a:rPr>
                        <a:t>x</a:t>
                      </a:r>
                      <a:r>
                        <a:rPr kumimoji="0" lang="en-US" sz="1800" b="1" kern="1200" baseline="-25000" dirty="0" smtClean="0">
                          <a:solidFill>
                            <a:schemeClr val="lt1"/>
                          </a:solidFill>
                          <a:latin typeface="+mn-lt"/>
                          <a:ea typeface="+mn-ea"/>
                          <a:cs typeface="+mn-cs"/>
                        </a:rPr>
                        <a:t>4</a:t>
                      </a:r>
                      <a:endParaRPr lang="ar-SA" dirty="0"/>
                    </a:p>
                  </a:txBody>
                  <a:tcPr/>
                </a:tc>
                <a:tc>
                  <a:txBody>
                    <a:bodyPr/>
                    <a:lstStyle/>
                    <a:p>
                      <a:pPr algn="ctr" rtl="1"/>
                      <a:r>
                        <a:rPr kumimoji="0" lang="en-US" sz="1800" b="1" kern="1200" dirty="0" smtClean="0">
                          <a:solidFill>
                            <a:schemeClr val="lt1"/>
                          </a:solidFill>
                          <a:latin typeface="+mn-lt"/>
                          <a:ea typeface="+mn-ea"/>
                          <a:cs typeface="+mn-cs"/>
                        </a:rPr>
                        <a:t>x</a:t>
                      </a:r>
                      <a:r>
                        <a:rPr kumimoji="0" lang="en-US" sz="1800" b="1" kern="1200" baseline="-25000" dirty="0" smtClean="0">
                          <a:solidFill>
                            <a:schemeClr val="lt1"/>
                          </a:solidFill>
                          <a:latin typeface="+mn-lt"/>
                          <a:ea typeface="+mn-ea"/>
                          <a:cs typeface="+mn-cs"/>
                        </a:rPr>
                        <a:t>3</a:t>
                      </a:r>
                      <a:endParaRPr lang="ar-SA" dirty="0"/>
                    </a:p>
                  </a:txBody>
                  <a:tcPr/>
                </a:tc>
                <a:tc>
                  <a:txBody>
                    <a:bodyPr/>
                    <a:lstStyle/>
                    <a:p>
                      <a:pPr algn="ctr" rtl="1"/>
                      <a:r>
                        <a:rPr kumimoji="0" lang="en-US" sz="1800" b="1" kern="1200" dirty="0" smtClean="0">
                          <a:solidFill>
                            <a:schemeClr val="lt1"/>
                          </a:solidFill>
                          <a:latin typeface="+mn-lt"/>
                          <a:ea typeface="+mn-ea"/>
                          <a:cs typeface="+mn-cs"/>
                        </a:rPr>
                        <a:t>x</a:t>
                      </a:r>
                      <a:r>
                        <a:rPr kumimoji="0" lang="en-US" sz="1800" b="1" kern="1200" baseline="-25000" dirty="0" smtClean="0">
                          <a:solidFill>
                            <a:schemeClr val="lt1"/>
                          </a:solidFill>
                          <a:latin typeface="+mn-lt"/>
                          <a:ea typeface="+mn-ea"/>
                          <a:cs typeface="+mn-cs"/>
                        </a:rPr>
                        <a:t>2</a:t>
                      </a:r>
                      <a:endParaRPr lang="ar-SA"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en-US" sz="1800" b="1" kern="1200" dirty="0" smtClean="0">
                          <a:solidFill>
                            <a:schemeClr val="lt1"/>
                          </a:solidFill>
                          <a:latin typeface="+mn-lt"/>
                          <a:ea typeface="+mn-ea"/>
                          <a:cs typeface="+mn-cs"/>
                        </a:rPr>
                        <a:t>x</a:t>
                      </a:r>
                      <a:r>
                        <a:rPr kumimoji="0" lang="en-US" sz="1800" b="1" kern="1200" baseline="-25000" dirty="0" smtClean="0">
                          <a:solidFill>
                            <a:schemeClr val="lt1"/>
                          </a:solidFill>
                          <a:latin typeface="+mn-lt"/>
                          <a:ea typeface="+mn-ea"/>
                          <a:cs typeface="+mn-cs"/>
                        </a:rPr>
                        <a:t>1</a:t>
                      </a:r>
                      <a:endParaRPr kumimoji="0" lang="en-US" sz="1800" b="1" kern="1200" dirty="0" smtClean="0">
                        <a:solidFill>
                          <a:schemeClr val="lt1"/>
                        </a:solidFill>
                        <a:latin typeface="+mn-lt"/>
                        <a:ea typeface="+mn-ea"/>
                        <a:cs typeface="+mn-cs"/>
                      </a:endParaRPr>
                    </a:p>
                  </a:txBody>
                  <a:tcPr/>
                </a:tc>
                <a:tc>
                  <a:txBody>
                    <a:bodyPr/>
                    <a:lstStyle/>
                    <a:p>
                      <a:pPr algn="ctr" rtl="1"/>
                      <a:r>
                        <a:rPr lang="en-US" sz="1400" dirty="0" smtClean="0"/>
                        <a:t>Basic</a:t>
                      </a:r>
                      <a:endParaRPr lang="ar-SA" sz="1400" dirty="0"/>
                    </a:p>
                  </a:txBody>
                  <a:tcPr/>
                </a:tc>
              </a:tr>
              <a:tr h="370840">
                <a:tc>
                  <a:txBody>
                    <a:bodyPr/>
                    <a:lstStyle/>
                    <a:p>
                      <a:pPr algn="ctr" rtl="1"/>
                      <a:r>
                        <a:rPr lang="en-US" dirty="0" smtClean="0"/>
                        <a:t>0</a:t>
                      </a:r>
                      <a:endParaRPr lang="ar-SA" dirty="0"/>
                    </a:p>
                  </a:txBody>
                  <a:tcPr/>
                </a:tc>
                <a:tc>
                  <a:txBody>
                    <a:bodyPr/>
                    <a:lstStyle/>
                    <a:p>
                      <a:pPr algn="ctr" rtl="1"/>
                      <a:r>
                        <a:rPr lang="en-US" dirty="0" smtClean="0"/>
                        <a:t>0</a:t>
                      </a:r>
                      <a:endParaRPr lang="ar-SA" dirty="0"/>
                    </a:p>
                  </a:txBody>
                  <a:tcPr/>
                </a:tc>
                <a:tc>
                  <a:txBody>
                    <a:bodyPr/>
                    <a:lstStyle/>
                    <a:p>
                      <a:pPr algn="ctr" rtl="1"/>
                      <a:r>
                        <a:rPr lang="en-US" dirty="0" smtClean="0"/>
                        <a:t>0</a:t>
                      </a:r>
                      <a:endParaRPr lang="ar-SA" dirty="0"/>
                    </a:p>
                  </a:txBody>
                  <a:tcPr/>
                </a:tc>
                <a:tc>
                  <a:txBody>
                    <a:bodyPr/>
                    <a:lstStyle/>
                    <a:p>
                      <a:pPr algn="ctr" rtl="1"/>
                      <a:r>
                        <a:rPr lang="en-US" dirty="0" smtClean="0"/>
                        <a:t>-1</a:t>
                      </a:r>
                      <a:endParaRPr lang="ar-SA" dirty="0"/>
                    </a:p>
                  </a:txBody>
                  <a:tcPr/>
                </a:tc>
                <a:tc>
                  <a:txBody>
                    <a:bodyPr/>
                    <a:lstStyle/>
                    <a:p>
                      <a:pPr algn="ctr" rtl="1"/>
                      <a:r>
                        <a:rPr lang="en-US" dirty="0" smtClean="0"/>
                        <a:t>-4</a:t>
                      </a:r>
                      <a:endParaRPr lang="ar-SA" dirty="0"/>
                    </a:p>
                  </a:txBody>
                  <a:tcPr/>
                </a:tc>
                <a:tc>
                  <a:txBody>
                    <a:bodyPr/>
                    <a:lstStyle/>
                    <a:p>
                      <a:pPr algn="ctr" rtl="1"/>
                      <a:r>
                        <a:rPr lang="en-US" dirty="0" smtClean="0"/>
                        <a:t>z</a:t>
                      </a:r>
                      <a:endParaRPr lang="ar-SA" dirty="0"/>
                    </a:p>
                  </a:txBody>
                  <a:tcPr/>
                </a:tc>
              </a:tr>
              <a:tr h="370840">
                <a:tc>
                  <a:txBody>
                    <a:bodyPr/>
                    <a:lstStyle/>
                    <a:p>
                      <a:pPr algn="ctr" rtl="1"/>
                      <a:r>
                        <a:rPr lang="en-US" dirty="0" smtClean="0"/>
                        <a:t>3/5</a:t>
                      </a:r>
                      <a:endParaRPr lang="ar-SA" dirty="0"/>
                    </a:p>
                  </a:txBody>
                  <a:tcPr/>
                </a:tc>
                <a:tc>
                  <a:txBody>
                    <a:bodyPr/>
                    <a:lstStyle/>
                    <a:p>
                      <a:pPr algn="ctr" rtl="1"/>
                      <a:r>
                        <a:rPr lang="en-US" dirty="0" smtClean="0"/>
                        <a:t>0</a:t>
                      </a:r>
                      <a:endParaRPr lang="ar-SA" dirty="0"/>
                    </a:p>
                  </a:txBody>
                  <a:tcPr/>
                </a:tc>
                <a:tc>
                  <a:txBody>
                    <a:bodyPr/>
                    <a:lstStyle/>
                    <a:p>
                      <a:pPr algn="ctr" rtl="1"/>
                      <a:r>
                        <a:rPr lang="en-US" dirty="0" smtClean="0"/>
                        <a:t>1/5</a:t>
                      </a:r>
                      <a:endParaRPr lang="ar-SA" dirty="0"/>
                    </a:p>
                  </a:txBody>
                  <a:tcPr/>
                </a:tc>
                <a:tc>
                  <a:txBody>
                    <a:bodyPr/>
                    <a:lstStyle/>
                    <a:p>
                      <a:pPr algn="ctr" rtl="1"/>
                      <a:r>
                        <a:rPr lang="en-US" dirty="0" smtClean="0"/>
                        <a:t>0</a:t>
                      </a:r>
                      <a:endParaRPr lang="ar-SA" dirty="0"/>
                    </a:p>
                  </a:txBody>
                  <a:tcPr/>
                </a:tc>
                <a:tc>
                  <a:txBody>
                    <a:bodyPr/>
                    <a:lstStyle/>
                    <a:p>
                      <a:pPr algn="ctr" rtl="1"/>
                      <a:r>
                        <a:rPr lang="en-US" dirty="0" smtClean="0"/>
                        <a:t>1</a:t>
                      </a:r>
                      <a:endParaRPr lang="ar-SA"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en-US" sz="1800" b="1" kern="1200" dirty="0" smtClean="0">
                          <a:solidFill>
                            <a:schemeClr val="tx1"/>
                          </a:solidFill>
                          <a:latin typeface="+mn-lt"/>
                          <a:ea typeface="+mn-ea"/>
                          <a:cs typeface="+mn-cs"/>
                        </a:rPr>
                        <a:t>x</a:t>
                      </a:r>
                      <a:r>
                        <a:rPr kumimoji="0" lang="en-US" sz="1800" b="1" kern="1200" baseline="-25000" dirty="0" smtClean="0">
                          <a:solidFill>
                            <a:schemeClr val="tx1"/>
                          </a:solidFill>
                          <a:latin typeface="+mn-lt"/>
                          <a:ea typeface="+mn-ea"/>
                          <a:cs typeface="+mn-cs"/>
                        </a:rPr>
                        <a:t>1</a:t>
                      </a:r>
                      <a:endParaRPr lang="ar-SA" dirty="0" smtClean="0">
                        <a:solidFill>
                          <a:schemeClr val="tx1"/>
                        </a:solidFill>
                      </a:endParaRPr>
                    </a:p>
                  </a:txBody>
                  <a:tcPr/>
                </a:tc>
              </a:tr>
              <a:tr h="370840">
                <a:tc>
                  <a:txBody>
                    <a:bodyPr/>
                    <a:lstStyle/>
                    <a:p>
                      <a:pPr algn="ctr" rtl="1"/>
                      <a:r>
                        <a:rPr lang="en-US" dirty="0" smtClean="0"/>
                        <a:t>6/5</a:t>
                      </a:r>
                      <a:endParaRPr lang="ar-SA" dirty="0"/>
                    </a:p>
                  </a:txBody>
                  <a:tcPr/>
                </a:tc>
                <a:tc>
                  <a:txBody>
                    <a:bodyPr/>
                    <a:lstStyle/>
                    <a:p>
                      <a:pPr algn="ctr" rtl="1"/>
                      <a:r>
                        <a:rPr lang="en-US" dirty="0" smtClean="0"/>
                        <a:t>0</a:t>
                      </a:r>
                      <a:endParaRPr lang="ar-SA" dirty="0"/>
                    </a:p>
                  </a:txBody>
                  <a:tcPr/>
                </a:tc>
                <a:tc>
                  <a:txBody>
                    <a:bodyPr/>
                    <a:lstStyle/>
                    <a:p>
                      <a:pPr algn="ctr" rtl="1"/>
                      <a:r>
                        <a:rPr lang="en-US" dirty="0" smtClean="0"/>
                        <a:t>-3/5</a:t>
                      </a:r>
                      <a:endParaRPr lang="ar-SA" dirty="0"/>
                    </a:p>
                  </a:txBody>
                  <a:tcPr/>
                </a:tc>
                <a:tc>
                  <a:txBody>
                    <a:bodyPr/>
                    <a:lstStyle/>
                    <a:p>
                      <a:pPr algn="ctr" rtl="1"/>
                      <a:r>
                        <a:rPr lang="en-US" dirty="0" smtClean="0"/>
                        <a:t>1</a:t>
                      </a:r>
                      <a:endParaRPr lang="ar-SA" dirty="0"/>
                    </a:p>
                  </a:txBody>
                  <a:tcPr/>
                </a:tc>
                <a:tc>
                  <a:txBody>
                    <a:bodyPr/>
                    <a:lstStyle/>
                    <a:p>
                      <a:pPr algn="ctr" rtl="1"/>
                      <a:r>
                        <a:rPr lang="en-US" dirty="0" smtClean="0"/>
                        <a:t>0</a:t>
                      </a:r>
                      <a:endParaRPr lang="ar-SA"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en-US" sz="1800" b="1" kern="1200" dirty="0" smtClean="0">
                          <a:solidFill>
                            <a:schemeClr val="tx1"/>
                          </a:solidFill>
                          <a:latin typeface="+mn-lt"/>
                          <a:ea typeface="+mn-ea"/>
                          <a:cs typeface="+mn-cs"/>
                        </a:rPr>
                        <a:t>x</a:t>
                      </a:r>
                      <a:r>
                        <a:rPr kumimoji="0" lang="en-US" sz="1800" b="1" kern="1200" baseline="-25000" dirty="0" smtClean="0">
                          <a:solidFill>
                            <a:schemeClr val="tx1"/>
                          </a:solidFill>
                          <a:latin typeface="+mn-lt"/>
                          <a:ea typeface="+mn-ea"/>
                          <a:cs typeface="+mn-cs"/>
                        </a:rPr>
                        <a:t>2</a:t>
                      </a:r>
                      <a:endParaRPr lang="ar-SA" dirty="0" smtClean="0">
                        <a:solidFill>
                          <a:schemeClr val="tx1"/>
                        </a:solidFill>
                      </a:endParaRPr>
                    </a:p>
                  </a:txBody>
                  <a:tcPr/>
                </a:tc>
              </a:tr>
              <a:tr h="370840">
                <a:tc>
                  <a:txBody>
                    <a:bodyPr/>
                    <a:lstStyle/>
                    <a:p>
                      <a:pPr algn="ctr" rtl="1"/>
                      <a:r>
                        <a:rPr lang="en-US" dirty="0" smtClean="0"/>
                        <a:t>1</a:t>
                      </a:r>
                      <a:endParaRPr lang="ar-SA" dirty="0"/>
                    </a:p>
                  </a:txBody>
                  <a:tcPr/>
                </a:tc>
                <a:tc>
                  <a:txBody>
                    <a:bodyPr/>
                    <a:lstStyle/>
                    <a:p>
                      <a:pPr algn="ctr" rtl="1"/>
                      <a:r>
                        <a:rPr lang="en-US" dirty="0" smtClean="0"/>
                        <a:t>1</a:t>
                      </a:r>
                      <a:endParaRPr lang="ar-SA" dirty="0"/>
                    </a:p>
                  </a:txBody>
                  <a:tcPr/>
                </a:tc>
                <a:tc>
                  <a:txBody>
                    <a:bodyPr/>
                    <a:lstStyle/>
                    <a:p>
                      <a:pPr algn="ctr" rtl="1"/>
                      <a:r>
                        <a:rPr lang="en-US" dirty="0" smtClean="0"/>
                        <a:t>1</a:t>
                      </a:r>
                      <a:endParaRPr lang="ar-SA" dirty="0"/>
                    </a:p>
                  </a:txBody>
                  <a:tcPr/>
                </a:tc>
                <a:tc>
                  <a:txBody>
                    <a:bodyPr/>
                    <a:lstStyle/>
                    <a:p>
                      <a:pPr algn="ctr" rtl="1"/>
                      <a:r>
                        <a:rPr lang="en-US" dirty="0" smtClean="0"/>
                        <a:t>0</a:t>
                      </a:r>
                      <a:endParaRPr lang="ar-SA" dirty="0"/>
                    </a:p>
                  </a:txBody>
                  <a:tcPr/>
                </a:tc>
                <a:tc>
                  <a:txBody>
                    <a:bodyPr/>
                    <a:lstStyle/>
                    <a:p>
                      <a:pPr algn="ctr" rtl="1"/>
                      <a:r>
                        <a:rPr lang="en-US" dirty="0" smtClean="0"/>
                        <a:t>0</a:t>
                      </a:r>
                      <a:endParaRPr lang="ar-SA" dirty="0"/>
                    </a:p>
                  </a:txBody>
                  <a:tcPr/>
                </a:tc>
                <a:tc>
                  <a:txBody>
                    <a:bodyPr/>
                    <a:lstStyle/>
                    <a:p>
                      <a:pPr algn="ctr" rtl="1"/>
                      <a:r>
                        <a:rPr kumimoji="0" lang="en-US" kern="1200" dirty="0" smtClean="0">
                          <a:solidFill>
                            <a:schemeClr val="dk1"/>
                          </a:solidFill>
                          <a:latin typeface="+mn-lt"/>
                          <a:ea typeface="+mn-ea"/>
                          <a:cs typeface="+mn-cs"/>
                        </a:rPr>
                        <a:t>x4</a:t>
                      </a:r>
                      <a:endParaRPr kumimoji="0" lang="ar-SA" kern="1200" dirty="0" smtClean="0">
                        <a:solidFill>
                          <a:schemeClr val="dk1"/>
                        </a:solidFill>
                        <a:latin typeface="+mn-lt"/>
                        <a:ea typeface="+mn-ea"/>
                        <a:cs typeface="+mn-cs"/>
                      </a:endParaRPr>
                    </a:p>
                  </a:txBody>
                  <a:tcPr/>
                </a:tc>
              </a:tr>
            </a:tbl>
          </a:graphicData>
        </a:graphic>
      </p:graphicFrame>
      <p:sp>
        <p:nvSpPr>
          <p:cNvPr id="15" name="مربع نص 14"/>
          <p:cNvSpPr txBox="1">
            <a:spLocks noChangeArrowheads="1"/>
          </p:cNvSpPr>
          <p:nvPr/>
        </p:nvSpPr>
        <p:spPr bwMode="auto">
          <a:xfrm>
            <a:off x="1881188" y="3857626"/>
            <a:ext cx="8001000" cy="1538883"/>
          </a:xfrm>
          <a:prstGeom prst="rect">
            <a:avLst/>
          </a:prstGeom>
          <a:noFill/>
          <a:ln w="9525">
            <a:noFill/>
            <a:miter lim="800000"/>
            <a:headEnd/>
            <a:tailEnd/>
          </a:ln>
        </p:spPr>
        <p:txBody>
          <a:bodyPr>
            <a:spAutoFit/>
          </a:bodyPr>
          <a:lstStyle/>
          <a:p>
            <a:pPr algn="l" rtl="0"/>
            <a:r>
              <a:rPr lang="en-US" sz="2000" dirty="0">
                <a:cs typeface="Tahoma" pitchFamily="34" charset="0"/>
              </a:rPr>
              <a:t>Again, because basic variables x</a:t>
            </a:r>
            <a:r>
              <a:rPr lang="en-US" sz="2000" baseline="-25000" dirty="0">
                <a:cs typeface="Tahoma" pitchFamily="34" charset="0"/>
              </a:rPr>
              <a:t>1 </a:t>
            </a:r>
            <a:r>
              <a:rPr lang="en-US" sz="2000" dirty="0">
                <a:cs typeface="Tahoma" pitchFamily="34" charset="0"/>
              </a:rPr>
              <a:t> and x</a:t>
            </a:r>
            <a:r>
              <a:rPr lang="en-US" sz="2000" baseline="-25000" dirty="0">
                <a:cs typeface="Tahoma" pitchFamily="34" charset="0"/>
              </a:rPr>
              <a:t>2 </a:t>
            </a:r>
            <a:r>
              <a:rPr lang="en-US" sz="2000" dirty="0">
                <a:cs typeface="Tahoma" pitchFamily="34" charset="0"/>
              </a:rPr>
              <a:t> have nonzero coefficient in </a:t>
            </a:r>
            <a:r>
              <a:rPr lang="en-US" sz="2000" dirty="0" smtClean="0">
                <a:cs typeface="Tahoma" pitchFamily="34" charset="0"/>
              </a:rPr>
              <a:t>the </a:t>
            </a:r>
            <a:r>
              <a:rPr lang="en-US" sz="2000" dirty="0">
                <a:cs typeface="Tahoma" pitchFamily="34" charset="0"/>
              </a:rPr>
              <a:t>z row, they must be substituted out, using the following computation:</a:t>
            </a:r>
            <a:endParaRPr lang="ar-SA" sz="2000" dirty="0">
              <a:cs typeface="Tahoma" pitchFamily="34" charset="0"/>
            </a:endParaRPr>
          </a:p>
          <a:p>
            <a:endParaRPr lang="ar-SA" dirty="0">
              <a:solidFill>
                <a:schemeClr val="bg1"/>
              </a:solidFill>
              <a:cs typeface="Tahoma" pitchFamily="34" charset="0"/>
            </a:endParaRPr>
          </a:p>
          <a:p>
            <a:endParaRPr lang="ar-SA" dirty="0">
              <a:solidFill>
                <a:schemeClr val="bg1"/>
              </a:solidFill>
              <a:cs typeface="Tahoma" pitchFamily="34" charset="0"/>
            </a:endParaRPr>
          </a:p>
          <a:p>
            <a:endParaRPr lang="ar-SA" dirty="0">
              <a:cs typeface="Tahoma" pitchFamily="34" charset="0"/>
            </a:endParaRPr>
          </a:p>
        </p:txBody>
      </p:sp>
      <p:sp>
        <p:nvSpPr>
          <p:cNvPr id="16" name="مربع نص 15"/>
          <p:cNvSpPr txBox="1">
            <a:spLocks noChangeArrowheads="1"/>
          </p:cNvSpPr>
          <p:nvPr/>
        </p:nvSpPr>
        <p:spPr bwMode="auto">
          <a:xfrm>
            <a:off x="1952626" y="4997451"/>
            <a:ext cx="7929563" cy="830263"/>
          </a:xfrm>
          <a:prstGeom prst="rect">
            <a:avLst/>
          </a:prstGeom>
          <a:noFill/>
          <a:ln w="9525">
            <a:noFill/>
            <a:miter lim="800000"/>
            <a:headEnd/>
            <a:tailEnd/>
          </a:ln>
        </p:spPr>
        <p:txBody>
          <a:bodyPr>
            <a:spAutoFit/>
          </a:bodyPr>
          <a:lstStyle/>
          <a:p>
            <a:pPr algn="ctr"/>
            <a:r>
              <a:rPr lang="en-US" sz="2400" b="1">
                <a:solidFill>
                  <a:srgbClr val="FFC000"/>
                </a:solidFill>
                <a:cs typeface="Tahoma" pitchFamily="34" charset="0"/>
              </a:rPr>
              <a:t>New z-row </a:t>
            </a:r>
            <a:r>
              <a:rPr lang="en-US" sz="2400" b="1">
                <a:cs typeface="Tahoma" pitchFamily="34" charset="0"/>
              </a:rPr>
              <a:t>= Old z-row + 4* x</a:t>
            </a:r>
            <a:r>
              <a:rPr lang="en-US" sz="2400" b="1" baseline="-25000">
                <a:cs typeface="Tahoma" pitchFamily="34" charset="0"/>
              </a:rPr>
              <a:t>1</a:t>
            </a:r>
            <a:r>
              <a:rPr lang="en-US" sz="2400" b="1">
                <a:cs typeface="Tahoma" pitchFamily="34" charset="0"/>
              </a:rPr>
              <a:t>-row + 1*x</a:t>
            </a:r>
            <a:r>
              <a:rPr lang="en-US" sz="2400" b="1" baseline="-25000">
                <a:cs typeface="Tahoma" pitchFamily="34" charset="0"/>
              </a:rPr>
              <a:t>2 </a:t>
            </a:r>
            <a:r>
              <a:rPr lang="en-US" sz="2400" b="1">
                <a:cs typeface="Tahoma" pitchFamily="34" charset="0"/>
              </a:rPr>
              <a:t>-row</a:t>
            </a:r>
            <a:r>
              <a:rPr lang="en-US" sz="2400" b="1">
                <a:solidFill>
                  <a:schemeClr val="bg1"/>
                </a:solidFill>
                <a:cs typeface="Tahoma" pitchFamily="34" charset="0"/>
              </a:rPr>
              <a:t> </a:t>
            </a:r>
            <a:endParaRPr lang="ar-SA" sz="2400" b="1">
              <a:solidFill>
                <a:schemeClr val="bg1"/>
              </a:solidFill>
              <a:cs typeface="Tahoma" pitchFamily="34" charset="0"/>
            </a:endParaRPr>
          </a:p>
          <a:p>
            <a:endParaRPr lang="ar-SA" sz="2400" b="1">
              <a:cs typeface="Tahoma" pitchFamily="34" charset="0"/>
            </a:endParaRPr>
          </a:p>
        </p:txBody>
      </p:sp>
    </p:spTree>
    <p:extLst>
      <p:ext uri="{BB962C8B-B14F-4D97-AF65-F5344CB8AC3E}">
        <p14:creationId xmlns:p14="http://schemas.microsoft.com/office/powerpoint/2010/main" val="31723076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p:nvPr/>
        </p:nvSpPr>
        <p:spPr>
          <a:xfrm>
            <a:off x="1524001" y="1"/>
            <a:ext cx="9220923" cy="646331"/>
          </a:xfrm>
          <a:prstGeom prst="rect">
            <a:avLst/>
          </a:prstGeom>
          <a:noFill/>
        </p:spPr>
        <p:txBody>
          <a:bodyPr>
            <a:spAutoFit/>
            <a:scene3d>
              <a:camera prst="orthographicFront"/>
              <a:lightRig rig="glow" dir="tl">
                <a:rot lat="0" lon="0" rev="5400000"/>
              </a:lightRig>
            </a:scene3d>
            <a:sp3d contourW="12700">
              <a:bevelT w="25400" h="25400"/>
              <a:contourClr>
                <a:schemeClr val="accent6">
                  <a:shade val="73000"/>
                </a:schemeClr>
              </a:contourClr>
            </a:sp3d>
          </a:bodyPr>
          <a:lstStyle/>
          <a:p>
            <a:pPr>
              <a:defRPr/>
            </a:pPr>
            <a:r>
              <a:rPr lang="en-US" sz="36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Artificial Starting Solution </a:t>
            </a:r>
            <a:r>
              <a:rPr lang="en-US" sz="3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a:t>
            </a:r>
            <a:endParaRPr lang="en-US" sz="36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graphicFrame>
        <p:nvGraphicFramePr>
          <p:cNvPr id="10" name="جدول 9"/>
          <p:cNvGraphicFramePr>
            <a:graphicFrameLocks noGrp="1"/>
          </p:cNvGraphicFramePr>
          <p:nvPr>
            <p:extLst>
              <p:ext uri="{D42A27DB-BD31-4B8C-83A1-F6EECF244321}">
                <p14:modId xmlns:p14="http://schemas.microsoft.com/office/powerpoint/2010/main" val="2640572136"/>
              </p:ext>
            </p:extLst>
          </p:nvPr>
        </p:nvGraphicFramePr>
        <p:xfrm>
          <a:off x="3024560" y="2000250"/>
          <a:ext cx="5554290" cy="1854200"/>
        </p:xfrm>
        <a:graphic>
          <a:graphicData uri="http://schemas.openxmlformats.org/drawingml/2006/table">
            <a:tbl>
              <a:tblPr rtl="1" firstRow="1" bandRow="1">
                <a:tableStyleId>{0660B408-B3CF-4A94-85FC-2B1E0A45F4A2}</a:tableStyleId>
              </a:tblPr>
              <a:tblGrid>
                <a:gridCol w="925715"/>
                <a:gridCol w="925715"/>
                <a:gridCol w="925715"/>
                <a:gridCol w="925715"/>
                <a:gridCol w="925715"/>
                <a:gridCol w="925715"/>
              </a:tblGrid>
              <a:tr h="370840">
                <a:tc>
                  <a:txBody>
                    <a:bodyPr/>
                    <a:lstStyle/>
                    <a:p>
                      <a:pPr algn="ctr" rtl="1"/>
                      <a:r>
                        <a:rPr lang="en-US" sz="1400" dirty="0" smtClean="0"/>
                        <a:t>Solution</a:t>
                      </a:r>
                      <a:endParaRPr lang="ar-SA" sz="1400" dirty="0"/>
                    </a:p>
                  </a:txBody>
                  <a:tcPr/>
                </a:tc>
                <a:tc>
                  <a:txBody>
                    <a:bodyPr/>
                    <a:lstStyle/>
                    <a:p>
                      <a:pPr algn="ctr" rtl="1"/>
                      <a:r>
                        <a:rPr kumimoji="0" lang="en-US" sz="1800" b="1" kern="1200" dirty="0" smtClean="0">
                          <a:solidFill>
                            <a:schemeClr val="lt1"/>
                          </a:solidFill>
                          <a:latin typeface="+mn-lt"/>
                          <a:ea typeface="+mn-ea"/>
                          <a:cs typeface="+mn-cs"/>
                        </a:rPr>
                        <a:t>x</a:t>
                      </a:r>
                      <a:r>
                        <a:rPr kumimoji="0" lang="en-US" sz="1800" b="1" kern="1200" baseline="-25000" dirty="0" smtClean="0">
                          <a:solidFill>
                            <a:schemeClr val="lt1"/>
                          </a:solidFill>
                          <a:latin typeface="+mn-lt"/>
                          <a:ea typeface="+mn-ea"/>
                          <a:cs typeface="+mn-cs"/>
                        </a:rPr>
                        <a:t>4</a:t>
                      </a:r>
                      <a:endParaRPr lang="ar-SA" dirty="0"/>
                    </a:p>
                  </a:txBody>
                  <a:tcPr/>
                </a:tc>
                <a:tc>
                  <a:txBody>
                    <a:bodyPr/>
                    <a:lstStyle/>
                    <a:p>
                      <a:pPr algn="ctr" rtl="1"/>
                      <a:r>
                        <a:rPr kumimoji="0" lang="en-US" sz="1800" b="1" kern="1200" dirty="0" smtClean="0">
                          <a:solidFill>
                            <a:schemeClr val="lt1"/>
                          </a:solidFill>
                          <a:latin typeface="+mn-lt"/>
                          <a:ea typeface="+mn-ea"/>
                          <a:cs typeface="+mn-cs"/>
                        </a:rPr>
                        <a:t>x</a:t>
                      </a:r>
                      <a:r>
                        <a:rPr kumimoji="0" lang="en-US" sz="1800" b="1" kern="1200" baseline="-25000" dirty="0" smtClean="0">
                          <a:solidFill>
                            <a:schemeClr val="lt1"/>
                          </a:solidFill>
                          <a:latin typeface="+mn-lt"/>
                          <a:ea typeface="+mn-ea"/>
                          <a:cs typeface="+mn-cs"/>
                        </a:rPr>
                        <a:t>3</a:t>
                      </a:r>
                      <a:endParaRPr lang="ar-SA" dirty="0"/>
                    </a:p>
                  </a:txBody>
                  <a:tcPr/>
                </a:tc>
                <a:tc>
                  <a:txBody>
                    <a:bodyPr/>
                    <a:lstStyle/>
                    <a:p>
                      <a:pPr algn="ctr" rtl="1"/>
                      <a:r>
                        <a:rPr kumimoji="0" lang="en-US" sz="1800" b="1" kern="1200" dirty="0" smtClean="0">
                          <a:solidFill>
                            <a:schemeClr val="lt1"/>
                          </a:solidFill>
                          <a:latin typeface="+mn-lt"/>
                          <a:ea typeface="+mn-ea"/>
                          <a:cs typeface="+mn-cs"/>
                        </a:rPr>
                        <a:t>x</a:t>
                      </a:r>
                      <a:r>
                        <a:rPr kumimoji="0" lang="en-US" sz="1800" b="1" kern="1200" baseline="-25000" dirty="0" smtClean="0">
                          <a:solidFill>
                            <a:schemeClr val="lt1"/>
                          </a:solidFill>
                          <a:latin typeface="+mn-lt"/>
                          <a:ea typeface="+mn-ea"/>
                          <a:cs typeface="+mn-cs"/>
                        </a:rPr>
                        <a:t>2</a:t>
                      </a:r>
                      <a:endParaRPr lang="ar-SA"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en-US" sz="1800" b="1" kern="1200" dirty="0" smtClean="0">
                          <a:solidFill>
                            <a:schemeClr val="lt1"/>
                          </a:solidFill>
                          <a:latin typeface="+mn-lt"/>
                          <a:ea typeface="+mn-ea"/>
                          <a:cs typeface="+mn-cs"/>
                        </a:rPr>
                        <a:t>x</a:t>
                      </a:r>
                      <a:r>
                        <a:rPr kumimoji="0" lang="en-US" sz="1800" b="1" kern="1200" baseline="-25000" dirty="0" smtClean="0">
                          <a:solidFill>
                            <a:schemeClr val="lt1"/>
                          </a:solidFill>
                          <a:latin typeface="+mn-lt"/>
                          <a:ea typeface="+mn-ea"/>
                          <a:cs typeface="+mn-cs"/>
                        </a:rPr>
                        <a:t>1</a:t>
                      </a:r>
                      <a:endParaRPr kumimoji="0" lang="en-US" sz="1800" b="1" kern="1200" dirty="0" smtClean="0">
                        <a:solidFill>
                          <a:schemeClr val="lt1"/>
                        </a:solidFill>
                        <a:latin typeface="+mn-lt"/>
                        <a:ea typeface="+mn-ea"/>
                        <a:cs typeface="+mn-cs"/>
                      </a:endParaRPr>
                    </a:p>
                  </a:txBody>
                  <a:tcPr/>
                </a:tc>
                <a:tc>
                  <a:txBody>
                    <a:bodyPr/>
                    <a:lstStyle/>
                    <a:p>
                      <a:pPr algn="ctr" rtl="1"/>
                      <a:r>
                        <a:rPr lang="en-US" sz="1400" dirty="0" smtClean="0"/>
                        <a:t>Basic</a:t>
                      </a:r>
                      <a:endParaRPr lang="ar-SA" sz="1400" dirty="0"/>
                    </a:p>
                  </a:txBody>
                  <a:tcPr/>
                </a:tc>
              </a:tr>
              <a:tr h="370840">
                <a:tc>
                  <a:txBody>
                    <a:bodyPr/>
                    <a:lstStyle/>
                    <a:p>
                      <a:pPr algn="ctr" rtl="1"/>
                      <a:r>
                        <a:rPr lang="en-US" dirty="0" smtClean="0"/>
                        <a:t>18/5</a:t>
                      </a:r>
                      <a:endParaRPr lang="ar-SA" dirty="0"/>
                    </a:p>
                  </a:txBody>
                  <a:tcPr/>
                </a:tc>
                <a:tc>
                  <a:txBody>
                    <a:bodyPr/>
                    <a:lstStyle/>
                    <a:p>
                      <a:pPr algn="ctr" rtl="1"/>
                      <a:r>
                        <a:rPr lang="en-US" dirty="0" smtClean="0"/>
                        <a:t>0</a:t>
                      </a:r>
                      <a:endParaRPr lang="ar-SA" dirty="0"/>
                    </a:p>
                  </a:txBody>
                  <a:tcPr/>
                </a:tc>
                <a:tc>
                  <a:txBody>
                    <a:bodyPr/>
                    <a:lstStyle/>
                    <a:p>
                      <a:pPr algn="ctr" rtl="1"/>
                      <a:r>
                        <a:rPr lang="en-US" dirty="0" smtClean="0"/>
                        <a:t>1/5</a:t>
                      </a:r>
                      <a:endParaRPr lang="ar-SA" dirty="0"/>
                    </a:p>
                  </a:txBody>
                  <a:tcPr/>
                </a:tc>
                <a:tc>
                  <a:txBody>
                    <a:bodyPr/>
                    <a:lstStyle/>
                    <a:p>
                      <a:pPr algn="ctr" rtl="1"/>
                      <a:r>
                        <a:rPr lang="en-US" dirty="0" smtClean="0"/>
                        <a:t>0</a:t>
                      </a:r>
                      <a:endParaRPr lang="ar-SA" dirty="0"/>
                    </a:p>
                  </a:txBody>
                  <a:tcPr/>
                </a:tc>
                <a:tc>
                  <a:txBody>
                    <a:bodyPr/>
                    <a:lstStyle/>
                    <a:p>
                      <a:pPr algn="ctr" rtl="1"/>
                      <a:r>
                        <a:rPr lang="en-US" dirty="0" smtClean="0"/>
                        <a:t>0</a:t>
                      </a:r>
                      <a:endParaRPr lang="ar-SA" dirty="0"/>
                    </a:p>
                  </a:txBody>
                  <a:tcPr/>
                </a:tc>
                <a:tc>
                  <a:txBody>
                    <a:bodyPr/>
                    <a:lstStyle/>
                    <a:p>
                      <a:pPr algn="ctr" rtl="1"/>
                      <a:r>
                        <a:rPr lang="en-US" dirty="0" smtClean="0"/>
                        <a:t>z</a:t>
                      </a:r>
                      <a:endParaRPr lang="ar-SA" dirty="0"/>
                    </a:p>
                  </a:txBody>
                  <a:tcPr/>
                </a:tc>
              </a:tr>
              <a:tr h="370840">
                <a:tc>
                  <a:txBody>
                    <a:bodyPr/>
                    <a:lstStyle/>
                    <a:p>
                      <a:pPr algn="ctr" rtl="1"/>
                      <a:r>
                        <a:rPr lang="en-US" dirty="0" smtClean="0"/>
                        <a:t>3/5</a:t>
                      </a:r>
                      <a:endParaRPr lang="ar-SA" dirty="0"/>
                    </a:p>
                  </a:txBody>
                  <a:tcPr/>
                </a:tc>
                <a:tc>
                  <a:txBody>
                    <a:bodyPr/>
                    <a:lstStyle/>
                    <a:p>
                      <a:pPr algn="ctr" rtl="1"/>
                      <a:r>
                        <a:rPr lang="en-US" dirty="0" smtClean="0"/>
                        <a:t>0</a:t>
                      </a:r>
                      <a:endParaRPr lang="ar-SA" dirty="0"/>
                    </a:p>
                  </a:txBody>
                  <a:tcPr/>
                </a:tc>
                <a:tc>
                  <a:txBody>
                    <a:bodyPr/>
                    <a:lstStyle/>
                    <a:p>
                      <a:pPr algn="ctr" rtl="1"/>
                      <a:r>
                        <a:rPr lang="en-US" dirty="0" smtClean="0"/>
                        <a:t>1/5</a:t>
                      </a:r>
                      <a:endParaRPr lang="ar-SA" dirty="0"/>
                    </a:p>
                  </a:txBody>
                  <a:tcPr/>
                </a:tc>
                <a:tc>
                  <a:txBody>
                    <a:bodyPr/>
                    <a:lstStyle/>
                    <a:p>
                      <a:pPr algn="ctr" rtl="1"/>
                      <a:r>
                        <a:rPr lang="en-US" dirty="0" smtClean="0"/>
                        <a:t>0</a:t>
                      </a:r>
                      <a:endParaRPr lang="ar-SA" dirty="0"/>
                    </a:p>
                  </a:txBody>
                  <a:tcPr/>
                </a:tc>
                <a:tc>
                  <a:txBody>
                    <a:bodyPr/>
                    <a:lstStyle/>
                    <a:p>
                      <a:pPr algn="ctr" rtl="1"/>
                      <a:r>
                        <a:rPr lang="en-US" dirty="0" smtClean="0"/>
                        <a:t>1</a:t>
                      </a:r>
                      <a:endParaRPr lang="ar-SA"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en-US" sz="1800" b="1" kern="1200" dirty="0" smtClean="0">
                          <a:solidFill>
                            <a:schemeClr val="tx1"/>
                          </a:solidFill>
                          <a:latin typeface="+mn-lt"/>
                          <a:ea typeface="+mn-ea"/>
                          <a:cs typeface="+mn-cs"/>
                        </a:rPr>
                        <a:t>x</a:t>
                      </a:r>
                      <a:r>
                        <a:rPr kumimoji="0" lang="en-US" sz="1800" b="1" kern="1200" baseline="-25000" dirty="0" smtClean="0">
                          <a:solidFill>
                            <a:schemeClr val="tx1"/>
                          </a:solidFill>
                          <a:latin typeface="+mn-lt"/>
                          <a:ea typeface="+mn-ea"/>
                          <a:cs typeface="+mn-cs"/>
                        </a:rPr>
                        <a:t>1</a:t>
                      </a:r>
                      <a:endParaRPr lang="ar-SA" dirty="0" smtClean="0">
                        <a:solidFill>
                          <a:schemeClr val="tx1"/>
                        </a:solidFill>
                      </a:endParaRPr>
                    </a:p>
                  </a:txBody>
                  <a:tcPr/>
                </a:tc>
              </a:tr>
              <a:tr h="370840">
                <a:tc>
                  <a:txBody>
                    <a:bodyPr/>
                    <a:lstStyle/>
                    <a:p>
                      <a:pPr algn="ctr" rtl="1"/>
                      <a:r>
                        <a:rPr lang="en-US" dirty="0" smtClean="0"/>
                        <a:t>6/5</a:t>
                      </a:r>
                      <a:endParaRPr lang="ar-SA" dirty="0"/>
                    </a:p>
                  </a:txBody>
                  <a:tcPr/>
                </a:tc>
                <a:tc>
                  <a:txBody>
                    <a:bodyPr/>
                    <a:lstStyle/>
                    <a:p>
                      <a:pPr algn="ctr" rtl="1"/>
                      <a:r>
                        <a:rPr lang="en-US" dirty="0" smtClean="0"/>
                        <a:t>0</a:t>
                      </a:r>
                      <a:endParaRPr lang="ar-SA" dirty="0"/>
                    </a:p>
                  </a:txBody>
                  <a:tcPr/>
                </a:tc>
                <a:tc>
                  <a:txBody>
                    <a:bodyPr/>
                    <a:lstStyle/>
                    <a:p>
                      <a:pPr algn="ctr" rtl="1"/>
                      <a:r>
                        <a:rPr lang="en-US" dirty="0" smtClean="0"/>
                        <a:t>-3/5</a:t>
                      </a:r>
                      <a:endParaRPr lang="ar-SA" dirty="0"/>
                    </a:p>
                  </a:txBody>
                  <a:tcPr/>
                </a:tc>
                <a:tc>
                  <a:txBody>
                    <a:bodyPr/>
                    <a:lstStyle/>
                    <a:p>
                      <a:pPr algn="ctr" rtl="1"/>
                      <a:r>
                        <a:rPr lang="en-US" dirty="0" smtClean="0"/>
                        <a:t>1</a:t>
                      </a:r>
                      <a:endParaRPr lang="ar-SA" dirty="0"/>
                    </a:p>
                  </a:txBody>
                  <a:tcPr/>
                </a:tc>
                <a:tc>
                  <a:txBody>
                    <a:bodyPr/>
                    <a:lstStyle/>
                    <a:p>
                      <a:pPr algn="ctr" rtl="1"/>
                      <a:r>
                        <a:rPr lang="en-US" dirty="0" smtClean="0"/>
                        <a:t>0</a:t>
                      </a:r>
                      <a:endParaRPr lang="ar-SA"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en-US" sz="1800" b="1" kern="1200" dirty="0" smtClean="0">
                          <a:solidFill>
                            <a:schemeClr val="tx1"/>
                          </a:solidFill>
                          <a:latin typeface="+mn-lt"/>
                          <a:ea typeface="+mn-ea"/>
                          <a:cs typeface="+mn-cs"/>
                        </a:rPr>
                        <a:t>x</a:t>
                      </a:r>
                      <a:r>
                        <a:rPr kumimoji="0" lang="en-US" sz="1800" b="1" kern="1200" baseline="-25000" dirty="0" smtClean="0">
                          <a:solidFill>
                            <a:schemeClr val="tx1"/>
                          </a:solidFill>
                          <a:latin typeface="+mn-lt"/>
                          <a:ea typeface="+mn-ea"/>
                          <a:cs typeface="+mn-cs"/>
                        </a:rPr>
                        <a:t>2</a:t>
                      </a:r>
                      <a:endParaRPr lang="ar-SA" dirty="0" smtClean="0">
                        <a:solidFill>
                          <a:schemeClr val="tx1"/>
                        </a:solidFill>
                      </a:endParaRPr>
                    </a:p>
                  </a:txBody>
                  <a:tcPr/>
                </a:tc>
              </a:tr>
              <a:tr h="370840">
                <a:tc>
                  <a:txBody>
                    <a:bodyPr/>
                    <a:lstStyle/>
                    <a:p>
                      <a:pPr algn="ctr" rtl="1"/>
                      <a:r>
                        <a:rPr lang="en-US" dirty="0" smtClean="0"/>
                        <a:t>1</a:t>
                      </a:r>
                      <a:endParaRPr lang="ar-SA" dirty="0"/>
                    </a:p>
                  </a:txBody>
                  <a:tcPr/>
                </a:tc>
                <a:tc>
                  <a:txBody>
                    <a:bodyPr/>
                    <a:lstStyle/>
                    <a:p>
                      <a:pPr algn="ctr" rtl="1"/>
                      <a:r>
                        <a:rPr lang="en-US" dirty="0" smtClean="0"/>
                        <a:t>1</a:t>
                      </a:r>
                      <a:endParaRPr lang="ar-SA" dirty="0"/>
                    </a:p>
                  </a:txBody>
                  <a:tcPr/>
                </a:tc>
                <a:tc>
                  <a:txBody>
                    <a:bodyPr/>
                    <a:lstStyle/>
                    <a:p>
                      <a:pPr algn="ctr" rtl="1"/>
                      <a:r>
                        <a:rPr lang="en-US" dirty="0" smtClean="0"/>
                        <a:t>1</a:t>
                      </a:r>
                      <a:endParaRPr lang="ar-SA" dirty="0"/>
                    </a:p>
                  </a:txBody>
                  <a:tcPr/>
                </a:tc>
                <a:tc>
                  <a:txBody>
                    <a:bodyPr/>
                    <a:lstStyle/>
                    <a:p>
                      <a:pPr algn="ctr" rtl="1"/>
                      <a:r>
                        <a:rPr lang="en-US" dirty="0" smtClean="0"/>
                        <a:t>0</a:t>
                      </a:r>
                      <a:endParaRPr lang="ar-SA" dirty="0"/>
                    </a:p>
                  </a:txBody>
                  <a:tcPr/>
                </a:tc>
                <a:tc>
                  <a:txBody>
                    <a:bodyPr/>
                    <a:lstStyle/>
                    <a:p>
                      <a:pPr algn="ctr" rtl="1"/>
                      <a:r>
                        <a:rPr lang="en-US" dirty="0" smtClean="0"/>
                        <a:t>0</a:t>
                      </a:r>
                      <a:endParaRPr lang="ar-SA" dirty="0"/>
                    </a:p>
                  </a:txBody>
                  <a:tcPr/>
                </a:tc>
                <a:tc>
                  <a:txBody>
                    <a:bodyPr/>
                    <a:lstStyle/>
                    <a:p>
                      <a:pPr algn="ctr" rtl="1"/>
                      <a:r>
                        <a:rPr kumimoji="0" lang="en-US" kern="1200" dirty="0" smtClean="0">
                          <a:solidFill>
                            <a:schemeClr val="dk1"/>
                          </a:solidFill>
                          <a:latin typeface="+mn-lt"/>
                          <a:ea typeface="+mn-ea"/>
                          <a:cs typeface="+mn-cs"/>
                        </a:rPr>
                        <a:t>x4</a:t>
                      </a:r>
                      <a:endParaRPr kumimoji="0" lang="ar-SA" kern="1200" dirty="0" smtClean="0">
                        <a:solidFill>
                          <a:schemeClr val="dk1"/>
                        </a:solidFill>
                        <a:latin typeface="+mn-lt"/>
                        <a:ea typeface="+mn-ea"/>
                        <a:cs typeface="+mn-cs"/>
                      </a:endParaRPr>
                    </a:p>
                  </a:txBody>
                  <a:tcPr/>
                </a:tc>
              </a:tr>
            </a:tbl>
          </a:graphicData>
        </a:graphic>
      </p:graphicFrame>
      <p:sp>
        <p:nvSpPr>
          <p:cNvPr id="7" name="مربع نص 6"/>
          <p:cNvSpPr txBox="1">
            <a:spLocks noChangeArrowheads="1"/>
          </p:cNvSpPr>
          <p:nvPr/>
        </p:nvSpPr>
        <p:spPr bwMode="auto">
          <a:xfrm>
            <a:off x="1738313" y="1071563"/>
            <a:ext cx="6215062" cy="400050"/>
          </a:xfrm>
          <a:prstGeom prst="rect">
            <a:avLst/>
          </a:prstGeom>
          <a:noFill/>
          <a:ln w="9525">
            <a:noFill/>
            <a:miter lim="800000"/>
            <a:headEnd/>
            <a:tailEnd/>
          </a:ln>
        </p:spPr>
        <p:txBody>
          <a:bodyPr>
            <a:spAutoFit/>
          </a:bodyPr>
          <a:lstStyle/>
          <a:p>
            <a:pPr algn="l"/>
            <a:r>
              <a:rPr lang="en-US" sz="2000" dirty="0">
                <a:cs typeface="Tahoma" pitchFamily="34" charset="0"/>
              </a:rPr>
              <a:t>The initial tableau of </a:t>
            </a:r>
            <a:r>
              <a:rPr lang="en-US" sz="2000" b="1" dirty="0">
                <a:cs typeface="Tahoma" pitchFamily="34" charset="0"/>
              </a:rPr>
              <a:t>Phase II</a:t>
            </a:r>
            <a:r>
              <a:rPr lang="en-US" sz="2000" dirty="0">
                <a:cs typeface="Tahoma" pitchFamily="34" charset="0"/>
              </a:rPr>
              <a:t> is as the following:</a:t>
            </a:r>
            <a:endParaRPr lang="ar-SA" sz="2000" dirty="0">
              <a:cs typeface="Tahoma" pitchFamily="34" charset="0"/>
            </a:endParaRPr>
          </a:p>
        </p:txBody>
      </p:sp>
    </p:spTree>
    <p:extLst>
      <p:ext uri="{BB962C8B-B14F-4D97-AF65-F5344CB8AC3E}">
        <p14:creationId xmlns:p14="http://schemas.microsoft.com/office/powerpoint/2010/main" val="20209206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p:nvPr/>
        </p:nvSpPr>
        <p:spPr>
          <a:xfrm>
            <a:off x="1524001" y="1"/>
            <a:ext cx="9220923" cy="646331"/>
          </a:xfrm>
          <a:prstGeom prst="rect">
            <a:avLst/>
          </a:prstGeom>
          <a:noFill/>
        </p:spPr>
        <p:txBody>
          <a:bodyPr>
            <a:spAutoFit/>
            <a:scene3d>
              <a:camera prst="orthographicFront"/>
              <a:lightRig rig="glow" dir="tl">
                <a:rot lat="0" lon="0" rev="5400000"/>
              </a:lightRig>
            </a:scene3d>
            <a:sp3d contourW="12700">
              <a:bevelT w="25400" h="25400"/>
              <a:contourClr>
                <a:schemeClr val="accent6">
                  <a:shade val="73000"/>
                </a:schemeClr>
              </a:contourClr>
            </a:sp3d>
          </a:bodyPr>
          <a:lstStyle/>
          <a:p>
            <a:pPr>
              <a:defRPr/>
            </a:pPr>
            <a:r>
              <a:rPr lang="en-US" sz="36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Artificial Starting Solution </a:t>
            </a:r>
            <a:r>
              <a:rPr lang="en-US" sz="3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a:t>
            </a:r>
            <a:endParaRPr lang="en-US" sz="36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7" name="مربع نص 6"/>
          <p:cNvSpPr txBox="1">
            <a:spLocks noChangeArrowheads="1"/>
          </p:cNvSpPr>
          <p:nvPr/>
        </p:nvSpPr>
        <p:spPr bwMode="auto">
          <a:xfrm>
            <a:off x="1738313" y="1589089"/>
            <a:ext cx="8501062" cy="4031873"/>
          </a:xfrm>
          <a:prstGeom prst="rect">
            <a:avLst/>
          </a:prstGeom>
          <a:noFill/>
          <a:ln w="9525">
            <a:noFill/>
            <a:miter lim="800000"/>
            <a:headEnd/>
            <a:tailEnd/>
          </a:ln>
        </p:spPr>
        <p:txBody>
          <a:bodyPr>
            <a:spAutoFit/>
          </a:bodyPr>
          <a:lstStyle/>
          <a:p>
            <a:pPr algn="l" rtl="0"/>
            <a:r>
              <a:rPr lang="en-US" sz="2000" dirty="0">
                <a:cs typeface="Tahoma" pitchFamily="34" charset="0"/>
              </a:rPr>
              <a:t>The removal of artificial variables and their column at the end of Phase I can take place only when they are all </a:t>
            </a:r>
            <a:r>
              <a:rPr lang="en-US" sz="2000" dirty="0" err="1">
                <a:cs typeface="Tahoma" pitchFamily="34" charset="0"/>
              </a:rPr>
              <a:t>nonbasic</a:t>
            </a:r>
            <a:r>
              <a:rPr lang="en-US" sz="2000" dirty="0">
                <a:cs typeface="Tahoma" pitchFamily="34" charset="0"/>
              </a:rPr>
              <a:t>. If one or more artificial variables are basic ( at zero level) at the end of Phase I, then the following additional steps must be under taken to remove them prior to start Phase II</a:t>
            </a:r>
          </a:p>
          <a:p>
            <a:pPr algn="l"/>
            <a:endParaRPr lang="en-US" dirty="0">
              <a:cs typeface="Tahoma" pitchFamily="34" charset="0"/>
            </a:endParaRPr>
          </a:p>
          <a:p>
            <a:pPr algn="l"/>
            <a:r>
              <a:rPr lang="en-US" sz="2000" b="1" u="sng" dirty="0">
                <a:cs typeface="Tahoma" pitchFamily="34" charset="0"/>
              </a:rPr>
              <a:t>Step 1</a:t>
            </a:r>
            <a:r>
              <a:rPr lang="en-US" dirty="0">
                <a:cs typeface="Tahoma" pitchFamily="34" charset="0"/>
              </a:rPr>
              <a:t>. </a:t>
            </a:r>
            <a:r>
              <a:rPr lang="en-US" sz="2000" dirty="0">
                <a:cs typeface="Tahoma" pitchFamily="34" charset="0"/>
              </a:rPr>
              <a:t>Select a zero artificial variable to leave the basic solution and designate its row as pivot row. The entering variable can be any </a:t>
            </a:r>
            <a:r>
              <a:rPr lang="en-US" sz="2000" dirty="0" err="1">
                <a:cs typeface="Tahoma" pitchFamily="34" charset="0"/>
              </a:rPr>
              <a:t>nonbasic</a:t>
            </a:r>
            <a:r>
              <a:rPr lang="en-US" sz="2000" dirty="0">
                <a:cs typeface="Tahoma" pitchFamily="34" charset="0"/>
              </a:rPr>
              <a:t> (</a:t>
            </a:r>
            <a:r>
              <a:rPr lang="en-US" sz="2000" dirty="0" err="1">
                <a:cs typeface="Tahoma" pitchFamily="34" charset="0"/>
              </a:rPr>
              <a:t>nonartificial</a:t>
            </a:r>
            <a:r>
              <a:rPr lang="en-US" sz="2000" dirty="0">
                <a:cs typeface="Tahoma" pitchFamily="34" charset="0"/>
              </a:rPr>
              <a:t>) variable with nonzero (positive or negative) coefficient in the pivot row. Perform the associated simplex iteration.</a:t>
            </a:r>
          </a:p>
          <a:p>
            <a:pPr algn="l"/>
            <a:endParaRPr lang="en-US" dirty="0">
              <a:cs typeface="Tahoma" pitchFamily="34" charset="0"/>
            </a:endParaRPr>
          </a:p>
          <a:p>
            <a:pPr algn="l"/>
            <a:r>
              <a:rPr lang="en-US" sz="2000" b="1" u="sng" dirty="0">
                <a:cs typeface="Tahoma" pitchFamily="34" charset="0"/>
              </a:rPr>
              <a:t>Step 2</a:t>
            </a:r>
            <a:r>
              <a:rPr lang="en-US" dirty="0">
                <a:cs typeface="Tahoma" pitchFamily="34" charset="0"/>
              </a:rPr>
              <a:t>. </a:t>
            </a:r>
            <a:r>
              <a:rPr lang="en-US" sz="2000" dirty="0">
                <a:cs typeface="Tahoma" pitchFamily="34" charset="0"/>
              </a:rPr>
              <a:t>Remove the column of the (Just-leaving) artificial from the tableau. If all the zero artificial variables have been removed , go to Phase II. Otherwise, go back to Step I</a:t>
            </a:r>
            <a:r>
              <a:rPr lang="en-US" dirty="0">
                <a:cs typeface="Tahoma" pitchFamily="34" charset="0"/>
              </a:rPr>
              <a:t>.</a:t>
            </a:r>
            <a:endParaRPr lang="ar-SA" dirty="0">
              <a:cs typeface="Tahoma" pitchFamily="34" charset="0"/>
            </a:endParaRPr>
          </a:p>
        </p:txBody>
      </p:sp>
      <p:sp>
        <p:nvSpPr>
          <p:cNvPr id="5" name="مربع نص 4"/>
          <p:cNvSpPr txBox="1">
            <a:spLocks noChangeArrowheads="1"/>
          </p:cNvSpPr>
          <p:nvPr/>
        </p:nvSpPr>
        <p:spPr bwMode="auto">
          <a:xfrm>
            <a:off x="1524001" y="857251"/>
            <a:ext cx="2143125" cy="461963"/>
          </a:xfrm>
          <a:prstGeom prst="rect">
            <a:avLst/>
          </a:prstGeom>
          <a:noFill/>
          <a:ln w="9525">
            <a:noFill/>
            <a:miter lim="800000"/>
            <a:headEnd/>
            <a:tailEnd/>
          </a:ln>
        </p:spPr>
        <p:txBody>
          <a:bodyPr>
            <a:spAutoFit/>
          </a:bodyPr>
          <a:lstStyle/>
          <a:p>
            <a:pPr algn="l"/>
            <a:r>
              <a:rPr lang="en-US" sz="2400">
                <a:solidFill>
                  <a:srgbClr val="92D050"/>
                </a:solidFill>
                <a:cs typeface="Tahoma" pitchFamily="34" charset="0"/>
              </a:rPr>
              <a:t>Remarks:</a:t>
            </a:r>
            <a:endParaRPr lang="ar-SA" sz="2400">
              <a:solidFill>
                <a:srgbClr val="92D050"/>
              </a:solidFill>
              <a:cs typeface="Tahoma" pitchFamily="34" charset="0"/>
            </a:endParaRPr>
          </a:p>
        </p:txBody>
      </p:sp>
    </p:spTree>
    <p:extLst>
      <p:ext uri="{BB962C8B-B14F-4D97-AF65-F5344CB8AC3E}">
        <p14:creationId xmlns:p14="http://schemas.microsoft.com/office/powerpoint/2010/main" val="7132821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WordArt 4"/>
          <p:cNvSpPr>
            <a:spLocks noChangeArrowheads="1" noChangeShapeType="1" noTextEdit="1"/>
          </p:cNvSpPr>
          <p:nvPr/>
        </p:nvSpPr>
        <p:spPr bwMode="auto">
          <a:xfrm>
            <a:off x="3048000" y="1905001"/>
            <a:ext cx="6781800" cy="3428999"/>
          </a:xfrm>
          <a:prstGeom prst="rect">
            <a:avLst/>
          </a:prstGeom>
        </p:spPr>
        <p:txBody>
          <a:bodyPr wrap="none" fromWordArt="1">
            <a:prstTxWarp prst="textPlain">
              <a:avLst>
                <a:gd name="adj" fmla="val 50000"/>
              </a:avLst>
            </a:prstTxWarp>
          </a:bodyPr>
          <a:lstStyle/>
          <a:p>
            <a:pPr algn="ctr"/>
            <a:r>
              <a:rPr lang="en-US" sz="3600" kern="10" dirty="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Arial Black"/>
              </a:rPr>
              <a:t>THANK YOU</a:t>
            </a:r>
          </a:p>
        </p:txBody>
      </p:sp>
      <p:sp>
        <p:nvSpPr>
          <p:cNvPr id="4" name="Slide Number Placeholder 3"/>
          <p:cNvSpPr>
            <a:spLocks noGrp="1"/>
          </p:cNvSpPr>
          <p:nvPr>
            <p:ph type="sldNum" sz="quarter" idx="12"/>
          </p:nvPr>
        </p:nvSpPr>
        <p:spPr/>
        <p:txBody>
          <a:bodyPr/>
          <a:lstStyle/>
          <a:p>
            <a:fld id="{762C1DD7-7C6D-4ED9-B6A6-F48CEDCD6F8D}" type="slidenum">
              <a:rPr lang="en-IN" smtClean="0"/>
              <a:t>27</a:t>
            </a:fld>
            <a:endParaRPr lang="en-IN"/>
          </a:p>
        </p:txBody>
      </p:sp>
    </p:spTree>
    <p:extLst>
      <p:ext uri="{BB962C8B-B14F-4D97-AF65-F5344CB8AC3E}">
        <p14:creationId xmlns:p14="http://schemas.microsoft.com/office/powerpoint/2010/main" val="19172763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03634" y="2967335"/>
            <a:ext cx="184731" cy="923330"/>
          </a:xfrm>
          <a:prstGeom prst="rect">
            <a:avLst/>
          </a:prstGeom>
          <a:noFill/>
        </p:spPr>
        <p:txBody>
          <a:bodyPr wrap="none" lIns="91440" tIns="45720" rIns="91440" bIns="45720">
            <a:spAutoFit/>
          </a:bodyPr>
          <a:lstStyle/>
          <a:p>
            <a:pPr algn="ctr"/>
            <a:endParaRPr lang="en-US" sz="5400" b="1" cap="none" spc="0" dirty="0">
              <a:ln w="22225">
                <a:solidFill>
                  <a:schemeClr val="accent2"/>
                </a:solidFill>
                <a:prstDash val="solid"/>
              </a:ln>
              <a:solidFill>
                <a:schemeClr val="accent2">
                  <a:lumMod val="40000"/>
                  <a:lumOff val="60000"/>
                </a:schemeClr>
              </a:solidFill>
              <a:effectLst/>
            </a:endParaRPr>
          </a:p>
        </p:txBody>
      </p:sp>
      <p:sp>
        <p:nvSpPr>
          <p:cNvPr id="6" name="Slide Number Placeholder 5"/>
          <p:cNvSpPr>
            <a:spLocks noGrp="1"/>
          </p:cNvSpPr>
          <p:nvPr>
            <p:ph type="sldNum" sz="quarter" idx="12"/>
          </p:nvPr>
        </p:nvSpPr>
        <p:spPr/>
        <p:txBody>
          <a:bodyPr/>
          <a:lstStyle/>
          <a:p>
            <a:fld id="{762C1DD7-7C6D-4ED9-B6A6-F48CEDCD6F8D}" type="slidenum">
              <a:rPr lang="en-IN" smtClean="0"/>
              <a:t>28</a:t>
            </a:fld>
            <a:endParaRPr lang="en-IN"/>
          </a:p>
        </p:txBody>
      </p:sp>
    </p:spTree>
    <p:extLst>
      <p:ext uri="{BB962C8B-B14F-4D97-AF65-F5344CB8AC3E}">
        <p14:creationId xmlns:p14="http://schemas.microsoft.com/office/powerpoint/2010/main" val="37115772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3177" y="217713"/>
            <a:ext cx="11390812" cy="5139869"/>
          </a:xfrm>
          <a:prstGeom prst="rect">
            <a:avLst/>
          </a:prstGeom>
        </p:spPr>
        <p:txBody>
          <a:bodyPr wrap="square">
            <a:spAutoFit/>
          </a:bodyPr>
          <a:lstStyle/>
          <a:p>
            <a:r>
              <a:rPr lang="en-IN" dirty="0" smtClean="0"/>
              <a:t> </a:t>
            </a:r>
            <a:r>
              <a:rPr lang="en-IN" sz="2800" dirty="0"/>
              <a:t>The following steps are involved in solving an LPP using the </a:t>
            </a:r>
            <a:r>
              <a:rPr lang="en-IN" sz="2800" dirty="0">
                <a:solidFill>
                  <a:srgbClr val="FF0000"/>
                </a:solidFill>
              </a:rPr>
              <a:t>Big M method</a:t>
            </a:r>
            <a:r>
              <a:rPr lang="en-IN" sz="2800" dirty="0" smtClean="0">
                <a:solidFill>
                  <a:srgbClr val="FF0000"/>
                </a:solidFill>
              </a:rPr>
              <a:t>.</a:t>
            </a:r>
          </a:p>
          <a:p>
            <a:r>
              <a:rPr lang="en-IN" sz="2800" dirty="0" smtClean="0"/>
              <a:t> </a:t>
            </a:r>
          </a:p>
          <a:p>
            <a:r>
              <a:rPr lang="en-IN" sz="2800" b="1" dirty="0" smtClean="0"/>
              <a:t>Step 1 : </a:t>
            </a:r>
            <a:r>
              <a:rPr lang="en-IN" sz="2800" dirty="0"/>
              <a:t>Express the problem in the standard form. </a:t>
            </a:r>
            <a:endParaRPr lang="en-IN" sz="2800" dirty="0" smtClean="0"/>
          </a:p>
          <a:p>
            <a:endParaRPr lang="en-IN" sz="2800" dirty="0" smtClean="0"/>
          </a:p>
          <a:p>
            <a:r>
              <a:rPr lang="en-IN" sz="2800" b="1" dirty="0" smtClean="0"/>
              <a:t>Step </a:t>
            </a:r>
            <a:r>
              <a:rPr lang="en-IN" sz="2800" b="1" dirty="0"/>
              <a:t>2 </a:t>
            </a:r>
            <a:r>
              <a:rPr lang="en-IN" sz="2800" b="1" dirty="0" smtClean="0"/>
              <a:t>: </a:t>
            </a:r>
            <a:r>
              <a:rPr lang="en-IN" sz="2800" dirty="0" smtClean="0"/>
              <a:t>Add </a:t>
            </a:r>
            <a:r>
              <a:rPr lang="en-IN" sz="2800" dirty="0"/>
              <a:t>non-negative artificial variables to the left side of each of the equations corresponding to constraints of the type &gt;, or = </a:t>
            </a:r>
            <a:r>
              <a:rPr lang="en-IN" sz="2800" dirty="0" smtClean="0"/>
              <a:t>and =. However</a:t>
            </a:r>
            <a:r>
              <a:rPr lang="en-IN" sz="2800" dirty="0"/>
              <a:t>, addition of these artificial variable causes violation of the corresponding constraints. Therefore, we would like to get rid of these variables and would not allow them to appear in the final solution. This is achieved by assigning a very large penalty </a:t>
            </a:r>
            <a:r>
              <a:rPr lang="en-IN" sz="2800" dirty="0">
                <a:solidFill>
                  <a:srgbClr val="C00000"/>
                </a:solidFill>
              </a:rPr>
              <a:t>(-M for maximization and </a:t>
            </a:r>
            <a:r>
              <a:rPr lang="en-IN" sz="2800" dirty="0" smtClean="0">
                <a:solidFill>
                  <a:srgbClr val="C00000"/>
                </a:solidFill>
              </a:rPr>
              <a:t>+ </a:t>
            </a:r>
            <a:r>
              <a:rPr lang="en-IN" sz="2800" dirty="0">
                <a:solidFill>
                  <a:srgbClr val="C00000"/>
                </a:solidFill>
              </a:rPr>
              <a:t>M for minimization</a:t>
            </a:r>
            <a:r>
              <a:rPr lang="en-IN" sz="2800" dirty="0"/>
              <a:t>) in the objective function. </a:t>
            </a:r>
            <a:endParaRPr lang="en-IN" sz="2800" dirty="0" smtClean="0"/>
          </a:p>
          <a:p>
            <a:endParaRPr lang="en-IN" sz="2000" dirty="0" smtClean="0"/>
          </a:p>
        </p:txBody>
      </p:sp>
    </p:spTree>
    <p:extLst>
      <p:ext uri="{BB962C8B-B14F-4D97-AF65-F5344CB8AC3E}">
        <p14:creationId xmlns:p14="http://schemas.microsoft.com/office/powerpoint/2010/main" val="199243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1519" y="574767"/>
            <a:ext cx="10781211" cy="6555641"/>
          </a:xfrm>
          <a:prstGeom prst="rect">
            <a:avLst/>
          </a:prstGeom>
        </p:spPr>
        <p:txBody>
          <a:bodyPr wrap="square">
            <a:spAutoFit/>
          </a:bodyPr>
          <a:lstStyle/>
          <a:p>
            <a:r>
              <a:rPr lang="en-IN" sz="2800" b="1" dirty="0"/>
              <a:t>Step 3 : </a:t>
            </a:r>
            <a:r>
              <a:rPr lang="en-IN" sz="2800" dirty="0"/>
              <a:t>Rewrite the Objective function using the </a:t>
            </a:r>
            <a:r>
              <a:rPr lang="en-IN" sz="2800" dirty="0" smtClean="0"/>
              <a:t>Artificial variables</a:t>
            </a:r>
          </a:p>
          <a:p>
            <a:r>
              <a:rPr lang="en-IN" sz="2800" dirty="0"/>
              <a:t> </a:t>
            </a:r>
            <a:r>
              <a:rPr lang="en-IN" sz="2800" dirty="0" smtClean="0"/>
              <a:t>              added constraints </a:t>
            </a:r>
          </a:p>
          <a:p>
            <a:r>
              <a:rPr lang="en-IN" sz="2800" b="1" dirty="0" smtClean="0"/>
              <a:t>Step 4 : </a:t>
            </a:r>
            <a:r>
              <a:rPr lang="en-IN" sz="2800" dirty="0" smtClean="0"/>
              <a:t>Solve </a:t>
            </a:r>
            <a:r>
              <a:rPr lang="en-IN" sz="2800" dirty="0"/>
              <a:t>the modified LPP by simplex method, until anyone of the three cases may arise. </a:t>
            </a:r>
          </a:p>
          <a:p>
            <a:pPr marL="342900" indent="-342900">
              <a:buAutoNum type="arabicPeriod"/>
            </a:pPr>
            <a:r>
              <a:rPr lang="en-IN" sz="2800" dirty="0"/>
              <a:t>If </a:t>
            </a:r>
            <a:r>
              <a:rPr lang="en-IN" sz="2800" dirty="0">
                <a:solidFill>
                  <a:srgbClr val="00B050"/>
                </a:solidFill>
              </a:rPr>
              <a:t>no artificial variable appears in the basis </a:t>
            </a:r>
            <a:r>
              <a:rPr lang="en-IN" sz="2800" dirty="0"/>
              <a:t>and the optimality conditions are satisfied, then the current solution is an optimal basic feasible solution. </a:t>
            </a:r>
          </a:p>
          <a:p>
            <a:pPr marL="342900" indent="-342900">
              <a:buAutoNum type="arabicPeriod"/>
            </a:pPr>
            <a:r>
              <a:rPr lang="en-IN" sz="2800" dirty="0"/>
              <a:t>If </a:t>
            </a:r>
            <a:r>
              <a:rPr lang="en-IN" sz="2800" dirty="0">
                <a:solidFill>
                  <a:srgbClr val="00B0F0"/>
                </a:solidFill>
              </a:rPr>
              <a:t>at least one artificial variable in the basis at zero level </a:t>
            </a:r>
            <a:r>
              <a:rPr lang="en-IN" sz="2800" dirty="0"/>
              <a:t>and the optimality condition is satisfied then the current solution is an optimal basic feasible solution (though degenerated solution).</a:t>
            </a:r>
          </a:p>
          <a:p>
            <a:pPr marL="342900" indent="-342900">
              <a:buAutoNum type="arabicPeriod" startAt="3"/>
            </a:pPr>
            <a:r>
              <a:rPr lang="en-IN" sz="2800" dirty="0"/>
              <a:t>If </a:t>
            </a:r>
            <a:r>
              <a:rPr lang="en-IN" sz="2800" dirty="0">
                <a:solidFill>
                  <a:srgbClr val="FF0000"/>
                </a:solidFill>
              </a:rPr>
              <a:t>at least one artificial variable appears in the basis at positive level </a:t>
            </a:r>
            <a:r>
              <a:rPr lang="en-IN" sz="2800" dirty="0"/>
              <a:t>and the optimality condition is satisfied, then the original problem has no feasible solution. The solution satisfies the constraints but does not optimise the objective function, since it contains a very large penalty M and is called pseudo optimal solution. </a:t>
            </a:r>
          </a:p>
        </p:txBody>
      </p:sp>
    </p:spTree>
    <p:extLst>
      <p:ext uri="{BB962C8B-B14F-4D97-AF65-F5344CB8AC3E}">
        <p14:creationId xmlns:p14="http://schemas.microsoft.com/office/powerpoint/2010/main" val="2876756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body" idx="1"/>
          </p:nvPr>
        </p:nvSpPr>
        <p:spPr>
          <a:xfrm>
            <a:off x="627798" y="888273"/>
            <a:ext cx="11372613" cy="5821993"/>
          </a:xfrm>
        </p:spPr>
        <p:txBody>
          <a:bodyPr>
            <a:noAutofit/>
          </a:bodyPr>
          <a:lstStyle/>
          <a:p>
            <a:pPr marL="0" indent="0">
              <a:lnSpc>
                <a:spcPct val="80000"/>
              </a:lnSpc>
              <a:buNone/>
            </a:pPr>
            <a:r>
              <a:rPr lang="en-US" u="sng" dirty="0" smtClean="0">
                <a:solidFill>
                  <a:schemeClr val="folHlink"/>
                </a:solidFill>
              </a:rPr>
              <a:t>Notes </a:t>
            </a:r>
            <a:r>
              <a:rPr lang="en-US" dirty="0" smtClean="0">
                <a:solidFill>
                  <a:schemeClr val="folHlink"/>
                </a:solidFill>
              </a:rPr>
              <a:t>:</a:t>
            </a:r>
            <a:endParaRPr lang="en-US" u="sng" dirty="0">
              <a:solidFill>
                <a:schemeClr val="folHlink"/>
              </a:solidFill>
            </a:endParaRPr>
          </a:p>
          <a:p>
            <a:pPr marL="609600" indent="-609600">
              <a:lnSpc>
                <a:spcPct val="80000"/>
              </a:lnSpc>
              <a:buNone/>
            </a:pPr>
            <a:r>
              <a:rPr lang="en-US" sz="2000" dirty="0"/>
              <a:t>M, a very large number, is used to ensure that the values of </a:t>
            </a:r>
            <a:r>
              <a:rPr lang="en-US" sz="2000" dirty="0" smtClean="0"/>
              <a:t>artificial variables A</a:t>
            </a:r>
            <a:r>
              <a:rPr lang="en-US" sz="2000" baseline="-25000" dirty="0" smtClean="0"/>
              <a:t>1</a:t>
            </a:r>
            <a:r>
              <a:rPr lang="en-US" sz="2000" dirty="0" smtClean="0"/>
              <a:t> </a:t>
            </a:r>
            <a:r>
              <a:rPr lang="en-US" sz="2000" dirty="0"/>
              <a:t>and A</a:t>
            </a:r>
            <a:r>
              <a:rPr lang="en-US" sz="2000" baseline="-25000" dirty="0"/>
              <a:t>2</a:t>
            </a:r>
            <a:r>
              <a:rPr lang="en-US" sz="2000" dirty="0"/>
              <a:t>, …, and A</a:t>
            </a:r>
            <a:r>
              <a:rPr lang="en-US" sz="2000" baseline="-25000" dirty="0"/>
              <a:t>n</a:t>
            </a:r>
            <a:r>
              <a:rPr lang="en-US" sz="2000" dirty="0"/>
              <a:t> will be zero in the final (optimal) tableau as follows:</a:t>
            </a:r>
          </a:p>
          <a:p>
            <a:pPr marL="609600" indent="-609600">
              <a:lnSpc>
                <a:spcPct val="80000"/>
              </a:lnSpc>
              <a:buNone/>
            </a:pPr>
            <a:r>
              <a:rPr lang="en-US" sz="2000" dirty="0"/>
              <a:t>1. If the objective function is </a:t>
            </a:r>
            <a:r>
              <a:rPr lang="en-US" sz="2000" b="1" dirty="0">
                <a:solidFill>
                  <a:srgbClr val="0033CC"/>
                </a:solidFill>
              </a:rPr>
              <a:t>Minimization</a:t>
            </a:r>
            <a:r>
              <a:rPr lang="en-US" sz="2000" dirty="0"/>
              <a:t>, then A</a:t>
            </a:r>
            <a:r>
              <a:rPr lang="en-US" sz="2000" baseline="-25000" dirty="0"/>
              <a:t>1</a:t>
            </a:r>
            <a:r>
              <a:rPr lang="en-US" sz="2000" dirty="0"/>
              <a:t>, A</a:t>
            </a:r>
            <a:r>
              <a:rPr lang="en-US" sz="2000" baseline="-25000" dirty="0"/>
              <a:t>2</a:t>
            </a:r>
            <a:r>
              <a:rPr lang="en-US" sz="2000" dirty="0"/>
              <a:t>, …, and A</a:t>
            </a:r>
            <a:r>
              <a:rPr lang="en-US" sz="2000" baseline="-25000" dirty="0"/>
              <a:t>n</a:t>
            </a:r>
            <a:r>
              <a:rPr lang="en-US" sz="2000" dirty="0"/>
              <a:t> must be added</a:t>
            </a:r>
            <a:r>
              <a:rPr lang="en-US" sz="2000" baseline="-25000" dirty="0"/>
              <a:t> </a:t>
            </a:r>
            <a:r>
              <a:rPr lang="en-US" sz="2000" dirty="0"/>
              <a:t>to the RHS of the objective function multiplied by a very large number (M). </a:t>
            </a:r>
          </a:p>
          <a:p>
            <a:pPr marL="609600" indent="-609600">
              <a:lnSpc>
                <a:spcPct val="80000"/>
              </a:lnSpc>
              <a:buNone/>
            </a:pPr>
            <a:r>
              <a:rPr lang="en-US" sz="2000" b="1" dirty="0">
                <a:solidFill>
                  <a:srgbClr val="0033CC"/>
                </a:solidFill>
              </a:rPr>
              <a:t>Example</a:t>
            </a:r>
            <a:r>
              <a:rPr lang="en-US" sz="2000" dirty="0">
                <a:solidFill>
                  <a:srgbClr val="0033CC"/>
                </a:solidFill>
              </a:rPr>
              <a:t>:</a:t>
            </a:r>
            <a:r>
              <a:rPr lang="en-US" sz="2000" dirty="0"/>
              <a:t> if the objective function is Min Z = X</a:t>
            </a:r>
            <a:r>
              <a:rPr lang="en-US" sz="2000" baseline="-25000" dirty="0"/>
              <a:t>1</a:t>
            </a:r>
            <a:r>
              <a:rPr lang="en-US" sz="2000" dirty="0"/>
              <a:t>+2X</a:t>
            </a:r>
            <a:r>
              <a:rPr lang="en-US" sz="2000" baseline="-25000" dirty="0"/>
              <a:t>2</a:t>
            </a:r>
            <a:r>
              <a:rPr lang="en-US" sz="2000" dirty="0"/>
              <a:t>, then the obj. function should be Min Z = X</a:t>
            </a:r>
            <a:r>
              <a:rPr lang="en-US" sz="2000" baseline="-25000" dirty="0"/>
              <a:t>1</a:t>
            </a:r>
            <a:r>
              <a:rPr lang="en-US" sz="2000" dirty="0"/>
              <a:t> + X</a:t>
            </a:r>
            <a:r>
              <a:rPr lang="en-US" sz="2000" baseline="-25000" dirty="0"/>
              <a:t>2</a:t>
            </a:r>
            <a:r>
              <a:rPr lang="en-US" sz="2000" dirty="0"/>
              <a:t>+ MA</a:t>
            </a:r>
            <a:r>
              <a:rPr lang="en-US" sz="2000" baseline="-25000" dirty="0"/>
              <a:t>1</a:t>
            </a:r>
            <a:r>
              <a:rPr lang="en-US" sz="2000" dirty="0"/>
              <a:t> + MA</a:t>
            </a:r>
            <a:r>
              <a:rPr lang="en-US" sz="2000" baseline="-25000" dirty="0"/>
              <a:t>2</a:t>
            </a:r>
            <a:r>
              <a:rPr lang="en-US" sz="2000" dirty="0"/>
              <a:t>+ …+ </a:t>
            </a:r>
            <a:r>
              <a:rPr lang="en-US" sz="2000" dirty="0" err="1"/>
              <a:t>MA</a:t>
            </a:r>
            <a:r>
              <a:rPr lang="en-US" sz="2000" baseline="-25000" dirty="0" err="1"/>
              <a:t>n</a:t>
            </a:r>
            <a:endParaRPr lang="en-US" sz="2000" dirty="0"/>
          </a:p>
          <a:p>
            <a:pPr marL="609600" indent="-609600">
              <a:lnSpc>
                <a:spcPct val="80000"/>
              </a:lnSpc>
              <a:buNone/>
            </a:pPr>
            <a:r>
              <a:rPr lang="en-US" sz="2000" dirty="0"/>
              <a:t>OR    </a:t>
            </a:r>
          </a:p>
          <a:p>
            <a:pPr marL="609600" indent="-609600">
              <a:lnSpc>
                <a:spcPct val="80000"/>
              </a:lnSpc>
              <a:buNone/>
            </a:pPr>
            <a:r>
              <a:rPr lang="en-US" sz="2000" dirty="0"/>
              <a:t>        Z – X</a:t>
            </a:r>
            <a:r>
              <a:rPr lang="en-US" sz="2000" baseline="-25000" dirty="0"/>
              <a:t>1</a:t>
            </a:r>
            <a:r>
              <a:rPr lang="en-US" sz="2000" dirty="0"/>
              <a:t> - X</a:t>
            </a:r>
            <a:r>
              <a:rPr lang="en-US" sz="2000" baseline="-25000" dirty="0"/>
              <a:t>2</a:t>
            </a:r>
            <a:r>
              <a:rPr lang="en-US" sz="2000" dirty="0"/>
              <a:t>- MA</a:t>
            </a:r>
            <a:r>
              <a:rPr lang="en-US" sz="2000" baseline="-25000" dirty="0"/>
              <a:t>1</a:t>
            </a:r>
            <a:r>
              <a:rPr lang="en-US" sz="2000" dirty="0"/>
              <a:t> - MA</a:t>
            </a:r>
            <a:r>
              <a:rPr lang="en-US" sz="2000" baseline="-25000" dirty="0"/>
              <a:t>2</a:t>
            </a:r>
            <a:r>
              <a:rPr lang="en-US" sz="2000" dirty="0"/>
              <a:t>- …- </a:t>
            </a:r>
            <a:r>
              <a:rPr lang="en-US" sz="2000" dirty="0" err="1"/>
              <a:t>MA</a:t>
            </a:r>
            <a:r>
              <a:rPr lang="en-US" sz="2000" baseline="-25000" dirty="0" err="1"/>
              <a:t>n</a:t>
            </a:r>
            <a:r>
              <a:rPr lang="en-US" sz="2000" dirty="0"/>
              <a:t> = 0</a:t>
            </a:r>
          </a:p>
          <a:p>
            <a:pPr marL="609600" indent="-609600">
              <a:lnSpc>
                <a:spcPct val="80000"/>
              </a:lnSpc>
              <a:buNone/>
            </a:pPr>
            <a:endParaRPr lang="en-US" sz="2000" dirty="0"/>
          </a:p>
          <a:p>
            <a:pPr marL="609600" indent="-609600">
              <a:lnSpc>
                <a:spcPct val="80000"/>
              </a:lnSpc>
              <a:buNone/>
            </a:pPr>
            <a:r>
              <a:rPr lang="en-US" sz="2000" dirty="0"/>
              <a:t>2. If the objective function is </a:t>
            </a:r>
            <a:r>
              <a:rPr lang="en-US" sz="2000" b="1" dirty="0">
                <a:solidFill>
                  <a:srgbClr val="0033CC"/>
                </a:solidFill>
              </a:rPr>
              <a:t>Maximization</a:t>
            </a:r>
            <a:r>
              <a:rPr lang="en-US" sz="2000" dirty="0"/>
              <a:t>, then A</a:t>
            </a:r>
            <a:r>
              <a:rPr lang="en-US" sz="2000" baseline="-25000" dirty="0"/>
              <a:t>1</a:t>
            </a:r>
            <a:r>
              <a:rPr lang="en-US" sz="2000" dirty="0"/>
              <a:t>, A</a:t>
            </a:r>
            <a:r>
              <a:rPr lang="en-US" sz="2000" baseline="-25000" dirty="0"/>
              <a:t>2</a:t>
            </a:r>
            <a:r>
              <a:rPr lang="en-US" sz="2000" dirty="0"/>
              <a:t>, …, and A</a:t>
            </a:r>
            <a:r>
              <a:rPr lang="en-US" sz="2000" baseline="-25000" dirty="0"/>
              <a:t>n</a:t>
            </a:r>
            <a:r>
              <a:rPr lang="en-US" sz="2000" dirty="0"/>
              <a:t> must be subtracted from the RHS of the objective function multiplied by a very large number (M). </a:t>
            </a:r>
          </a:p>
          <a:p>
            <a:pPr marL="609600" indent="-609600">
              <a:lnSpc>
                <a:spcPct val="80000"/>
              </a:lnSpc>
              <a:buNone/>
            </a:pPr>
            <a:r>
              <a:rPr lang="en-US" sz="2000" b="1" dirty="0">
                <a:solidFill>
                  <a:srgbClr val="0033CC"/>
                </a:solidFill>
              </a:rPr>
              <a:t>Example</a:t>
            </a:r>
            <a:r>
              <a:rPr lang="en-US" sz="2000" dirty="0"/>
              <a:t>: if the objective function is Max Z = X</a:t>
            </a:r>
            <a:r>
              <a:rPr lang="en-US" sz="2000" baseline="-25000" dirty="0"/>
              <a:t>1</a:t>
            </a:r>
            <a:r>
              <a:rPr lang="en-US" sz="2000" dirty="0"/>
              <a:t>+2X</a:t>
            </a:r>
            <a:r>
              <a:rPr lang="en-US" sz="2000" baseline="-25000" dirty="0"/>
              <a:t>2</a:t>
            </a:r>
            <a:r>
              <a:rPr lang="en-US" sz="2000" dirty="0"/>
              <a:t>, then the obj. function should be Max Z = X</a:t>
            </a:r>
            <a:r>
              <a:rPr lang="en-US" sz="2000" baseline="-25000" dirty="0"/>
              <a:t>1</a:t>
            </a:r>
            <a:r>
              <a:rPr lang="en-US" sz="2000" dirty="0"/>
              <a:t> + X</a:t>
            </a:r>
            <a:r>
              <a:rPr lang="en-US" sz="2000" baseline="-25000" dirty="0"/>
              <a:t>2</a:t>
            </a:r>
            <a:r>
              <a:rPr lang="en-US" sz="2000" dirty="0"/>
              <a:t>- MA</a:t>
            </a:r>
            <a:r>
              <a:rPr lang="en-US" sz="2000" baseline="-25000" dirty="0"/>
              <a:t>1</a:t>
            </a:r>
            <a:r>
              <a:rPr lang="en-US" sz="2000" dirty="0"/>
              <a:t> - MA</a:t>
            </a:r>
            <a:r>
              <a:rPr lang="en-US" sz="2000" baseline="-25000" dirty="0"/>
              <a:t>2</a:t>
            </a:r>
            <a:r>
              <a:rPr lang="en-US" sz="2000" dirty="0"/>
              <a:t>- …- </a:t>
            </a:r>
            <a:r>
              <a:rPr lang="en-US" sz="2000" dirty="0" err="1"/>
              <a:t>MA</a:t>
            </a:r>
            <a:r>
              <a:rPr lang="en-US" sz="2000" baseline="-25000" dirty="0" err="1"/>
              <a:t>n</a:t>
            </a:r>
            <a:endParaRPr lang="en-US" sz="2000" dirty="0"/>
          </a:p>
          <a:p>
            <a:pPr marL="609600" indent="-609600">
              <a:lnSpc>
                <a:spcPct val="80000"/>
              </a:lnSpc>
              <a:buNone/>
            </a:pPr>
            <a:r>
              <a:rPr lang="en-US" sz="2000" dirty="0"/>
              <a:t>OR   </a:t>
            </a:r>
          </a:p>
          <a:p>
            <a:pPr marL="609600" indent="-609600">
              <a:lnSpc>
                <a:spcPct val="80000"/>
              </a:lnSpc>
              <a:buNone/>
            </a:pPr>
            <a:r>
              <a:rPr lang="en-US" sz="2000" dirty="0"/>
              <a:t>         Z - X</a:t>
            </a:r>
            <a:r>
              <a:rPr lang="en-US" sz="2000" baseline="-25000" dirty="0"/>
              <a:t>1</a:t>
            </a:r>
            <a:r>
              <a:rPr lang="en-US" sz="2000" dirty="0"/>
              <a:t> - X</a:t>
            </a:r>
            <a:r>
              <a:rPr lang="en-US" sz="2000" baseline="-25000" dirty="0"/>
              <a:t>2</a:t>
            </a:r>
            <a:r>
              <a:rPr lang="en-US" sz="2000" dirty="0"/>
              <a:t>+ MA</a:t>
            </a:r>
            <a:r>
              <a:rPr lang="en-US" sz="2000" baseline="-25000" dirty="0"/>
              <a:t>1</a:t>
            </a:r>
            <a:r>
              <a:rPr lang="en-US" sz="2000" dirty="0"/>
              <a:t> + MA</a:t>
            </a:r>
            <a:r>
              <a:rPr lang="en-US" sz="2000" baseline="-25000" dirty="0"/>
              <a:t>2</a:t>
            </a:r>
            <a:r>
              <a:rPr lang="en-US" sz="2000" dirty="0"/>
              <a:t>+ …+ </a:t>
            </a:r>
            <a:r>
              <a:rPr lang="en-US" sz="2000" dirty="0" err="1"/>
              <a:t>MA</a:t>
            </a:r>
            <a:r>
              <a:rPr lang="en-US" sz="2000" baseline="-25000" dirty="0" err="1"/>
              <a:t>n</a:t>
            </a:r>
            <a:r>
              <a:rPr lang="en-US" sz="2000" baseline="-25000" dirty="0"/>
              <a:t> </a:t>
            </a:r>
            <a:r>
              <a:rPr lang="en-US" sz="2000" dirty="0"/>
              <a:t>= </a:t>
            </a:r>
            <a:r>
              <a:rPr lang="en-US" sz="2000" dirty="0" smtClean="0"/>
              <a:t>0</a:t>
            </a:r>
            <a:endParaRPr lang="en-US" sz="1800" dirty="0"/>
          </a:p>
          <a:p>
            <a:pPr marL="609600" indent="-609600">
              <a:lnSpc>
                <a:spcPct val="80000"/>
              </a:lnSpc>
              <a:buNone/>
            </a:pPr>
            <a:endParaRPr lang="en-US" sz="2000" dirty="0">
              <a:solidFill>
                <a:schemeClr val="folHlink"/>
              </a:solidFill>
            </a:endParaRPr>
          </a:p>
        </p:txBody>
      </p:sp>
      <p:sp>
        <p:nvSpPr>
          <p:cNvPr id="2" name="Rectangle 1"/>
          <p:cNvSpPr/>
          <p:nvPr/>
        </p:nvSpPr>
        <p:spPr>
          <a:xfrm>
            <a:off x="1287437" y="6322469"/>
            <a:ext cx="10217626" cy="387798"/>
          </a:xfrm>
          <a:prstGeom prst="rect">
            <a:avLst/>
          </a:prstGeom>
        </p:spPr>
        <p:txBody>
          <a:bodyPr wrap="square">
            <a:spAutoFit/>
          </a:bodyPr>
          <a:lstStyle/>
          <a:p>
            <a:pPr marL="609600" indent="-609600">
              <a:lnSpc>
                <a:spcPct val="80000"/>
              </a:lnSpc>
              <a:buNone/>
            </a:pPr>
            <a:r>
              <a:rPr lang="en-US" sz="2400" b="1" dirty="0">
                <a:solidFill>
                  <a:schemeClr val="folHlink"/>
                </a:solidFill>
              </a:rPr>
              <a:t>N.B.: When the Z is transformed to a zero equation, the signs are changed</a:t>
            </a:r>
          </a:p>
        </p:txBody>
      </p:sp>
    </p:spTree>
    <p:extLst>
      <p:ext uri="{BB962C8B-B14F-4D97-AF65-F5344CB8AC3E}">
        <p14:creationId xmlns:p14="http://schemas.microsoft.com/office/powerpoint/2010/main" val="9270011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426427" y="391886"/>
            <a:ext cx="2621573" cy="331697"/>
          </a:xfrm>
        </p:spPr>
        <p:txBody>
          <a:bodyPr>
            <a:noAutofit/>
          </a:bodyPr>
          <a:lstStyle/>
          <a:p>
            <a:pPr eaLnBrk="1" hangingPunct="1">
              <a:defRPr/>
            </a:pPr>
            <a:r>
              <a:rPr lang="en-US" sz="3200" b="1" dirty="0" smtClean="0">
                <a:latin typeface="+mn-lt"/>
              </a:rPr>
              <a:t>Example 1:</a:t>
            </a:r>
            <a:endParaRPr lang="en-US" sz="3200" b="1" dirty="0">
              <a:latin typeface="+mn-lt"/>
            </a:endParaRPr>
          </a:p>
        </p:txBody>
      </p:sp>
      <p:sp>
        <p:nvSpPr>
          <p:cNvPr id="28675" name="Rectangle 3"/>
          <p:cNvSpPr>
            <a:spLocks noGrp="1" noChangeArrowheads="1"/>
          </p:cNvSpPr>
          <p:nvPr>
            <p:ph type="body" idx="1"/>
          </p:nvPr>
        </p:nvSpPr>
        <p:spPr>
          <a:xfrm>
            <a:off x="555432" y="1237389"/>
            <a:ext cx="8739188" cy="5341937"/>
          </a:xfrm>
        </p:spPr>
        <p:txBody>
          <a:bodyPr/>
          <a:lstStyle/>
          <a:p>
            <a:pPr marL="0" indent="0" eaLnBrk="1" hangingPunct="1">
              <a:buNone/>
            </a:pPr>
            <a:r>
              <a:rPr lang="en-US" dirty="0" smtClean="0"/>
              <a:t>Solve the following linear programming problem by using the Big M  method</a:t>
            </a:r>
          </a:p>
          <a:p>
            <a:pPr marL="0" indent="0" eaLnBrk="1" hangingPunct="1">
              <a:buNone/>
            </a:pPr>
            <a:r>
              <a:rPr lang="en-US" dirty="0" smtClean="0"/>
              <a:t>Min Z =2 X</a:t>
            </a:r>
            <a:r>
              <a:rPr lang="en-US" baseline="-25000" dirty="0" smtClean="0"/>
              <a:t>1</a:t>
            </a:r>
            <a:r>
              <a:rPr lang="en-US" dirty="0" smtClean="0"/>
              <a:t> + 3 X</a:t>
            </a:r>
            <a:r>
              <a:rPr lang="en-US" baseline="-25000" dirty="0" smtClean="0"/>
              <a:t>2</a:t>
            </a:r>
          </a:p>
          <a:p>
            <a:pPr eaLnBrk="1" hangingPunct="1">
              <a:buFont typeface="Symbol" pitchFamily="18" charset="2"/>
              <a:buNone/>
            </a:pPr>
            <a:r>
              <a:rPr lang="en-US" dirty="0" err="1" smtClean="0"/>
              <a:t>S.t.</a:t>
            </a:r>
            <a:endParaRPr lang="en-US" dirty="0" smtClean="0"/>
          </a:p>
          <a:p>
            <a:pPr eaLnBrk="1" hangingPunct="1">
              <a:buFont typeface="Symbol" pitchFamily="18" charset="2"/>
              <a:buNone/>
            </a:pPr>
            <a:r>
              <a:rPr lang="en-US" dirty="0" smtClean="0"/>
              <a:t>½ X</a:t>
            </a:r>
            <a:r>
              <a:rPr lang="en-US" baseline="-25000" dirty="0" smtClean="0"/>
              <a:t>1</a:t>
            </a:r>
            <a:r>
              <a:rPr lang="en-US" dirty="0" smtClean="0"/>
              <a:t> + ¼ X</a:t>
            </a:r>
            <a:r>
              <a:rPr lang="en-US" baseline="-25000" dirty="0" smtClean="0"/>
              <a:t>2</a:t>
            </a:r>
            <a:r>
              <a:rPr lang="en-US" dirty="0" smtClean="0"/>
              <a:t> </a:t>
            </a:r>
            <a:r>
              <a:rPr lang="en-US" dirty="0" smtClean="0">
                <a:cs typeface="Times New Roman" pitchFamily="18" charset="0"/>
              </a:rPr>
              <a:t>≤ 4</a:t>
            </a:r>
          </a:p>
          <a:p>
            <a:pPr eaLnBrk="1" hangingPunct="1">
              <a:buFont typeface="Symbol" pitchFamily="18" charset="2"/>
              <a:buNone/>
            </a:pPr>
            <a:r>
              <a:rPr lang="en-US" dirty="0" smtClean="0">
                <a:cs typeface="Times New Roman" pitchFamily="18" charset="0"/>
              </a:rPr>
              <a:t>X</a:t>
            </a:r>
            <a:r>
              <a:rPr lang="en-US" baseline="-25000" dirty="0" smtClean="0">
                <a:cs typeface="Times New Roman" pitchFamily="18" charset="0"/>
              </a:rPr>
              <a:t>1</a:t>
            </a:r>
            <a:r>
              <a:rPr lang="en-US" dirty="0" smtClean="0">
                <a:cs typeface="Times New Roman" pitchFamily="18" charset="0"/>
              </a:rPr>
              <a:t> + 3X</a:t>
            </a:r>
            <a:r>
              <a:rPr lang="en-US" baseline="-25000" dirty="0" smtClean="0">
                <a:cs typeface="Times New Roman" pitchFamily="18" charset="0"/>
              </a:rPr>
              <a:t>2</a:t>
            </a:r>
            <a:r>
              <a:rPr lang="en-US" dirty="0" smtClean="0">
                <a:cs typeface="Times New Roman" pitchFamily="18" charset="0"/>
              </a:rPr>
              <a:t> </a:t>
            </a:r>
            <a:r>
              <a:rPr lang="en-US" dirty="0" smtClean="0">
                <a:cs typeface="Times New Roman" pitchFamily="18" charset="0"/>
                <a:sym typeface="Symbol" pitchFamily="18" charset="2"/>
              </a:rPr>
              <a:t> 20</a:t>
            </a:r>
          </a:p>
          <a:p>
            <a:pPr eaLnBrk="1" hangingPunct="1">
              <a:buFont typeface="Symbol" pitchFamily="18" charset="2"/>
              <a:buNone/>
            </a:pPr>
            <a:r>
              <a:rPr lang="en-US" dirty="0" smtClean="0">
                <a:cs typeface="Times New Roman" pitchFamily="18" charset="0"/>
                <a:sym typeface="Symbol" pitchFamily="18" charset="2"/>
              </a:rPr>
              <a:t>X</a:t>
            </a:r>
            <a:r>
              <a:rPr lang="en-US" baseline="-25000" dirty="0" smtClean="0">
                <a:cs typeface="Times New Roman" pitchFamily="18" charset="0"/>
                <a:sym typeface="Symbol" pitchFamily="18" charset="2"/>
              </a:rPr>
              <a:t>1</a:t>
            </a:r>
            <a:r>
              <a:rPr lang="en-US" dirty="0" smtClean="0">
                <a:cs typeface="Times New Roman" pitchFamily="18" charset="0"/>
                <a:sym typeface="Symbol" pitchFamily="18" charset="2"/>
              </a:rPr>
              <a:t> + X</a:t>
            </a:r>
            <a:r>
              <a:rPr lang="en-US" baseline="-25000" dirty="0" smtClean="0">
                <a:cs typeface="Times New Roman" pitchFamily="18" charset="0"/>
                <a:sym typeface="Symbol" pitchFamily="18" charset="2"/>
              </a:rPr>
              <a:t>2</a:t>
            </a:r>
            <a:r>
              <a:rPr lang="en-US" dirty="0" smtClean="0">
                <a:cs typeface="Times New Roman" pitchFamily="18" charset="0"/>
                <a:sym typeface="Symbol" pitchFamily="18" charset="2"/>
              </a:rPr>
              <a:t> = 10</a:t>
            </a:r>
          </a:p>
          <a:p>
            <a:pPr eaLnBrk="1" hangingPunct="1">
              <a:buFont typeface="Symbol" pitchFamily="18" charset="2"/>
              <a:buNone/>
            </a:pPr>
            <a:r>
              <a:rPr lang="en-US" dirty="0" smtClean="0">
                <a:cs typeface="Times New Roman" pitchFamily="18" charset="0"/>
                <a:sym typeface="Symbol" pitchFamily="18" charset="2"/>
              </a:rPr>
              <a:t>X</a:t>
            </a:r>
            <a:r>
              <a:rPr lang="en-US" baseline="-25000" dirty="0" smtClean="0">
                <a:cs typeface="Times New Roman" pitchFamily="18" charset="0"/>
                <a:sym typeface="Symbol" pitchFamily="18" charset="2"/>
              </a:rPr>
              <a:t>1</a:t>
            </a:r>
            <a:r>
              <a:rPr lang="en-US" dirty="0" smtClean="0">
                <a:cs typeface="Times New Roman" pitchFamily="18" charset="0"/>
                <a:sym typeface="Symbol" pitchFamily="18" charset="2"/>
              </a:rPr>
              <a:t>, X</a:t>
            </a:r>
            <a:r>
              <a:rPr lang="en-US" baseline="-25000" dirty="0" smtClean="0">
                <a:cs typeface="Times New Roman" pitchFamily="18" charset="0"/>
                <a:sym typeface="Symbol" pitchFamily="18" charset="2"/>
              </a:rPr>
              <a:t>2</a:t>
            </a:r>
            <a:r>
              <a:rPr lang="en-US" dirty="0" smtClean="0">
                <a:cs typeface="Times New Roman" pitchFamily="18" charset="0"/>
                <a:sym typeface="Symbol" pitchFamily="18" charset="2"/>
              </a:rPr>
              <a:t>  0 </a:t>
            </a:r>
          </a:p>
        </p:txBody>
      </p:sp>
    </p:spTree>
    <p:extLst>
      <p:ext uri="{BB962C8B-B14F-4D97-AF65-F5344CB8AC3E}">
        <p14:creationId xmlns:p14="http://schemas.microsoft.com/office/powerpoint/2010/main" val="1063861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body" idx="1"/>
          </p:nvPr>
        </p:nvSpPr>
        <p:spPr>
          <a:xfrm>
            <a:off x="591333" y="317602"/>
            <a:ext cx="8739187" cy="5562600"/>
          </a:xfrm>
        </p:spPr>
        <p:txBody>
          <a:bodyPr/>
          <a:lstStyle/>
          <a:p>
            <a:pPr eaLnBrk="1" hangingPunct="1">
              <a:lnSpc>
                <a:spcPct val="90000"/>
              </a:lnSpc>
              <a:buFont typeface="Symbol" pitchFamily="18" charset="2"/>
              <a:buNone/>
            </a:pPr>
            <a:r>
              <a:rPr lang="en-US" dirty="0" smtClean="0">
                <a:solidFill>
                  <a:schemeClr val="folHlink"/>
                </a:solidFill>
              </a:rPr>
              <a:t>Step 1 &amp;2 : Standard form</a:t>
            </a:r>
          </a:p>
          <a:p>
            <a:pPr>
              <a:buNone/>
            </a:pPr>
            <a:r>
              <a:rPr lang="en-US" dirty="0" smtClean="0"/>
              <a:t>Min Z</a:t>
            </a:r>
            <a:r>
              <a:rPr lang="en-US" dirty="0"/>
              <a:t> </a:t>
            </a:r>
            <a:r>
              <a:rPr lang="en-US" dirty="0" smtClean="0"/>
              <a:t>=2 </a:t>
            </a:r>
            <a:r>
              <a:rPr lang="en-US" dirty="0"/>
              <a:t>X</a:t>
            </a:r>
            <a:r>
              <a:rPr lang="en-US" baseline="-25000" dirty="0"/>
              <a:t>1</a:t>
            </a:r>
            <a:r>
              <a:rPr lang="en-US" dirty="0"/>
              <a:t> </a:t>
            </a:r>
            <a:r>
              <a:rPr lang="en-US" dirty="0" smtClean="0"/>
              <a:t>+ </a:t>
            </a:r>
            <a:r>
              <a:rPr lang="en-US" dirty="0"/>
              <a:t>3 X</a:t>
            </a:r>
            <a:r>
              <a:rPr lang="en-US" baseline="-25000" dirty="0"/>
              <a:t>2</a:t>
            </a:r>
            <a:r>
              <a:rPr lang="en-US" dirty="0"/>
              <a:t> </a:t>
            </a:r>
            <a:r>
              <a:rPr lang="en-US" dirty="0" smtClean="0"/>
              <a:t>+ </a:t>
            </a:r>
            <a:r>
              <a:rPr lang="en-US" dirty="0">
                <a:solidFill>
                  <a:schemeClr val="folHlink"/>
                </a:solidFill>
              </a:rPr>
              <a:t>M A</a:t>
            </a:r>
            <a:r>
              <a:rPr lang="en-US" baseline="-25000" dirty="0">
                <a:solidFill>
                  <a:schemeClr val="folHlink"/>
                </a:solidFill>
              </a:rPr>
              <a:t>1</a:t>
            </a:r>
            <a:r>
              <a:rPr lang="en-US" dirty="0">
                <a:solidFill>
                  <a:schemeClr val="folHlink"/>
                </a:solidFill>
              </a:rPr>
              <a:t> </a:t>
            </a:r>
            <a:r>
              <a:rPr lang="en-US" dirty="0" smtClean="0">
                <a:solidFill>
                  <a:schemeClr val="folHlink"/>
                </a:solidFill>
              </a:rPr>
              <a:t>+M </a:t>
            </a:r>
            <a:r>
              <a:rPr lang="en-US" dirty="0">
                <a:solidFill>
                  <a:schemeClr val="folHlink"/>
                </a:solidFill>
              </a:rPr>
              <a:t>A</a:t>
            </a:r>
            <a:r>
              <a:rPr lang="en-US" baseline="-25000" dirty="0">
                <a:solidFill>
                  <a:schemeClr val="folHlink"/>
                </a:solidFill>
              </a:rPr>
              <a:t>2</a:t>
            </a:r>
            <a:r>
              <a:rPr lang="en-US" dirty="0"/>
              <a:t>    </a:t>
            </a:r>
          </a:p>
          <a:p>
            <a:pPr eaLnBrk="1" hangingPunct="1">
              <a:lnSpc>
                <a:spcPct val="90000"/>
              </a:lnSpc>
              <a:buFont typeface="Symbol" pitchFamily="18" charset="2"/>
              <a:buNone/>
            </a:pPr>
            <a:endParaRPr lang="en-US" dirty="0" smtClean="0"/>
          </a:p>
          <a:p>
            <a:pPr eaLnBrk="1" hangingPunct="1">
              <a:lnSpc>
                <a:spcPct val="90000"/>
              </a:lnSpc>
              <a:buFont typeface="Symbol" pitchFamily="18" charset="2"/>
              <a:buNone/>
            </a:pPr>
            <a:r>
              <a:rPr lang="en-US" dirty="0" err="1" smtClean="0"/>
              <a:t>s.t.</a:t>
            </a:r>
            <a:endParaRPr lang="en-US" dirty="0" smtClean="0"/>
          </a:p>
          <a:p>
            <a:pPr eaLnBrk="1" hangingPunct="1">
              <a:lnSpc>
                <a:spcPct val="90000"/>
              </a:lnSpc>
              <a:buFont typeface="Symbol" pitchFamily="18" charset="2"/>
              <a:buNone/>
            </a:pPr>
            <a:r>
              <a:rPr lang="en-US" dirty="0" smtClean="0"/>
              <a:t>½ X</a:t>
            </a:r>
            <a:r>
              <a:rPr lang="en-US" baseline="-25000" dirty="0" smtClean="0"/>
              <a:t>1</a:t>
            </a:r>
            <a:r>
              <a:rPr lang="en-US" dirty="0" smtClean="0"/>
              <a:t> + ¼ X</a:t>
            </a:r>
            <a:r>
              <a:rPr lang="en-US" baseline="-25000" dirty="0" smtClean="0"/>
              <a:t>2</a:t>
            </a:r>
            <a:r>
              <a:rPr lang="en-US" dirty="0" smtClean="0"/>
              <a:t> + S</a:t>
            </a:r>
            <a:r>
              <a:rPr lang="en-US" baseline="-25000" dirty="0" smtClean="0"/>
              <a:t>1</a:t>
            </a:r>
            <a:r>
              <a:rPr lang="en-US" dirty="0" smtClean="0"/>
              <a:t>                          =</a:t>
            </a:r>
            <a:r>
              <a:rPr lang="en-US" dirty="0" smtClean="0">
                <a:cs typeface="Times New Roman" pitchFamily="18" charset="0"/>
              </a:rPr>
              <a:t> 4</a:t>
            </a:r>
          </a:p>
          <a:p>
            <a:pPr eaLnBrk="1" hangingPunct="1">
              <a:lnSpc>
                <a:spcPct val="90000"/>
              </a:lnSpc>
              <a:buFont typeface="Symbol" pitchFamily="18" charset="2"/>
              <a:buNone/>
            </a:pPr>
            <a:r>
              <a:rPr lang="en-US" dirty="0" smtClean="0">
                <a:cs typeface="Times New Roman" pitchFamily="18" charset="0"/>
              </a:rPr>
              <a:t>          X</a:t>
            </a:r>
            <a:r>
              <a:rPr lang="en-US" baseline="-25000" dirty="0" smtClean="0">
                <a:cs typeface="Times New Roman" pitchFamily="18" charset="0"/>
              </a:rPr>
              <a:t>1</a:t>
            </a:r>
            <a:r>
              <a:rPr lang="en-US" dirty="0" smtClean="0">
                <a:cs typeface="Times New Roman" pitchFamily="18" charset="0"/>
              </a:rPr>
              <a:t> + 3X</a:t>
            </a:r>
            <a:r>
              <a:rPr lang="en-US" baseline="-25000" dirty="0" smtClean="0">
                <a:cs typeface="Times New Roman" pitchFamily="18" charset="0"/>
              </a:rPr>
              <a:t>2</a:t>
            </a:r>
            <a:r>
              <a:rPr lang="en-US" dirty="0" smtClean="0">
                <a:cs typeface="Times New Roman" pitchFamily="18" charset="0"/>
              </a:rPr>
              <a:t>           - S</a:t>
            </a:r>
            <a:r>
              <a:rPr lang="en-US" baseline="-25000" dirty="0" smtClean="0">
                <a:cs typeface="Times New Roman" pitchFamily="18" charset="0"/>
              </a:rPr>
              <a:t>2</a:t>
            </a:r>
            <a:r>
              <a:rPr lang="en-US" dirty="0" smtClean="0">
                <a:cs typeface="Times New Roman" pitchFamily="18" charset="0"/>
              </a:rPr>
              <a:t> + A</a:t>
            </a:r>
            <a:r>
              <a:rPr lang="en-US" baseline="-25000" dirty="0" smtClean="0">
                <a:cs typeface="Times New Roman" pitchFamily="18" charset="0"/>
              </a:rPr>
              <a:t>1</a:t>
            </a:r>
            <a:r>
              <a:rPr lang="en-US" dirty="0" smtClean="0">
                <a:cs typeface="Times New Roman" pitchFamily="18" charset="0"/>
              </a:rPr>
              <a:t>          = </a:t>
            </a:r>
            <a:r>
              <a:rPr lang="en-US" dirty="0" smtClean="0">
                <a:cs typeface="Times New Roman" pitchFamily="18" charset="0"/>
                <a:sym typeface="Symbol" pitchFamily="18" charset="2"/>
              </a:rPr>
              <a:t>20</a:t>
            </a:r>
          </a:p>
          <a:p>
            <a:pPr eaLnBrk="1" hangingPunct="1">
              <a:lnSpc>
                <a:spcPct val="90000"/>
              </a:lnSpc>
              <a:buFont typeface="Symbol" pitchFamily="18" charset="2"/>
              <a:buNone/>
            </a:pPr>
            <a:r>
              <a:rPr lang="en-US" dirty="0" smtClean="0">
                <a:cs typeface="Times New Roman" pitchFamily="18" charset="0"/>
                <a:sym typeface="Symbol" pitchFamily="18" charset="2"/>
              </a:rPr>
              <a:t>          X</a:t>
            </a:r>
            <a:r>
              <a:rPr lang="en-US" baseline="-25000" dirty="0" smtClean="0">
                <a:cs typeface="Times New Roman" pitchFamily="18" charset="0"/>
                <a:sym typeface="Symbol" pitchFamily="18" charset="2"/>
              </a:rPr>
              <a:t>1</a:t>
            </a:r>
            <a:r>
              <a:rPr lang="en-US" dirty="0" smtClean="0">
                <a:cs typeface="Times New Roman" pitchFamily="18" charset="0"/>
                <a:sym typeface="Symbol" pitchFamily="18" charset="2"/>
              </a:rPr>
              <a:t> + X</a:t>
            </a:r>
            <a:r>
              <a:rPr lang="en-US" baseline="-25000" dirty="0" smtClean="0">
                <a:cs typeface="Times New Roman" pitchFamily="18" charset="0"/>
                <a:sym typeface="Symbol" pitchFamily="18" charset="2"/>
              </a:rPr>
              <a:t>2</a:t>
            </a:r>
            <a:r>
              <a:rPr lang="en-US" dirty="0" smtClean="0">
                <a:cs typeface="Times New Roman" pitchFamily="18" charset="0"/>
                <a:sym typeface="Symbol" pitchFamily="18" charset="2"/>
              </a:rPr>
              <a:t>                             + A</a:t>
            </a:r>
            <a:r>
              <a:rPr lang="en-US" baseline="-25000" dirty="0" smtClean="0">
                <a:cs typeface="Times New Roman" pitchFamily="18" charset="0"/>
                <a:sym typeface="Symbol" pitchFamily="18" charset="2"/>
              </a:rPr>
              <a:t>2</a:t>
            </a:r>
            <a:r>
              <a:rPr lang="en-US" dirty="0" smtClean="0">
                <a:cs typeface="Times New Roman" pitchFamily="18" charset="0"/>
                <a:sym typeface="Symbol" pitchFamily="18" charset="2"/>
              </a:rPr>
              <a:t> = 10</a:t>
            </a:r>
          </a:p>
          <a:p>
            <a:pPr eaLnBrk="1" hangingPunct="1">
              <a:lnSpc>
                <a:spcPct val="90000"/>
              </a:lnSpc>
              <a:buFont typeface="Symbol" pitchFamily="18" charset="2"/>
              <a:buNone/>
            </a:pPr>
            <a:r>
              <a:rPr lang="en-US" dirty="0" smtClean="0">
                <a:cs typeface="Times New Roman" pitchFamily="18" charset="0"/>
                <a:sym typeface="Symbol" pitchFamily="18" charset="2"/>
              </a:rPr>
              <a:t>X</a:t>
            </a:r>
            <a:r>
              <a:rPr lang="en-US" baseline="-25000" dirty="0" smtClean="0">
                <a:cs typeface="Times New Roman" pitchFamily="18" charset="0"/>
                <a:sym typeface="Symbol" pitchFamily="18" charset="2"/>
              </a:rPr>
              <a:t>1</a:t>
            </a:r>
            <a:r>
              <a:rPr lang="en-US" dirty="0" smtClean="0">
                <a:cs typeface="Times New Roman" pitchFamily="18" charset="0"/>
                <a:sym typeface="Symbol" pitchFamily="18" charset="2"/>
              </a:rPr>
              <a:t>, X</a:t>
            </a:r>
            <a:r>
              <a:rPr lang="en-US" baseline="-25000" dirty="0" smtClean="0">
                <a:cs typeface="Times New Roman" pitchFamily="18" charset="0"/>
                <a:sym typeface="Symbol" pitchFamily="18" charset="2"/>
              </a:rPr>
              <a:t>2 </a:t>
            </a:r>
            <a:r>
              <a:rPr lang="en-US" dirty="0" smtClean="0">
                <a:cs typeface="Times New Roman" pitchFamily="18" charset="0"/>
                <a:sym typeface="Symbol" pitchFamily="18" charset="2"/>
              </a:rPr>
              <a:t>,S</a:t>
            </a:r>
            <a:r>
              <a:rPr lang="en-US" baseline="-25000" dirty="0" smtClean="0">
                <a:cs typeface="Times New Roman" pitchFamily="18" charset="0"/>
                <a:sym typeface="Symbol" pitchFamily="18" charset="2"/>
              </a:rPr>
              <a:t>1</a:t>
            </a:r>
            <a:r>
              <a:rPr lang="en-US" dirty="0" smtClean="0">
                <a:cs typeface="Times New Roman" pitchFamily="18" charset="0"/>
                <a:sym typeface="Symbol" pitchFamily="18" charset="2"/>
              </a:rPr>
              <a:t>, S</a:t>
            </a:r>
            <a:r>
              <a:rPr lang="en-US" baseline="-25000" dirty="0" smtClean="0">
                <a:cs typeface="Times New Roman" pitchFamily="18" charset="0"/>
                <a:sym typeface="Symbol" pitchFamily="18" charset="2"/>
              </a:rPr>
              <a:t>2</a:t>
            </a:r>
            <a:r>
              <a:rPr lang="en-US" dirty="0" smtClean="0">
                <a:cs typeface="Times New Roman" pitchFamily="18" charset="0"/>
                <a:sym typeface="Symbol" pitchFamily="18" charset="2"/>
              </a:rPr>
              <a:t>, A</a:t>
            </a:r>
            <a:r>
              <a:rPr lang="en-US" baseline="-25000" dirty="0" smtClean="0">
                <a:cs typeface="Times New Roman" pitchFamily="18" charset="0"/>
                <a:sym typeface="Symbol" pitchFamily="18" charset="2"/>
              </a:rPr>
              <a:t>1</a:t>
            </a:r>
            <a:r>
              <a:rPr lang="en-US" dirty="0" smtClean="0">
                <a:cs typeface="Times New Roman" pitchFamily="18" charset="0"/>
                <a:sym typeface="Symbol" pitchFamily="18" charset="2"/>
              </a:rPr>
              <a:t>, A</a:t>
            </a:r>
            <a:r>
              <a:rPr lang="en-US" baseline="-25000" dirty="0" smtClean="0">
                <a:cs typeface="Times New Roman" pitchFamily="18" charset="0"/>
                <a:sym typeface="Symbol" pitchFamily="18" charset="2"/>
              </a:rPr>
              <a:t>2</a:t>
            </a:r>
            <a:r>
              <a:rPr lang="en-US" dirty="0" smtClean="0">
                <a:cs typeface="Times New Roman" pitchFamily="18" charset="0"/>
                <a:sym typeface="Symbol" pitchFamily="18" charset="2"/>
              </a:rPr>
              <a:t>   0 </a:t>
            </a:r>
          </a:p>
          <a:p>
            <a:pPr eaLnBrk="1" hangingPunct="1">
              <a:lnSpc>
                <a:spcPct val="90000"/>
              </a:lnSpc>
              <a:buFont typeface="Symbol" pitchFamily="18" charset="2"/>
              <a:buNone/>
            </a:pPr>
            <a:r>
              <a:rPr lang="en-US" dirty="0" smtClean="0">
                <a:solidFill>
                  <a:schemeClr val="folHlink"/>
                </a:solidFill>
                <a:cs typeface="Times New Roman" pitchFamily="18" charset="0"/>
                <a:sym typeface="Symbol" pitchFamily="18" charset="2"/>
              </a:rPr>
              <a:t>Where: M is a very large number</a:t>
            </a:r>
          </a:p>
          <a:p>
            <a:pPr eaLnBrk="1" hangingPunct="1">
              <a:lnSpc>
                <a:spcPct val="90000"/>
              </a:lnSpc>
              <a:buFont typeface="Symbol" pitchFamily="18" charset="2"/>
              <a:buNone/>
            </a:pPr>
            <a:endParaRPr lang="en-US" dirty="0" smtClean="0"/>
          </a:p>
          <a:p>
            <a:pPr eaLnBrk="1" hangingPunct="1">
              <a:lnSpc>
                <a:spcPct val="90000"/>
              </a:lnSpc>
              <a:buFont typeface="Symbol" pitchFamily="18" charset="2"/>
              <a:buNone/>
            </a:pPr>
            <a:endParaRPr lang="en-US" dirty="0" smtClean="0"/>
          </a:p>
        </p:txBody>
      </p:sp>
    </p:spTree>
    <p:extLst>
      <p:ext uri="{BB962C8B-B14F-4D97-AF65-F5344CB8AC3E}">
        <p14:creationId xmlns:p14="http://schemas.microsoft.com/office/powerpoint/2010/main" val="643266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body" sz="half" idx="1"/>
          </p:nvPr>
        </p:nvSpPr>
        <p:spPr>
          <a:xfrm>
            <a:off x="1905000" y="1058864"/>
            <a:ext cx="8534400" cy="465137"/>
          </a:xfrm>
        </p:spPr>
        <p:txBody>
          <a:bodyPr/>
          <a:lstStyle/>
          <a:p>
            <a:pPr marL="0" indent="0" eaLnBrk="1" hangingPunct="1">
              <a:buNone/>
            </a:pPr>
            <a:r>
              <a:rPr lang="en-US" sz="2400" dirty="0" smtClean="0"/>
              <a:t> </a:t>
            </a:r>
            <a:r>
              <a:rPr lang="en-US" sz="2400" dirty="0"/>
              <a:t>Initial tableau</a:t>
            </a:r>
          </a:p>
          <a:p>
            <a:pPr eaLnBrk="1" hangingPunct="1">
              <a:buFont typeface="Symbol" pitchFamily="18" charset="2"/>
              <a:buNone/>
            </a:pPr>
            <a:endParaRPr lang="en-US" sz="2400" dirty="0"/>
          </a:p>
          <a:p>
            <a:pPr eaLnBrk="1" hangingPunct="1">
              <a:buFont typeface="Symbol" pitchFamily="18" charset="2"/>
              <a:buNone/>
            </a:pPr>
            <a:endParaRPr lang="en-US" sz="2400" dirty="0"/>
          </a:p>
        </p:txBody>
      </p:sp>
      <p:graphicFrame>
        <p:nvGraphicFramePr>
          <p:cNvPr id="108616" name="Group 72"/>
          <p:cNvGraphicFramePr>
            <a:graphicFrameLocks noGrp="1"/>
          </p:cNvGraphicFramePr>
          <p:nvPr>
            <p:ph sz="half" idx="2"/>
          </p:nvPr>
        </p:nvGraphicFramePr>
        <p:xfrm>
          <a:off x="1905000" y="1752600"/>
          <a:ext cx="8358188" cy="3276918"/>
        </p:xfrm>
        <a:graphic>
          <a:graphicData uri="http://schemas.openxmlformats.org/drawingml/2006/table">
            <a:tbl>
              <a:tblPr/>
              <a:tblGrid>
                <a:gridCol w="1524000"/>
                <a:gridCol w="762000"/>
                <a:gridCol w="847725"/>
                <a:gridCol w="1046163"/>
                <a:gridCol w="1044575"/>
                <a:gridCol w="1044575"/>
                <a:gridCol w="1044575"/>
                <a:gridCol w="1044575"/>
              </a:tblGrid>
              <a:tr h="84931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rgbClr val="0033CC"/>
                          </a:solidFill>
                          <a:effectLst/>
                          <a:latin typeface="Times New Roman" pitchFamily="18" charset="0"/>
                        </a:rPr>
                        <a:t>Basic variables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rgbClr val="0033CC"/>
                          </a:solidFill>
                          <a:effectLst/>
                          <a:latin typeface="Times New Roman" pitchFamily="18" charset="0"/>
                        </a:rPr>
                        <a:t>X</a:t>
                      </a:r>
                      <a:r>
                        <a:rPr kumimoji="0" lang="en-US" sz="2800" b="0" i="0" u="none" strike="noStrike" cap="none" normalizeH="0" baseline="-25000" dirty="0" smtClean="0">
                          <a:ln>
                            <a:noFill/>
                          </a:ln>
                          <a:solidFill>
                            <a:srgbClr val="0033CC"/>
                          </a:solidFill>
                          <a:effectLst/>
                          <a:latin typeface="Times New Roman" pitchFamily="18" charset="0"/>
                        </a:rPr>
                        <a:t>1</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25000" dirty="0" smtClean="0">
                          <a:ln>
                            <a:noFill/>
                          </a:ln>
                          <a:solidFill>
                            <a:srgbClr val="0033CC"/>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rgbClr val="0033CC"/>
                          </a:solidFill>
                          <a:effectLst/>
                          <a:latin typeface="Times New Roman" pitchFamily="18" charset="0"/>
                        </a:rPr>
                        <a:t>X</a:t>
                      </a:r>
                      <a:r>
                        <a:rPr kumimoji="0" lang="en-US" sz="2800" b="0" i="0" u="none" strike="noStrike" cap="none" normalizeH="0" baseline="-25000" dirty="0" smtClean="0">
                          <a:ln>
                            <a:noFill/>
                          </a:ln>
                          <a:solidFill>
                            <a:srgbClr val="0033CC"/>
                          </a:solidFill>
                          <a:effectLst/>
                          <a:latin typeface="Times New Roman" pitchFamily="18" charset="0"/>
                        </a:rPr>
                        <a:t>2</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25000" dirty="0" smtClean="0">
                          <a:ln>
                            <a:noFill/>
                          </a:ln>
                          <a:solidFill>
                            <a:srgbClr val="0033CC"/>
                          </a:solidFill>
                          <a:effectLst/>
                          <a:latin typeface="Times New Roman"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rgbClr val="0033CC"/>
                          </a:solidFill>
                          <a:effectLst/>
                          <a:latin typeface="Times New Roman" pitchFamily="18" charset="0"/>
                        </a:rPr>
                        <a:t>S</a:t>
                      </a:r>
                      <a:r>
                        <a:rPr kumimoji="0" lang="en-US" sz="2800" b="0" i="0" u="none" strike="noStrike" cap="none" normalizeH="0" baseline="-25000" dirty="0" smtClean="0">
                          <a:ln>
                            <a:noFill/>
                          </a:ln>
                          <a:solidFill>
                            <a:srgbClr val="0033CC"/>
                          </a:solidFill>
                          <a:effectLst/>
                          <a:latin typeface="Times New Roman" pitchFamily="18" charset="0"/>
                        </a:rPr>
                        <a:t>1</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25000" dirty="0" smtClean="0">
                          <a:ln>
                            <a:noFill/>
                          </a:ln>
                          <a:solidFill>
                            <a:srgbClr val="0033CC"/>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rgbClr val="0033CC"/>
                          </a:solidFill>
                          <a:effectLst/>
                          <a:latin typeface="Times New Roman" pitchFamily="18" charset="0"/>
                        </a:rPr>
                        <a:t>S</a:t>
                      </a:r>
                      <a:r>
                        <a:rPr kumimoji="0" lang="en-US" sz="2800" b="0" i="0" u="none" strike="noStrike" cap="none" normalizeH="0" baseline="-25000" dirty="0" smtClean="0">
                          <a:ln>
                            <a:noFill/>
                          </a:ln>
                          <a:solidFill>
                            <a:srgbClr val="0033CC"/>
                          </a:solidFill>
                          <a:effectLst/>
                          <a:latin typeface="Times New Roman" pitchFamily="18" charset="0"/>
                        </a:rPr>
                        <a:t>2</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25000" dirty="0" smtClean="0">
                          <a:ln>
                            <a:noFill/>
                          </a:ln>
                          <a:solidFill>
                            <a:srgbClr val="0033CC"/>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rgbClr val="0033CC"/>
                          </a:solidFill>
                          <a:effectLst/>
                          <a:latin typeface="Times New Roman" pitchFamily="18" charset="0"/>
                        </a:rPr>
                        <a:t>A</a:t>
                      </a:r>
                      <a:r>
                        <a:rPr kumimoji="0" lang="en-US" sz="2800" b="0" i="0" u="none" strike="noStrike" cap="none" normalizeH="0" baseline="-25000" dirty="0" smtClean="0">
                          <a:ln>
                            <a:noFill/>
                          </a:ln>
                          <a:solidFill>
                            <a:srgbClr val="0033CC"/>
                          </a:solidFill>
                          <a:effectLst/>
                          <a:latin typeface="Times New Roman" pitchFamily="18" charset="0"/>
                        </a:rPr>
                        <a:t>1</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25000" dirty="0" smtClean="0">
                          <a:ln>
                            <a:noFill/>
                          </a:ln>
                          <a:solidFill>
                            <a:srgbClr val="0033CC"/>
                          </a:solidFill>
                          <a:effectLst/>
                          <a:latin typeface="Times New Roman" pitchFamily="18" charset="0"/>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rgbClr val="0033CC"/>
                          </a:solidFill>
                          <a:effectLst/>
                          <a:latin typeface="Times New Roman" pitchFamily="18" charset="0"/>
                        </a:rPr>
                        <a:t>A</a:t>
                      </a:r>
                      <a:r>
                        <a:rPr kumimoji="0" lang="en-US" sz="2800" b="0" i="0" u="none" strike="noStrike" cap="none" normalizeH="0" baseline="-25000" dirty="0" smtClean="0">
                          <a:ln>
                            <a:noFill/>
                          </a:ln>
                          <a:solidFill>
                            <a:srgbClr val="0033CC"/>
                          </a:solidFill>
                          <a:effectLst/>
                          <a:latin typeface="Times New Roman" pitchFamily="18" charset="0"/>
                        </a:rPr>
                        <a:t>2</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25000" dirty="0" smtClean="0">
                          <a:ln>
                            <a:noFill/>
                          </a:ln>
                          <a:solidFill>
                            <a:srgbClr val="0033CC"/>
                          </a:solidFill>
                          <a:effectLst/>
                          <a:latin typeface="Times New Roman" pitchFamily="18" charset="0"/>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rgbClr val="0033CC"/>
                          </a:solidFill>
                          <a:effectLst/>
                          <a:latin typeface="Times New Roman" pitchFamily="18" charset="0"/>
                        </a:rPr>
                        <a:t>RHS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solidFill>
                          <a:effectLst/>
                          <a:latin typeface="Times New Roman" pitchFamily="18" charset="0"/>
                        </a:rPr>
                        <a:t>S</a:t>
                      </a:r>
                      <a:r>
                        <a:rPr kumimoji="0" lang="en-US" sz="2800" b="0" i="0" u="none" strike="noStrike" cap="none" normalizeH="0" baseline="-25000" smtClean="0">
                          <a:ln>
                            <a:noFill/>
                          </a:ln>
                          <a:solidFill>
                            <a:schemeClr val="tx1"/>
                          </a:solidFill>
                          <a:effectLst/>
                          <a:latin typeface="Times New Roman"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chemeClr val="tx1"/>
                          </a:solidFill>
                          <a:effectLst/>
                          <a:latin typeface="Times New Roman" pitchFamily="18" charset="0"/>
                        </a:rPr>
                        <a:t>½</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chemeClr val="tx1"/>
                          </a:solidFill>
                          <a:effectLst/>
                          <a:latin typeface="Times New Roman" pitchFamily="18" charset="0"/>
                        </a:rPr>
                        <a:t>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solidFill>
                          <a:effectLst/>
                          <a:latin typeface="Times New Roman" pitchFamily="18"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solidFill>
                          <a:effectLst/>
                          <a:latin typeface="Times New Roman" pitchFamily="18" charset="0"/>
                        </a:rPr>
                        <a:t>A</a:t>
                      </a:r>
                      <a:r>
                        <a:rPr kumimoji="0" lang="en-US" sz="2800" b="0" i="0" u="none" strike="noStrike" cap="none" normalizeH="0" baseline="-25000" smtClean="0">
                          <a:ln>
                            <a:noFill/>
                          </a:ln>
                          <a:solidFill>
                            <a:schemeClr val="tx1"/>
                          </a:solidFill>
                          <a:effectLst/>
                          <a:latin typeface="Times New Roman"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solidFill>
                          <a:effectLst/>
                          <a:latin typeface="Times New Roman"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solidFill>
                          <a:effectLst/>
                          <a:latin typeface="Times New Roman" pitchFamily="18" charset="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solidFill>
                          <a:effectLst/>
                          <a:latin typeface="Times New Roman" pitchFamily="18" charset="0"/>
                        </a:rPr>
                        <a:t>A</a:t>
                      </a:r>
                      <a:r>
                        <a:rPr kumimoji="0" lang="en-US" sz="2800" b="0" i="0" u="none" strike="noStrike" cap="none" normalizeH="0" baseline="-25000" smtClean="0">
                          <a:ln>
                            <a:noFill/>
                          </a:ln>
                          <a:solidFill>
                            <a:schemeClr val="tx1"/>
                          </a:solidFill>
                          <a:effectLst/>
                          <a:latin typeface="Times New Roman"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solidFill>
                          <a:effectLst/>
                          <a:latin typeface="Times New Roman" pitchFamily="18"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solidFill>
                          <a:effectLst/>
                          <a:latin typeface="Times New Roman" pitchFamily="18" charset="0"/>
                        </a:rPr>
                        <a:t>Z</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solidFill>
                          <a:effectLst/>
                          <a:latin typeface="Times New Roman"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folHlink"/>
                          </a:solidFill>
                          <a:effectLst/>
                          <a:latin typeface="Times New Roman" pitchFamily="18" charset="0"/>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folHlink"/>
                          </a:solidFill>
                          <a:effectLst/>
                          <a:latin typeface="Times New Roman" pitchFamily="18" charset="0"/>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1804" name="Text Box 73"/>
          <p:cNvSpPr txBox="1">
            <a:spLocks noChangeArrowheads="1"/>
          </p:cNvSpPr>
          <p:nvPr/>
        </p:nvSpPr>
        <p:spPr bwMode="auto">
          <a:xfrm>
            <a:off x="1981200" y="5486400"/>
            <a:ext cx="8153400" cy="915988"/>
          </a:xfrm>
          <a:prstGeom prst="rect">
            <a:avLst/>
          </a:prstGeom>
          <a:noFill/>
          <a:ln w="12700">
            <a:noFill/>
            <a:miter lim="800000"/>
            <a:headEnd/>
            <a:tailEnd/>
          </a:ln>
        </p:spPr>
        <p:txBody>
          <a:bodyPr>
            <a:spAutoFit/>
          </a:bodyPr>
          <a:lstStyle/>
          <a:p>
            <a:pPr>
              <a:spcBef>
                <a:spcPct val="50000"/>
              </a:spcBef>
            </a:pPr>
            <a:r>
              <a:rPr lang="en-US">
                <a:solidFill>
                  <a:schemeClr val="tx2"/>
                </a:solidFill>
              </a:rPr>
              <a:t>Note that one of the simplex rules is violated, which is the basic variables A</a:t>
            </a:r>
            <a:r>
              <a:rPr lang="en-US" baseline="-25000">
                <a:solidFill>
                  <a:schemeClr val="tx2"/>
                </a:solidFill>
              </a:rPr>
              <a:t>1</a:t>
            </a:r>
            <a:r>
              <a:rPr lang="en-US">
                <a:solidFill>
                  <a:schemeClr val="tx2"/>
                </a:solidFill>
              </a:rPr>
              <a:t>, and A</a:t>
            </a:r>
            <a:r>
              <a:rPr lang="en-US" baseline="-25000">
                <a:solidFill>
                  <a:schemeClr val="tx2"/>
                </a:solidFill>
              </a:rPr>
              <a:t>2</a:t>
            </a:r>
            <a:r>
              <a:rPr lang="en-US">
                <a:solidFill>
                  <a:schemeClr val="tx2"/>
                </a:solidFill>
              </a:rPr>
              <a:t> have a non zero value in the z row; therefore, this violation must be corrected before proceeding in the simplex algorithm as follows.</a:t>
            </a:r>
          </a:p>
        </p:txBody>
      </p:sp>
    </p:spTree>
    <p:extLst>
      <p:ext uri="{BB962C8B-B14F-4D97-AF65-F5344CB8AC3E}">
        <p14:creationId xmlns:p14="http://schemas.microsoft.com/office/powerpoint/2010/main" val="1657656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577254" y="1171694"/>
                <a:ext cx="8843511" cy="2944396"/>
              </a:xfrm>
              <a:prstGeom prst="rect">
                <a:avLst/>
              </a:prstGeom>
            </p:spPr>
            <p:txBody>
              <a:bodyPr wrap="none">
                <a:spAutoFit/>
              </a:bodyPr>
              <a:lstStyle/>
              <a:p>
                <a:r>
                  <a:rPr lang="en-US" sz="3200" dirty="0" smtClean="0">
                    <a:solidFill>
                      <a:schemeClr val="tx1">
                        <a:lumMod val="95000"/>
                        <a:lumOff val="5000"/>
                      </a:schemeClr>
                    </a:solidFill>
                  </a:rPr>
                  <a:t>Z =2 X</a:t>
                </a:r>
                <a:r>
                  <a:rPr lang="en-US" sz="3200" baseline="-25000" dirty="0">
                    <a:solidFill>
                      <a:schemeClr val="tx1">
                        <a:lumMod val="95000"/>
                        <a:lumOff val="5000"/>
                      </a:schemeClr>
                    </a:solidFill>
                  </a:rPr>
                  <a:t>1</a:t>
                </a:r>
                <a:r>
                  <a:rPr lang="en-US" sz="3200" dirty="0">
                    <a:solidFill>
                      <a:schemeClr val="tx1">
                        <a:lumMod val="95000"/>
                        <a:lumOff val="5000"/>
                      </a:schemeClr>
                    </a:solidFill>
                  </a:rPr>
                  <a:t> + 3 X</a:t>
                </a:r>
                <a:r>
                  <a:rPr lang="en-US" sz="3200" baseline="-25000" dirty="0">
                    <a:solidFill>
                      <a:schemeClr val="tx1">
                        <a:lumMod val="95000"/>
                        <a:lumOff val="5000"/>
                      </a:schemeClr>
                    </a:solidFill>
                  </a:rPr>
                  <a:t>2</a:t>
                </a:r>
                <a:r>
                  <a:rPr lang="en-US" sz="3200" dirty="0">
                    <a:solidFill>
                      <a:schemeClr val="tx1">
                        <a:lumMod val="95000"/>
                        <a:lumOff val="5000"/>
                      </a:schemeClr>
                    </a:solidFill>
                  </a:rPr>
                  <a:t> + M A</a:t>
                </a:r>
                <a:r>
                  <a:rPr lang="en-US" sz="3200" baseline="-25000" dirty="0">
                    <a:solidFill>
                      <a:schemeClr val="tx1">
                        <a:lumMod val="95000"/>
                        <a:lumOff val="5000"/>
                      </a:schemeClr>
                    </a:solidFill>
                  </a:rPr>
                  <a:t>1</a:t>
                </a:r>
                <a:r>
                  <a:rPr lang="en-US" sz="3200" dirty="0">
                    <a:solidFill>
                      <a:schemeClr val="tx1">
                        <a:lumMod val="95000"/>
                        <a:lumOff val="5000"/>
                      </a:schemeClr>
                    </a:solidFill>
                  </a:rPr>
                  <a:t> +M </a:t>
                </a:r>
                <a:r>
                  <a:rPr lang="en-US" sz="3200" dirty="0" smtClean="0">
                    <a:solidFill>
                      <a:schemeClr val="tx1">
                        <a:lumMod val="95000"/>
                        <a:lumOff val="5000"/>
                      </a:schemeClr>
                    </a:solidFill>
                  </a:rPr>
                  <a:t>A</a:t>
                </a:r>
                <a:r>
                  <a:rPr lang="en-US" sz="3200" baseline="-25000" dirty="0" smtClean="0">
                    <a:solidFill>
                      <a:schemeClr val="tx1">
                        <a:lumMod val="95000"/>
                        <a:lumOff val="5000"/>
                      </a:schemeClr>
                    </a:solidFill>
                  </a:rPr>
                  <a:t>2</a:t>
                </a:r>
              </a:p>
              <a:p>
                <a:endParaRPr lang="en-US" sz="3200" baseline="-25000" dirty="0" smtClean="0">
                  <a:solidFill>
                    <a:schemeClr val="tx1">
                      <a:lumMod val="95000"/>
                      <a:lumOff val="5000"/>
                    </a:schemeClr>
                  </a:solidFill>
                </a:endParaRPr>
              </a:p>
              <a:p>
                <a:r>
                  <a:rPr lang="en-US" sz="3200" baseline="-25000" dirty="0">
                    <a:solidFill>
                      <a:schemeClr val="tx1">
                        <a:lumMod val="95000"/>
                        <a:lumOff val="5000"/>
                      </a:schemeClr>
                    </a:solidFill>
                  </a:rPr>
                  <a:t> </a:t>
                </a:r>
                <a:r>
                  <a:rPr lang="en-US" sz="3200" baseline="-25000" dirty="0" smtClean="0">
                    <a:solidFill>
                      <a:schemeClr val="tx1">
                        <a:lumMod val="95000"/>
                        <a:lumOff val="5000"/>
                      </a:schemeClr>
                    </a:solidFill>
                  </a:rPr>
                  <a:t>  </a:t>
                </a:r>
                <a:r>
                  <a:rPr lang="en-US" sz="3200" dirty="0" smtClean="0">
                    <a:solidFill>
                      <a:schemeClr val="tx1">
                        <a:lumMod val="95000"/>
                        <a:lumOff val="5000"/>
                      </a:schemeClr>
                    </a:solidFill>
                  </a:rPr>
                  <a:t>  = </a:t>
                </a:r>
                <a14:m>
                  <m:oMath xmlns:m="http://schemas.openxmlformats.org/officeDocument/2006/math">
                    <m:r>
                      <a:rPr lang="en-IN" sz="3200" b="0" i="1" smtClean="0">
                        <a:solidFill>
                          <a:schemeClr val="tx1">
                            <a:lumMod val="95000"/>
                            <a:lumOff val="5000"/>
                          </a:schemeClr>
                        </a:solidFill>
                        <a:latin typeface="Cambria Math" panose="02040503050406030204" pitchFamily="18" charset="0"/>
                      </a:rPr>
                      <m:t>2</m:t>
                    </m:r>
                    <m:sSub>
                      <m:sSubPr>
                        <m:ctrlPr>
                          <a:rPr lang="en-IN" sz="3200" b="0" i="1" smtClean="0">
                            <a:solidFill>
                              <a:schemeClr val="tx1">
                                <a:lumMod val="95000"/>
                                <a:lumOff val="5000"/>
                              </a:schemeClr>
                            </a:solidFill>
                            <a:latin typeface="Cambria Math" panose="02040503050406030204" pitchFamily="18" charset="0"/>
                          </a:rPr>
                        </m:ctrlPr>
                      </m:sSubPr>
                      <m:e>
                        <m:r>
                          <a:rPr lang="en-IN" sz="3200" b="0" i="1" smtClean="0">
                            <a:solidFill>
                              <a:schemeClr val="tx1">
                                <a:lumMod val="95000"/>
                                <a:lumOff val="5000"/>
                              </a:schemeClr>
                            </a:solidFill>
                            <a:latin typeface="Cambria Math" panose="02040503050406030204" pitchFamily="18" charset="0"/>
                          </a:rPr>
                          <m:t>𝑋</m:t>
                        </m:r>
                      </m:e>
                      <m:sub>
                        <m:r>
                          <a:rPr lang="en-IN" sz="3200" b="0" i="1" smtClean="0">
                            <a:solidFill>
                              <a:schemeClr val="tx1">
                                <a:lumMod val="95000"/>
                                <a:lumOff val="5000"/>
                              </a:schemeClr>
                            </a:solidFill>
                            <a:latin typeface="Cambria Math" panose="02040503050406030204" pitchFamily="18" charset="0"/>
                          </a:rPr>
                          <m:t>1</m:t>
                        </m:r>
                      </m:sub>
                    </m:sSub>
                    <m:r>
                      <a:rPr lang="en-IN" sz="3200" b="0" i="1" smtClean="0">
                        <a:solidFill>
                          <a:schemeClr val="tx1">
                            <a:lumMod val="95000"/>
                            <a:lumOff val="5000"/>
                          </a:schemeClr>
                        </a:solidFill>
                        <a:latin typeface="Cambria Math" panose="02040503050406030204" pitchFamily="18" charset="0"/>
                      </a:rPr>
                      <m:t>+</m:t>
                    </m:r>
                    <m:r>
                      <a:rPr lang="en-IN" sz="3200" b="0" i="1" smtClean="0">
                        <a:solidFill>
                          <a:schemeClr val="tx1">
                            <a:lumMod val="95000"/>
                            <a:lumOff val="5000"/>
                          </a:schemeClr>
                        </a:solidFill>
                        <a:latin typeface="Cambria Math" panose="02040503050406030204" pitchFamily="18" charset="0"/>
                      </a:rPr>
                      <m:t>3</m:t>
                    </m:r>
                    <m:sSub>
                      <m:sSubPr>
                        <m:ctrlPr>
                          <a:rPr lang="en-IN" sz="3200" b="0" i="1" smtClean="0">
                            <a:solidFill>
                              <a:schemeClr val="tx1">
                                <a:lumMod val="95000"/>
                                <a:lumOff val="5000"/>
                              </a:schemeClr>
                            </a:solidFill>
                            <a:latin typeface="Cambria Math" panose="02040503050406030204" pitchFamily="18" charset="0"/>
                          </a:rPr>
                        </m:ctrlPr>
                      </m:sSubPr>
                      <m:e>
                        <m:r>
                          <a:rPr lang="en-IN" sz="3200" b="0" i="1" smtClean="0">
                            <a:solidFill>
                              <a:schemeClr val="tx1">
                                <a:lumMod val="95000"/>
                                <a:lumOff val="5000"/>
                              </a:schemeClr>
                            </a:solidFill>
                            <a:latin typeface="Cambria Math" panose="02040503050406030204" pitchFamily="18" charset="0"/>
                          </a:rPr>
                          <m:t>𝑋</m:t>
                        </m:r>
                      </m:e>
                      <m:sub>
                        <m:r>
                          <a:rPr lang="en-IN" sz="3200" b="0" i="1" smtClean="0">
                            <a:solidFill>
                              <a:schemeClr val="tx1">
                                <a:lumMod val="95000"/>
                                <a:lumOff val="5000"/>
                              </a:schemeClr>
                            </a:solidFill>
                            <a:latin typeface="Cambria Math" panose="02040503050406030204" pitchFamily="18" charset="0"/>
                          </a:rPr>
                          <m:t>2</m:t>
                        </m:r>
                      </m:sub>
                    </m:sSub>
                    <m:r>
                      <a:rPr lang="en-IN" sz="3200" b="0" i="1" smtClean="0">
                        <a:solidFill>
                          <a:schemeClr val="tx1">
                            <a:lumMod val="95000"/>
                            <a:lumOff val="5000"/>
                          </a:schemeClr>
                        </a:solidFill>
                        <a:latin typeface="Cambria Math" panose="02040503050406030204" pitchFamily="18" charset="0"/>
                      </a:rPr>
                      <m:t>+</m:t>
                    </m:r>
                    <m:r>
                      <a:rPr lang="en-IN" sz="3200" b="0" i="1" smtClean="0">
                        <a:solidFill>
                          <a:schemeClr val="tx1">
                            <a:lumMod val="95000"/>
                            <a:lumOff val="5000"/>
                          </a:schemeClr>
                        </a:solidFill>
                        <a:latin typeface="Cambria Math" panose="02040503050406030204" pitchFamily="18" charset="0"/>
                      </a:rPr>
                      <m:t>𝑀</m:t>
                    </m:r>
                    <m:r>
                      <a:rPr lang="en-IN" sz="3200" b="0" i="1" smtClean="0">
                        <a:solidFill>
                          <a:schemeClr val="tx1">
                            <a:lumMod val="95000"/>
                            <a:lumOff val="5000"/>
                          </a:schemeClr>
                        </a:solidFill>
                        <a:latin typeface="Cambria Math" panose="02040503050406030204" pitchFamily="18" charset="0"/>
                      </a:rPr>
                      <m:t>(</m:t>
                    </m:r>
                  </m:oMath>
                </a14:m>
                <a:r>
                  <a:rPr lang="en-US" sz="3200" dirty="0" smtClean="0">
                    <a:solidFill>
                      <a:schemeClr val="tx1">
                        <a:lumMod val="95000"/>
                        <a:lumOff val="5000"/>
                      </a:schemeClr>
                    </a:solidFill>
                    <a:cs typeface="Times New Roman" pitchFamily="18" charset="0"/>
                  </a:rPr>
                  <a:t>20-X</a:t>
                </a:r>
                <a:r>
                  <a:rPr lang="en-US" sz="3200" baseline="-25000" dirty="0" smtClean="0">
                    <a:solidFill>
                      <a:schemeClr val="tx1">
                        <a:lumMod val="95000"/>
                        <a:lumOff val="5000"/>
                      </a:schemeClr>
                    </a:solidFill>
                    <a:cs typeface="Times New Roman" pitchFamily="18" charset="0"/>
                  </a:rPr>
                  <a:t>1</a:t>
                </a:r>
                <a:r>
                  <a:rPr lang="en-US" sz="3200" dirty="0" smtClean="0">
                    <a:solidFill>
                      <a:schemeClr val="tx1">
                        <a:lumMod val="95000"/>
                        <a:lumOff val="5000"/>
                      </a:schemeClr>
                    </a:solidFill>
                    <a:cs typeface="Times New Roman" pitchFamily="18" charset="0"/>
                  </a:rPr>
                  <a:t> - </a:t>
                </a:r>
                <a:r>
                  <a:rPr lang="en-US" sz="3200" dirty="0">
                    <a:solidFill>
                      <a:schemeClr val="tx1">
                        <a:lumMod val="95000"/>
                        <a:lumOff val="5000"/>
                      </a:schemeClr>
                    </a:solidFill>
                    <a:cs typeface="Times New Roman" pitchFamily="18" charset="0"/>
                  </a:rPr>
                  <a:t>3X</a:t>
                </a:r>
                <a:r>
                  <a:rPr lang="en-US" sz="3200" baseline="-25000" dirty="0">
                    <a:solidFill>
                      <a:schemeClr val="tx1">
                        <a:lumMod val="95000"/>
                        <a:lumOff val="5000"/>
                      </a:schemeClr>
                    </a:solidFill>
                    <a:cs typeface="Times New Roman" pitchFamily="18" charset="0"/>
                  </a:rPr>
                  <a:t>2</a:t>
                </a:r>
                <a:r>
                  <a:rPr lang="en-US" sz="3200" dirty="0">
                    <a:solidFill>
                      <a:schemeClr val="tx1">
                        <a:lumMod val="95000"/>
                        <a:lumOff val="5000"/>
                      </a:schemeClr>
                    </a:solidFill>
                    <a:cs typeface="Times New Roman" pitchFamily="18" charset="0"/>
                  </a:rPr>
                  <a:t> </a:t>
                </a:r>
                <a:r>
                  <a:rPr lang="en-US" sz="3200" dirty="0" smtClean="0">
                    <a:solidFill>
                      <a:schemeClr val="tx1">
                        <a:lumMod val="95000"/>
                        <a:lumOff val="5000"/>
                      </a:schemeClr>
                    </a:solidFill>
                    <a:cs typeface="Times New Roman" pitchFamily="18" charset="0"/>
                  </a:rPr>
                  <a:t>+ </a:t>
                </a:r>
                <a:r>
                  <a:rPr lang="en-US" sz="3200" dirty="0">
                    <a:solidFill>
                      <a:schemeClr val="tx1">
                        <a:lumMod val="95000"/>
                        <a:lumOff val="5000"/>
                      </a:schemeClr>
                    </a:solidFill>
                    <a:cs typeface="Times New Roman" pitchFamily="18" charset="0"/>
                  </a:rPr>
                  <a:t>S</a:t>
                </a:r>
                <a:r>
                  <a:rPr lang="en-US" sz="3200" baseline="-25000" dirty="0">
                    <a:solidFill>
                      <a:schemeClr val="tx1">
                        <a:lumMod val="95000"/>
                        <a:lumOff val="5000"/>
                      </a:schemeClr>
                    </a:solidFill>
                    <a:cs typeface="Times New Roman" pitchFamily="18" charset="0"/>
                  </a:rPr>
                  <a:t>2</a:t>
                </a:r>
                <a:r>
                  <a:rPr lang="en-US" sz="3200" dirty="0">
                    <a:solidFill>
                      <a:schemeClr val="tx1">
                        <a:lumMod val="95000"/>
                        <a:lumOff val="5000"/>
                      </a:schemeClr>
                    </a:solidFill>
                    <a:cs typeface="Times New Roman" pitchFamily="18" charset="0"/>
                  </a:rPr>
                  <a:t> </a:t>
                </a:r>
                <a:r>
                  <a:rPr lang="en-US" sz="3200" dirty="0" smtClean="0">
                    <a:solidFill>
                      <a:schemeClr val="tx1">
                        <a:lumMod val="95000"/>
                        <a:lumOff val="5000"/>
                      </a:schemeClr>
                    </a:solidFill>
                    <a:cs typeface="Times New Roman" pitchFamily="18" charset="0"/>
                  </a:rPr>
                  <a:t>)+M(10-</a:t>
                </a:r>
                <a:r>
                  <a:rPr lang="en-US" sz="3200" dirty="0" smtClean="0">
                    <a:solidFill>
                      <a:schemeClr val="tx1">
                        <a:lumMod val="95000"/>
                        <a:lumOff val="5000"/>
                      </a:schemeClr>
                    </a:solidFill>
                    <a:cs typeface="Times New Roman" pitchFamily="18" charset="0"/>
                    <a:sym typeface="Symbol" pitchFamily="18" charset="2"/>
                  </a:rPr>
                  <a:t>X</a:t>
                </a:r>
                <a:r>
                  <a:rPr lang="en-US" sz="3200" baseline="-25000" dirty="0" smtClean="0">
                    <a:solidFill>
                      <a:schemeClr val="tx1">
                        <a:lumMod val="95000"/>
                        <a:lumOff val="5000"/>
                      </a:schemeClr>
                    </a:solidFill>
                    <a:cs typeface="Times New Roman" pitchFamily="18" charset="0"/>
                    <a:sym typeface="Symbol" pitchFamily="18" charset="2"/>
                  </a:rPr>
                  <a:t>1</a:t>
                </a:r>
                <a:r>
                  <a:rPr lang="en-US" sz="3200" dirty="0" smtClean="0">
                    <a:solidFill>
                      <a:schemeClr val="tx1">
                        <a:lumMod val="95000"/>
                        <a:lumOff val="5000"/>
                      </a:schemeClr>
                    </a:solidFill>
                    <a:cs typeface="Times New Roman" pitchFamily="18" charset="0"/>
                    <a:sym typeface="Symbol" pitchFamily="18" charset="2"/>
                  </a:rPr>
                  <a:t> - </a:t>
                </a:r>
                <a:r>
                  <a:rPr lang="en-US" sz="3200" dirty="0">
                    <a:solidFill>
                      <a:schemeClr val="tx1">
                        <a:lumMod val="95000"/>
                        <a:lumOff val="5000"/>
                      </a:schemeClr>
                    </a:solidFill>
                    <a:cs typeface="Times New Roman" pitchFamily="18" charset="0"/>
                    <a:sym typeface="Symbol" pitchFamily="18" charset="2"/>
                  </a:rPr>
                  <a:t>X</a:t>
                </a:r>
                <a:r>
                  <a:rPr lang="en-US" sz="3200" baseline="-25000" dirty="0">
                    <a:solidFill>
                      <a:schemeClr val="tx1">
                        <a:lumMod val="95000"/>
                        <a:lumOff val="5000"/>
                      </a:schemeClr>
                    </a:solidFill>
                    <a:cs typeface="Times New Roman" pitchFamily="18" charset="0"/>
                    <a:sym typeface="Symbol" pitchFamily="18" charset="2"/>
                  </a:rPr>
                  <a:t>2</a:t>
                </a:r>
                <a:r>
                  <a:rPr lang="en-US" sz="3200" dirty="0">
                    <a:solidFill>
                      <a:schemeClr val="tx1">
                        <a:lumMod val="95000"/>
                        <a:lumOff val="5000"/>
                      </a:schemeClr>
                    </a:solidFill>
                    <a:cs typeface="Times New Roman" pitchFamily="18" charset="0"/>
                    <a:sym typeface="Symbol" pitchFamily="18" charset="2"/>
                  </a:rPr>
                  <a:t> </a:t>
                </a:r>
                <a:r>
                  <a:rPr lang="en-US" sz="3200" dirty="0" smtClean="0">
                    <a:solidFill>
                      <a:schemeClr val="tx1">
                        <a:lumMod val="95000"/>
                        <a:lumOff val="5000"/>
                      </a:schemeClr>
                    </a:solidFill>
                    <a:cs typeface="Times New Roman" pitchFamily="18" charset="0"/>
                    <a:sym typeface="Symbol" pitchFamily="18" charset="2"/>
                  </a:rPr>
                  <a:t>)</a:t>
                </a:r>
              </a:p>
              <a:p>
                <a:endParaRPr lang="en-US" sz="3200" dirty="0">
                  <a:solidFill>
                    <a:schemeClr val="tx1">
                      <a:lumMod val="95000"/>
                      <a:lumOff val="5000"/>
                    </a:schemeClr>
                  </a:solidFill>
                  <a:cs typeface="Times New Roman" pitchFamily="18" charset="0"/>
                  <a:sym typeface="Symbol" pitchFamily="18" charset="2"/>
                </a:endParaRPr>
              </a:p>
              <a:p>
                <a:r>
                  <a:rPr lang="en-US" sz="3200" dirty="0" smtClean="0">
                    <a:solidFill>
                      <a:schemeClr val="tx1">
                        <a:lumMod val="95000"/>
                        <a:lumOff val="5000"/>
                      </a:schemeClr>
                    </a:solidFill>
                    <a:cs typeface="Times New Roman" pitchFamily="18" charset="0"/>
                    <a:sym typeface="Symbol" pitchFamily="18" charset="2"/>
                  </a:rPr>
                  <a:t>     = </a:t>
                </a:r>
                <a14:m>
                  <m:oMath xmlns:m="http://schemas.openxmlformats.org/officeDocument/2006/math">
                    <m:r>
                      <a:rPr lang="en-IN" sz="3200" b="0" i="1" smtClean="0">
                        <a:solidFill>
                          <a:schemeClr val="tx1">
                            <a:lumMod val="95000"/>
                            <a:lumOff val="5000"/>
                          </a:schemeClr>
                        </a:solidFill>
                        <a:latin typeface="Cambria Math" panose="02040503050406030204" pitchFamily="18" charset="0"/>
                        <a:cs typeface="Times New Roman" pitchFamily="18" charset="0"/>
                        <a:sym typeface="Symbol" pitchFamily="18" charset="2"/>
                      </a:rPr>
                      <m:t>−</m:t>
                    </m:r>
                    <m:d>
                      <m:dPr>
                        <m:ctrlPr>
                          <a:rPr lang="en-IN" sz="3200" b="0" i="1" smtClean="0">
                            <a:solidFill>
                              <a:schemeClr val="tx1">
                                <a:lumMod val="95000"/>
                                <a:lumOff val="5000"/>
                              </a:schemeClr>
                            </a:solidFill>
                            <a:latin typeface="Cambria Math" panose="02040503050406030204" pitchFamily="18" charset="0"/>
                            <a:cs typeface="Times New Roman" pitchFamily="18" charset="0"/>
                            <a:sym typeface="Symbol" pitchFamily="18" charset="2"/>
                          </a:rPr>
                        </m:ctrlPr>
                      </m:dPr>
                      <m:e>
                        <m:r>
                          <a:rPr lang="en-IN" sz="3200" b="0" i="1" smtClean="0">
                            <a:solidFill>
                              <a:schemeClr val="tx1">
                                <a:lumMod val="95000"/>
                                <a:lumOff val="5000"/>
                              </a:schemeClr>
                            </a:solidFill>
                            <a:latin typeface="Cambria Math" panose="02040503050406030204" pitchFamily="18" charset="0"/>
                            <a:cs typeface="Times New Roman" pitchFamily="18" charset="0"/>
                            <a:sym typeface="Symbol" pitchFamily="18" charset="2"/>
                          </a:rPr>
                          <m:t>2</m:t>
                        </m:r>
                        <m:r>
                          <a:rPr lang="en-IN" sz="3200" b="0" i="1" smtClean="0">
                            <a:solidFill>
                              <a:schemeClr val="tx1">
                                <a:lumMod val="95000"/>
                                <a:lumOff val="5000"/>
                              </a:schemeClr>
                            </a:solidFill>
                            <a:latin typeface="Cambria Math" panose="02040503050406030204" pitchFamily="18" charset="0"/>
                            <a:cs typeface="Times New Roman" pitchFamily="18" charset="0"/>
                            <a:sym typeface="Symbol" pitchFamily="18" charset="2"/>
                          </a:rPr>
                          <m:t>𝑀</m:t>
                        </m:r>
                        <m:r>
                          <a:rPr lang="en-IN" sz="3200" b="0" i="1" smtClean="0">
                            <a:solidFill>
                              <a:schemeClr val="tx1">
                                <a:lumMod val="95000"/>
                                <a:lumOff val="5000"/>
                              </a:schemeClr>
                            </a:solidFill>
                            <a:latin typeface="Cambria Math" panose="02040503050406030204" pitchFamily="18" charset="0"/>
                            <a:cs typeface="Times New Roman" pitchFamily="18" charset="0"/>
                            <a:sym typeface="Symbol" pitchFamily="18" charset="2"/>
                          </a:rPr>
                          <m:t>−</m:t>
                        </m:r>
                        <m:r>
                          <a:rPr lang="en-IN" sz="3200" b="0" i="1" smtClean="0">
                            <a:solidFill>
                              <a:schemeClr val="tx1">
                                <a:lumMod val="95000"/>
                                <a:lumOff val="5000"/>
                              </a:schemeClr>
                            </a:solidFill>
                            <a:latin typeface="Cambria Math" panose="02040503050406030204" pitchFamily="18" charset="0"/>
                            <a:cs typeface="Times New Roman" pitchFamily="18" charset="0"/>
                            <a:sym typeface="Symbol" pitchFamily="18" charset="2"/>
                          </a:rPr>
                          <m:t>2</m:t>
                        </m:r>
                      </m:e>
                    </m:d>
                    <m:sSub>
                      <m:sSubPr>
                        <m:ctrlPr>
                          <a:rPr lang="en-IN" sz="3200" b="0" i="1" smtClean="0">
                            <a:solidFill>
                              <a:schemeClr val="tx1">
                                <a:lumMod val="95000"/>
                                <a:lumOff val="5000"/>
                              </a:schemeClr>
                            </a:solidFill>
                            <a:latin typeface="Cambria Math" panose="02040503050406030204" pitchFamily="18" charset="0"/>
                            <a:cs typeface="Times New Roman" pitchFamily="18" charset="0"/>
                            <a:sym typeface="Symbol" pitchFamily="18" charset="2"/>
                          </a:rPr>
                        </m:ctrlPr>
                      </m:sSubPr>
                      <m:e>
                        <m:r>
                          <a:rPr lang="en-IN" sz="3200" b="0" i="1" smtClean="0">
                            <a:solidFill>
                              <a:schemeClr val="tx1">
                                <a:lumMod val="95000"/>
                                <a:lumOff val="5000"/>
                              </a:schemeClr>
                            </a:solidFill>
                            <a:latin typeface="Cambria Math" panose="02040503050406030204" pitchFamily="18" charset="0"/>
                            <a:cs typeface="Times New Roman" pitchFamily="18" charset="0"/>
                            <a:sym typeface="Symbol" pitchFamily="18" charset="2"/>
                          </a:rPr>
                          <m:t>𝑋</m:t>
                        </m:r>
                      </m:e>
                      <m:sub>
                        <m:r>
                          <a:rPr lang="en-IN" sz="3200" b="0" i="1" smtClean="0">
                            <a:solidFill>
                              <a:schemeClr val="tx1">
                                <a:lumMod val="95000"/>
                                <a:lumOff val="5000"/>
                              </a:schemeClr>
                            </a:solidFill>
                            <a:latin typeface="Cambria Math" panose="02040503050406030204" pitchFamily="18" charset="0"/>
                            <a:cs typeface="Times New Roman" pitchFamily="18" charset="0"/>
                            <a:sym typeface="Symbol" pitchFamily="18" charset="2"/>
                          </a:rPr>
                          <m:t>1</m:t>
                        </m:r>
                      </m:sub>
                    </m:sSub>
                    <m:r>
                      <a:rPr lang="en-IN" sz="3200" b="0" i="1" smtClean="0">
                        <a:solidFill>
                          <a:schemeClr val="tx1">
                            <a:lumMod val="95000"/>
                            <a:lumOff val="5000"/>
                          </a:schemeClr>
                        </a:solidFill>
                        <a:latin typeface="Cambria Math" panose="02040503050406030204" pitchFamily="18" charset="0"/>
                        <a:cs typeface="Times New Roman" pitchFamily="18" charset="0"/>
                        <a:sym typeface="Symbol" pitchFamily="18" charset="2"/>
                      </a:rPr>
                      <m:t>−</m:t>
                    </m:r>
                    <m:d>
                      <m:dPr>
                        <m:ctrlPr>
                          <a:rPr lang="en-IN" sz="3200" b="0" i="1" smtClean="0">
                            <a:solidFill>
                              <a:schemeClr val="tx1">
                                <a:lumMod val="95000"/>
                                <a:lumOff val="5000"/>
                              </a:schemeClr>
                            </a:solidFill>
                            <a:latin typeface="Cambria Math" panose="02040503050406030204" pitchFamily="18" charset="0"/>
                            <a:cs typeface="Times New Roman" pitchFamily="18" charset="0"/>
                            <a:sym typeface="Symbol" pitchFamily="18" charset="2"/>
                          </a:rPr>
                        </m:ctrlPr>
                      </m:dPr>
                      <m:e>
                        <m:r>
                          <a:rPr lang="en-IN" sz="3200" b="0" i="1" smtClean="0">
                            <a:solidFill>
                              <a:schemeClr val="tx1">
                                <a:lumMod val="95000"/>
                                <a:lumOff val="5000"/>
                              </a:schemeClr>
                            </a:solidFill>
                            <a:latin typeface="Cambria Math" panose="02040503050406030204" pitchFamily="18" charset="0"/>
                            <a:cs typeface="Times New Roman" pitchFamily="18" charset="0"/>
                            <a:sym typeface="Symbol" pitchFamily="18" charset="2"/>
                          </a:rPr>
                          <m:t>4</m:t>
                        </m:r>
                        <m:r>
                          <a:rPr lang="en-IN" sz="3200" b="0" i="1" smtClean="0">
                            <a:solidFill>
                              <a:schemeClr val="tx1">
                                <a:lumMod val="95000"/>
                                <a:lumOff val="5000"/>
                              </a:schemeClr>
                            </a:solidFill>
                            <a:latin typeface="Cambria Math" panose="02040503050406030204" pitchFamily="18" charset="0"/>
                            <a:cs typeface="Times New Roman" pitchFamily="18" charset="0"/>
                            <a:sym typeface="Symbol" pitchFamily="18" charset="2"/>
                          </a:rPr>
                          <m:t>𝑀</m:t>
                        </m:r>
                        <m:r>
                          <a:rPr lang="en-IN" sz="3200" b="0" i="1" smtClean="0">
                            <a:solidFill>
                              <a:schemeClr val="tx1">
                                <a:lumMod val="95000"/>
                                <a:lumOff val="5000"/>
                              </a:schemeClr>
                            </a:solidFill>
                            <a:latin typeface="Cambria Math" panose="02040503050406030204" pitchFamily="18" charset="0"/>
                            <a:cs typeface="Times New Roman" pitchFamily="18" charset="0"/>
                            <a:sym typeface="Symbol" pitchFamily="18" charset="2"/>
                          </a:rPr>
                          <m:t>−</m:t>
                        </m:r>
                        <m:r>
                          <a:rPr lang="en-IN" sz="3200" b="0" i="1" smtClean="0">
                            <a:solidFill>
                              <a:schemeClr val="tx1">
                                <a:lumMod val="95000"/>
                                <a:lumOff val="5000"/>
                              </a:schemeClr>
                            </a:solidFill>
                            <a:latin typeface="Cambria Math" panose="02040503050406030204" pitchFamily="18" charset="0"/>
                            <a:cs typeface="Times New Roman" pitchFamily="18" charset="0"/>
                            <a:sym typeface="Symbol" pitchFamily="18" charset="2"/>
                          </a:rPr>
                          <m:t>3</m:t>
                        </m:r>
                      </m:e>
                    </m:d>
                    <m:sSub>
                      <m:sSubPr>
                        <m:ctrlPr>
                          <a:rPr lang="en-IN" sz="3200" b="0" i="1" smtClean="0">
                            <a:solidFill>
                              <a:schemeClr val="tx1">
                                <a:lumMod val="95000"/>
                                <a:lumOff val="5000"/>
                              </a:schemeClr>
                            </a:solidFill>
                            <a:latin typeface="Cambria Math" panose="02040503050406030204" pitchFamily="18" charset="0"/>
                            <a:cs typeface="Times New Roman" pitchFamily="18" charset="0"/>
                            <a:sym typeface="Symbol" pitchFamily="18" charset="2"/>
                          </a:rPr>
                        </m:ctrlPr>
                      </m:sSubPr>
                      <m:e>
                        <m:r>
                          <a:rPr lang="en-IN" sz="3200" b="0" i="1" smtClean="0">
                            <a:solidFill>
                              <a:schemeClr val="tx1">
                                <a:lumMod val="95000"/>
                                <a:lumOff val="5000"/>
                              </a:schemeClr>
                            </a:solidFill>
                            <a:latin typeface="Cambria Math" panose="02040503050406030204" pitchFamily="18" charset="0"/>
                            <a:cs typeface="Times New Roman" pitchFamily="18" charset="0"/>
                            <a:sym typeface="Symbol" pitchFamily="18" charset="2"/>
                          </a:rPr>
                          <m:t>𝑋</m:t>
                        </m:r>
                      </m:e>
                      <m:sub>
                        <m:r>
                          <a:rPr lang="en-IN" sz="3200" b="0" i="1" smtClean="0">
                            <a:solidFill>
                              <a:schemeClr val="tx1">
                                <a:lumMod val="95000"/>
                                <a:lumOff val="5000"/>
                              </a:schemeClr>
                            </a:solidFill>
                            <a:latin typeface="Cambria Math" panose="02040503050406030204" pitchFamily="18" charset="0"/>
                            <a:cs typeface="Times New Roman" pitchFamily="18" charset="0"/>
                            <a:sym typeface="Symbol" pitchFamily="18" charset="2"/>
                          </a:rPr>
                          <m:t>2</m:t>
                        </m:r>
                      </m:sub>
                    </m:sSub>
                    <m:r>
                      <a:rPr lang="en-IN" sz="3200" b="0" i="1" smtClean="0">
                        <a:solidFill>
                          <a:schemeClr val="tx1">
                            <a:lumMod val="95000"/>
                            <a:lumOff val="5000"/>
                          </a:schemeClr>
                        </a:solidFill>
                        <a:latin typeface="Cambria Math" panose="02040503050406030204" pitchFamily="18" charset="0"/>
                        <a:cs typeface="Times New Roman" pitchFamily="18" charset="0"/>
                        <a:sym typeface="Symbol" pitchFamily="18" charset="2"/>
                      </a:rPr>
                      <m:t>+</m:t>
                    </m:r>
                    <m:r>
                      <a:rPr lang="en-IN" sz="3200" b="0" i="1" smtClean="0">
                        <a:solidFill>
                          <a:schemeClr val="tx1">
                            <a:lumMod val="95000"/>
                            <a:lumOff val="5000"/>
                          </a:schemeClr>
                        </a:solidFill>
                        <a:latin typeface="Cambria Math" panose="02040503050406030204" pitchFamily="18" charset="0"/>
                        <a:cs typeface="Times New Roman" pitchFamily="18" charset="0"/>
                        <a:sym typeface="Symbol" pitchFamily="18" charset="2"/>
                      </a:rPr>
                      <m:t>𝑀</m:t>
                    </m:r>
                    <m:sSub>
                      <m:sSubPr>
                        <m:ctrlPr>
                          <a:rPr lang="en-IN" sz="3200" b="0" i="1" smtClean="0">
                            <a:solidFill>
                              <a:schemeClr val="tx1">
                                <a:lumMod val="95000"/>
                                <a:lumOff val="5000"/>
                              </a:schemeClr>
                            </a:solidFill>
                            <a:latin typeface="Cambria Math" panose="02040503050406030204" pitchFamily="18" charset="0"/>
                            <a:cs typeface="Times New Roman" pitchFamily="18" charset="0"/>
                            <a:sym typeface="Symbol" pitchFamily="18" charset="2"/>
                          </a:rPr>
                        </m:ctrlPr>
                      </m:sSubPr>
                      <m:e>
                        <m:r>
                          <a:rPr lang="en-IN" sz="3200" b="0" i="1" smtClean="0">
                            <a:solidFill>
                              <a:schemeClr val="tx1">
                                <a:lumMod val="95000"/>
                                <a:lumOff val="5000"/>
                              </a:schemeClr>
                            </a:solidFill>
                            <a:latin typeface="Cambria Math" panose="02040503050406030204" pitchFamily="18" charset="0"/>
                            <a:cs typeface="Times New Roman" pitchFamily="18" charset="0"/>
                            <a:sym typeface="Symbol" pitchFamily="18" charset="2"/>
                          </a:rPr>
                          <m:t>𝑆</m:t>
                        </m:r>
                      </m:e>
                      <m:sub>
                        <m:r>
                          <a:rPr lang="en-IN" sz="3200" b="0" i="1" smtClean="0">
                            <a:solidFill>
                              <a:schemeClr val="tx1">
                                <a:lumMod val="95000"/>
                                <a:lumOff val="5000"/>
                              </a:schemeClr>
                            </a:solidFill>
                            <a:latin typeface="Cambria Math" panose="02040503050406030204" pitchFamily="18" charset="0"/>
                            <a:cs typeface="Times New Roman" pitchFamily="18" charset="0"/>
                            <a:sym typeface="Symbol" pitchFamily="18" charset="2"/>
                          </a:rPr>
                          <m:t>2</m:t>
                        </m:r>
                      </m:sub>
                    </m:sSub>
                    <m:r>
                      <a:rPr lang="en-IN" sz="3200" b="0" i="1" smtClean="0">
                        <a:solidFill>
                          <a:schemeClr val="tx1">
                            <a:lumMod val="95000"/>
                            <a:lumOff val="5000"/>
                          </a:schemeClr>
                        </a:solidFill>
                        <a:latin typeface="Cambria Math" panose="02040503050406030204" pitchFamily="18" charset="0"/>
                        <a:cs typeface="Times New Roman" pitchFamily="18" charset="0"/>
                        <a:sym typeface="Symbol" pitchFamily="18" charset="2"/>
                      </a:rPr>
                      <m:t>+</m:t>
                    </m:r>
                    <m:r>
                      <a:rPr lang="en-IN" sz="3200" b="0" i="1" smtClean="0">
                        <a:solidFill>
                          <a:schemeClr val="tx1">
                            <a:lumMod val="95000"/>
                            <a:lumOff val="5000"/>
                          </a:schemeClr>
                        </a:solidFill>
                        <a:latin typeface="Cambria Math" panose="02040503050406030204" pitchFamily="18" charset="0"/>
                        <a:cs typeface="Times New Roman" pitchFamily="18" charset="0"/>
                        <a:sym typeface="Symbol" pitchFamily="18" charset="2"/>
                      </a:rPr>
                      <m:t>30</m:t>
                    </m:r>
                    <m:r>
                      <a:rPr lang="en-IN" sz="3200" b="0" i="1" smtClean="0">
                        <a:solidFill>
                          <a:schemeClr val="tx1">
                            <a:lumMod val="95000"/>
                            <a:lumOff val="5000"/>
                          </a:schemeClr>
                        </a:solidFill>
                        <a:latin typeface="Cambria Math" panose="02040503050406030204" pitchFamily="18" charset="0"/>
                        <a:cs typeface="Times New Roman" pitchFamily="18" charset="0"/>
                        <a:sym typeface="Symbol" pitchFamily="18" charset="2"/>
                      </a:rPr>
                      <m:t>𝑀</m:t>
                    </m:r>
                  </m:oMath>
                </a14:m>
                <a:endParaRPr lang="en-US" sz="3200" dirty="0">
                  <a:solidFill>
                    <a:schemeClr val="tx1">
                      <a:lumMod val="95000"/>
                      <a:lumOff val="5000"/>
                    </a:schemeClr>
                  </a:solidFill>
                  <a:cs typeface="Times New Roman" pitchFamily="18" charset="0"/>
                  <a:sym typeface="Symbol" pitchFamily="18" charset="2"/>
                </a:endParaRPr>
              </a:p>
              <a:p>
                <a:endParaRPr lang="en-US" dirty="0">
                  <a:cs typeface="Times New Roman" pitchFamily="18" charset="0"/>
                  <a:sym typeface="Symbol" pitchFamily="18" charset="2"/>
                </a:endParaRPr>
              </a:p>
              <a:p>
                <a:endParaRPr lang="en-IN" dirty="0"/>
              </a:p>
            </p:txBody>
          </p:sp>
        </mc:Choice>
        <mc:Fallback xmlns="">
          <p:sp>
            <p:nvSpPr>
              <p:cNvPr id="2" name="Rectangle 1"/>
              <p:cNvSpPr>
                <a:spLocks noRot="1" noChangeAspect="1" noMove="1" noResize="1" noEditPoints="1" noAdjustHandles="1" noChangeArrowheads="1" noChangeShapeType="1" noTextEdit="1"/>
              </p:cNvSpPr>
              <p:nvPr/>
            </p:nvSpPr>
            <p:spPr>
              <a:xfrm>
                <a:off x="1577254" y="1171694"/>
                <a:ext cx="8843511" cy="2944396"/>
              </a:xfrm>
              <a:prstGeom prst="rect">
                <a:avLst/>
              </a:prstGeom>
              <a:blipFill rotWithShape="0">
                <a:blip r:embed="rId2"/>
                <a:stretch>
                  <a:fillRect l="-1793" t="-2692" r="-759"/>
                </a:stretch>
              </a:blipFill>
            </p:spPr>
            <p:txBody>
              <a:bodyPr/>
              <a:lstStyle/>
              <a:p>
                <a:r>
                  <a:rPr lang="en-IN">
                    <a:noFill/>
                  </a:rPr>
                  <a:t> </a:t>
                </a:r>
              </a:p>
            </p:txBody>
          </p:sp>
        </mc:Fallback>
      </mc:AlternateContent>
      <p:sp>
        <p:nvSpPr>
          <p:cNvPr id="3" name="TextBox 2"/>
          <p:cNvSpPr txBox="1"/>
          <p:nvPr/>
        </p:nvSpPr>
        <p:spPr>
          <a:xfrm>
            <a:off x="714102" y="391885"/>
            <a:ext cx="11306750" cy="461665"/>
          </a:xfrm>
          <a:prstGeom prst="rect">
            <a:avLst/>
          </a:prstGeom>
          <a:noFill/>
        </p:spPr>
        <p:txBody>
          <a:bodyPr wrap="none" rtlCol="0">
            <a:spAutoFit/>
          </a:bodyPr>
          <a:lstStyle/>
          <a:p>
            <a:r>
              <a:rPr lang="en-IN" sz="2400" dirty="0" smtClean="0"/>
              <a:t>Step 3 : Rewrite the Objective function by using the second and third constraints, we have</a:t>
            </a:r>
            <a:endParaRPr lang="en-IN" sz="2400" dirty="0"/>
          </a:p>
        </p:txBody>
      </p:sp>
    </p:spTree>
    <p:extLst>
      <p:ext uri="{BB962C8B-B14F-4D97-AF65-F5344CB8AC3E}">
        <p14:creationId xmlns:p14="http://schemas.microsoft.com/office/powerpoint/2010/main" val="32513900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419</TotalTime>
  <Words>1759</Words>
  <Application>Microsoft Office PowerPoint</Application>
  <PresentationFormat>Widescreen</PresentationFormat>
  <Paragraphs>496</Paragraphs>
  <Slides>28</Slides>
  <Notes>11</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43" baseType="lpstr">
      <vt:lpstr>宋体</vt:lpstr>
      <vt:lpstr>Aharoni</vt:lpstr>
      <vt:lpstr>Arial</vt:lpstr>
      <vt:lpstr>Arial Black</vt:lpstr>
      <vt:lpstr>Calibri</vt:lpstr>
      <vt:lpstr>Calibri Light</vt:lpstr>
      <vt:lpstr>Cambria Math</vt:lpstr>
      <vt:lpstr>Century</vt:lpstr>
      <vt:lpstr>Helvetica Neue</vt:lpstr>
      <vt:lpstr>Symbol</vt:lpstr>
      <vt:lpstr>Tahoma</vt:lpstr>
      <vt:lpstr>Times New Roman</vt:lpstr>
      <vt:lpstr>Wingdings 2</vt:lpstr>
      <vt:lpstr>Office Theme</vt:lpstr>
      <vt:lpstr>Equation</vt:lpstr>
      <vt:lpstr>PowerPoint Presentation</vt:lpstr>
      <vt:lpstr>PowerPoint Presentation</vt:lpstr>
      <vt:lpstr>PowerPoint Presentation</vt:lpstr>
      <vt:lpstr>PowerPoint Presentation</vt:lpstr>
      <vt:lpstr>PowerPoint Presentation</vt:lpstr>
      <vt:lpstr>Example 1:</vt:lpstr>
      <vt:lpstr>PowerPoint Presentation</vt:lpstr>
      <vt:lpstr>PowerPoint Presentation</vt:lpstr>
      <vt:lpstr>PowerPoint Presentation</vt:lpstr>
      <vt:lpstr>PowerPoint Presentation</vt:lpstr>
      <vt:lpstr>PowerPoint Presentation</vt:lpstr>
      <vt:lpstr>PowerPoint Presentation</vt:lpstr>
      <vt:lpstr>Note for the Big M method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Gokulraj S P</dc:creator>
  <cp:lastModifiedBy>Hewlett-Packard Company</cp:lastModifiedBy>
  <cp:revision>19</cp:revision>
  <dcterms:created xsi:type="dcterms:W3CDTF">2016-09-13T07:13:46Z</dcterms:created>
  <dcterms:modified xsi:type="dcterms:W3CDTF">2021-08-06T04:15:05Z</dcterms:modified>
</cp:coreProperties>
</file>