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0" r:id="rId2"/>
    <p:sldId id="277" r:id="rId3"/>
    <p:sldId id="269" r:id="rId4"/>
    <p:sldId id="271" r:id="rId5"/>
    <p:sldId id="272" r:id="rId6"/>
    <p:sldId id="273" r:id="rId7"/>
    <p:sldId id="274" r:id="rId8"/>
    <p:sldId id="275" r:id="rId9"/>
    <p:sldId id="276" r:id="rId10"/>
    <p:sldId id="263" r:id="rId11"/>
    <p:sldId id="257" r:id="rId12"/>
    <p:sldId id="261" r:id="rId13"/>
    <p:sldId id="262" r:id="rId14"/>
    <p:sldId id="265"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D35E2-1E62-4ACB-9904-D4A3AF7A5BA2}" type="datetimeFigureOut">
              <a:rPr lang="en-IN" smtClean="0"/>
              <a:t>05-08-2021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F4BC4-0690-402D-B3B3-E239264AF53B}" type="slidenum">
              <a:rPr lang="en-IN" smtClean="0"/>
              <a:t>‹#›</a:t>
            </a:fld>
            <a:endParaRPr lang="en-IN"/>
          </a:p>
        </p:txBody>
      </p:sp>
    </p:spTree>
    <p:extLst>
      <p:ext uri="{BB962C8B-B14F-4D97-AF65-F5344CB8AC3E}">
        <p14:creationId xmlns:p14="http://schemas.microsoft.com/office/powerpoint/2010/main" val="550490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B53F008-133B-4B97-9E37-7A23291AFDD7}" type="slidenum">
              <a:rPr lang="en-IN" smtClean="0"/>
              <a:t>1</a:t>
            </a:fld>
            <a:endParaRPr lang="en-IN"/>
          </a:p>
        </p:txBody>
      </p:sp>
    </p:spTree>
    <p:extLst>
      <p:ext uri="{BB962C8B-B14F-4D97-AF65-F5344CB8AC3E}">
        <p14:creationId xmlns:p14="http://schemas.microsoft.com/office/powerpoint/2010/main" val="11235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403EB09-8537-4076-BA94-5374BA3673AF}"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FE025-81B5-4300-B17E-5BE11B2B132B}" type="slidenum">
              <a:rPr lang="en-IN" smtClean="0"/>
              <a:t>‹#›</a:t>
            </a:fld>
            <a:endParaRPr lang="en-IN"/>
          </a:p>
        </p:txBody>
      </p:sp>
    </p:spTree>
    <p:extLst>
      <p:ext uri="{BB962C8B-B14F-4D97-AF65-F5344CB8AC3E}">
        <p14:creationId xmlns:p14="http://schemas.microsoft.com/office/powerpoint/2010/main" val="167950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03EB09-8537-4076-BA94-5374BA3673AF}"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FE025-81B5-4300-B17E-5BE11B2B132B}" type="slidenum">
              <a:rPr lang="en-IN" smtClean="0"/>
              <a:t>‹#›</a:t>
            </a:fld>
            <a:endParaRPr lang="en-IN"/>
          </a:p>
        </p:txBody>
      </p:sp>
    </p:spTree>
    <p:extLst>
      <p:ext uri="{BB962C8B-B14F-4D97-AF65-F5344CB8AC3E}">
        <p14:creationId xmlns:p14="http://schemas.microsoft.com/office/powerpoint/2010/main" val="322862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03EB09-8537-4076-BA94-5374BA3673AF}"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FE025-81B5-4300-B17E-5BE11B2B132B}" type="slidenum">
              <a:rPr lang="en-IN" smtClean="0"/>
              <a:t>‹#›</a:t>
            </a:fld>
            <a:endParaRPr lang="en-IN"/>
          </a:p>
        </p:txBody>
      </p:sp>
    </p:spTree>
    <p:extLst>
      <p:ext uri="{BB962C8B-B14F-4D97-AF65-F5344CB8AC3E}">
        <p14:creationId xmlns:p14="http://schemas.microsoft.com/office/powerpoint/2010/main" val="422408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03EB09-8537-4076-BA94-5374BA3673AF}"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FE025-81B5-4300-B17E-5BE11B2B132B}" type="slidenum">
              <a:rPr lang="en-IN" smtClean="0"/>
              <a:t>‹#›</a:t>
            </a:fld>
            <a:endParaRPr lang="en-IN"/>
          </a:p>
        </p:txBody>
      </p:sp>
    </p:spTree>
    <p:extLst>
      <p:ext uri="{BB962C8B-B14F-4D97-AF65-F5344CB8AC3E}">
        <p14:creationId xmlns:p14="http://schemas.microsoft.com/office/powerpoint/2010/main" val="150111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3EB09-8537-4076-BA94-5374BA3673AF}"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FE025-81B5-4300-B17E-5BE11B2B132B}" type="slidenum">
              <a:rPr lang="en-IN" smtClean="0"/>
              <a:t>‹#›</a:t>
            </a:fld>
            <a:endParaRPr lang="en-IN"/>
          </a:p>
        </p:txBody>
      </p:sp>
    </p:spTree>
    <p:extLst>
      <p:ext uri="{BB962C8B-B14F-4D97-AF65-F5344CB8AC3E}">
        <p14:creationId xmlns:p14="http://schemas.microsoft.com/office/powerpoint/2010/main" val="266645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403EB09-8537-4076-BA94-5374BA3673AF}"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FE025-81B5-4300-B17E-5BE11B2B132B}" type="slidenum">
              <a:rPr lang="en-IN" smtClean="0"/>
              <a:t>‹#›</a:t>
            </a:fld>
            <a:endParaRPr lang="en-IN"/>
          </a:p>
        </p:txBody>
      </p:sp>
    </p:spTree>
    <p:extLst>
      <p:ext uri="{BB962C8B-B14F-4D97-AF65-F5344CB8AC3E}">
        <p14:creationId xmlns:p14="http://schemas.microsoft.com/office/powerpoint/2010/main" val="316868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403EB09-8537-4076-BA94-5374BA3673AF}" type="datetimeFigureOut">
              <a:rPr lang="en-IN" smtClean="0"/>
              <a:t>05-08-2021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1FE025-81B5-4300-B17E-5BE11B2B132B}" type="slidenum">
              <a:rPr lang="en-IN" smtClean="0"/>
              <a:t>‹#›</a:t>
            </a:fld>
            <a:endParaRPr lang="en-IN"/>
          </a:p>
        </p:txBody>
      </p:sp>
    </p:spTree>
    <p:extLst>
      <p:ext uri="{BB962C8B-B14F-4D97-AF65-F5344CB8AC3E}">
        <p14:creationId xmlns:p14="http://schemas.microsoft.com/office/powerpoint/2010/main" val="146900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403EB09-8537-4076-BA94-5374BA3673AF}" type="datetimeFigureOut">
              <a:rPr lang="en-IN" smtClean="0"/>
              <a:t>05-08-2021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1FE025-81B5-4300-B17E-5BE11B2B132B}" type="slidenum">
              <a:rPr lang="en-IN" smtClean="0"/>
              <a:t>‹#›</a:t>
            </a:fld>
            <a:endParaRPr lang="en-IN"/>
          </a:p>
        </p:txBody>
      </p:sp>
    </p:spTree>
    <p:extLst>
      <p:ext uri="{BB962C8B-B14F-4D97-AF65-F5344CB8AC3E}">
        <p14:creationId xmlns:p14="http://schemas.microsoft.com/office/powerpoint/2010/main" val="34924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3EB09-8537-4076-BA94-5374BA3673AF}" type="datetimeFigureOut">
              <a:rPr lang="en-IN" smtClean="0"/>
              <a:t>05-08-2021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1FE025-81B5-4300-B17E-5BE11B2B132B}" type="slidenum">
              <a:rPr lang="en-IN" smtClean="0"/>
              <a:t>‹#›</a:t>
            </a:fld>
            <a:endParaRPr lang="en-IN"/>
          </a:p>
        </p:txBody>
      </p:sp>
    </p:spTree>
    <p:extLst>
      <p:ext uri="{BB962C8B-B14F-4D97-AF65-F5344CB8AC3E}">
        <p14:creationId xmlns:p14="http://schemas.microsoft.com/office/powerpoint/2010/main" val="377590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3EB09-8537-4076-BA94-5374BA3673AF}"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FE025-81B5-4300-B17E-5BE11B2B132B}" type="slidenum">
              <a:rPr lang="en-IN" smtClean="0"/>
              <a:t>‹#›</a:t>
            </a:fld>
            <a:endParaRPr lang="en-IN"/>
          </a:p>
        </p:txBody>
      </p:sp>
    </p:spTree>
    <p:extLst>
      <p:ext uri="{BB962C8B-B14F-4D97-AF65-F5344CB8AC3E}">
        <p14:creationId xmlns:p14="http://schemas.microsoft.com/office/powerpoint/2010/main" val="313078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3EB09-8537-4076-BA94-5374BA3673AF}"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FE025-81B5-4300-B17E-5BE11B2B132B}" type="slidenum">
              <a:rPr lang="en-IN" smtClean="0"/>
              <a:t>‹#›</a:t>
            </a:fld>
            <a:endParaRPr lang="en-IN"/>
          </a:p>
        </p:txBody>
      </p:sp>
    </p:spTree>
    <p:extLst>
      <p:ext uri="{BB962C8B-B14F-4D97-AF65-F5344CB8AC3E}">
        <p14:creationId xmlns:p14="http://schemas.microsoft.com/office/powerpoint/2010/main" val="187018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3EB09-8537-4076-BA94-5374BA3673AF}" type="datetimeFigureOut">
              <a:rPr lang="en-IN" smtClean="0"/>
              <a:t>05-08-2021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FE025-81B5-4300-B17E-5BE11B2B132B}" type="slidenum">
              <a:rPr lang="en-IN" smtClean="0"/>
              <a:t>‹#›</a:t>
            </a:fld>
            <a:endParaRPr lang="en-IN"/>
          </a:p>
        </p:txBody>
      </p:sp>
    </p:spTree>
    <p:extLst>
      <p:ext uri="{BB962C8B-B14F-4D97-AF65-F5344CB8AC3E}">
        <p14:creationId xmlns:p14="http://schemas.microsoft.com/office/powerpoint/2010/main" val="2277728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1398" y="1674624"/>
            <a:ext cx="8001000" cy="1754326"/>
          </a:xfrm>
          <a:prstGeom prst="rect">
            <a:avLst/>
          </a:prstGeom>
          <a:noFill/>
        </p:spPr>
        <p:txBody>
          <a:bodyPr wrap="square" lIns="91440" tIns="45720" rIns="91440" bIns="45720">
            <a:spAutoFit/>
          </a:bodyPr>
          <a:lstStyle/>
          <a:p>
            <a:pPr algn="ctr"/>
            <a:r>
              <a:rPr lang="en-US" sz="5400" b="1" i="1" kern="10" dirty="0" err="1" smtClean="0">
                <a:ln w="9525">
                  <a:solidFill>
                    <a:srgbClr val="000000"/>
                  </a:solidFill>
                  <a:round/>
                  <a:headEnd/>
                  <a:tailEnd/>
                </a:ln>
                <a:solidFill>
                  <a:schemeClr val="tx1">
                    <a:lumMod val="95000"/>
                    <a:lumOff val="5000"/>
                  </a:schemeClr>
                </a:solidFill>
                <a:effectLst>
                  <a:outerShdw dist="35921" dir="2700000" algn="ctr" rotWithShape="0">
                    <a:srgbClr val="808080">
                      <a:alpha val="79999"/>
                    </a:srgbClr>
                  </a:outerShdw>
                </a:effectLst>
              </a:rPr>
              <a:t>Dr.S.Paulraj</a:t>
            </a:r>
            <a:r>
              <a:rPr lang="en-US" sz="5400" b="1" i="1" kern="10" dirty="0" smtClean="0">
                <a:ln w="9525">
                  <a:solidFill>
                    <a:srgbClr val="000000"/>
                  </a:solidFill>
                  <a:round/>
                  <a:headEnd/>
                  <a:tailEnd/>
                </a:ln>
                <a:solidFill>
                  <a:schemeClr val="tx1">
                    <a:lumMod val="95000"/>
                    <a:lumOff val="5000"/>
                  </a:schemeClr>
                </a:solidFill>
                <a:effectLst>
                  <a:outerShdw dist="35921" dir="2700000" algn="ctr" rotWithShape="0">
                    <a:srgbClr val="808080">
                      <a:alpha val="79999"/>
                    </a:srgbClr>
                  </a:outerShdw>
                </a:effectLst>
              </a:rPr>
              <a:t> </a:t>
            </a:r>
            <a:endParaRPr lang="en-US" sz="5400" b="1" i="1" kern="10" dirty="0">
              <a:ln w="9525">
                <a:solidFill>
                  <a:srgbClr val="000000"/>
                </a:solidFill>
                <a:round/>
                <a:headEnd/>
                <a:tailEnd/>
              </a:ln>
              <a:solidFill>
                <a:schemeClr val="tx1">
                  <a:lumMod val="95000"/>
                  <a:lumOff val="5000"/>
                </a:schemeClr>
              </a:solidFill>
              <a:effectLst>
                <a:outerShdw dist="35921" dir="2700000" algn="ctr" rotWithShape="0">
                  <a:srgbClr val="808080">
                    <a:alpha val="79999"/>
                  </a:srgbClr>
                </a:outerShdw>
              </a:effectLst>
            </a:endParaRPr>
          </a:p>
          <a:p>
            <a:pPr algn="ctr"/>
            <a:r>
              <a:rPr lang="en-US" sz="5400" b="1" i="1" kern="10" dirty="0">
                <a:ln w="9525">
                  <a:solidFill>
                    <a:srgbClr val="000000"/>
                  </a:solidFill>
                  <a:round/>
                  <a:headEnd/>
                  <a:tailEnd/>
                </a:ln>
                <a:solidFill>
                  <a:schemeClr val="tx1">
                    <a:lumMod val="95000"/>
                    <a:lumOff val="5000"/>
                  </a:schemeClr>
                </a:solidFill>
                <a:effectLst>
                  <a:outerShdw dist="35921" dir="2700000" algn="ctr" rotWithShape="0">
                    <a:srgbClr val="808080">
                      <a:alpha val="79999"/>
                    </a:srgbClr>
                  </a:outerShdw>
                </a:effectLst>
              </a:rPr>
              <a:t>M.Sc., M.Phil.,B.Ed.,</a:t>
            </a:r>
            <a:r>
              <a:rPr lang="en-US" sz="5400" b="1" i="1" kern="10" dirty="0" err="1">
                <a:ln w="9525">
                  <a:solidFill>
                    <a:srgbClr val="000000"/>
                  </a:solidFill>
                  <a:round/>
                  <a:headEnd/>
                  <a:tailEnd/>
                </a:ln>
                <a:solidFill>
                  <a:schemeClr val="tx1">
                    <a:lumMod val="95000"/>
                    <a:lumOff val="5000"/>
                  </a:schemeClr>
                </a:solidFill>
                <a:effectLst>
                  <a:outerShdw dist="35921" dir="2700000" algn="ctr" rotWithShape="0">
                    <a:srgbClr val="808080">
                      <a:alpha val="79999"/>
                    </a:srgbClr>
                  </a:outerShdw>
                </a:effectLst>
              </a:rPr>
              <a:t>Ph.D</a:t>
            </a:r>
            <a:r>
              <a:rPr lang="en-US" sz="5400" b="1" i="1" kern="10" dirty="0">
                <a:ln w="9525">
                  <a:solidFill>
                    <a:srgbClr val="000000"/>
                  </a:solidFill>
                  <a:round/>
                  <a:headEnd/>
                  <a:tailEnd/>
                </a:ln>
                <a:solidFill>
                  <a:schemeClr val="tx1">
                    <a:lumMod val="95000"/>
                    <a:lumOff val="5000"/>
                  </a:schemeClr>
                </a:solidFill>
                <a:effectLst>
                  <a:outerShdw dist="35921" dir="2700000" algn="ctr" rotWithShape="0">
                    <a:srgbClr val="808080">
                      <a:alpha val="79999"/>
                    </a:srgbClr>
                  </a:outerShdw>
                </a:effectLst>
              </a:rPr>
              <a:t>.</a:t>
            </a:r>
          </a:p>
        </p:txBody>
      </p:sp>
      <p:sp>
        <p:nvSpPr>
          <p:cNvPr id="3" name="Rectangle 2"/>
          <p:cNvSpPr/>
          <p:nvPr/>
        </p:nvSpPr>
        <p:spPr>
          <a:xfrm>
            <a:off x="2358001" y="4169375"/>
            <a:ext cx="8458200" cy="1446550"/>
          </a:xfrm>
          <a:prstGeom prst="rect">
            <a:avLst/>
          </a:prstGeom>
          <a:noFill/>
        </p:spPr>
        <p:txBody>
          <a:bodyPr wrap="square" lIns="91440" tIns="45720" rIns="91440" bIns="45720">
            <a:spAutoFit/>
          </a:bodyPr>
          <a:lstStyle/>
          <a:p>
            <a:pPr algn="ctr"/>
            <a:r>
              <a:rPr lang="en-US" sz="4400" b="1" i="1" kern="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a:rPr>
              <a:t>Professor of Mathematics</a:t>
            </a:r>
          </a:p>
          <a:p>
            <a:pPr algn="ctr"/>
            <a:r>
              <a:rPr lang="en-US" sz="4400" b="1" i="1" kern="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a:rPr>
              <a:t>Anna University Chennai </a:t>
            </a:r>
          </a:p>
        </p:txBody>
      </p:sp>
      <p:sp>
        <p:nvSpPr>
          <p:cNvPr id="7" name="Slide Number Placeholder 6"/>
          <p:cNvSpPr>
            <a:spLocks noGrp="1"/>
          </p:cNvSpPr>
          <p:nvPr>
            <p:ph type="sldNum" sz="quarter" idx="12"/>
          </p:nvPr>
        </p:nvSpPr>
        <p:spPr/>
        <p:txBody>
          <a:bodyPr/>
          <a:lstStyle/>
          <a:p>
            <a:fld id="{762C1DD7-7C6D-4ED9-B6A6-F48CEDCD6F8D}" type="slidenum">
              <a:rPr lang="en-IN" sz="2000" b="1" smtClean="0"/>
              <a:t>1</a:t>
            </a:fld>
            <a:endParaRPr lang="en-IN" sz="2000" b="1" dirty="0"/>
          </a:p>
        </p:txBody>
      </p:sp>
    </p:spTree>
    <p:extLst>
      <p:ext uri="{BB962C8B-B14F-4D97-AF65-F5344CB8AC3E}">
        <p14:creationId xmlns:p14="http://schemas.microsoft.com/office/powerpoint/2010/main" val="2264620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dirty="0" smtClean="0"/>
              <a:t>EXAMPLE 2 </a:t>
            </a:r>
            <a:r>
              <a:rPr lang="en-IN" sz="4800" dirty="0" smtClean="0"/>
              <a:t>(</a:t>
            </a:r>
            <a:r>
              <a:rPr lang="en-IN" dirty="0" smtClean="0"/>
              <a:t>Production Allocation Problem)</a:t>
            </a:r>
            <a:endParaRPr lang="en-IN" dirty="0"/>
          </a:p>
        </p:txBody>
      </p:sp>
      <p:sp>
        <p:nvSpPr>
          <p:cNvPr id="3" name="Content Placeholder 2"/>
          <p:cNvSpPr>
            <a:spLocks noGrp="1"/>
          </p:cNvSpPr>
          <p:nvPr>
            <p:ph idx="1"/>
          </p:nvPr>
        </p:nvSpPr>
        <p:spPr/>
        <p:txBody>
          <a:bodyPr/>
          <a:lstStyle/>
          <a:p>
            <a:r>
              <a:rPr lang="en-IN" dirty="0" smtClean="0"/>
              <a:t>A firm produces three products. These products are processed on three different machines.  The time required to manufacture one unit of each of the three products and the daily capacity of the three machines are given in the table below.</a:t>
            </a:r>
          </a:p>
          <a:p>
            <a:endParaRPr lang="en-IN" dirty="0"/>
          </a:p>
        </p:txBody>
      </p:sp>
      <p:pic>
        <p:nvPicPr>
          <p:cNvPr id="6" name="Picture 5"/>
          <p:cNvPicPr>
            <a:picLocks noChangeAspect="1"/>
          </p:cNvPicPr>
          <p:nvPr/>
        </p:nvPicPr>
        <p:blipFill>
          <a:blip r:embed="rId2"/>
          <a:stretch>
            <a:fillRect/>
          </a:stretch>
        </p:blipFill>
        <p:spPr>
          <a:xfrm>
            <a:off x="1137170" y="3569065"/>
            <a:ext cx="8249529" cy="2476094"/>
          </a:xfrm>
          <a:prstGeom prst="rect">
            <a:avLst/>
          </a:prstGeom>
        </p:spPr>
      </p:pic>
    </p:spTree>
    <p:extLst>
      <p:ext uri="{BB962C8B-B14F-4D97-AF65-F5344CB8AC3E}">
        <p14:creationId xmlns:p14="http://schemas.microsoft.com/office/powerpoint/2010/main" val="4193560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8243" y="1039140"/>
            <a:ext cx="9144000" cy="4820747"/>
          </a:xfrm>
        </p:spPr>
        <p:txBody>
          <a:bodyPr>
            <a:normAutofit/>
          </a:bodyPr>
          <a:lstStyle/>
          <a:p>
            <a:pPr algn="just"/>
            <a:r>
              <a:rPr lang="en-IN" dirty="0" smtClean="0"/>
              <a:t>It is required to determine the daily number of units to be manufactured for each product.  The profit per unit for product 1,2 and 3 is </a:t>
            </a:r>
            <a:r>
              <a:rPr lang="en-IN" dirty="0" err="1" smtClean="0"/>
              <a:t>Rs</a:t>
            </a:r>
            <a:r>
              <a:rPr lang="en-IN" dirty="0" smtClean="0"/>
              <a:t>. 4 </a:t>
            </a:r>
            <a:r>
              <a:rPr lang="en-IN" dirty="0" err="1" smtClean="0"/>
              <a:t>Rs</a:t>
            </a:r>
            <a:r>
              <a:rPr lang="en-IN" dirty="0" smtClean="0"/>
              <a:t>. 3 and </a:t>
            </a:r>
            <a:r>
              <a:rPr lang="en-IN" dirty="0" err="1" smtClean="0"/>
              <a:t>Rs</a:t>
            </a:r>
            <a:r>
              <a:rPr lang="en-IN" dirty="0" smtClean="0"/>
              <a:t>. 6 respectively.  It is assumed that all the amounts produced are consumed in the market. Formulate the mathematical (LP) model that will maximize the daily profit</a:t>
            </a:r>
            <a:endParaRPr lang="en-IN" dirty="0"/>
          </a:p>
        </p:txBody>
      </p:sp>
      <p:pic>
        <p:nvPicPr>
          <p:cNvPr id="6" name="Picture 5"/>
          <p:cNvPicPr>
            <a:picLocks noChangeAspect="1"/>
          </p:cNvPicPr>
          <p:nvPr/>
        </p:nvPicPr>
        <p:blipFill>
          <a:blip r:embed="rId2"/>
          <a:stretch>
            <a:fillRect/>
          </a:stretch>
        </p:blipFill>
        <p:spPr>
          <a:xfrm>
            <a:off x="2060862" y="2960174"/>
            <a:ext cx="7727082" cy="2792210"/>
          </a:xfrm>
          <a:prstGeom prst="rect">
            <a:avLst/>
          </a:prstGeom>
        </p:spPr>
      </p:pic>
    </p:spTree>
    <p:extLst>
      <p:ext uri="{BB962C8B-B14F-4D97-AF65-F5344CB8AC3E}">
        <p14:creationId xmlns:p14="http://schemas.microsoft.com/office/powerpoint/2010/main" val="238551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900" b="1" dirty="0" smtClean="0"/>
              <a:t>Example 3</a:t>
            </a:r>
            <a:r>
              <a:rPr lang="en-IN" dirty="0"/>
              <a:t> </a:t>
            </a:r>
            <a:r>
              <a:rPr lang="en-IN" dirty="0" smtClean="0"/>
              <a:t>(Diet Problem)</a:t>
            </a:r>
            <a:endParaRPr lang="en-IN"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en-IN" dirty="0" smtClean="0"/>
              <a:t>A person wants to decide the constituents of a diet which will fulfil his daily requirements of proteins, fats and carbohydrates at the minimum cost.  The choice is to be made from four different types of foods.  The yields per unit of these foods are given in table.</a:t>
            </a:r>
          </a:p>
          <a:p>
            <a:pPr marL="0" indent="0">
              <a:buNone/>
            </a:pPr>
            <a:r>
              <a:rPr lang="en-IN" dirty="0" smtClean="0"/>
              <a:t>Table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12471639"/>
              </p:ext>
            </p:extLst>
          </p:nvPr>
        </p:nvGraphicFramePr>
        <p:xfrm>
          <a:off x="1478209" y="3879236"/>
          <a:ext cx="8128000" cy="248920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0">
                <a:tc>
                  <a:txBody>
                    <a:bodyPr/>
                    <a:lstStyle/>
                    <a:p>
                      <a:r>
                        <a:rPr lang="en-IN" dirty="0" smtClean="0"/>
                        <a:t>Food Type</a:t>
                      </a:r>
                      <a:endParaRPr lang="en-IN" dirty="0"/>
                    </a:p>
                  </a:txBody>
                  <a:tcPr/>
                </a:tc>
                <a:tc>
                  <a:txBody>
                    <a:bodyPr/>
                    <a:lstStyle/>
                    <a:p>
                      <a:r>
                        <a:rPr lang="en-IN" dirty="0" smtClean="0"/>
                        <a:t>Proteins</a:t>
                      </a:r>
                      <a:endParaRPr lang="en-IN" dirty="0"/>
                    </a:p>
                  </a:txBody>
                  <a:tcPr/>
                </a:tc>
                <a:tc>
                  <a:txBody>
                    <a:bodyPr/>
                    <a:lstStyle/>
                    <a:p>
                      <a:r>
                        <a:rPr lang="en-IN" dirty="0" smtClean="0"/>
                        <a:t>Fats</a:t>
                      </a:r>
                      <a:endParaRPr lang="en-IN" dirty="0"/>
                    </a:p>
                  </a:txBody>
                  <a:tcPr/>
                </a:tc>
                <a:tc>
                  <a:txBody>
                    <a:bodyPr/>
                    <a:lstStyle/>
                    <a:p>
                      <a:r>
                        <a:rPr lang="en-IN" dirty="0" smtClean="0"/>
                        <a:t>Carbohydrates</a:t>
                      </a:r>
                      <a:endParaRPr lang="en-IN" dirty="0"/>
                    </a:p>
                  </a:txBody>
                  <a:tcPr/>
                </a:tc>
                <a:tc>
                  <a:txBody>
                    <a:bodyPr/>
                    <a:lstStyle/>
                    <a:p>
                      <a:r>
                        <a:rPr lang="en-IN" dirty="0" smtClean="0"/>
                        <a:t>Cost per unit</a:t>
                      </a:r>
                      <a:endParaRPr lang="en-IN" dirty="0"/>
                    </a:p>
                  </a:txBody>
                  <a:tcPr/>
                </a:tc>
              </a:tr>
              <a:tr h="370840">
                <a:tc>
                  <a:txBody>
                    <a:bodyPr/>
                    <a:lstStyle/>
                    <a:p>
                      <a:r>
                        <a:rPr lang="en-IN" dirty="0" smtClean="0"/>
                        <a:t>1</a:t>
                      </a:r>
                      <a:endParaRPr lang="en-IN" dirty="0"/>
                    </a:p>
                  </a:txBody>
                  <a:tcPr/>
                </a:tc>
                <a:tc>
                  <a:txBody>
                    <a:bodyPr/>
                    <a:lstStyle/>
                    <a:p>
                      <a:r>
                        <a:rPr lang="en-IN" dirty="0" smtClean="0"/>
                        <a:t>3</a:t>
                      </a:r>
                      <a:endParaRPr lang="en-IN" dirty="0"/>
                    </a:p>
                  </a:txBody>
                  <a:tcPr/>
                </a:tc>
                <a:tc>
                  <a:txBody>
                    <a:bodyPr/>
                    <a:lstStyle/>
                    <a:p>
                      <a:r>
                        <a:rPr lang="en-IN" dirty="0" smtClean="0"/>
                        <a:t>2</a:t>
                      </a:r>
                      <a:endParaRPr lang="en-IN" dirty="0"/>
                    </a:p>
                  </a:txBody>
                  <a:tcPr/>
                </a:tc>
                <a:tc>
                  <a:txBody>
                    <a:bodyPr/>
                    <a:lstStyle/>
                    <a:p>
                      <a:r>
                        <a:rPr lang="en-IN" dirty="0" smtClean="0"/>
                        <a:t>6</a:t>
                      </a:r>
                      <a:endParaRPr lang="en-IN" dirty="0"/>
                    </a:p>
                  </a:txBody>
                  <a:tcPr/>
                </a:tc>
                <a:tc>
                  <a:txBody>
                    <a:bodyPr/>
                    <a:lstStyle/>
                    <a:p>
                      <a:r>
                        <a:rPr lang="en-IN" dirty="0" smtClean="0"/>
                        <a:t>45</a:t>
                      </a:r>
                      <a:endParaRPr lang="en-IN" dirty="0"/>
                    </a:p>
                  </a:txBody>
                  <a:tcPr/>
                </a:tc>
              </a:tr>
              <a:tr h="370840">
                <a:tc>
                  <a:txBody>
                    <a:bodyPr/>
                    <a:lstStyle/>
                    <a:p>
                      <a:r>
                        <a:rPr lang="en-IN" dirty="0" smtClean="0"/>
                        <a:t>2</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4</a:t>
                      </a:r>
                      <a:endParaRPr lang="en-IN" dirty="0"/>
                    </a:p>
                  </a:txBody>
                  <a:tcPr/>
                </a:tc>
                <a:tc>
                  <a:txBody>
                    <a:bodyPr/>
                    <a:lstStyle/>
                    <a:p>
                      <a:r>
                        <a:rPr lang="en-IN" dirty="0" smtClean="0"/>
                        <a:t>40</a:t>
                      </a:r>
                      <a:endParaRPr lang="en-IN" dirty="0"/>
                    </a:p>
                  </a:txBody>
                  <a:tcPr/>
                </a:tc>
              </a:tr>
              <a:tr h="370840">
                <a:tc>
                  <a:txBody>
                    <a:bodyPr/>
                    <a:lstStyle/>
                    <a:p>
                      <a:r>
                        <a:rPr lang="en-IN" dirty="0" smtClean="0"/>
                        <a:t>3</a:t>
                      </a:r>
                      <a:endParaRPr lang="en-IN" dirty="0"/>
                    </a:p>
                  </a:txBody>
                  <a:tcPr/>
                </a:tc>
                <a:tc>
                  <a:txBody>
                    <a:bodyPr/>
                    <a:lstStyle/>
                    <a:p>
                      <a:r>
                        <a:rPr lang="en-IN" dirty="0" smtClean="0"/>
                        <a:t>8</a:t>
                      </a:r>
                      <a:endParaRPr lang="en-IN" dirty="0"/>
                    </a:p>
                  </a:txBody>
                  <a:tcPr/>
                </a:tc>
                <a:tc>
                  <a:txBody>
                    <a:bodyPr/>
                    <a:lstStyle/>
                    <a:p>
                      <a:r>
                        <a:rPr lang="en-IN" dirty="0" smtClean="0"/>
                        <a:t>7</a:t>
                      </a:r>
                      <a:endParaRPr lang="en-IN" dirty="0"/>
                    </a:p>
                  </a:txBody>
                  <a:tcPr/>
                </a:tc>
                <a:tc>
                  <a:txBody>
                    <a:bodyPr/>
                    <a:lstStyle/>
                    <a:p>
                      <a:r>
                        <a:rPr lang="en-IN" dirty="0" smtClean="0"/>
                        <a:t>7</a:t>
                      </a:r>
                      <a:endParaRPr lang="en-IN" dirty="0"/>
                    </a:p>
                  </a:txBody>
                  <a:tcPr/>
                </a:tc>
                <a:tc>
                  <a:txBody>
                    <a:bodyPr/>
                    <a:lstStyle/>
                    <a:p>
                      <a:r>
                        <a:rPr lang="en-IN" dirty="0" smtClean="0"/>
                        <a:t>85</a:t>
                      </a:r>
                      <a:endParaRPr lang="en-IN" dirty="0"/>
                    </a:p>
                  </a:txBody>
                  <a:tcPr/>
                </a:tc>
              </a:tr>
              <a:tr h="370840">
                <a:tc>
                  <a:txBody>
                    <a:bodyPr/>
                    <a:lstStyle/>
                    <a:p>
                      <a:r>
                        <a:rPr lang="en-IN" dirty="0" smtClean="0"/>
                        <a:t>4</a:t>
                      </a:r>
                      <a:endParaRPr lang="en-IN" dirty="0"/>
                    </a:p>
                  </a:txBody>
                  <a:tcPr/>
                </a:tc>
                <a:tc>
                  <a:txBody>
                    <a:bodyPr/>
                    <a:lstStyle/>
                    <a:p>
                      <a:r>
                        <a:rPr lang="en-IN" dirty="0" smtClean="0"/>
                        <a:t>6</a:t>
                      </a:r>
                      <a:endParaRPr lang="en-IN" dirty="0"/>
                    </a:p>
                  </a:txBody>
                  <a:tcPr/>
                </a:tc>
                <a:tc>
                  <a:txBody>
                    <a:bodyPr/>
                    <a:lstStyle/>
                    <a:p>
                      <a:r>
                        <a:rPr lang="en-IN" dirty="0" smtClean="0"/>
                        <a:t>5</a:t>
                      </a:r>
                      <a:endParaRPr lang="en-IN" dirty="0"/>
                    </a:p>
                  </a:txBody>
                  <a:tcPr/>
                </a:tc>
                <a:tc>
                  <a:txBody>
                    <a:bodyPr/>
                    <a:lstStyle/>
                    <a:p>
                      <a:r>
                        <a:rPr lang="en-IN" dirty="0" smtClean="0"/>
                        <a:t>4</a:t>
                      </a:r>
                      <a:endParaRPr lang="en-IN" dirty="0"/>
                    </a:p>
                  </a:txBody>
                  <a:tcPr/>
                </a:tc>
                <a:tc>
                  <a:txBody>
                    <a:bodyPr/>
                    <a:lstStyle/>
                    <a:p>
                      <a:r>
                        <a:rPr lang="en-IN" dirty="0" smtClean="0"/>
                        <a:t>65</a:t>
                      </a:r>
                      <a:endParaRPr lang="en-IN" dirty="0"/>
                    </a:p>
                  </a:txBody>
                  <a:tcPr/>
                </a:tc>
              </a:tr>
              <a:tr h="370840">
                <a:tc>
                  <a:txBody>
                    <a:bodyPr/>
                    <a:lstStyle/>
                    <a:p>
                      <a:r>
                        <a:rPr lang="en-IN" dirty="0" smtClean="0"/>
                        <a:t>Minimum Requirement</a:t>
                      </a:r>
                      <a:endParaRPr lang="en-IN" dirty="0"/>
                    </a:p>
                  </a:txBody>
                  <a:tcPr/>
                </a:tc>
                <a:tc>
                  <a:txBody>
                    <a:bodyPr/>
                    <a:lstStyle/>
                    <a:p>
                      <a:r>
                        <a:rPr lang="en-IN" dirty="0" smtClean="0"/>
                        <a:t>800</a:t>
                      </a:r>
                      <a:endParaRPr lang="en-IN" dirty="0"/>
                    </a:p>
                  </a:txBody>
                  <a:tcPr/>
                </a:tc>
                <a:tc>
                  <a:txBody>
                    <a:bodyPr/>
                    <a:lstStyle/>
                    <a:p>
                      <a:r>
                        <a:rPr lang="en-IN" dirty="0" smtClean="0"/>
                        <a:t>200</a:t>
                      </a:r>
                      <a:endParaRPr lang="en-IN" dirty="0"/>
                    </a:p>
                  </a:txBody>
                  <a:tcPr/>
                </a:tc>
                <a:tc>
                  <a:txBody>
                    <a:bodyPr/>
                    <a:lstStyle/>
                    <a:p>
                      <a:r>
                        <a:rPr lang="en-IN" dirty="0" smtClean="0"/>
                        <a:t>700</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408619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Formulation of LP Model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IN" dirty="0" smtClean="0"/>
                  <a:t>Minimize Z= 45</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smtClean="0"/>
                  <a:t>+40</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smtClean="0"/>
                  <a:t>+85</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65</m:t>
                        </m:r>
                        <m:r>
                          <a:rPr lang="en-IN" b="0" i="1" smtClean="0">
                            <a:latin typeface="Cambria Math" panose="02040503050406030204" pitchFamily="18" charset="0"/>
                          </a:rPr>
                          <m:t>𝑥</m:t>
                        </m:r>
                      </m:e>
                      <m:sub>
                        <m:r>
                          <a:rPr lang="en-IN" b="0" i="1" smtClean="0">
                            <a:latin typeface="Cambria Math" panose="02040503050406030204" pitchFamily="18" charset="0"/>
                          </a:rPr>
                          <m:t>4</m:t>
                        </m:r>
                      </m:sub>
                    </m:sSub>
                  </m:oMath>
                </a14:m>
                <a:endParaRPr lang="en-IN" b="0" dirty="0" smtClean="0"/>
              </a:p>
              <a:p>
                <a:pPr marL="0" indent="0">
                  <a:buNone/>
                </a:pPr>
                <a:r>
                  <a:rPr lang="en-IN" dirty="0" smtClean="0"/>
                  <a:t>Subject to the constraints  3</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smtClean="0"/>
                  <a:t>+4</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smtClean="0"/>
                  <a:t>+8</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smtClean="0"/>
                  <a:t>+6</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4</m:t>
                        </m:r>
                      </m:sub>
                    </m:sSub>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800</m:t>
                    </m:r>
                  </m:oMath>
                </a14:m>
                <a:r>
                  <a:rPr lang="en-IN" dirty="0" smtClean="0"/>
                  <a:t> </a:t>
                </a:r>
              </a:p>
              <a:p>
                <a:pPr marL="0" indent="0">
                  <a:buNone/>
                </a:pPr>
                <a:r>
                  <a:rPr lang="en-IN" dirty="0"/>
                  <a:t> </a:t>
                </a:r>
                <a:r>
                  <a:rPr lang="en-IN" dirty="0" smtClean="0"/>
                  <a:t>                                               </a:t>
                </a:r>
                <a:r>
                  <a:rPr lang="en-IN" dirty="0"/>
                  <a:t>2</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smtClean="0"/>
                  <a:t>+2</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smtClean="0"/>
                  <a:t>+7</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smtClean="0"/>
                  <a:t>+5</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4</m:t>
                        </m:r>
                      </m:sub>
                    </m:sSub>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200</m:t>
                    </m:r>
                  </m:oMath>
                </a14:m>
                <a:r>
                  <a:rPr lang="en-IN" dirty="0"/>
                  <a:t> </a:t>
                </a:r>
                <a:endParaRPr lang="en-IN" dirty="0" smtClean="0"/>
              </a:p>
              <a:p>
                <a:pPr marL="0" indent="0">
                  <a:buNone/>
                </a:pPr>
                <a:r>
                  <a:rPr lang="en-IN" dirty="0" smtClean="0"/>
                  <a:t>                                                </a:t>
                </a:r>
                <a:r>
                  <a:rPr lang="en-IN" dirty="0"/>
                  <a:t>6</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smtClean="0"/>
                  <a:t>+4</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smtClean="0"/>
                  <a:t>+7</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smtClean="0"/>
                  <a:t>+4</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4</m:t>
                        </m:r>
                      </m:sub>
                    </m:sSub>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700</m:t>
                    </m:r>
                  </m:oMath>
                </a14:m>
                <a:r>
                  <a:rPr lang="en-IN" dirty="0" smtClean="0"/>
                  <a:t> and</a:t>
                </a:r>
              </a:p>
              <a:p>
                <a:pPr marL="0" indent="0">
                  <a:buNone/>
                </a:pPr>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2</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3</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4</m:t>
                        </m:r>
                      </m:sub>
                    </m:sSub>
                  </m:oMath>
                </a14:m>
                <a:r>
                  <a:rPr lang="en-IN" dirty="0" smtClean="0"/>
                  <a:t>≥0</a:t>
                </a:r>
                <a:endParaRPr lang="en-IN" dirty="0"/>
              </a:p>
              <a:p>
                <a:pPr marL="0" indent="0">
                  <a:buNone/>
                </a:pPr>
                <a:endParaRPr lang="en-IN" dirty="0" smtClean="0"/>
              </a:p>
              <a:p>
                <a:pPr marL="0" indent="0">
                  <a:buNone/>
                </a:pPr>
                <a:r>
                  <a:rPr lang="en-IN" dirty="0"/>
                  <a:t> </a:t>
                </a:r>
                <a:r>
                  <a:rPr lang="en-IN" dirty="0" smtClean="0"/>
                  <a:t>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40406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5400" b="1" dirty="0" smtClean="0"/>
              <a:t>Example 4</a:t>
            </a:r>
            <a:endParaRPr lang="en-IN" b="1"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IN" dirty="0" smtClean="0"/>
              <a:t>A company has two grades of inspectors 1 and 2, the members of which are to be assigned for a quality control inspection.  It is required that at least 2000 pieces be inspected per 8-hour day.  Grade 1 inspectors can check pieces at the rate of 40 per hour, with an accuracy of 97 percent.  Grade 2 inspectors check at the rate of 30 pieces per hour with an accuracy of 95 percent.  The wage rate of a Grade 1 inspector is </a:t>
            </a:r>
            <a:r>
              <a:rPr lang="en-IN" dirty="0" err="1" smtClean="0"/>
              <a:t>Rs</a:t>
            </a:r>
            <a:r>
              <a:rPr lang="en-IN" dirty="0" smtClean="0"/>
              <a:t> 5 per hour while that of a Grade 2 inspector is </a:t>
            </a:r>
            <a:r>
              <a:rPr lang="en-IN" dirty="0" err="1" smtClean="0"/>
              <a:t>Rs</a:t>
            </a:r>
            <a:r>
              <a:rPr lang="en-IN" dirty="0" smtClean="0"/>
              <a:t> 4 per hour.  An error made by an inspector costs </a:t>
            </a:r>
            <a:r>
              <a:rPr lang="en-IN" dirty="0" err="1" smtClean="0"/>
              <a:t>Rs</a:t>
            </a:r>
            <a:r>
              <a:rPr lang="en-IN" dirty="0" smtClean="0"/>
              <a:t> 3 to the company.  There are only nine Grade 1 inspectors and eleven Grade 2 inspectors available to the company.  The company wishes to assign work to the available inspectors so as to minimize the total cost of the inspection. Formulate as an LP model so as to minimize the daily inspection cost.</a:t>
            </a:r>
            <a:endParaRPr lang="en-IN" dirty="0"/>
          </a:p>
        </p:txBody>
      </p:sp>
    </p:spTree>
    <p:extLst>
      <p:ext uri="{BB962C8B-B14F-4D97-AF65-F5344CB8AC3E}">
        <p14:creationId xmlns:p14="http://schemas.microsoft.com/office/powerpoint/2010/main" val="3585572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LP Model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Minimize Z= 8{[5+3*40*0.03]</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smtClean="0"/>
                  <a:t>+[4+3*30*0.05]</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smtClean="0"/>
                  <a:t>}=68.80</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smtClean="0"/>
                  <a:t>+68</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endParaRPr lang="en-IN" dirty="0" smtClean="0"/>
              </a:p>
              <a:p>
                <a:r>
                  <a:rPr lang="en-IN" dirty="0" smtClean="0"/>
                  <a:t>Subject to the constraints 8*40</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smtClean="0"/>
                  <a:t>+8*30</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2000</m:t>
                    </m:r>
                  </m:oMath>
                </a14:m>
                <a:endParaRPr lang="en-IN" b="0" dirty="0" smtClean="0">
                  <a:ea typeface="Cambria Math" panose="02040503050406030204" pitchFamily="18" charset="0"/>
                </a:endParaRPr>
              </a:p>
              <a:p>
                <a:pPr marL="0" indent="0">
                  <a:buNone/>
                </a:pPr>
                <a:r>
                  <a:rPr lang="en-IN" dirty="0"/>
                  <a:t> </a:t>
                </a:r>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9</m:t>
                    </m:r>
                  </m:oMath>
                </a14:m>
                <a:endParaRPr lang="en-IN" b="0" dirty="0" smtClean="0">
                  <a:ea typeface="Cambria Math" panose="02040503050406030204" pitchFamily="18" charset="0"/>
                </a:endParaRPr>
              </a:p>
              <a:p>
                <a:pPr marL="0" indent="0">
                  <a:buNone/>
                </a:pPr>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smtClean="0"/>
                  <a:t>  </a:t>
                </a:r>
                <a14:m>
                  <m:oMath xmlns:m="http://schemas.openxmlformats.org/officeDocument/2006/math">
                    <m:r>
                      <a:rPr lang="en-IN"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11 </m:t>
                    </m:r>
                    <m:r>
                      <a:rPr lang="en-IN" b="0" i="1" dirty="0" smtClean="0">
                        <a:latin typeface="Cambria Math" panose="02040503050406030204" pitchFamily="18" charset="0"/>
                        <a:ea typeface="Cambria Math" panose="02040503050406030204" pitchFamily="18" charset="0"/>
                      </a:rPr>
                      <m:t>𝑎𝑛𝑑</m:t>
                    </m:r>
                  </m:oMath>
                </a14:m>
                <a:endParaRPr lang="en-IN" b="0" dirty="0" smtClean="0">
                  <a:ea typeface="Cambria Math" panose="02040503050406030204" pitchFamily="18" charset="0"/>
                </a:endParaRPr>
              </a:p>
              <a:p>
                <a:pPr marL="0" indent="0">
                  <a:buNone/>
                </a:pPr>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2</m:t>
                        </m:r>
                      </m:sub>
                    </m:sSub>
                    <m:r>
                      <a:rPr lang="en-IN" i="1" dirty="0" smtClean="0">
                        <a:latin typeface="Cambria Math" panose="02040503050406030204" pitchFamily="18" charset="0"/>
                        <a:ea typeface="Cambria Math" panose="02040503050406030204" pitchFamily="18" charset="0"/>
                      </a:rPr>
                      <m:t>≥</m:t>
                    </m:r>
                  </m:oMath>
                </a14:m>
                <a:r>
                  <a:rPr lang="en-IN" dirty="0" smtClean="0"/>
                  <a:t> 0</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998870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5</a:t>
            </a:r>
            <a:endParaRPr lang="en-IN"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dirty="0" smtClean="0"/>
                  <a:t>The standard weight of a special purpose brick is 5 kg and it contains two basic raw materials 1 and 2.  Raw material 1 costs </a:t>
                </a:r>
                <a:r>
                  <a:rPr lang="en-IN" dirty="0" err="1" smtClean="0"/>
                  <a:t>Rs</a:t>
                </a:r>
                <a:r>
                  <a:rPr lang="en-IN" dirty="0" smtClean="0"/>
                  <a:t> 5 per kg and 2 costs </a:t>
                </a:r>
                <a:r>
                  <a:rPr lang="en-IN" dirty="0" err="1" smtClean="0"/>
                  <a:t>Rs</a:t>
                </a:r>
                <a:r>
                  <a:rPr lang="en-IN" dirty="0" smtClean="0"/>
                  <a:t> 8 per kg.  Strength considerations dictate that the brick should contain not more than 4 kg of 1 and a minimum of 2 kg of 2.  Since the demand for the product is likely to be related to the price of the brick, find out the minimum cost of the brick satisfying the above conditions.</a:t>
                </a:r>
              </a:p>
              <a:p>
                <a:pPr marL="0" indent="0">
                  <a:buNone/>
                </a:pPr>
                <a:endParaRPr lang="en-IN" dirty="0" smtClean="0"/>
              </a:p>
              <a:p>
                <a:pPr marL="0" indent="0">
                  <a:buNone/>
                </a:pPr>
                <a:r>
                  <a:rPr lang="en-IN" dirty="0" smtClean="0"/>
                  <a:t>Minimize Z=5</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smtClean="0"/>
                  <a:t>+8</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2  </m:t>
                        </m:r>
                      </m:sub>
                    </m:sSub>
                  </m:oMath>
                </a14:m>
                <a:r>
                  <a:rPr lang="en-IN" dirty="0" smtClean="0"/>
                  <a:t> s.t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4;</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2</m:t>
                        </m:r>
                      </m:sub>
                    </m:sSub>
                    <m:r>
                      <a:rPr lang="en-IN" b="0" i="1" smtClean="0">
                        <a:latin typeface="Cambria Math" panose="02040503050406030204" pitchFamily="18" charset="0"/>
                        <a:ea typeface="Cambria Math" panose="02040503050406030204" pitchFamily="18" charset="0"/>
                      </a:rPr>
                      <m:t>≥2</m:t>
                    </m:r>
                  </m:oMath>
                </a14:m>
                <a:r>
                  <a:rPr lang="en-IN" dirty="0" smtClean="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1</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2</m:t>
                        </m:r>
                      </m:sub>
                    </m:sSub>
                  </m:oMath>
                </a14:m>
                <a:r>
                  <a:rPr lang="en-IN" dirty="0" smtClean="0"/>
                  <a:t> = 5 and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2</m:t>
                        </m:r>
                      </m:sub>
                    </m:sSub>
                    <m:r>
                      <a:rPr lang="en-IN" i="1" dirty="0" smtClean="0">
                        <a:latin typeface="Cambria Math" panose="02040503050406030204" pitchFamily="18" charset="0"/>
                        <a:ea typeface="Cambria Math" panose="02040503050406030204" pitchFamily="18" charset="0"/>
                      </a:rPr>
                      <m:t>≥</m:t>
                    </m:r>
                  </m:oMath>
                </a14:m>
                <a:r>
                  <a:rPr lang="en-IN" dirty="0" smtClean="0"/>
                  <a:t>0</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r="-1739"/>
                </a:stretch>
              </a:blipFill>
            </p:spPr>
            <p:txBody>
              <a:bodyPr/>
              <a:lstStyle/>
              <a:p>
                <a:r>
                  <a:rPr lang="en-IN">
                    <a:noFill/>
                  </a:rPr>
                  <a:t> </a:t>
                </a:r>
              </a:p>
            </p:txBody>
          </p:sp>
        </mc:Fallback>
      </mc:AlternateContent>
    </p:spTree>
    <p:extLst>
      <p:ext uri="{BB962C8B-B14F-4D97-AF65-F5344CB8AC3E}">
        <p14:creationId xmlns:p14="http://schemas.microsoft.com/office/powerpoint/2010/main" val="368407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157" y="329514"/>
            <a:ext cx="3354859" cy="356158"/>
          </a:xfrm>
        </p:spPr>
        <p:txBody>
          <a:bodyPr>
            <a:normAutofit fontScale="90000"/>
          </a:bodyPr>
          <a:lstStyle/>
          <a:p>
            <a:r>
              <a:rPr lang="en-IN" dirty="0" smtClean="0"/>
              <a:t>Introduction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75735" y="1128584"/>
                <a:ext cx="10515600" cy="5048379"/>
              </a:xfrm>
            </p:spPr>
            <p:txBody>
              <a:bodyPr/>
              <a:lstStyle/>
              <a:p>
                <a:pPr marL="0" indent="0">
                  <a:buNone/>
                </a:pPr>
                <a:r>
                  <a:rPr lang="en-IN" dirty="0" smtClean="0"/>
                  <a:t>Linear Programming (LP) is a widely used mathematical modelling technique developed to help decision makers in planning and decision making regarding optimal use of scarce resources(Men, Machines, Materials and Money</a:t>
                </a:r>
                <a:r>
                  <a:rPr lang="en-IN" dirty="0" smtClean="0"/>
                  <a:t>)</a:t>
                </a:r>
              </a:p>
              <a:p>
                <a:pPr marL="0" indent="0">
                  <a:buNone/>
                </a:pPr>
                <a:endParaRPr lang="en-IN" dirty="0" smtClean="0"/>
              </a:p>
              <a:p>
                <a:pPr marL="0" indent="0">
                  <a:buNone/>
                </a:pPr>
                <a:r>
                  <a:rPr lang="en-IN" dirty="0" smtClean="0"/>
                  <a:t>The </a:t>
                </a:r>
                <a:r>
                  <a:rPr lang="en-IN" dirty="0" smtClean="0"/>
                  <a:t>general LP Problem (or model)can be stated in a compact form as follows:</a:t>
                </a:r>
              </a:p>
              <a:p>
                <a:pPr marL="0" indent="0">
                  <a:buNone/>
                </a:pPr>
                <a:r>
                  <a:rPr lang="en-IN" dirty="0" smtClean="0"/>
                  <a:t>Optimize (Maximize or Minimize) Z=</a:t>
                </a:r>
                <a14:m>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𝑗</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𝑗</m:t>
                            </m:r>
                          </m:sub>
                        </m:sSub>
                      </m:e>
                    </m:nary>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𝑗</m:t>
                        </m:r>
                        <m:r>
                          <a:rPr lang="en-IN" b="0" i="1" smtClean="0">
                            <a:latin typeface="Cambria Math" panose="02040503050406030204" pitchFamily="18" charset="0"/>
                          </a:rPr>
                          <m:t> </m:t>
                        </m:r>
                      </m:sub>
                    </m:sSub>
                  </m:oMath>
                </a14:m>
                <a:r>
                  <a:rPr lang="en-IN" dirty="0" smtClean="0"/>
                  <a:t>         (Objective function)</a:t>
                </a:r>
              </a:p>
              <a:p>
                <a:pPr marL="0" indent="0">
                  <a:buNone/>
                </a:pPr>
                <a:r>
                  <a:rPr lang="en-IN" dirty="0" smtClean="0"/>
                  <a:t>Subject to the constraints   </a:t>
                </a:r>
                <a14:m>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𝑗</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𝑖𝑗</m:t>
                            </m:r>
                          </m:sub>
                        </m:sSub>
                      </m:e>
                    </m:nary>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𝑗</m:t>
                        </m:r>
                      </m:sub>
                    </m:sSub>
                  </m:oMath>
                </a14:m>
                <a:r>
                  <a:rPr lang="en-IN" dirty="0" smtClean="0"/>
                  <a:t>(</a:t>
                </a:r>
                <a14:m>
                  <m:oMath xmlns:m="http://schemas.openxmlformats.org/officeDocument/2006/math">
                    <m:r>
                      <a:rPr lang="en-IN"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𝑜𝑟</m:t>
                    </m:r>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𝑜𝑟</m:t>
                    </m:r>
                    <m:r>
                      <a:rPr lang="en-IN" b="0" i="1" dirty="0" smtClean="0">
                        <a:latin typeface="Cambria Math" panose="02040503050406030204" pitchFamily="18" charset="0"/>
                        <a:ea typeface="Cambria Math" panose="02040503050406030204" pitchFamily="18" charset="0"/>
                      </a:rPr>
                      <m:t> ≥)</m:t>
                    </m:r>
                    <m:sSub>
                      <m:sSubPr>
                        <m:ctrlPr>
                          <a:rPr lang="en-IN" b="0" i="1" dirty="0" smtClean="0">
                            <a:latin typeface="Cambria Math" panose="02040503050406030204" pitchFamily="18" charset="0"/>
                            <a:ea typeface="Cambria Math" panose="02040503050406030204" pitchFamily="18" charset="0"/>
                          </a:rPr>
                        </m:ctrlPr>
                      </m:sSubPr>
                      <m:e>
                        <m:r>
                          <a:rPr lang="en-IN" b="0" i="1" dirty="0" smtClean="0">
                            <a:latin typeface="Cambria Math" panose="02040503050406030204" pitchFamily="18" charset="0"/>
                            <a:ea typeface="Cambria Math" panose="02040503050406030204" pitchFamily="18" charset="0"/>
                          </a:rPr>
                          <m:t>𝑏</m:t>
                        </m:r>
                      </m:e>
                      <m:sub>
                        <m:r>
                          <a:rPr lang="en-IN" b="0" i="1" dirty="0" smtClean="0">
                            <a:latin typeface="Cambria Math" panose="02040503050406030204" pitchFamily="18" charset="0"/>
                            <a:ea typeface="Cambria Math" panose="02040503050406030204" pitchFamily="18" charset="0"/>
                          </a:rPr>
                          <m:t>𝑖</m:t>
                        </m:r>
                      </m:sub>
                    </m:sSub>
                  </m:oMath>
                </a14:m>
                <a:r>
                  <a:rPr lang="en-IN" dirty="0" smtClean="0"/>
                  <a:t>;</a:t>
                </a:r>
                <a:r>
                  <a:rPr lang="en-IN" dirty="0" err="1" smtClean="0"/>
                  <a:t>i</a:t>
                </a:r>
                <a:r>
                  <a:rPr lang="en-IN" dirty="0" smtClean="0"/>
                  <a:t>=1,2,…m and</a:t>
                </a:r>
              </a:p>
              <a:p>
                <a:pPr marL="0" indent="0">
                  <a:buNone/>
                </a:pPr>
                <a:r>
                  <a:rPr lang="en-IN" dirty="0"/>
                  <a:t> </a:t>
                </a:r>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𝑗</m:t>
                        </m:r>
                      </m:sub>
                    </m:sSub>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0;</m:t>
                    </m:r>
                    <m: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=1,2,…</m:t>
                    </m:r>
                    <m:r>
                      <a:rPr lang="en-IN" b="0" i="1" smtClean="0">
                        <a:latin typeface="Cambria Math" panose="02040503050406030204" pitchFamily="18" charset="0"/>
                        <a:ea typeface="Cambria Math" panose="02040503050406030204" pitchFamily="18" charset="0"/>
                      </a:rPr>
                      <m:t>𝑛</m:t>
                    </m:r>
                  </m:oMath>
                </a14:m>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75735" y="1128584"/>
                <a:ext cx="10515600" cy="5048379"/>
              </a:xfrm>
              <a:blipFill rotWithShape="0">
                <a:blip r:embed="rId2"/>
                <a:stretch>
                  <a:fillRect l="-1159" t="-1932" r="-464"/>
                </a:stretch>
              </a:blipFill>
            </p:spPr>
            <p:txBody>
              <a:bodyPr/>
              <a:lstStyle/>
              <a:p>
                <a:r>
                  <a:rPr lang="en-IN">
                    <a:noFill/>
                  </a:rPr>
                  <a:t> </a:t>
                </a:r>
              </a:p>
            </p:txBody>
          </p:sp>
        </mc:Fallback>
      </mc:AlternateContent>
    </p:spTree>
    <p:extLst>
      <p:ext uri="{BB962C8B-B14F-4D97-AF65-F5344CB8AC3E}">
        <p14:creationId xmlns:p14="http://schemas.microsoft.com/office/powerpoint/2010/main" val="247156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892" y="189470"/>
            <a:ext cx="11269362" cy="2062103"/>
          </a:xfrm>
          <a:prstGeom prst="rect">
            <a:avLst/>
          </a:prstGeom>
          <a:noFill/>
        </p:spPr>
        <p:txBody>
          <a:bodyPr wrap="square" lIns="91440" tIns="45720" rIns="91440" bIns="45720">
            <a:spAutoFit/>
          </a:bodyPr>
          <a:lstStyle/>
          <a:p>
            <a:r>
              <a:rPr lang="en-US" sz="3200" b="1" cap="none" spc="0" dirty="0" smtClean="0">
                <a:ln w="0"/>
                <a:solidFill>
                  <a:srgbClr val="C00000"/>
                </a:solidFill>
                <a:effectLst>
                  <a:outerShdw blurRad="38100" dist="19050" dir="2700000" algn="tl" rotWithShape="0">
                    <a:schemeClr val="dk1">
                      <a:alpha val="40000"/>
                    </a:schemeClr>
                  </a:outerShdw>
                </a:effectLst>
              </a:rPr>
              <a:t>STEPS OF MATHEMATICAL FORMULATION OF LINEAR PROGRAMMING PROBLEMS </a:t>
            </a:r>
            <a:endParaRPr lang="en-US" sz="3200" b="1" cap="none" spc="0" dirty="0" smtClean="0">
              <a:ln w="0"/>
              <a:solidFill>
                <a:srgbClr val="C00000"/>
              </a:solidFill>
              <a:effectLst>
                <a:outerShdw blurRad="38100" dist="19050" dir="2700000" algn="tl" rotWithShape="0">
                  <a:schemeClr val="dk1">
                    <a:alpha val="40000"/>
                  </a:schemeClr>
                </a:outerShdw>
              </a:effectLst>
            </a:endParaRPr>
          </a:p>
          <a:p>
            <a:r>
              <a:rPr lang="en-US" sz="3200" b="1" cap="none" spc="0" dirty="0" smtClean="0">
                <a:ln w="0"/>
                <a:solidFill>
                  <a:schemeClr val="tx1"/>
                </a:solidFill>
                <a:effectLst>
                  <a:outerShdw blurRad="38100" dist="19050" dir="2700000" algn="tl" rotWithShape="0">
                    <a:schemeClr val="dk1">
                      <a:alpha val="40000"/>
                    </a:schemeClr>
                  </a:outerShdw>
                </a:effectLst>
              </a:rPr>
              <a:t>(</a:t>
            </a:r>
            <a:r>
              <a:rPr lang="en-US" sz="3200" b="1" cap="none" spc="0" dirty="0" smtClean="0">
                <a:ln w="0"/>
                <a:solidFill>
                  <a:schemeClr val="tx1"/>
                </a:solidFill>
                <a:effectLst>
                  <a:outerShdw blurRad="38100" dist="19050" dir="2700000" algn="tl" rotWithShape="0">
                    <a:schemeClr val="dk1">
                      <a:alpha val="40000"/>
                    </a:schemeClr>
                  </a:outerShdw>
                </a:effectLst>
              </a:rPr>
              <a:t>Transformation of verbal statement of problem into algebraic </a:t>
            </a:r>
            <a:r>
              <a:rPr lang="en-US" sz="3200" b="1" cap="none" spc="0" dirty="0" smtClean="0">
                <a:ln w="0"/>
                <a:solidFill>
                  <a:schemeClr val="tx1"/>
                </a:solidFill>
                <a:effectLst>
                  <a:outerShdw blurRad="38100" dist="19050" dir="2700000" algn="tl" rotWithShape="0">
                    <a:schemeClr val="dk1">
                      <a:alpha val="40000"/>
                    </a:schemeClr>
                  </a:outerShdw>
                </a:effectLst>
              </a:rPr>
              <a:t>equations/In equations</a:t>
            </a:r>
            <a:r>
              <a:rPr lang="en-US" sz="3200" b="1" cap="none" spc="0" dirty="0" smtClean="0">
                <a:ln w="0"/>
                <a:solidFill>
                  <a:schemeClr val="tx1"/>
                </a:solidFill>
                <a:effectLst>
                  <a:outerShdw blurRad="38100" dist="19050" dir="2700000" algn="tl" rotWithShape="0">
                    <a:schemeClr val="dk1">
                      <a:alpha val="40000"/>
                    </a:schemeClr>
                  </a:outerShdw>
                </a:effectLst>
              </a:rPr>
              <a:t>)</a:t>
            </a:r>
            <a:endParaRPr lang="en-US" sz="3200" b="1"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310691" y="2390560"/>
            <a:ext cx="11881309" cy="646331"/>
          </a:xfrm>
          <a:prstGeom prst="rect">
            <a:avLst/>
          </a:prstGeom>
          <a:noFill/>
        </p:spPr>
        <p:txBody>
          <a:bodyPr wrap="square" lIns="91440" tIns="45720" rIns="91440" bIns="45720">
            <a:spAutoFit/>
          </a:bodyPr>
          <a:lstStyle/>
          <a:p>
            <a:pPr algn="just"/>
            <a:r>
              <a:rPr lang="en-US" sz="3600" b="0" cap="none" spc="0" dirty="0" smtClean="0">
                <a:ln w="0"/>
                <a:solidFill>
                  <a:schemeClr val="tx1"/>
                </a:solidFill>
                <a:effectLst>
                  <a:outerShdw blurRad="38100" dist="19050" dir="2700000" algn="tl" rotWithShape="0">
                    <a:schemeClr val="dk1">
                      <a:alpha val="40000"/>
                    </a:schemeClr>
                  </a:outerShdw>
                </a:effectLst>
              </a:rPr>
              <a:t>Step1: Define the variables in the problem</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310691" y="3221557"/>
            <a:ext cx="11660916" cy="1200329"/>
          </a:xfrm>
          <a:prstGeom prst="rect">
            <a:avLst/>
          </a:prstGeom>
          <a:noFill/>
        </p:spPr>
        <p:txBody>
          <a:bodyPr wrap="square" lIns="91440" tIns="45720" rIns="91440" bIns="45720">
            <a:spAutoFit/>
          </a:bodyPr>
          <a:lstStyle/>
          <a:p>
            <a:pPr algn="just"/>
            <a:r>
              <a:rPr lang="en-US" sz="3600" b="0" cap="none" spc="0" dirty="0" smtClean="0">
                <a:ln w="0"/>
                <a:solidFill>
                  <a:schemeClr val="tx1"/>
                </a:solidFill>
                <a:effectLst>
                  <a:outerShdw blurRad="38100" dist="19050" dir="2700000" algn="tl" rotWithShape="0">
                    <a:schemeClr val="dk1">
                      <a:alpha val="40000"/>
                    </a:schemeClr>
                  </a:outerShdw>
                </a:effectLst>
              </a:rPr>
              <a:t>Step2: Determine the Objective of the problem. </a:t>
            </a:r>
            <a:endParaRPr lang="en-US" sz="3600" b="0" cap="none" spc="0" dirty="0" smtClean="0">
              <a:ln w="0"/>
              <a:solidFill>
                <a:schemeClr val="tx1"/>
              </a:solidFill>
              <a:effectLst>
                <a:outerShdw blurRad="38100" dist="19050" dir="2700000" algn="tl" rotWithShape="0">
                  <a:schemeClr val="dk1">
                    <a:alpha val="40000"/>
                  </a:schemeClr>
                </a:outerShdw>
              </a:effectLst>
            </a:endParaRPr>
          </a:p>
          <a:p>
            <a:pPr algn="just"/>
            <a:r>
              <a:rPr lang="en-US" sz="3600" b="0" cap="none" spc="0" dirty="0" smtClean="0">
                <a:ln w="0"/>
                <a:solidFill>
                  <a:schemeClr val="tx1"/>
                </a:solidFill>
                <a:effectLst>
                  <a:outerShdw blurRad="38100" dist="19050" dir="2700000" algn="tl" rotWithShape="0">
                    <a:schemeClr val="dk1">
                      <a:alpha val="40000"/>
                    </a:schemeClr>
                  </a:outerShdw>
                </a:effectLst>
              </a:rPr>
              <a:t>	</a:t>
            </a:r>
            <a:r>
              <a:rPr lang="en-US" sz="3600" dirty="0">
                <a:ln w="0"/>
                <a:effectLst>
                  <a:outerShdw blurRad="38100" dist="19050" dir="2700000" algn="tl" rotWithShape="0">
                    <a:schemeClr val="dk1">
                      <a:alpha val="40000"/>
                    </a:schemeClr>
                  </a:outerShdw>
                </a:effectLst>
              </a:rPr>
              <a:t> </a:t>
            </a:r>
            <a:r>
              <a:rPr lang="en-US" sz="3600" dirty="0" smtClean="0">
                <a:ln w="0"/>
                <a:effectLst>
                  <a:outerShdw blurRad="38100" dist="19050" dir="2700000" algn="tl" rotWithShape="0">
                    <a:schemeClr val="dk1">
                      <a:alpha val="40000"/>
                    </a:schemeClr>
                  </a:outerShdw>
                </a:effectLst>
              </a:rPr>
              <a:t>  </a:t>
            </a:r>
            <a:r>
              <a:rPr lang="en-US" sz="3600" b="0" cap="none" spc="0" dirty="0" smtClean="0">
                <a:ln w="0"/>
                <a:solidFill>
                  <a:schemeClr val="tx1"/>
                </a:solidFill>
                <a:effectLst>
                  <a:outerShdw blurRad="38100" dist="19050" dir="2700000" algn="tl" rotWithShape="0">
                    <a:schemeClr val="dk1">
                      <a:alpha val="40000"/>
                    </a:schemeClr>
                  </a:outerShdw>
                </a:effectLst>
              </a:rPr>
              <a:t>Then </a:t>
            </a:r>
            <a:r>
              <a:rPr lang="en-US" sz="3600" b="0" cap="none" spc="0" dirty="0" smtClean="0">
                <a:ln w="0"/>
                <a:solidFill>
                  <a:schemeClr val="tx1"/>
                </a:solidFill>
                <a:effectLst>
                  <a:outerShdw blurRad="38100" dist="19050" dir="2700000" algn="tl" rotWithShape="0">
                    <a:schemeClr val="dk1">
                      <a:alpha val="40000"/>
                    </a:schemeClr>
                  </a:outerShdw>
                </a:effectLst>
              </a:rPr>
              <a:t>find the Objective function</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310691" y="4668107"/>
            <a:ext cx="10929396" cy="646331"/>
          </a:xfrm>
          <a:prstGeom prst="rect">
            <a:avLst/>
          </a:prstGeom>
          <a:noFill/>
        </p:spPr>
        <p:txBody>
          <a:bodyPr wrap="square" lIns="91440" tIns="45720" rIns="91440" bIns="45720">
            <a:spAutoFit/>
          </a:bodyPr>
          <a:lstStyle/>
          <a:p>
            <a:pPr algn="just"/>
            <a:r>
              <a:rPr lang="en-US" sz="3600" b="0" cap="none" spc="0" dirty="0" smtClean="0">
                <a:ln w="0"/>
                <a:solidFill>
                  <a:schemeClr val="tx1"/>
                </a:solidFill>
                <a:effectLst>
                  <a:outerShdw blurRad="38100" dist="19050" dir="2700000" algn="tl" rotWithShape="0">
                    <a:schemeClr val="dk1">
                      <a:alpha val="40000"/>
                    </a:schemeClr>
                  </a:outerShdw>
                </a:effectLst>
              </a:rPr>
              <a:t>Step3: Identify the constraints mentioned in </a:t>
            </a:r>
            <a:r>
              <a:rPr lang="en-US" sz="3600" b="0" cap="none" spc="0" dirty="0" smtClean="0">
                <a:ln w="0"/>
                <a:solidFill>
                  <a:schemeClr val="tx1"/>
                </a:solidFill>
                <a:effectLst>
                  <a:outerShdw blurRad="38100" dist="19050" dir="2700000" algn="tl" rotWithShape="0">
                    <a:schemeClr val="dk1">
                      <a:alpha val="40000"/>
                    </a:schemeClr>
                  </a:outerShdw>
                </a:effectLst>
              </a:rPr>
              <a:t>the </a:t>
            </a:r>
            <a:r>
              <a:rPr lang="en-US" sz="3600" b="0" cap="none" spc="0" dirty="0" smtClean="0">
                <a:ln w="0"/>
                <a:solidFill>
                  <a:schemeClr val="tx1"/>
                </a:solidFill>
                <a:effectLst>
                  <a:outerShdw blurRad="38100" dist="19050" dir="2700000" algn="tl" rotWithShape="0">
                    <a:schemeClr val="dk1">
                      <a:alpha val="40000"/>
                    </a:schemeClr>
                  </a:outerShdw>
                </a:effectLst>
              </a:rPr>
              <a:t>problem</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9" name="Slide Number Placeholder 8"/>
          <p:cNvSpPr>
            <a:spLocks noGrp="1"/>
          </p:cNvSpPr>
          <p:nvPr>
            <p:ph type="sldNum" sz="quarter" idx="12"/>
          </p:nvPr>
        </p:nvSpPr>
        <p:spPr/>
        <p:txBody>
          <a:bodyPr/>
          <a:lstStyle/>
          <a:p>
            <a:fld id="{762C1DD7-7C6D-4ED9-B6A6-F48CEDCD6F8D}" type="slidenum">
              <a:rPr lang="en-IN" sz="2000" b="1" smtClean="0"/>
              <a:t>3</a:t>
            </a:fld>
            <a:endParaRPr lang="en-IN" sz="2000" b="1" dirty="0"/>
          </a:p>
        </p:txBody>
      </p:sp>
    </p:spTree>
    <p:extLst>
      <p:ext uri="{BB962C8B-B14F-4D97-AF65-F5344CB8AC3E}">
        <p14:creationId xmlns:p14="http://schemas.microsoft.com/office/powerpoint/2010/main" val="1762254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518" y="453081"/>
            <a:ext cx="4448432" cy="830997"/>
          </a:xfrm>
          <a:prstGeom prst="rect">
            <a:avLst/>
          </a:prstGeom>
          <a:noFill/>
        </p:spPr>
        <p:txBody>
          <a:bodyPr wrap="square" lIns="91440" tIns="45720" rIns="91440" bIns="45720">
            <a:spAutoFit/>
          </a:bodyPr>
          <a:lstStyle/>
          <a:p>
            <a:pPr algn="ctr"/>
            <a:r>
              <a:rPr lang="en-US" sz="4800" b="1" cap="none" spc="0" dirty="0" smtClean="0">
                <a:ln w="0"/>
                <a:solidFill>
                  <a:schemeClr val="tx1"/>
                </a:solidFill>
                <a:effectLst>
                  <a:outerShdw blurRad="38100" dist="19050" dir="2700000" algn="tl" rotWithShape="0">
                    <a:schemeClr val="dk1">
                      <a:alpha val="40000"/>
                    </a:schemeClr>
                  </a:outerShdw>
                </a:effectLst>
              </a:rPr>
              <a:t>EXAMPLE 1</a:t>
            </a:r>
            <a:endParaRPr lang="en-US" sz="4800" b="1"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559718" y="1753127"/>
            <a:ext cx="11150221" cy="3970318"/>
          </a:xfrm>
          <a:prstGeom prst="rect">
            <a:avLst/>
          </a:prstGeom>
          <a:noFill/>
        </p:spPr>
        <p:txBody>
          <a:bodyPr wrap="square" lIns="91440" tIns="45720" rIns="91440" bIns="45720">
            <a:spAutoFit/>
          </a:bodyPr>
          <a:lstStyle/>
          <a:p>
            <a:pPr algn="just"/>
            <a:r>
              <a:rPr lang="en-US" sz="3600" b="0" cap="none" spc="0" dirty="0" smtClean="0">
                <a:ln w="0"/>
                <a:solidFill>
                  <a:schemeClr val="tx1"/>
                </a:solidFill>
                <a:effectLst>
                  <a:outerShdw blurRad="38100" dist="19050" dir="2700000" algn="tl" rotWithShape="0">
                    <a:schemeClr val="dk1">
                      <a:alpha val="40000"/>
                    </a:schemeClr>
                  </a:outerShdw>
                </a:effectLst>
              </a:rPr>
              <a:t>A Fruit-Seller invests ₹500 in apples and oranges. He has a place to store </a:t>
            </a:r>
            <a:r>
              <a:rPr lang="en-US" sz="3600" b="0" cap="none" spc="0" dirty="0" smtClean="0">
                <a:ln w="0"/>
                <a:solidFill>
                  <a:schemeClr val="tx1"/>
                </a:solidFill>
                <a:effectLst>
                  <a:outerShdw blurRad="38100" dist="19050" dir="2700000" algn="tl" rotWithShape="0">
                    <a:schemeClr val="dk1">
                      <a:alpha val="40000"/>
                    </a:schemeClr>
                  </a:outerShdw>
                </a:effectLst>
              </a:rPr>
              <a:t>at most </a:t>
            </a:r>
            <a:r>
              <a:rPr lang="en-US" sz="3600" b="0" cap="none" spc="0" dirty="0" smtClean="0">
                <a:ln w="0"/>
                <a:solidFill>
                  <a:schemeClr val="tx1"/>
                </a:solidFill>
                <a:effectLst>
                  <a:outerShdw blurRad="38100" dist="19050" dir="2700000" algn="tl" rotWithShape="0">
                    <a:schemeClr val="dk1">
                      <a:alpha val="40000"/>
                    </a:schemeClr>
                  </a:outerShdw>
                </a:effectLst>
              </a:rPr>
              <a:t>12 boxes. A box of oranges costs </a:t>
            </a:r>
            <a:r>
              <a:rPr lang="en-US" sz="3600" dirty="0">
                <a:ln w="0"/>
                <a:effectLst>
                  <a:outerShdw blurRad="38100" dist="19050" dir="2700000" algn="tl" rotWithShape="0">
                    <a:schemeClr val="dk1">
                      <a:alpha val="40000"/>
                    </a:schemeClr>
                  </a:outerShdw>
                </a:effectLst>
              </a:rPr>
              <a:t>₹</a:t>
            </a:r>
            <a:r>
              <a:rPr lang="en-US" sz="3600" dirty="0" smtClean="0">
                <a:ln w="0"/>
                <a:effectLst>
                  <a:outerShdw blurRad="38100" dist="19050" dir="2700000" algn="tl" rotWithShape="0">
                    <a:schemeClr val="dk1">
                      <a:alpha val="40000"/>
                    </a:schemeClr>
                  </a:outerShdw>
                </a:effectLst>
              </a:rPr>
              <a:t>50 and a box of apples costs ₹25. He can sell oranges at a profit of ₹10 per box and apples at a profit of ₹6 per box. Assuming that he can sell all the items that he buys, how many boxes of apples and oranges should he buy so as to maximize the profit. </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8" name="Slide Number Placeholder 7"/>
          <p:cNvSpPr>
            <a:spLocks noGrp="1"/>
          </p:cNvSpPr>
          <p:nvPr>
            <p:ph type="sldNum" sz="quarter" idx="12"/>
          </p:nvPr>
        </p:nvSpPr>
        <p:spPr/>
        <p:txBody>
          <a:bodyPr/>
          <a:lstStyle/>
          <a:p>
            <a:fld id="{762C1DD7-7C6D-4ED9-B6A6-F48CEDCD6F8D}" type="slidenum">
              <a:rPr lang="en-IN" smtClean="0"/>
              <a:t>4</a:t>
            </a:fld>
            <a:endParaRPr lang="en-IN"/>
          </a:p>
        </p:txBody>
      </p:sp>
    </p:spTree>
    <p:extLst>
      <p:ext uri="{BB962C8B-B14F-4D97-AF65-F5344CB8AC3E}">
        <p14:creationId xmlns:p14="http://schemas.microsoft.com/office/powerpoint/2010/main" val="166829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1945" y="428852"/>
            <a:ext cx="11103120" cy="646331"/>
          </a:xfrm>
          <a:prstGeom prst="rect">
            <a:avLst/>
          </a:prstGeom>
          <a:noFill/>
        </p:spPr>
        <p:txBody>
          <a:bodyPr wrap="square" lIns="91440" tIns="45720" rIns="91440" bIns="45720">
            <a:spAutoFit/>
          </a:bodyPr>
          <a:lstStyle/>
          <a:p>
            <a:pPr algn="just"/>
            <a:r>
              <a:rPr lang="en-US" sz="3600" b="0" cap="none" spc="0" dirty="0" smtClean="0">
                <a:ln w="0"/>
                <a:solidFill>
                  <a:schemeClr val="tx1"/>
                </a:solidFill>
                <a:effectLst>
                  <a:outerShdw blurRad="38100" dist="19050" dir="2700000" algn="tl" rotWithShape="0">
                    <a:schemeClr val="dk1">
                      <a:alpha val="40000"/>
                    </a:schemeClr>
                  </a:outerShdw>
                </a:effectLst>
              </a:rPr>
              <a:t>Summarize </a:t>
            </a:r>
            <a:r>
              <a:rPr lang="en-US" sz="3600" b="0" cap="none" spc="0" dirty="0" smtClean="0">
                <a:ln w="0"/>
                <a:solidFill>
                  <a:schemeClr val="tx1"/>
                </a:solidFill>
                <a:effectLst>
                  <a:outerShdw blurRad="38100" dist="19050" dir="2700000" algn="tl" rotWithShape="0">
                    <a:schemeClr val="dk1">
                      <a:alpha val="40000"/>
                    </a:schemeClr>
                  </a:outerShdw>
                </a:effectLst>
              </a:rPr>
              <a:t>the data in tabular form as follows:</a:t>
            </a:r>
            <a:endParaRPr lang="en-US" sz="36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3861790862"/>
              </p:ext>
            </p:extLst>
          </p:nvPr>
        </p:nvGraphicFramePr>
        <p:xfrm>
          <a:off x="401945" y="1482811"/>
          <a:ext cx="11000100" cy="2857176"/>
        </p:xfrm>
        <a:graphic>
          <a:graphicData uri="http://schemas.openxmlformats.org/drawingml/2006/table">
            <a:tbl>
              <a:tblPr firstRow="1" bandRow="1">
                <a:tableStyleId>{912C8C85-51F0-491E-9774-3900AFEF0FD7}</a:tableStyleId>
              </a:tblPr>
              <a:tblGrid>
                <a:gridCol w="2750025"/>
                <a:gridCol w="2750025"/>
                <a:gridCol w="2750025"/>
                <a:gridCol w="2750025"/>
              </a:tblGrid>
              <a:tr h="1207902">
                <a:tc>
                  <a:txBody>
                    <a:bodyPr/>
                    <a:lstStyle/>
                    <a:p>
                      <a:pPr algn="ctr"/>
                      <a:r>
                        <a:rPr lang="en-US" sz="2800" dirty="0" smtClean="0"/>
                        <a:t>FRUITS</a:t>
                      </a:r>
                      <a:endParaRPr lang="en-IN" sz="2800" dirty="0"/>
                    </a:p>
                  </a:txBody>
                  <a:tcPr anchor="ctr"/>
                </a:tc>
                <a:tc>
                  <a:txBody>
                    <a:bodyPr/>
                    <a:lstStyle/>
                    <a:p>
                      <a:pPr algn="ctr"/>
                      <a:r>
                        <a:rPr lang="en-US" sz="2800" dirty="0" smtClean="0"/>
                        <a:t>Cost/Item </a:t>
                      </a:r>
                      <a:r>
                        <a:rPr lang="en-US" sz="2800" dirty="0" smtClean="0"/>
                        <a:t>(</a:t>
                      </a:r>
                      <a:r>
                        <a:rPr lang="en-US" sz="2800" dirty="0" smtClean="0"/>
                        <a:t>₹)</a:t>
                      </a:r>
                      <a:endParaRPr lang="en-IN" sz="2800" dirty="0"/>
                    </a:p>
                  </a:txBody>
                  <a:tcPr anchor="ctr"/>
                </a:tc>
                <a:tc>
                  <a:txBody>
                    <a:bodyPr/>
                    <a:lstStyle/>
                    <a:p>
                      <a:pPr algn="ctr"/>
                      <a:r>
                        <a:rPr lang="en-US" sz="2800" dirty="0" smtClean="0"/>
                        <a:t>Profit/Item </a:t>
                      </a:r>
                      <a:r>
                        <a:rPr lang="en-US" sz="2800" dirty="0" smtClean="0"/>
                        <a:t>(</a:t>
                      </a:r>
                      <a:r>
                        <a:rPr lang="en-US" sz="2800" dirty="0" smtClean="0"/>
                        <a:t>₹)</a:t>
                      </a:r>
                      <a:endParaRPr lang="en-IN" sz="2800" dirty="0"/>
                    </a:p>
                  </a:txBody>
                  <a:tcPr anchor="ctr"/>
                </a:tc>
                <a:tc>
                  <a:txBody>
                    <a:bodyPr/>
                    <a:lstStyle/>
                    <a:p>
                      <a:pPr algn="ctr"/>
                      <a:r>
                        <a:rPr lang="en-US" sz="2800" dirty="0" smtClean="0"/>
                        <a:t>Space Capacity</a:t>
                      </a:r>
                      <a:endParaRPr lang="en-IN" sz="2800" dirty="0"/>
                    </a:p>
                  </a:txBody>
                  <a:tcPr anchor="ctr"/>
                </a:tc>
              </a:tr>
              <a:tr h="824637">
                <a:tc>
                  <a:txBody>
                    <a:bodyPr/>
                    <a:lstStyle/>
                    <a:p>
                      <a:pPr algn="ctr"/>
                      <a:r>
                        <a:rPr lang="en-US" sz="2800" dirty="0" smtClean="0"/>
                        <a:t>Apples</a:t>
                      </a:r>
                      <a:endParaRPr lang="en-IN" sz="2800" dirty="0"/>
                    </a:p>
                  </a:txBody>
                  <a:tcPr anchor="ctr"/>
                </a:tc>
                <a:tc>
                  <a:txBody>
                    <a:bodyPr/>
                    <a:lstStyle/>
                    <a:p>
                      <a:pPr algn="ctr"/>
                      <a:r>
                        <a:rPr lang="en-US" sz="2800" dirty="0" smtClean="0"/>
                        <a:t>25</a:t>
                      </a:r>
                      <a:endParaRPr lang="en-IN" sz="2800" dirty="0"/>
                    </a:p>
                  </a:txBody>
                  <a:tcPr anchor="ctr"/>
                </a:tc>
                <a:tc>
                  <a:txBody>
                    <a:bodyPr/>
                    <a:lstStyle/>
                    <a:p>
                      <a:pPr algn="ctr"/>
                      <a:r>
                        <a:rPr lang="en-US" sz="2800" dirty="0" smtClean="0"/>
                        <a:t>6</a:t>
                      </a:r>
                      <a:endParaRPr lang="en-IN" sz="2800" dirty="0"/>
                    </a:p>
                  </a:txBody>
                  <a:tcPr anchor="ctr"/>
                </a:tc>
                <a:tc rowSpan="2">
                  <a:txBody>
                    <a:bodyPr/>
                    <a:lstStyle/>
                    <a:p>
                      <a:pPr algn="ctr"/>
                      <a:r>
                        <a:rPr lang="en-US" sz="2800" dirty="0" err="1" smtClean="0"/>
                        <a:t>Atmost</a:t>
                      </a:r>
                      <a:r>
                        <a:rPr lang="en-US" sz="2800" dirty="0" smtClean="0"/>
                        <a:t> 12 boxes</a:t>
                      </a:r>
                      <a:endParaRPr lang="en-IN" sz="2800" dirty="0"/>
                    </a:p>
                  </a:txBody>
                  <a:tcPr anchor="ctr"/>
                </a:tc>
              </a:tr>
              <a:tr h="824637">
                <a:tc>
                  <a:txBody>
                    <a:bodyPr/>
                    <a:lstStyle/>
                    <a:p>
                      <a:pPr algn="ctr"/>
                      <a:r>
                        <a:rPr lang="en-US" sz="2800" dirty="0" smtClean="0"/>
                        <a:t>Oranges</a:t>
                      </a:r>
                      <a:endParaRPr lang="en-IN" sz="2800" dirty="0"/>
                    </a:p>
                  </a:txBody>
                  <a:tcPr anchor="ctr"/>
                </a:tc>
                <a:tc>
                  <a:txBody>
                    <a:bodyPr/>
                    <a:lstStyle/>
                    <a:p>
                      <a:pPr algn="ctr"/>
                      <a:r>
                        <a:rPr lang="en-US" sz="2800" dirty="0" smtClean="0"/>
                        <a:t>50</a:t>
                      </a:r>
                      <a:endParaRPr lang="en-IN" sz="2800" dirty="0"/>
                    </a:p>
                  </a:txBody>
                  <a:tcPr anchor="ctr"/>
                </a:tc>
                <a:tc>
                  <a:txBody>
                    <a:bodyPr/>
                    <a:lstStyle/>
                    <a:p>
                      <a:pPr algn="ctr"/>
                      <a:r>
                        <a:rPr lang="en-US" sz="2800" dirty="0" smtClean="0"/>
                        <a:t>10</a:t>
                      </a:r>
                      <a:endParaRPr lang="en-IN" sz="2800" dirty="0"/>
                    </a:p>
                  </a:txBody>
                  <a:tcPr anchor="ctr"/>
                </a:tc>
                <a:tc vMerge="1">
                  <a:txBody>
                    <a:bodyPr/>
                    <a:lstStyle/>
                    <a:p>
                      <a:endParaRPr lang="en-IN" dirty="0"/>
                    </a:p>
                  </a:txBody>
                  <a:tcPr/>
                </a:tc>
              </a:tr>
            </a:tbl>
          </a:graphicData>
        </a:graphic>
      </p:graphicFrame>
      <p:sp>
        <p:nvSpPr>
          <p:cNvPr id="7" name="Slide Number Placeholder 6"/>
          <p:cNvSpPr>
            <a:spLocks noGrp="1"/>
          </p:cNvSpPr>
          <p:nvPr>
            <p:ph type="sldNum" sz="quarter" idx="12"/>
          </p:nvPr>
        </p:nvSpPr>
        <p:spPr/>
        <p:txBody>
          <a:bodyPr/>
          <a:lstStyle/>
          <a:p>
            <a:fld id="{762C1DD7-7C6D-4ED9-B6A6-F48CEDCD6F8D}" type="slidenum">
              <a:rPr lang="en-IN" smtClean="0"/>
              <a:t>5</a:t>
            </a:fld>
            <a:endParaRPr lang="en-IN"/>
          </a:p>
        </p:txBody>
      </p:sp>
    </p:spTree>
    <p:extLst>
      <p:ext uri="{BB962C8B-B14F-4D97-AF65-F5344CB8AC3E}">
        <p14:creationId xmlns:p14="http://schemas.microsoft.com/office/powerpoint/2010/main" val="998147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8455" y="693692"/>
            <a:ext cx="10686197" cy="923330"/>
          </a:xfrm>
          <a:prstGeom prst="rect">
            <a:avLst/>
          </a:prstGeom>
          <a:noFill/>
        </p:spPr>
        <p:txBody>
          <a:bodyPr wrap="square" lIns="91440" tIns="45720" rIns="91440" bIns="45720">
            <a:spAutoFit/>
          </a:bodyPr>
          <a:lstStyle/>
          <a:p>
            <a:pPr algn="just"/>
            <a:r>
              <a:rPr lang="en-US" sz="5400" b="0" cap="none" spc="0" dirty="0" smtClean="0">
                <a:ln w="0"/>
                <a:solidFill>
                  <a:schemeClr val="tx1"/>
                </a:solidFill>
                <a:effectLst>
                  <a:outerShdw blurRad="38100" dist="19050" dir="2700000" algn="tl" rotWithShape="0">
                    <a:schemeClr val="dk1">
                      <a:alpha val="40000"/>
                    </a:schemeClr>
                  </a:outerShdw>
                </a:effectLst>
              </a:rPr>
              <a:t>Decision Variables:</a:t>
            </a:r>
            <a:endParaRPr lang="en-US" sz="5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5" name="Rectangle 4"/>
              <p:cNvSpPr/>
              <p:nvPr/>
            </p:nvSpPr>
            <p:spPr>
              <a:xfrm>
                <a:off x="827887" y="2152601"/>
                <a:ext cx="8416599" cy="830997"/>
              </a:xfrm>
              <a:prstGeom prst="rect">
                <a:avLst/>
              </a:prstGeom>
              <a:noFill/>
            </p:spPr>
            <p:txBody>
              <a:bodyPr wrap="none" lIns="91440" tIns="45720" rIns="91440" bIns="45720">
                <a:spAutoFit/>
              </a:bodyPr>
              <a:lstStyle/>
              <a:p>
                <a:pPr algn="just"/>
                <a14:m>
                  <m:oMath xmlns:m="http://schemas.openxmlformats.org/officeDocument/2006/math">
                    <m:sSub>
                      <m:sSubPr>
                        <m:ctrlPr>
                          <a:rPr lang="en-US" sz="4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4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sub>
                        <m:r>
                          <a:rPr lang="en-US" sz="4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r>
                      <a:rPr lang="en-US" sz="4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r>
                  <a:rPr lang="en-US" sz="4800" b="0" cap="none" spc="0" dirty="0" smtClean="0">
                    <a:ln w="0"/>
                    <a:solidFill>
                      <a:schemeClr val="tx1"/>
                    </a:solidFill>
                    <a:effectLst>
                      <a:outerShdw blurRad="38100" dist="19050" dir="2700000" algn="tl" rotWithShape="0">
                        <a:schemeClr val="dk1">
                          <a:alpha val="40000"/>
                        </a:schemeClr>
                      </a:outerShdw>
                    </a:effectLst>
                  </a:rPr>
                  <a:t> The number of Apple boxes</a:t>
                </a:r>
                <a:endParaRPr lang="en-US" sz="48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5" name="Rectangle 4"/>
              <p:cNvSpPr>
                <a:spLocks noRot="1" noChangeAspect="1" noMove="1" noResize="1" noEditPoints="1" noAdjustHandles="1" noChangeArrowheads="1" noChangeShapeType="1" noTextEdit="1"/>
              </p:cNvSpPr>
              <p:nvPr/>
            </p:nvSpPr>
            <p:spPr>
              <a:xfrm>
                <a:off x="827887" y="2152601"/>
                <a:ext cx="8416599" cy="830997"/>
              </a:xfrm>
              <a:prstGeom prst="rect">
                <a:avLst/>
              </a:prstGeom>
              <a:blipFill rotWithShape="0">
                <a:blip r:embed="rId2"/>
                <a:stretch>
                  <a:fillRect t="-18382" r="-2899" b="-4338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768455" y="3423478"/>
                <a:ext cx="8799397" cy="830997"/>
              </a:xfrm>
              <a:prstGeom prst="rect">
                <a:avLst/>
              </a:prstGeom>
              <a:noFill/>
            </p:spPr>
            <p:txBody>
              <a:bodyPr wrap="none" lIns="91440" tIns="45720" rIns="91440" bIns="45720">
                <a:spAutoFit/>
              </a:bodyPr>
              <a:lstStyle/>
              <a:p>
                <a:pPr algn="just"/>
                <a14:m>
                  <m:oMath xmlns:m="http://schemas.openxmlformats.org/officeDocument/2006/math">
                    <m:sSub>
                      <m:sSubPr>
                        <m:ctrlPr>
                          <a:rPr lang="en-US" sz="4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4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sub>
                        <m:r>
                          <a:rPr lang="en-US" sz="4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r>
                      <a:rPr lang="en-US" sz="4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r>
                  <a:rPr lang="en-US" sz="4800" b="0" cap="none" spc="0" dirty="0" smtClean="0">
                    <a:ln w="0"/>
                    <a:solidFill>
                      <a:schemeClr val="tx1"/>
                    </a:solidFill>
                    <a:effectLst>
                      <a:outerShdw blurRad="38100" dist="19050" dir="2700000" algn="tl" rotWithShape="0">
                        <a:schemeClr val="dk1">
                          <a:alpha val="40000"/>
                        </a:schemeClr>
                      </a:outerShdw>
                    </a:effectLst>
                  </a:rPr>
                  <a:t> The number of Orange boxes</a:t>
                </a:r>
                <a:endParaRPr lang="en-US" sz="48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6" name="Rectangle 5"/>
              <p:cNvSpPr>
                <a:spLocks noRot="1" noChangeAspect="1" noMove="1" noResize="1" noEditPoints="1" noAdjustHandles="1" noChangeArrowheads="1" noChangeShapeType="1" noTextEdit="1"/>
              </p:cNvSpPr>
              <p:nvPr/>
            </p:nvSpPr>
            <p:spPr>
              <a:xfrm>
                <a:off x="768455" y="3423478"/>
                <a:ext cx="8799397" cy="830997"/>
              </a:xfrm>
              <a:prstGeom prst="rect">
                <a:avLst/>
              </a:prstGeom>
              <a:blipFill rotWithShape="0">
                <a:blip r:embed="rId3"/>
                <a:stretch>
                  <a:fillRect t="-18382" r="-2632" b="-43382"/>
                </a:stretch>
              </a:blipFill>
            </p:spPr>
            <p:txBody>
              <a:bodyPr/>
              <a:lstStyle/>
              <a:p>
                <a:r>
                  <a:rPr lang="en-IN">
                    <a:noFill/>
                  </a:rPr>
                  <a:t> </a:t>
                </a:r>
              </a:p>
            </p:txBody>
          </p:sp>
        </mc:Fallback>
      </mc:AlternateContent>
      <p:sp>
        <p:nvSpPr>
          <p:cNvPr id="9" name="Slide Number Placeholder 8"/>
          <p:cNvSpPr>
            <a:spLocks noGrp="1"/>
          </p:cNvSpPr>
          <p:nvPr>
            <p:ph type="sldNum" sz="quarter" idx="12"/>
          </p:nvPr>
        </p:nvSpPr>
        <p:spPr/>
        <p:txBody>
          <a:bodyPr/>
          <a:lstStyle/>
          <a:p>
            <a:fld id="{762C1DD7-7C6D-4ED9-B6A6-F48CEDCD6F8D}" type="slidenum">
              <a:rPr lang="en-IN" smtClean="0"/>
              <a:t>6</a:t>
            </a:fld>
            <a:endParaRPr lang="en-IN"/>
          </a:p>
        </p:txBody>
      </p:sp>
    </p:spTree>
    <p:extLst>
      <p:ext uri="{BB962C8B-B14F-4D97-AF65-F5344CB8AC3E}">
        <p14:creationId xmlns:p14="http://schemas.microsoft.com/office/powerpoint/2010/main" val="404006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344" y="455346"/>
            <a:ext cx="5184817" cy="830997"/>
          </a:xfrm>
          <a:prstGeom prst="rect">
            <a:avLst/>
          </a:prstGeom>
          <a:noFill/>
        </p:spPr>
        <p:txBody>
          <a:bodyPr wrap="none" lIns="91440" tIns="45720" rIns="91440" bIns="45720">
            <a:spAutoFit/>
          </a:bodyPr>
          <a:lstStyle/>
          <a:p>
            <a:pPr algn="just"/>
            <a:r>
              <a:rPr lang="en-US" sz="4800" b="0" cap="none" spc="0" dirty="0" smtClean="0">
                <a:ln w="0"/>
                <a:solidFill>
                  <a:schemeClr val="tx1"/>
                </a:solidFill>
                <a:effectLst>
                  <a:outerShdw blurRad="38100" dist="19050" dir="2700000" algn="tl" rotWithShape="0">
                    <a:schemeClr val="dk1">
                      <a:alpha val="40000"/>
                    </a:schemeClr>
                  </a:outerShdw>
                </a:effectLst>
              </a:rPr>
              <a:t>Objective Function :</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796986" y="1930054"/>
            <a:ext cx="10516349" cy="1323439"/>
          </a:xfrm>
          <a:prstGeom prst="rect">
            <a:avLst/>
          </a:prstGeom>
          <a:noFill/>
        </p:spPr>
        <p:txBody>
          <a:bodyPr wrap="square" lIns="91440" tIns="45720" rIns="91440" bIns="45720">
            <a:spAutoFit/>
          </a:bodyPr>
          <a:lstStyle/>
          <a:p>
            <a:pPr algn="just"/>
            <a:r>
              <a:rPr lang="en-US" sz="4000" dirty="0" smtClean="0">
                <a:ln w="0"/>
                <a:effectLst>
                  <a:outerShdw blurRad="38100" dist="19050" dir="2700000" algn="tl" rotWithShape="0">
                    <a:schemeClr val="dk1">
                      <a:alpha val="40000"/>
                    </a:schemeClr>
                  </a:outerShdw>
                </a:effectLst>
              </a:rPr>
              <a:t>The objective of the Fruit Seller is to Maximize the Profit. So the Objective function is </a:t>
            </a:r>
            <a:endParaRPr lang="en-US" sz="40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5" name="TextBox 4"/>
              <p:cNvSpPr txBox="1"/>
              <p:nvPr/>
            </p:nvSpPr>
            <p:spPr>
              <a:xfrm>
                <a:off x="870344" y="4078804"/>
                <a:ext cx="609128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𝑴𝒂𝒙𝒊𝒎𝒊𝒛𝒆</m:t>
                      </m:r>
                      <m:r>
                        <a:rPr lang="en-US" sz="3600" b="1" i="1" smtClean="0">
                          <a:latin typeface="Cambria Math" panose="02040503050406030204" pitchFamily="18" charset="0"/>
                        </a:rPr>
                        <m:t>   </m:t>
                      </m:r>
                      <m:r>
                        <a:rPr lang="en-US" sz="3600" b="1" i="1" smtClean="0">
                          <a:latin typeface="Cambria Math" panose="02040503050406030204" pitchFamily="18" charset="0"/>
                        </a:rPr>
                        <m:t>𝒁</m:t>
                      </m:r>
                      <m:r>
                        <a:rPr lang="en-US" sz="3600" b="1" i="1" smtClean="0">
                          <a:latin typeface="Cambria Math" panose="02040503050406030204" pitchFamily="18" charset="0"/>
                        </a:rPr>
                        <m:t>=</m:t>
                      </m:r>
                      <m:r>
                        <a:rPr lang="en-US" sz="3600" b="1" i="1" smtClean="0">
                          <a:latin typeface="Cambria Math" panose="02040503050406030204" pitchFamily="18" charset="0"/>
                        </a:rPr>
                        <m:t>𝟔</m:t>
                      </m:r>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𝒙</m:t>
                          </m:r>
                        </m:e>
                        <m:sub>
                          <m:r>
                            <a:rPr lang="en-US" sz="3600" b="1" i="1" smtClean="0">
                              <a:latin typeface="Cambria Math" panose="02040503050406030204" pitchFamily="18" charset="0"/>
                            </a:rPr>
                            <m:t>𝟏</m:t>
                          </m:r>
                        </m:sub>
                      </m:sSub>
                      <m:r>
                        <a:rPr lang="en-US" sz="3600" b="1" i="1" smtClean="0">
                          <a:latin typeface="Cambria Math" panose="02040503050406030204" pitchFamily="18" charset="0"/>
                        </a:rPr>
                        <m:t>+</m:t>
                      </m:r>
                      <m:r>
                        <a:rPr lang="en-US" sz="3600" b="1" i="1" smtClean="0">
                          <a:latin typeface="Cambria Math" panose="02040503050406030204" pitchFamily="18" charset="0"/>
                        </a:rPr>
                        <m:t>𝟏𝟎</m:t>
                      </m:r>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𝒙</m:t>
                          </m:r>
                        </m:e>
                        <m:sub>
                          <m:r>
                            <a:rPr lang="en-US" sz="3600" b="1" i="1" smtClean="0">
                              <a:latin typeface="Cambria Math" panose="02040503050406030204" pitchFamily="18" charset="0"/>
                            </a:rPr>
                            <m:t>𝟐</m:t>
                          </m:r>
                        </m:sub>
                      </m:sSub>
                    </m:oMath>
                  </m:oMathPara>
                </a14:m>
                <a:endParaRPr lang="en-IN" sz="3600" b="1" dirty="0"/>
              </a:p>
            </p:txBody>
          </p:sp>
        </mc:Choice>
        <mc:Fallback>
          <p:sp>
            <p:nvSpPr>
              <p:cNvPr id="5" name="TextBox 4"/>
              <p:cNvSpPr txBox="1">
                <a:spLocks noRot="1" noChangeAspect="1" noMove="1" noResize="1" noEditPoints="1" noAdjustHandles="1" noChangeArrowheads="1" noChangeShapeType="1" noTextEdit="1"/>
              </p:cNvSpPr>
              <p:nvPr/>
            </p:nvSpPr>
            <p:spPr>
              <a:xfrm>
                <a:off x="870344" y="4078804"/>
                <a:ext cx="6091283" cy="553998"/>
              </a:xfrm>
              <a:prstGeom prst="rect">
                <a:avLst/>
              </a:prstGeom>
              <a:blipFill rotWithShape="0">
                <a:blip r:embed="rId2"/>
                <a:stretch>
                  <a:fillRect/>
                </a:stretch>
              </a:blipFill>
            </p:spPr>
            <p:txBody>
              <a:bodyPr/>
              <a:lstStyle/>
              <a:p>
                <a:r>
                  <a:rPr lang="en-IN">
                    <a:noFill/>
                  </a:rPr>
                  <a:t> </a:t>
                </a:r>
              </a:p>
            </p:txBody>
          </p:sp>
        </mc:Fallback>
      </mc:AlternateContent>
      <p:sp>
        <p:nvSpPr>
          <p:cNvPr id="9" name="Slide Number Placeholder 8"/>
          <p:cNvSpPr>
            <a:spLocks noGrp="1"/>
          </p:cNvSpPr>
          <p:nvPr>
            <p:ph type="sldNum" sz="quarter" idx="12"/>
          </p:nvPr>
        </p:nvSpPr>
        <p:spPr/>
        <p:txBody>
          <a:bodyPr/>
          <a:lstStyle/>
          <a:p>
            <a:fld id="{762C1DD7-7C6D-4ED9-B6A6-F48CEDCD6F8D}" type="slidenum">
              <a:rPr lang="en-IN" smtClean="0"/>
              <a:t>7</a:t>
            </a:fld>
            <a:endParaRPr lang="en-IN"/>
          </a:p>
        </p:txBody>
      </p:sp>
    </p:spTree>
    <p:extLst>
      <p:ext uri="{BB962C8B-B14F-4D97-AF65-F5344CB8AC3E}">
        <p14:creationId xmlns:p14="http://schemas.microsoft.com/office/powerpoint/2010/main" val="3955254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6151" y="664203"/>
            <a:ext cx="2923493"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dk1">
                      <a:alpha val="40000"/>
                    </a:schemeClr>
                  </a:outerShdw>
                </a:effectLst>
              </a:rPr>
              <a:t>Constraints:</a:t>
            </a:r>
            <a:endParaRPr lang="en-IN" sz="44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727598" y="2114143"/>
            <a:ext cx="10456327" cy="1077218"/>
          </a:xfrm>
          <a:prstGeom prst="rect">
            <a:avLst/>
          </a:prstGeom>
          <a:noFill/>
        </p:spPr>
        <p:txBody>
          <a:bodyPr wrap="square" lIns="91440" tIns="45720" rIns="91440" bIns="45720">
            <a:spAutoFit/>
          </a:bodyPr>
          <a:lstStyle/>
          <a:p>
            <a:pPr algn="just"/>
            <a:r>
              <a:rPr lang="en-US" sz="3200" b="0" cap="none" spc="0" dirty="0" smtClean="0">
                <a:ln w="0"/>
                <a:solidFill>
                  <a:schemeClr val="tx1"/>
                </a:solidFill>
                <a:effectLst>
                  <a:outerShdw blurRad="38100" dist="19050" dir="2700000" algn="tl" rotWithShape="0">
                    <a:schemeClr val="dk1">
                      <a:alpha val="40000"/>
                    </a:schemeClr>
                  </a:outerShdw>
                </a:effectLst>
              </a:rPr>
              <a:t>There are two constraints, one for investment amount and the other for Storage Capacity.</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806151" y="4502145"/>
            <a:ext cx="4324646" cy="646331"/>
          </a:xfrm>
          <a:prstGeom prst="rect">
            <a:avLst/>
          </a:prstGeom>
          <a:noFill/>
        </p:spPr>
        <p:txBody>
          <a:bodyPr wrap="none" lIns="91440" tIns="45720" rIns="91440" bIns="45720">
            <a:spAutoFit/>
          </a:bodyPr>
          <a:lstStyle/>
          <a:p>
            <a:pPr algn="ctr"/>
            <a:r>
              <a:rPr lang="en-US" sz="3600" cap="none" spc="0" dirty="0" smtClean="0">
                <a:ln w="22225">
                  <a:solidFill>
                    <a:schemeClr val="accent2"/>
                  </a:solidFill>
                  <a:prstDash val="solid"/>
                </a:ln>
                <a:solidFill>
                  <a:schemeClr val="accent2">
                    <a:lumMod val="40000"/>
                    <a:lumOff val="60000"/>
                  </a:schemeClr>
                </a:solidFill>
                <a:effectLst/>
              </a:rPr>
              <a:t>Investment Constraint</a:t>
            </a:r>
            <a:endParaRPr lang="en-US" sz="3600" cap="none" spc="0" dirty="0">
              <a:ln w="22225">
                <a:solidFill>
                  <a:schemeClr val="accent2"/>
                </a:solidFill>
                <a:prstDash val="solid"/>
              </a:ln>
              <a:solidFill>
                <a:schemeClr val="accent2">
                  <a:lumMod val="40000"/>
                  <a:lumOff val="60000"/>
                </a:schemeClr>
              </a:solidFill>
              <a:effectLst/>
            </a:endParaRPr>
          </a:p>
        </p:txBody>
      </p:sp>
      <mc:AlternateContent xmlns:mc="http://schemas.openxmlformats.org/markup-compatibility/2006" xmlns:a14="http://schemas.microsoft.com/office/drawing/2010/main">
        <mc:Choice Requires="a14">
          <p:sp>
            <p:nvSpPr>
              <p:cNvPr id="6" name="Rectangle 5"/>
              <p:cNvSpPr/>
              <p:nvPr/>
            </p:nvSpPr>
            <p:spPr>
              <a:xfrm>
                <a:off x="5955762" y="4471367"/>
                <a:ext cx="4808624" cy="707886"/>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𝟐𝟓</m:t>
                      </m:r>
                      <m:sSub>
                        <m:sSubPr>
                          <m:ctrlPr>
                            <a:rPr lang="en-US" sz="40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40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m:t>
                      </m:r>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𝟓𝟎</m:t>
                      </m:r>
                      <m:sSub>
                        <m:sSubPr>
                          <m:ctrlPr>
                            <a:rPr lang="en-US" sz="40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40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𝟓𝟎𝟎</m:t>
                      </m:r>
                    </m:oMath>
                  </m:oMathPara>
                </a14:m>
                <a:endParaRPr lang="en-US" sz="4000" b="1"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6" name="Rectangle 5"/>
              <p:cNvSpPr>
                <a:spLocks noRot="1" noChangeAspect="1" noMove="1" noResize="1" noEditPoints="1" noAdjustHandles="1" noChangeArrowheads="1" noChangeShapeType="1" noTextEdit="1"/>
              </p:cNvSpPr>
              <p:nvPr/>
            </p:nvSpPr>
            <p:spPr>
              <a:xfrm>
                <a:off x="5955762" y="4471367"/>
                <a:ext cx="4808624" cy="707886"/>
              </a:xfrm>
              <a:prstGeom prst="rect">
                <a:avLst/>
              </a:prstGeom>
              <a:blipFill rotWithShape="0">
                <a:blip r:embed="rId2"/>
                <a:stretch>
                  <a:fillRect/>
                </a:stretch>
              </a:blipFill>
            </p:spPr>
            <p:txBody>
              <a:bodyPr/>
              <a:lstStyle/>
              <a:p>
                <a:r>
                  <a:rPr lang="en-IN">
                    <a:noFill/>
                  </a:rPr>
                  <a:t> </a:t>
                </a:r>
              </a:p>
            </p:txBody>
          </p:sp>
        </mc:Fallback>
      </mc:AlternateContent>
      <p:sp>
        <p:nvSpPr>
          <p:cNvPr id="7" name="Rectangle 6"/>
          <p:cNvSpPr/>
          <p:nvPr/>
        </p:nvSpPr>
        <p:spPr>
          <a:xfrm>
            <a:off x="806151" y="5183326"/>
            <a:ext cx="3320397" cy="646331"/>
          </a:xfrm>
          <a:prstGeom prst="rect">
            <a:avLst/>
          </a:prstGeom>
          <a:noFill/>
        </p:spPr>
        <p:txBody>
          <a:bodyPr wrap="none" lIns="91440" tIns="45720" rIns="91440" bIns="45720">
            <a:spAutoFit/>
          </a:bodyPr>
          <a:lstStyle/>
          <a:p>
            <a:pPr algn="ctr"/>
            <a:r>
              <a:rPr lang="en-US" sz="3600" cap="none" spc="0" dirty="0" smtClean="0">
                <a:ln w="22225">
                  <a:solidFill>
                    <a:schemeClr val="accent2"/>
                  </a:solidFill>
                  <a:prstDash val="solid"/>
                </a:ln>
                <a:solidFill>
                  <a:schemeClr val="accent2">
                    <a:lumMod val="40000"/>
                    <a:lumOff val="60000"/>
                  </a:schemeClr>
                </a:solidFill>
                <a:effectLst/>
              </a:rPr>
              <a:t>Space Constraint</a:t>
            </a:r>
            <a:endParaRPr lang="en-US" sz="3600" cap="none" spc="0" dirty="0">
              <a:ln w="22225">
                <a:solidFill>
                  <a:schemeClr val="accent2"/>
                </a:solidFill>
                <a:prstDash val="solid"/>
              </a:ln>
              <a:solidFill>
                <a:schemeClr val="accent2">
                  <a:lumMod val="40000"/>
                  <a:lumOff val="60000"/>
                </a:schemeClr>
              </a:solidFill>
              <a:effectLst/>
            </a:endParaRPr>
          </a:p>
        </p:txBody>
      </p:sp>
      <mc:AlternateContent xmlns:mc="http://schemas.openxmlformats.org/markup-compatibility/2006" xmlns:a14="http://schemas.microsoft.com/office/drawing/2010/main">
        <mc:Choice Requires="a14">
          <p:sp>
            <p:nvSpPr>
              <p:cNvPr id="8" name="Rectangle 7"/>
              <p:cNvSpPr/>
              <p:nvPr/>
            </p:nvSpPr>
            <p:spPr>
              <a:xfrm>
                <a:off x="6567222" y="5119623"/>
                <a:ext cx="3917162" cy="707886"/>
              </a:xfrm>
              <a:prstGeom prst="rect">
                <a:avLst/>
              </a:prstGeom>
              <a:noFill/>
            </p:spPr>
            <p:txBody>
              <a:bodyPr wrap="none" lIns="91440" tIns="45720" rIns="91440" bIns="45720">
                <a:spAutoFit/>
              </a:bodyPr>
              <a:lstStyle/>
              <a:p>
                <a:pPr algn="just"/>
                <a14:m>
                  <m:oMathPara xmlns:m="http://schemas.openxmlformats.org/officeDocument/2006/math">
                    <m:oMathParaPr>
                      <m:jc m:val="centerGroup"/>
                    </m:oMathParaPr>
                    <m:oMath xmlns:m="http://schemas.openxmlformats.org/officeDocument/2006/math">
                      <m:sSub>
                        <m:sSubPr>
                          <m:ctrlPr>
                            <a:rPr lang="en-US" sz="40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40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 +</m:t>
                      </m:r>
                      <m:sSub>
                        <m:sSubPr>
                          <m:ctrlPr>
                            <a:rPr lang="en-US" sz="40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4000" b="1" i="1" smtClean="0">
                              <a:ln w="0"/>
                              <a:effectLst>
                                <a:outerShdw blurRad="38100" dist="19050" dir="2700000" algn="tl" rotWithShape="0">
                                  <a:schemeClr val="dk1">
                                    <a:alpha val="40000"/>
                                  </a:schemeClr>
                                </a:outerShdw>
                              </a:effectLst>
                              <a:latin typeface="Cambria Math" panose="02040503050406030204" pitchFamily="18" charset="0"/>
                            </a:rPr>
                            <m:t>      </m:t>
                          </m:r>
                          <m:r>
                            <a:rPr lang="en-US" sz="40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 </m:t>
                      </m:r>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𝟏𝟐</m:t>
                      </m:r>
                    </m:oMath>
                  </m:oMathPara>
                </a14:m>
                <a:endParaRPr lang="en-US" sz="4000" b="1"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8" name="Rectangle 7"/>
              <p:cNvSpPr>
                <a:spLocks noRot="1" noChangeAspect="1" noMove="1" noResize="1" noEditPoints="1" noAdjustHandles="1" noChangeArrowheads="1" noChangeShapeType="1" noTextEdit="1"/>
              </p:cNvSpPr>
              <p:nvPr/>
            </p:nvSpPr>
            <p:spPr>
              <a:xfrm>
                <a:off x="6567222" y="5119623"/>
                <a:ext cx="3917162" cy="707886"/>
              </a:xfrm>
              <a:prstGeom prst="rect">
                <a:avLst/>
              </a:prstGeom>
              <a:blipFill rotWithShape="0">
                <a:blip r:embed="rId3"/>
                <a:stretch>
                  <a:fillRect/>
                </a:stretch>
              </a:blipFill>
            </p:spPr>
            <p:txBody>
              <a:bodyPr/>
              <a:lstStyle/>
              <a:p>
                <a:r>
                  <a:rPr lang="en-IN">
                    <a:noFill/>
                  </a:rPr>
                  <a:t> </a:t>
                </a:r>
              </a:p>
            </p:txBody>
          </p:sp>
        </mc:Fallback>
      </mc:AlternateContent>
      <p:sp>
        <p:nvSpPr>
          <p:cNvPr id="9" name="Rectangle 8"/>
          <p:cNvSpPr/>
          <p:nvPr/>
        </p:nvSpPr>
        <p:spPr>
          <a:xfrm>
            <a:off x="806151" y="5864507"/>
            <a:ext cx="5035546" cy="646331"/>
          </a:xfrm>
          <a:prstGeom prst="rect">
            <a:avLst/>
          </a:prstGeom>
          <a:noFill/>
        </p:spPr>
        <p:txBody>
          <a:bodyPr wrap="none" lIns="91440" tIns="45720" rIns="91440" bIns="45720">
            <a:spAutoFit/>
          </a:bodyPr>
          <a:lstStyle/>
          <a:p>
            <a:pPr algn="ctr"/>
            <a:r>
              <a:rPr lang="en-US" sz="3600" cap="none" spc="0" dirty="0" smtClean="0">
                <a:ln w="22225">
                  <a:solidFill>
                    <a:schemeClr val="accent2"/>
                  </a:solidFill>
                  <a:prstDash val="solid"/>
                </a:ln>
                <a:solidFill>
                  <a:schemeClr val="accent2">
                    <a:lumMod val="40000"/>
                    <a:lumOff val="60000"/>
                  </a:schemeClr>
                </a:solidFill>
                <a:effectLst/>
              </a:rPr>
              <a:t>Non-Negativity Constraint</a:t>
            </a:r>
            <a:endParaRPr lang="en-US" sz="3600" cap="none" spc="0" dirty="0">
              <a:ln w="22225">
                <a:solidFill>
                  <a:schemeClr val="accent2"/>
                </a:solidFill>
                <a:prstDash val="solid"/>
              </a:ln>
              <a:solidFill>
                <a:schemeClr val="accent2">
                  <a:lumMod val="40000"/>
                  <a:lumOff val="60000"/>
                </a:schemeClr>
              </a:solidFill>
              <a:effectLst/>
            </a:endParaRPr>
          </a:p>
        </p:txBody>
      </p:sp>
      <mc:AlternateContent xmlns:mc="http://schemas.openxmlformats.org/markup-compatibility/2006" xmlns:a14="http://schemas.microsoft.com/office/drawing/2010/main">
        <mc:Choice Requires="a14">
          <p:sp>
            <p:nvSpPr>
              <p:cNvPr id="10" name="Rectangle 9"/>
              <p:cNvSpPr/>
              <p:nvPr/>
            </p:nvSpPr>
            <p:spPr>
              <a:xfrm>
                <a:off x="6567222" y="5802952"/>
                <a:ext cx="3639779" cy="707886"/>
              </a:xfrm>
              <a:prstGeom prst="rect">
                <a:avLst/>
              </a:prstGeom>
              <a:noFill/>
            </p:spPr>
            <p:txBody>
              <a:bodyPr wrap="none" lIns="91440" tIns="45720" rIns="91440" bIns="45720">
                <a:spAutoFit/>
              </a:bodyPr>
              <a:lstStyle/>
              <a:p>
                <a:pPr algn="just"/>
                <a14:m>
                  <m:oMathPara xmlns:m="http://schemas.openxmlformats.org/officeDocument/2006/math">
                    <m:oMathParaPr>
                      <m:jc m:val="centerGroup"/>
                    </m:oMathParaPr>
                    <m:oMath xmlns:m="http://schemas.openxmlformats.org/officeDocument/2006/math">
                      <m:sSub>
                        <m:sSubPr>
                          <m:ctrlPr>
                            <a:rPr lang="en-US" sz="40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40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 </m:t>
                      </m:r>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𝟎</m:t>
                      </m:r>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US" sz="40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40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40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𝟎</m:t>
                      </m:r>
                    </m:oMath>
                  </m:oMathPara>
                </a14:m>
                <a:endParaRPr lang="en-US" sz="4000" b="1"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10" name="Rectangle 9"/>
              <p:cNvSpPr>
                <a:spLocks noRot="1" noChangeAspect="1" noMove="1" noResize="1" noEditPoints="1" noAdjustHandles="1" noChangeArrowheads="1" noChangeShapeType="1" noTextEdit="1"/>
              </p:cNvSpPr>
              <p:nvPr/>
            </p:nvSpPr>
            <p:spPr>
              <a:xfrm>
                <a:off x="6567222" y="5802952"/>
                <a:ext cx="3639779" cy="707886"/>
              </a:xfrm>
              <a:prstGeom prst="rect">
                <a:avLst/>
              </a:prstGeom>
              <a:blipFill rotWithShape="0">
                <a:blip r:embed="rId4"/>
                <a:stretch>
                  <a:fillRect/>
                </a:stretch>
              </a:blipFill>
            </p:spPr>
            <p:txBody>
              <a:bodyPr/>
              <a:lstStyle/>
              <a:p>
                <a:r>
                  <a:rPr lang="en-IN">
                    <a:noFill/>
                  </a:rPr>
                  <a:t> </a:t>
                </a:r>
              </a:p>
            </p:txBody>
          </p:sp>
        </mc:Fallback>
      </mc:AlternateContent>
      <p:sp>
        <p:nvSpPr>
          <p:cNvPr id="14" name="Slide Number Placeholder 13"/>
          <p:cNvSpPr>
            <a:spLocks noGrp="1"/>
          </p:cNvSpPr>
          <p:nvPr>
            <p:ph type="sldNum" sz="quarter" idx="12"/>
          </p:nvPr>
        </p:nvSpPr>
        <p:spPr/>
        <p:txBody>
          <a:bodyPr/>
          <a:lstStyle/>
          <a:p>
            <a:fld id="{762C1DD7-7C6D-4ED9-B6A6-F48CEDCD6F8D}" type="slidenum">
              <a:rPr lang="en-IN" smtClean="0"/>
              <a:t>8</a:t>
            </a:fld>
            <a:endParaRPr lang="en-IN"/>
          </a:p>
        </p:txBody>
      </p:sp>
    </p:spTree>
    <p:extLst>
      <p:ext uri="{BB962C8B-B14F-4D97-AF65-F5344CB8AC3E}">
        <p14:creationId xmlns:p14="http://schemas.microsoft.com/office/powerpoint/2010/main" val="242552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879776" y="2269780"/>
                <a:ext cx="609128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𝑴𝒂𝒙𝒊𝒎𝒊𝒛𝒆</m:t>
                      </m:r>
                      <m:r>
                        <a:rPr lang="en-US" sz="3600" b="1" i="1" smtClean="0">
                          <a:latin typeface="Cambria Math" panose="02040503050406030204" pitchFamily="18" charset="0"/>
                        </a:rPr>
                        <m:t>     </m:t>
                      </m:r>
                      <m:r>
                        <a:rPr lang="en-US" sz="3600" b="1" i="1" smtClean="0">
                          <a:latin typeface="Cambria Math" panose="02040503050406030204" pitchFamily="18" charset="0"/>
                        </a:rPr>
                        <m:t>𝒁</m:t>
                      </m:r>
                      <m:r>
                        <a:rPr lang="en-US" sz="3600" b="1" i="1" smtClean="0">
                          <a:latin typeface="Cambria Math" panose="02040503050406030204" pitchFamily="18" charset="0"/>
                        </a:rPr>
                        <m:t>=</m:t>
                      </m:r>
                      <m:r>
                        <a:rPr lang="en-US" sz="3600" b="1" i="1" smtClean="0">
                          <a:latin typeface="Cambria Math" panose="02040503050406030204" pitchFamily="18" charset="0"/>
                        </a:rPr>
                        <m:t>𝟔</m:t>
                      </m:r>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𝒙</m:t>
                          </m:r>
                        </m:e>
                        <m:sub>
                          <m:r>
                            <a:rPr lang="en-US" sz="3600" b="1" i="1" smtClean="0">
                              <a:latin typeface="Cambria Math" panose="02040503050406030204" pitchFamily="18" charset="0"/>
                            </a:rPr>
                            <m:t>𝟏</m:t>
                          </m:r>
                        </m:sub>
                      </m:sSub>
                      <m:r>
                        <a:rPr lang="en-US" sz="3600" b="1" i="1" smtClean="0">
                          <a:latin typeface="Cambria Math" panose="02040503050406030204" pitchFamily="18" charset="0"/>
                        </a:rPr>
                        <m:t>+</m:t>
                      </m:r>
                      <m:r>
                        <a:rPr lang="en-US" sz="3600" b="1" i="1" smtClean="0">
                          <a:latin typeface="Cambria Math" panose="02040503050406030204" pitchFamily="18" charset="0"/>
                        </a:rPr>
                        <m:t>𝟏𝟎</m:t>
                      </m:r>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𝒙</m:t>
                          </m:r>
                        </m:e>
                        <m:sub>
                          <m:r>
                            <a:rPr lang="en-US" sz="3600" b="1" i="1" smtClean="0">
                              <a:latin typeface="Cambria Math" panose="02040503050406030204" pitchFamily="18" charset="0"/>
                            </a:rPr>
                            <m:t>𝟐</m:t>
                          </m:r>
                        </m:sub>
                      </m:sSub>
                    </m:oMath>
                  </m:oMathPara>
                </a14:m>
                <a:endParaRPr lang="en-IN" sz="3600" b="1" dirty="0"/>
              </a:p>
            </p:txBody>
          </p:sp>
        </mc:Choice>
        <mc:Fallback>
          <p:sp>
            <p:nvSpPr>
              <p:cNvPr id="2" name="TextBox 1"/>
              <p:cNvSpPr txBox="1">
                <a:spLocks noRot="1" noChangeAspect="1" noMove="1" noResize="1" noEditPoints="1" noAdjustHandles="1" noChangeArrowheads="1" noChangeShapeType="1" noTextEdit="1"/>
              </p:cNvSpPr>
              <p:nvPr/>
            </p:nvSpPr>
            <p:spPr>
              <a:xfrm>
                <a:off x="879776" y="2269780"/>
                <a:ext cx="6091283" cy="553998"/>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4016820" y="3624581"/>
                <a:ext cx="4808624" cy="707886"/>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𝟐𝟓</m:t>
                      </m:r>
                      <m:sSub>
                        <m:sSubPr>
                          <m:ctrlPr>
                            <a:rPr lang="en-US" sz="40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40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m:t>
                      </m:r>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𝟓𝟎</m:t>
                      </m:r>
                      <m:sSub>
                        <m:sSubPr>
                          <m:ctrlPr>
                            <a:rPr lang="en-US" sz="40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40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𝟓𝟎𝟎</m:t>
                      </m:r>
                    </m:oMath>
                  </m:oMathPara>
                </a14:m>
                <a:endParaRPr lang="en-US" sz="4000" b="1"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 name="Rectangle 2"/>
              <p:cNvSpPr>
                <a:spLocks noRot="1" noChangeAspect="1" noMove="1" noResize="1" noEditPoints="1" noAdjustHandles="1" noChangeArrowheads="1" noChangeShapeType="1" noTextEdit="1"/>
              </p:cNvSpPr>
              <p:nvPr/>
            </p:nvSpPr>
            <p:spPr>
              <a:xfrm>
                <a:off x="4016820" y="3624581"/>
                <a:ext cx="4808624" cy="707886"/>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578464" y="4515433"/>
                <a:ext cx="3917162" cy="707886"/>
              </a:xfrm>
              <a:prstGeom prst="rect">
                <a:avLst/>
              </a:prstGeom>
              <a:noFill/>
            </p:spPr>
            <p:txBody>
              <a:bodyPr wrap="none" lIns="91440" tIns="45720" rIns="91440" bIns="45720">
                <a:spAutoFit/>
              </a:bodyPr>
              <a:lstStyle/>
              <a:p>
                <a:pPr algn="just"/>
                <a14:m>
                  <m:oMathPara xmlns:m="http://schemas.openxmlformats.org/officeDocument/2006/math">
                    <m:oMathParaPr>
                      <m:jc m:val="centerGroup"/>
                    </m:oMathParaPr>
                    <m:oMath xmlns:m="http://schemas.openxmlformats.org/officeDocument/2006/math">
                      <m:sSub>
                        <m:sSubPr>
                          <m:ctrlPr>
                            <a:rPr lang="en-US" sz="40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40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 +</m:t>
                      </m:r>
                      <m:sSub>
                        <m:sSubPr>
                          <m:ctrlPr>
                            <a:rPr lang="en-US" sz="40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4000" b="1" i="1" smtClean="0">
                              <a:ln w="0"/>
                              <a:effectLst>
                                <a:outerShdw blurRad="38100" dist="19050" dir="2700000" algn="tl" rotWithShape="0">
                                  <a:schemeClr val="dk1">
                                    <a:alpha val="40000"/>
                                  </a:schemeClr>
                                </a:outerShdw>
                              </a:effectLst>
                              <a:latin typeface="Cambria Math" panose="02040503050406030204" pitchFamily="18" charset="0"/>
                            </a:rPr>
                            <m:t>      </m:t>
                          </m:r>
                          <m:r>
                            <a:rPr lang="en-US" sz="40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 </m:t>
                      </m:r>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𝟏𝟐</m:t>
                      </m:r>
                    </m:oMath>
                  </m:oMathPara>
                </a14:m>
                <a:endParaRPr lang="en-US" sz="4000" b="1"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4" name="Rectangle 3"/>
              <p:cNvSpPr>
                <a:spLocks noRot="1" noChangeAspect="1" noMove="1" noResize="1" noEditPoints="1" noAdjustHandles="1" noChangeArrowheads="1" noChangeShapeType="1" noTextEdit="1"/>
              </p:cNvSpPr>
              <p:nvPr/>
            </p:nvSpPr>
            <p:spPr>
              <a:xfrm>
                <a:off x="4578464" y="4515433"/>
                <a:ext cx="3917162" cy="707886"/>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4717155" y="5406285"/>
                <a:ext cx="3639779" cy="707886"/>
              </a:xfrm>
              <a:prstGeom prst="rect">
                <a:avLst/>
              </a:prstGeom>
              <a:noFill/>
            </p:spPr>
            <p:txBody>
              <a:bodyPr wrap="none" lIns="91440" tIns="45720" rIns="91440" bIns="45720">
                <a:spAutoFit/>
              </a:bodyPr>
              <a:lstStyle/>
              <a:p>
                <a:pPr algn="just"/>
                <a14:m>
                  <m:oMathPara xmlns:m="http://schemas.openxmlformats.org/officeDocument/2006/math">
                    <m:oMathParaPr>
                      <m:jc m:val="centerGroup"/>
                    </m:oMathParaPr>
                    <m:oMath xmlns:m="http://schemas.openxmlformats.org/officeDocument/2006/math">
                      <m:sSub>
                        <m:sSubPr>
                          <m:ctrlPr>
                            <a:rPr lang="en-US" sz="40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40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 </m:t>
                      </m:r>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𝟎</m:t>
                      </m:r>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US" sz="40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40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40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40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40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𝟎</m:t>
                      </m:r>
                    </m:oMath>
                  </m:oMathPara>
                </a14:m>
                <a:endParaRPr lang="en-US" sz="4000" b="1"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5" name="Rectangle 4"/>
              <p:cNvSpPr>
                <a:spLocks noRot="1" noChangeAspect="1" noMove="1" noResize="1" noEditPoints="1" noAdjustHandles="1" noChangeArrowheads="1" noChangeShapeType="1" noTextEdit="1"/>
              </p:cNvSpPr>
              <p:nvPr/>
            </p:nvSpPr>
            <p:spPr>
              <a:xfrm>
                <a:off x="4717155" y="5406285"/>
                <a:ext cx="3639779" cy="707886"/>
              </a:xfrm>
              <a:prstGeom prst="rect">
                <a:avLst/>
              </a:prstGeom>
              <a:blipFill rotWithShape="0">
                <a:blip r:embed="rId5"/>
                <a:stretch>
                  <a:fillRect/>
                </a:stretch>
              </a:blipFill>
            </p:spPr>
            <p:txBody>
              <a:bodyPr/>
              <a:lstStyle/>
              <a:p>
                <a:r>
                  <a:rPr lang="en-IN">
                    <a:noFill/>
                  </a:rPr>
                  <a:t> </a:t>
                </a:r>
              </a:p>
            </p:txBody>
          </p:sp>
        </mc:Fallback>
      </mc:AlternateContent>
      <p:sp>
        <p:nvSpPr>
          <p:cNvPr id="6" name="Rectangle 5"/>
          <p:cNvSpPr/>
          <p:nvPr/>
        </p:nvSpPr>
        <p:spPr>
          <a:xfrm>
            <a:off x="966157" y="3091554"/>
            <a:ext cx="2393411" cy="707886"/>
          </a:xfrm>
          <a:prstGeom prst="rect">
            <a:avLst/>
          </a:prstGeom>
          <a:noFill/>
        </p:spPr>
        <p:txBody>
          <a:bodyPr wrap="non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Subject to </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93172" y="724731"/>
            <a:ext cx="681789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Finally the LPP Model 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Slide Number Placeholder 11"/>
          <p:cNvSpPr>
            <a:spLocks noGrp="1"/>
          </p:cNvSpPr>
          <p:nvPr>
            <p:ph type="sldNum" sz="quarter" idx="12"/>
          </p:nvPr>
        </p:nvSpPr>
        <p:spPr/>
        <p:txBody>
          <a:bodyPr/>
          <a:lstStyle/>
          <a:p>
            <a:fld id="{762C1DD7-7C6D-4ED9-B6A6-F48CEDCD6F8D}" type="slidenum">
              <a:rPr lang="en-IN" smtClean="0"/>
              <a:t>9</a:t>
            </a:fld>
            <a:endParaRPr lang="en-IN"/>
          </a:p>
        </p:txBody>
      </p:sp>
    </p:spTree>
    <p:extLst>
      <p:ext uri="{BB962C8B-B14F-4D97-AF65-F5344CB8AC3E}">
        <p14:creationId xmlns:p14="http://schemas.microsoft.com/office/powerpoint/2010/main" val="807082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815</Words>
  <Application>Microsoft Office PowerPoint</Application>
  <PresentationFormat>Widescreen</PresentationFormat>
  <Paragraphs>115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Calibri Light</vt:lpstr>
      <vt:lpstr>Cambria Math</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 (Production Allocation Problem)</vt:lpstr>
      <vt:lpstr>PowerPoint Presentation</vt:lpstr>
      <vt:lpstr>Example 3 (Diet Problem)</vt:lpstr>
      <vt:lpstr>Formulation of LP Model</vt:lpstr>
      <vt:lpstr> Example 4</vt:lpstr>
      <vt:lpstr>LP Model</vt:lpstr>
      <vt:lpstr>Example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Production Allocation Problem</dc:title>
  <dc:creator>Gokulraj SP</dc:creator>
  <cp:lastModifiedBy>Hewlett-Packard Company</cp:lastModifiedBy>
  <cp:revision>38</cp:revision>
  <dcterms:created xsi:type="dcterms:W3CDTF">2020-08-11T06:21:05Z</dcterms:created>
  <dcterms:modified xsi:type="dcterms:W3CDTF">2021-08-05T04:47:36Z</dcterms:modified>
</cp:coreProperties>
</file>