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57" r:id="rId4"/>
    <p:sldId id="258" r:id="rId5"/>
    <p:sldId id="259" r:id="rId6"/>
    <p:sldId id="260" r:id="rId7"/>
    <p:sldId id="266" r:id="rId8"/>
    <p:sldId id="261" r:id="rId9"/>
    <p:sldId id="262" r:id="rId10"/>
    <p:sldId id="265"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C1D66F8-8E11-4DB9-B73C-10360DAE8ABA}"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DFB23C-3F76-414C-900E-DDC370D3B57E}" type="slidenum">
              <a:rPr lang="en-IN" smtClean="0"/>
              <a:t>‹#›</a:t>
            </a:fld>
            <a:endParaRPr lang="en-IN"/>
          </a:p>
        </p:txBody>
      </p:sp>
    </p:spTree>
    <p:extLst>
      <p:ext uri="{BB962C8B-B14F-4D97-AF65-F5344CB8AC3E}">
        <p14:creationId xmlns:p14="http://schemas.microsoft.com/office/powerpoint/2010/main" val="1273843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1D66F8-8E11-4DB9-B73C-10360DAE8ABA}"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DFB23C-3F76-414C-900E-DDC370D3B57E}" type="slidenum">
              <a:rPr lang="en-IN" smtClean="0"/>
              <a:t>‹#›</a:t>
            </a:fld>
            <a:endParaRPr lang="en-IN"/>
          </a:p>
        </p:txBody>
      </p:sp>
    </p:spTree>
    <p:extLst>
      <p:ext uri="{BB962C8B-B14F-4D97-AF65-F5344CB8AC3E}">
        <p14:creationId xmlns:p14="http://schemas.microsoft.com/office/powerpoint/2010/main" val="3431285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1D66F8-8E11-4DB9-B73C-10360DAE8ABA}"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DFB23C-3F76-414C-900E-DDC370D3B57E}" type="slidenum">
              <a:rPr lang="en-IN" smtClean="0"/>
              <a:t>‹#›</a:t>
            </a:fld>
            <a:endParaRPr lang="en-IN"/>
          </a:p>
        </p:txBody>
      </p:sp>
    </p:spTree>
    <p:extLst>
      <p:ext uri="{BB962C8B-B14F-4D97-AF65-F5344CB8AC3E}">
        <p14:creationId xmlns:p14="http://schemas.microsoft.com/office/powerpoint/2010/main" val="12342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1D66F8-8E11-4DB9-B73C-10360DAE8ABA}"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DFB23C-3F76-414C-900E-DDC370D3B57E}" type="slidenum">
              <a:rPr lang="en-IN" smtClean="0"/>
              <a:t>‹#›</a:t>
            </a:fld>
            <a:endParaRPr lang="en-IN"/>
          </a:p>
        </p:txBody>
      </p:sp>
    </p:spTree>
    <p:extLst>
      <p:ext uri="{BB962C8B-B14F-4D97-AF65-F5344CB8AC3E}">
        <p14:creationId xmlns:p14="http://schemas.microsoft.com/office/powerpoint/2010/main" val="3593523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1D66F8-8E11-4DB9-B73C-10360DAE8ABA}"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DFB23C-3F76-414C-900E-DDC370D3B57E}" type="slidenum">
              <a:rPr lang="en-IN" smtClean="0"/>
              <a:t>‹#›</a:t>
            </a:fld>
            <a:endParaRPr lang="en-IN"/>
          </a:p>
        </p:txBody>
      </p:sp>
    </p:spTree>
    <p:extLst>
      <p:ext uri="{BB962C8B-B14F-4D97-AF65-F5344CB8AC3E}">
        <p14:creationId xmlns:p14="http://schemas.microsoft.com/office/powerpoint/2010/main" val="1961059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C1D66F8-8E11-4DB9-B73C-10360DAE8ABA}" type="datetimeFigureOut">
              <a:rPr lang="en-IN" smtClean="0"/>
              <a:t>07-03-2022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DFB23C-3F76-414C-900E-DDC370D3B57E}" type="slidenum">
              <a:rPr lang="en-IN" smtClean="0"/>
              <a:t>‹#›</a:t>
            </a:fld>
            <a:endParaRPr lang="en-IN"/>
          </a:p>
        </p:txBody>
      </p:sp>
    </p:spTree>
    <p:extLst>
      <p:ext uri="{BB962C8B-B14F-4D97-AF65-F5344CB8AC3E}">
        <p14:creationId xmlns:p14="http://schemas.microsoft.com/office/powerpoint/2010/main" val="143562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C1D66F8-8E11-4DB9-B73C-10360DAE8ABA}" type="datetimeFigureOut">
              <a:rPr lang="en-IN" smtClean="0"/>
              <a:t>07-03-2022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DFB23C-3F76-414C-900E-DDC370D3B57E}" type="slidenum">
              <a:rPr lang="en-IN" smtClean="0"/>
              <a:t>‹#›</a:t>
            </a:fld>
            <a:endParaRPr lang="en-IN"/>
          </a:p>
        </p:txBody>
      </p:sp>
    </p:spTree>
    <p:extLst>
      <p:ext uri="{BB962C8B-B14F-4D97-AF65-F5344CB8AC3E}">
        <p14:creationId xmlns:p14="http://schemas.microsoft.com/office/powerpoint/2010/main" val="78936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C1D66F8-8E11-4DB9-B73C-10360DAE8ABA}" type="datetimeFigureOut">
              <a:rPr lang="en-IN" smtClean="0"/>
              <a:t>07-03-2022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DFB23C-3F76-414C-900E-DDC370D3B57E}" type="slidenum">
              <a:rPr lang="en-IN" smtClean="0"/>
              <a:t>‹#›</a:t>
            </a:fld>
            <a:endParaRPr lang="en-IN"/>
          </a:p>
        </p:txBody>
      </p:sp>
    </p:spTree>
    <p:extLst>
      <p:ext uri="{BB962C8B-B14F-4D97-AF65-F5344CB8AC3E}">
        <p14:creationId xmlns:p14="http://schemas.microsoft.com/office/powerpoint/2010/main" val="4201041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D66F8-8E11-4DB9-B73C-10360DAE8ABA}" type="datetimeFigureOut">
              <a:rPr lang="en-IN" smtClean="0"/>
              <a:t>07-03-2022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DFB23C-3F76-414C-900E-DDC370D3B57E}" type="slidenum">
              <a:rPr lang="en-IN" smtClean="0"/>
              <a:t>‹#›</a:t>
            </a:fld>
            <a:endParaRPr lang="en-IN"/>
          </a:p>
        </p:txBody>
      </p:sp>
    </p:spTree>
    <p:extLst>
      <p:ext uri="{BB962C8B-B14F-4D97-AF65-F5344CB8AC3E}">
        <p14:creationId xmlns:p14="http://schemas.microsoft.com/office/powerpoint/2010/main" val="1218249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1D66F8-8E11-4DB9-B73C-10360DAE8ABA}" type="datetimeFigureOut">
              <a:rPr lang="en-IN" smtClean="0"/>
              <a:t>07-03-2022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DFB23C-3F76-414C-900E-DDC370D3B57E}" type="slidenum">
              <a:rPr lang="en-IN" smtClean="0"/>
              <a:t>‹#›</a:t>
            </a:fld>
            <a:endParaRPr lang="en-IN"/>
          </a:p>
        </p:txBody>
      </p:sp>
    </p:spTree>
    <p:extLst>
      <p:ext uri="{BB962C8B-B14F-4D97-AF65-F5344CB8AC3E}">
        <p14:creationId xmlns:p14="http://schemas.microsoft.com/office/powerpoint/2010/main" val="3507856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1D66F8-8E11-4DB9-B73C-10360DAE8ABA}" type="datetimeFigureOut">
              <a:rPr lang="en-IN" smtClean="0"/>
              <a:t>07-03-2022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DFB23C-3F76-414C-900E-DDC370D3B57E}" type="slidenum">
              <a:rPr lang="en-IN" smtClean="0"/>
              <a:t>‹#›</a:t>
            </a:fld>
            <a:endParaRPr lang="en-IN"/>
          </a:p>
        </p:txBody>
      </p:sp>
    </p:spTree>
    <p:extLst>
      <p:ext uri="{BB962C8B-B14F-4D97-AF65-F5344CB8AC3E}">
        <p14:creationId xmlns:p14="http://schemas.microsoft.com/office/powerpoint/2010/main" val="1725070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1D66F8-8E11-4DB9-B73C-10360DAE8ABA}" type="datetimeFigureOut">
              <a:rPr lang="en-IN" smtClean="0"/>
              <a:t>07-03-2022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DFB23C-3F76-414C-900E-DDC370D3B57E}" type="slidenum">
              <a:rPr lang="en-IN" smtClean="0"/>
              <a:t>‹#›</a:t>
            </a:fld>
            <a:endParaRPr lang="en-IN"/>
          </a:p>
        </p:txBody>
      </p:sp>
    </p:spTree>
    <p:extLst>
      <p:ext uri="{BB962C8B-B14F-4D97-AF65-F5344CB8AC3E}">
        <p14:creationId xmlns:p14="http://schemas.microsoft.com/office/powerpoint/2010/main" val="271661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WordArt 8"/>
          <p:cNvSpPr>
            <a:spLocks noChangeArrowheads="1" noChangeShapeType="1" noTextEdit="1"/>
          </p:cNvSpPr>
          <p:nvPr/>
        </p:nvSpPr>
        <p:spPr bwMode="auto">
          <a:xfrm>
            <a:off x="3352800" y="2057401"/>
            <a:ext cx="5334000" cy="1095375"/>
          </a:xfrm>
          <a:prstGeom prst="rect">
            <a:avLst/>
          </a:prstGeom>
          <a:solidFill>
            <a:srgbClr val="00B0F0"/>
          </a:solidFill>
        </p:spPr>
        <p:txBody>
          <a:bodyPr wrap="none" fromWordArt="1">
            <a:prstTxWarp prst="textPlain">
              <a:avLst>
                <a:gd name="adj" fmla="val 50000"/>
              </a:avLst>
            </a:prstTxWarp>
          </a:bodyPr>
          <a:lstStyle/>
          <a:p>
            <a:pPr algn="ctr"/>
            <a:r>
              <a:rPr lang="en-US" sz="3600" i="1" kern="10" dirty="0">
                <a:ln w="9525">
                  <a:solidFill>
                    <a:srgbClr val="000000"/>
                  </a:solidFill>
                  <a:round/>
                  <a:headEnd/>
                  <a:tailEnd/>
                </a:ln>
                <a:solidFill>
                  <a:schemeClr val="accent2">
                    <a:lumMod val="75000"/>
                  </a:schemeClr>
                </a:solidFill>
                <a:effectLst>
                  <a:outerShdw dist="35921" dir="2700000" algn="ctr" rotWithShape="0">
                    <a:srgbClr val="808080">
                      <a:alpha val="79999"/>
                    </a:srgbClr>
                  </a:outerShdw>
                </a:effectLst>
                <a:latin typeface="Arial Black"/>
              </a:rPr>
              <a:t>Dr</a:t>
            </a:r>
            <a:r>
              <a:rPr lang="en-US" sz="3600" i="1" kern="10" dirty="0">
                <a:ln w="9525">
                  <a:solidFill>
                    <a:srgbClr val="000000"/>
                  </a:solidFill>
                  <a:round/>
                  <a:headEnd/>
                  <a:tailEnd/>
                </a:ln>
                <a:solidFill>
                  <a:schemeClr val="accent2">
                    <a:lumMod val="75000"/>
                  </a:schemeClr>
                </a:solidFill>
                <a:effectLst>
                  <a:outerShdw dist="35921" dir="2700000" algn="ctr" rotWithShape="0">
                    <a:srgbClr val="808080">
                      <a:alpha val="79999"/>
                    </a:srgbClr>
                  </a:outerShdw>
                </a:effectLst>
                <a:latin typeface="Arial Black"/>
              </a:rPr>
              <a:t>. S . Paulraj </a:t>
            </a:r>
            <a:endParaRPr lang="en-US" sz="3600" i="1" kern="10" dirty="0">
              <a:ln w="9525">
                <a:solidFill>
                  <a:srgbClr val="000000"/>
                </a:solidFill>
                <a:round/>
                <a:headEnd/>
                <a:tailEnd/>
              </a:ln>
              <a:solidFill>
                <a:schemeClr val="accent2">
                  <a:lumMod val="75000"/>
                </a:schemeClr>
              </a:solidFill>
              <a:effectLst>
                <a:outerShdw dist="35921" dir="2700000" algn="ctr" rotWithShape="0">
                  <a:srgbClr val="808080">
                    <a:alpha val="79999"/>
                  </a:srgbClr>
                </a:outerShdw>
              </a:effectLst>
              <a:latin typeface="Arial Black"/>
            </a:endParaRPr>
          </a:p>
        </p:txBody>
      </p:sp>
      <p:sp>
        <p:nvSpPr>
          <p:cNvPr id="5123" name="WordArt 9"/>
          <p:cNvSpPr>
            <a:spLocks noChangeArrowheads="1" noChangeShapeType="1" noTextEdit="1"/>
          </p:cNvSpPr>
          <p:nvPr/>
        </p:nvSpPr>
        <p:spPr bwMode="auto">
          <a:xfrm>
            <a:off x="2971800" y="3505200"/>
            <a:ext cx="6705600" cy="2667000"/>
          </a:xfrm>
          <a:prstGeom prst="rect">
            <a:avLst/>
          </a:prstGeom>
          <a:solidFill>
            <a:schemeClr val="accent3">
              <a:lumMod val="20000"/>
              <a:lumOff val="80000"/>
            </a:schemeClr>
          </a:solidFill>
        </p:spPr>
        <p:txBody>
          <a:bodyPr wrap="none" fromWordArt="1">
            <a:prstTxWarp prst="textPlain">
              <a:avLst>
                <a:gd name="adj" fmla="val 50000"/>
              </a:avLst>
            </a:prstTxWarp>
          </a:bodyPr>
          <a:lstStyle/>
          <a:p>
            <a:pPr algn="ctr"/>
            <a:r>
              <a:rPr lang="en-US" sz="1200" i="1" kern="10" dirty="0">
                <a:ln w="9525">
                  <a:solidFill>
                    <a:srgbClr val="000000"/>
                  </a:solidFill>
                  <a:round/>
                  <a:headEnd/>
                  <a:tailEnd/>
                </a:ln>
                <a:solidFill>
                  <a:schemeClr val="tx2">
                    <a:lumMod val="75000"/>
                  </a:schemeClr>
                </a:solidFill>
                <a:effectLst>
                  <a:outerShdw dist="35921" dir="2700000" algn="ctr" rotWithShape="0">
                    <a:srgbClr val="808080">
                      <a:alpha val="79999"/>
                    </a:srgbClr>
                  </a:outerShdw>
                </a:effectLst>
                <a:latin typeface="Arial Black"/>
              </a:rPr>
              <a:t>Professor </a:t>
            </a:r>
            <a:r>
              <a:rPr lang="en-US" sz="1200" i="1" kern="10" dirty="0">
                <a:ln w="9525">
                  <a:solidFill>
                    <a:srgbClr val="000000"/>
                  </a:solidFill>
                  <a:round/>
                  <a:headEnd/>
                  <a:tailEnd/>
                </a:ln>
                <a:solidFill>
                  <a:schemeClr val="tx2">
                    <a:lumMod val="75000"/>
                  </a:schemeClr>
                </a:solidFill>
                <a:effectLst>
                  <a:outerShdw dist="35921" dir="2700000" algn="ctr" rotWithShape="0">
                    <a:srgbClr val="808080">
                      <a:alpha val="79999"/>
                    </a:srgbClr>
                  </a:outerShdw>
                </a:effectLst>
                <a:latin typeface="Arial Black"/>
              </a:rPr>
              <a:t>of Mathematics</a:t>
            </a:r>
          </a:p>
          <a:p>
            <a:pPr algn="ctr"/>
            <a:r>
              <a:rPr lang="en-US" sz="1200" i="1" kern="10" dirty="0">
                <a:ln w="9525">
                  <a:solidFill>
                    <a:srgbClr val="000000"/>
                  </a:solidFill>
                  <a:round/>
                  <a:headEnd/>
                  <a:tailEnd/>
                </a:ln>
                <a:solidFill>
                  <a:schemeClr val="accent5">
                    <a:lumMod val="75000"/>
                  </a:schemeClr>
                </a:solidFill>
                <a:effectLst>
                  <a:outerShdw dist="35921" dir="2700000" algn="ctr" rotWithShape="0">
                    <a:srgbClr val="808080">
                      <a:alpha val="79999"/>
                    </a:srgbClr>
                  </a:outerShdw>
                </a:effectLst>
                <a:latin typeface="Arial Black"/>
              </a:rPr>
              <a:t>Anna </a:t>
            </a:r>
            <a:r>
              <a:rPr lang="en-US" sz="1200" i="1" kern="10" dirty="0">
                <a:ln w="9525">
                  <a:solidFill>
                    <a:srgbClr val="000000"/>
                  </a:solidFill>
                  <a:round/>
                  <a:headEnd/>
                  <a:tailEnd/>
                </a:ln>
                <a:solidFill>
                  <a:schemeClr val="accent5">
                    <a:lumMod val="75000"/>
                  </a:schemeClr>
                </a:solidFill>
                <a:effectLst>
                  <a:outerShdw dist="35921" dir="2700000" algn="ctr" rotWithShape="0">
                    <a:srgbClr val="808080">
                      <a:alpha val="79999"/>
                    </a:srgbClr>
                  </a:outerShdw>
                </a:effectLst>
                <a:latin typeface="Arial Black"/>
              </a:rPr>
              <a:t>University Chennai </a:t>
            </a:r>
          </a:p>
          <a:p>
            <a:pPr algn="ctr"/>
            <a:endParaRPr lang="en-US" sz="1200" i="1" kern="10" dirty="0">
              <a:ln w="9525">
                <a:solidFill>
                  <a:srgbClr val="000000"/>
                </a:solidFill>
                <a:round/>
                <a:headEnd/>
                <a:tailEnd/>
              </a:ln>
              <a:solidFill>
                <a:srgbClr val="FFFFFF"/>
              </a:solidFill>
              <a:effectLst>
                <a:outerShdw dist="35921" dir="2700000" algn="ctr" rotWithShape="0">
                  <a:srgbClr val="808080">
                    <a:alpha val="79999"/>
                  </a:srgbClr>
                </a:outerShdw>
              </a:effectLst>
              <a:latin typeface="Arial Black"/>
            </a:endParaRPr>
          </a:p>
          <a:p>
            <a:pPr algn="ctr"/>
            <a:endParaRPr lang="en-US" sz="1200" i="1" kern="10" dirty="0">
              <a:ln w="9525">
                <a:solidFill>
                  <a:srgbClr val="000000"/>
                </a:solidFill>
                <a:round/>
                <a:headEnd/>
                <a:tailEnd/>
              </a:ln>
              <a:solidFill>
                <a:srgbClr val="FFFFFF"/>
              </a:solidFill>
              <a:effectLst>
                <a:outerShdw dist="35921" dir="2700000" algn="ctr" rotWithShape="0">
                  <a:srgbClr val="808080">
                    <a:alpha val="79999"/>
                  </a:srgbClr>
                </a:outerShdw>
              </a:effectLst>
              <a:latin typeface="Arial Black"/>
            </a:endParaRPr>
          </a:p>
        </p:txBody>
      </p:sp>
    </p:spTree>
    <p:extLst>
      <p:ext uri="{BB962C8B-B14F-4D97-AF65-F5344CB8AC3E}">
        <p14:creationId xmlns:p14="http://schemas.microsoft.com/office/powerpoint/2010/main" val="3278883455"/>
      </p:ext>
    </p:extLst>
  </p:cSld>
  <p:clrMapOvr>
    <a:masterClrMapping/>
  </p:clrMapOvr>
  <p:transition spd="med" advClick="0"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diamond(in)">
                                      <p:cBhvr>
                                        <p:cTn id="7" dur="20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p:spPr>
        <p:txBody>
          <a:bodyPr/>
          <a:lstStyle/>
          <a:p>
            <a:fld id="{CA2CFD1F-1A44-4B9A-9D84-DEDA95549642}" type="slidenum">
              <a:rPr lang="ar-SA"/>
              <a:pPr/>
              <a:t>10</a:t>
            </a:fld>
            <a:endParaRPr lang="en-US" sz="1400"/>
          </a:p>
        </p:txBody>
      </p:sp>
      <p:sp>
        <p:nvSpPr>
          <p:cNvPr id="9219" name="Text Box 2"/>
          <p:cNvSpPr txBox="1">
            <a:spLocks noChangeArrowheads="1"/>
          </p:cNvSpPr>
          <p:nvPr/>
        </p:nvSpPr>
        <p:spPr bwMode="auto">
          <a:xfrm>
            <a:off x="3327401" y="915989"/>
            <a:ext cx="5851525" cy="579437"/>
          </a:xfrm>
          <a:prstGeom prst="rect">
            <a:avLst/>
          </a:prstGeom>
          <a:solidFill>
            <a:schemeClr val="accent3">
              <a:lumMod val="20000"/>
              <a:lumOff val="80000"/>
            </a:schemeClr>
          </a:solidFill>
          <a:ln w="9525">
            <a:noFill/>
            <a:miter lim="800000"/>
            <a:headEnd/>
            <a:tailEnd/>
          </a:ln>
        </p:spPr>
        <p:txBody>
          <a:bodyPr wrap="none">
            <a:spAutoFit/>
          </a:bodyPr>
          <a:lstStyle/>
          <a:p>
            <a:pPr eaLnBrk="0" hangingPunct="0"/>
            <a:r>
              <a:rPr lang="en-US" sz="3200" dirty="0">
                <a:solidFill>
                  <a:srgbClr val="FF0000"/>
                </a:solidFill>
                <a:latin typeface="Bookman Old Style" pitchFamily="18" charset="0"/>
              </a:rPr>
              <a:t>Operations Research Models</a:t>
            </a:r>
          </a:p>
        </p:txBody>
      </p:sp>
      <p:sp>
        <p:nvSpPr>
          <p:cNvPr id="9220" name="Text Box 3"/>
          <p:cNvSpPr txBox="1">
            <a:spLocks noChangeArrowheads="1"/>
          </p:cNvSpPr>
          <p:nvPr/>
        </p:nvSpPr>
        <p:spPr bwMode="auto">
          <a:xfrm>
            <a:off x="1711326" y="1981200"/>
            <a:ext cx="8728075" cy="4452938"/>
          </a:xfrm>
          <a:prstGeom prst="rect">
            <a:avLst/>
          </a:prstGeom>
          <a:solidFill>
            <a:schemeClr val="accent6">
              <a:lumMod val="20000"/>
              <a:lumOff val="80000"/>
            </a:schemeClr>
          </a:solidFill>
          <a:ln w="9525">
            <a:noFill/>
            <a:miter lim="800000"/>
            <a:headEnd/>
            <a:tailEnd/>
          </a:ln>
        </p:spPr>
        <p:txBody>
          <a:bodyPr>
            <a:spAutoFit/>
          </a:bodyPr>
          <a:lstStyle/>
          <a:p>
            <a:pPr eaLnBrk="0" hangingPunct="0">
              <a:spcAft>
                <a:spcPct val="50000"/>
              </a:spcAft>
            </a:pPr>
            <a:r>
              <a:rPr lang="en-US" sz="2200" dirty="0">
                <a:solidFill>
                  <a:srgbClr val="0070C0"/>
                </a:solidFill>
                <a:latin typeface="Bookman Old Style" pitchFamily="18" charset="0"/>
              </a:rPr>
              <a:t>Deterministic Models</a:t>
            </a:r>
            <a:r>
              <a:rPr lang="en-US" sz="2200" dirty="0">
                <a:solidFill>
                  <a:srgbClr val="FF9900"/>
                </a:solidFill>
                <a:latin typeface="Bookman Old Style" pitchFamily="18" charset="0"/>
              </a:rPr>
              <a:t>	</a:t>
            </a:r>
            <a:r>
              <a:rPr lang="en-US" sz="2200" dirty="0">
                <a:solidFill>
                  <a:schemeClr val="accent3">
                    <a:lumMod val="75000"/>
                  </a:schemeClr>
                </a:solidFill>
                <a:latin typeface="Bookman Old Style" pitchFamily="18" charset="0"/>
              </a:rPr>
              <a:t>Stochastic Models</a:t>
            </a:r>
          </a:p>
          <a:p>
            <a:pPr eaLnBrk="0" hangingPunct="0">
              <a:spcAft>
                <a:spcPct val="50000"/>
              </a:spcAft>
            </a:pPr>
            <a:r>
              <a:rPr lang="en-US" sz="2200" dirty="0">
                <a:latin typeface="Bookman Old Style" pitchFamily="18" charset="0"/>
              </a:rPr>
              <a:t>• Linear Programming	• Discrete-Time Markov Chains</a:t>
            </a:r>
          </a:p>
          <a:p>
            <a:pPr eaLnBrk="0" hangingPunct="0">
              <a:spcAft>
                <a:spcPct val="50000"/>
              </a:spcAft>
            </a:pPr>
            <a:r>
              <a:rPr lang="en-US" sz="2200" dirty="0">
                <a:latin typeface="Bookman Old Style" pitchFamily="18" charset="0"/>
              </a:rPr>
              <a:t>• Network Optimization	• Continuous-Time Markov Chains</a:t>
            </a:r>
          </a:p>
          <a:p>
            <a:pPr eaLnBrk="0" hangingPunct="0">
              <a:spcAft>
                <a:spcPct val="50000"/>
              </a:spcAft>
            </a:pPr>
            <a:r>
              <a:rPr lang="en-US" sz="2200" dirty="0">
                <a:latin typeface="Bookman Old Style" pitchFamily="18" charset="0"/>
              </a:rPr>
              <a:t>• Integer Programming	• Queuing Theory (waiting lines)</a:t>
            </a:r>
          </a:p>
          <a:p>
            <a:pPr eaLnBrk="0" hangingPunct="0">
              <a:spcAft>
                <a:spcPct val="50000"/>
              </a:spcAft>
            </a:pPr>
            <a:r>
              <a:rPr lang="en-US" sz="2200" dirty="0">
                <a:latin typeface="Bookman Old Style" pitchFamily="18" charset="0"/>
              </a:rPr>
              <a:t>• Nonlinear Programming	• Decision Analysis</a:t>
            </a:r>
          </a:p>
          <a:p>
            <a:pPr eaLnBrk="0" hangingPunct="0">
              <a:spcAft>
                <a:spcPct val="50000"/>
              </a:spcAft>
              <a:buFontTx/>
              <a:buChar char="•"/>
            </a:pPr>
            <a:r>
              <a:rPr lang="en-US" sz="2200" dirty="0">
                <a:latin typeface="Bookman Old Style" pitchFamily="18" charset="0"/>
              </a:rPr>
              <a:t> Inventory Models               Game Theory</a:t>
            </a:r>
          </a:p>
          <a:p>
            <a:pPr eaLnBrk="0" hangingPunct="0">
              <a:spcAft>
                <a:spcPct val="50000"/>
              </a:spcAft>
            </a:pPr>
            <a:r>
              <a:rPr lang="en-US" sz="2200" dirty="0">
                <a:latin typeface="Bookman Old Style" pitchFamily="18" charset="0"/>
              </a:rPr>
              <a:t>                                            Inventory models</a:t>
            </a:r>
          </a:p>
          <a:p>
            <a:pPr eaLnBrk="0" hangingPunct="0">
              <a:spcAft>
                <a:spcPct val="50000"/>
              </a:spcAft>
            </a:pPr>
            <a:r>
              <a:rPr lang="en-US" sz="2200" dirty="0">
                <a:latin typeface="Bookman Old Style" pitchFamily="18" charset="0"/>
              </a:rPr>
              <a:t>                                            Simulation </a:t>
            </a:r>
          </a:p>
          <a:p>
            <a:pPr eaLnBrk="0" hangingPunct="0">
              <a:spcAft>
                <a:spcPct val="50000"/>
              </a:spcAft>
            </a:pPr>
            <a:r>
              <a:rPr lang="en-US" sz="2200" dirty="0">
                <a:latin typeface="Bookman Old Style" pitchFamily="18" charset="0"/>
              </a:rPr>
              <a:t>                                          	</a:t>
            </a:r>
          </a:p>
        </p:txBody>
      </p:sp>
      <p:sp>
        <p:nvSpPr>
          <p:cNvPr id="9221" name="Oval 4"/>
          <p:cNvSpPr>
            <a:spLocks noChangeArrowheads="1"/>
          </p:cNvSpPr>
          <p:nvPr/>
        </p:nvSpPr>
        <p:spPr bwMode="auto">
          <a:xfrm>
            <a:off x="5519739" y="4652964"/>
            <a:ext cx="73025" cy="71437"/>
          </a:xfrm>
          <a:prstGeom prst="ellipse">
            <a:avLst/>
          </a:prstGeom>
          <a:solidFill>
            <a:schemeClr val="tx1"/>
          </a:solidFill>
          <a:ln w="9525">
            <a:solidFill>
              <a:schemeClr val="tx1"/>
            </a:solidFill>
            <a:round/>
            <a:headEnd/>
            <a:tailEnd/>
          </a:ln>
        </p:spPr>
        <p:txBody>
          <a:bodyPr wrap="none" anchor="ctr"/>
          <a:lstStyle/>
          <a:p>
            <a:endParaRPr lang="en-US"/>
          </a:p>
        </p:txBody>
      </p:sp>
      <p:sp>
        <p:nvSpPr>
          <p:cNvPr id="9222" name="Oval 5"/>
          <p:cNvSpPr>
            <a:spLocks noChangeArrowheads="1"/>
          </p:cNvSpPr>
          <p:nvPr/>
        </p:nvSpPr>
        <p:spPr bwMode="auto">
          <a:xfrm>
            <a:off x="5519739" y="5157789"/>
            <a:ext cx="73025" cy="71437"/>
          </a:xfrm>
          <a:prstGeom prst="ellipse">
            <a:avLst/>
          </a:prstGeom>
          <a:solidFill>
            <a:schemeClr val="tx1"/>
          </a:solidFill>
          <a:ln w="9525">
            <a:solidFill>
              <a:schemeClr val="tx1"/>
            </a:solidFill>
            <a:round/>
            <a:headEnd/>
            <a:tailEnd/>
          </a:ln>
        </p:spPr>
        <p:txBody>
          <a:bodyPr wrap="none" anchor="ctr"/>
          <a:lstStyle/>
          <a:p>
            <a:endParaRPr lang="en-US"/>
          </a:p>
        </p:txBody>
      </p:sp>
      <p:sp>
        <p:nvSpPr>
          <p:cNvPr id="9223" name="Oval 6"/>
          <p:cNvSpPr>
            <a:spLocks noChangeArrowheads="1"/>
          </p:cNvSpPr>
          <p:nvPr/>
        </p:nvSpPr>
        <p:spPr bwMode="auto">
          <a:xfrm>
            <a:off x="5519739" y="5734050"/>
            <a:ext cx="73025" cy="71438"/>
          </a:xfrm>
          <a:prstGeom prst="ellipse">
            <a:avLst/>
          </a:prstGeom>
          <a:solidFill>
            <a:schemeClr val="tx1"/>
          </a:solidFill>
          <a:ln w="9525">
            <a:solidFill>
              <a:schemeClr val="tx1"/>
            </a:solidFill>
            <a:round/>
            <a:headEnd/>
            <a:tailEnd/>
          </a:ln>
        </p:spPr>
        <p:txBody>
          <a:bodyPr wrap="none" anchor="ctr"/>
          <a:lstStyle/>
          <a:p>
            <a:endParaRPr lang="en-US"/>
          </a:p>
        </p:txBody>
      </p:sp>
    </p:spTree>
    <p:extLst>
      <p:ext uri="{BB962C8B-B14F-4D97-AF65-F5344CB8AC3E}">
        <p14:creationId xmlns:p14="http://schemas.microsoft.com/office/powerpoint/2010/main" val="2099203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690" y="353683"/>
            <a:ext cx="11568023" cy="6001643"/>
          </a:xfrm>
          <a:prstGeom prst="rect">
            <a:avLst/>
          </a:prstGeom>
          <a:noFill/>
        </p:spPr>
        <p:txBody>
          <a:bodyPr wrap="square" rtlCol="0">
            <a:spAutoFit/>
          </a:bodyPr>
          <a:lstStyle/>
          <a:p>
            <a:r>
              <a:rPr lang="en-IN" sz="3200" b="1" dirty="0" smtClean="0">
                <a:latin typeface="Times New Roman" panose="02020603050405020304" pitchFamily="18" charset="0"/>
                <a:cs typeface="Times New Roman" panose="02020603050405020304" pitchFamily="18" charset="0"/>
              </a:rPr>
              <a:t>FEATURES OF OR</a:t>
            </a:r>
          </a:p>
          <a:p>
            <a:r>
              <a:rPr lang="en-IN" sz="3200" dirty="0" smtClean="0">
                <a:latin typeface="Times New Roman" panose="02020603050405020304" pitchFamily="18" charset="0"/>
                <a:cs typeface="Times New Roman" panose="02020603050405020304" pitchFamily="18" charset="0"/>
              </a:rPr>
              <a:t>	Using OR approach,</a:t>
            </a:r>
          </a:p>
          <a:p>
            <a:endParaRPr lang="en-IN" sz="3200" dirty="0" smtClean="0">
              <a:latin typeface="Times New Roman" panose="02020603050405020304" pitchFamily="18" charset="0"/>
              <a:cs typeface="Times New Roman" panose="02020603050405020304" pitchFamily="18" charset="0"/>
            </a:endParaRPr>
          </a:p>
          <a:p>
            <a:pPr marL="514350" indent="-514350">
              <a:buFont typeface="+mj-lt"/>
              <a:buAutoNum type="romanLcPeriod"/>
            </a:pPr>
            <a:r>
              <a:rPr lang="en-IN" sz="3200" dirty="0" smtClean="0">
                <a:latin typeface="Times New Roman" panose="02020603050405020304" pitchFamily="18" charset="0"/>
                <a:cs typeface="Times New Roman" panose="02020603050405020304" pitchFamily="18" charset="0"/>
              </a:rPr>
              <a:t>A decision maker can solve a complex problem involving multiple variables more quickly.</a:t>
            </a:r>
          </a:p>
          <a:p>
            <a:pPr marL="514350" indent="-514350">
              <a:buFont typeface="+mj-lt"/>
              <a:buAutoNum type="romanLcPeriod"/>
            </a:pPr>
            <a:r>
              <a:rPr lang="en-IN" sz="3200" dirty="0" smtClean="0">
                <a:latin typeface="Times New Roman" panose="02020603050405020304" pitchFamily="18" charset="0"/>
                <a:cs typeface="Times New Roman" panose="02020603050405020304" pitchFamily="18" charset="0"/>
              </a:rPr>
              <a:t>A decision maker can examine a situation from various angles by simulating the model constructed for the real problem.</a:t>
            </a:r>
          </a:p>
          <a:p>
            <a:pPr marL="514350" indent="-514350">
              <a:buFont typeface="+mj-lt"/>
              <a:buAutoNum type="romanLcPeriod"/>
            </a:pPr>
            <a:r>
              <a:rPr lang="en-IN" sz="3200" dirty="0" smtClean="0">
                <a:latin typeface="Times New Roman" panose="02020603050405020304" pitchFamily="18" charset="0"/>
                <a:cs typeface="Times New Roman" panose="02020603050405020304" pitchFamily="18" charset="0"/>
              </a:rPr>
              <a:t>A decision maker can change various conditions of the problem under consideration and determine the optimal solution by examining the effect of changes through experiments on the model.</a:t>
            </a: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4065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804" y="448574"/>
            <a:ext cx="10429336" cy="6186309"/>
          </a:xfrm>
          <a:prstGeom prst="rect">
            <a:avLst/>
          </a:prstGeom>
          <a:noFill/>
        </p:spPr>
        <p:txBody>
          <a:bodyPr wrap="square" rtlCol="0">
            <a:spAutoFit/>
          </a:bodyPr>
          <a:lstStyle/>
          <a:p>
            <a:r>
              <a:rPr lang="en-IN" sz="3600" b="1" dirty="0" smtClean="0">
                <a:latin typeface="Times New Roman" panose="02020603050405020304" pitchFamily="18" charset="0"/>
                <a:cs typeface="Times New Roman" panose="02020603050405020304" pitchFamily="18" charset="0"/>
              </a:rPr>
              <a:t>LIMITATIONS OF OR</a:t>
            </a:r>
          </a:p>
          <a:p>
            <a:endParaRPr lang="en-IN" sz="3600" b="1" dirty="0" smtClean="0">
              <a:latin typeface="Times New Roman" panose="02020603050405020304" pitchFamily="18" charset="0"/>
              <a:cs typeface="Times New Roman" panose="02020603050405020304" pitchFamily="18" charset="0"/>
            </a:endParaRPr>
          </a:p>
          <a:p>
            <a:pPr marL="342900" indent="-342900">
              <a:buFont typeface="+mj-lt"/>
              <a:buAutoNum type="arabicParenR"/>
            </a:pPr>
            <a:r>
              <a:rPr lang="en-IN" sz="3600" dirty="0" smtClean="0">
                <a:latin typeface="Times New Roman" panose="02020603050405020304" pitchFamily="18" charset="0"/>
                <a:cs typeface="Times New Roman" panose="02020603050405020304" pitchFamily="18" charset="0"/>
              </a:rPr>
              <a:t>Construction of OR model for solving certain problems is too expensive.</a:t>
            </a:r>
          </a:p>
          <a:p>
            <a:pPr marL="342900" indent="-342900">
              <a:buFont typeface="+mj-lt"/>
              <a:buAutoNum type="arabicParenR"/>
            </a:pPr>
            <a:r>
              <a:rPr lang="en-IN" sz="3600" dirty="0" smtClean="0">
                <a:latin typeface="Times New Roman" panose="02020603050405020304" pitchFamily="18" charset="0"/>
                <a:cs typeface="Times New Roman" panose="02020603050405020304" pitchFamily="18" charset="0"/>
              </a:rPr>
              <a:t>OR model constructed may not represent the real world problem for which the decision has to be made.</a:t>
            </a:r>
          </a:p>
          <a:p>
            <a:pPr marL="342900" indent="-342900">
              <a:buFont typeface="+mj-lt"/>
              <a:buAutoNum type="arabicParenR"/>
            </a:pPr>
            <a:r>
              <a:rPr lang="en-IN" sz="3600" dirty="0" smtClean="0">
                <a:latin typeface="Times New Roman" panose="02020603050405020304" pitchFamily="18" charset="0"/>
                <a:cs typeface="Times New Roman" panose="02020603050405020304" pitchFamily="18" charset="0"/>
              </a:rPr>
              <a:t>If the basic data are subject to frequent changes, modification of the OR models becomes costly.</a:t>
            </a:r>
          </a:p>
          <a:p>
            <a:pPr marL="342900" indent="-342900">
              <a:buFont typeface="+mj-lt"/>
              <a:buAutoNum type="arabicParenR"/>
            </a:pPr>
            <a:r>
              <a:rPr lang="en-IN" sz="3600" dirty="0" smtClean="0">
                <a:latin typeface="Times New Roman" panose="02020603050405020304" pitchFamily="18" charset="0"/>
                <a:cs typeface="Times New Roman" panose="02020603050405020304" pitchFamily="18" charset="0"/>
              </a:rPr>
              <a:t>Other shortcomings are the magnitude of computation involved, lack of consideration for non- quantifiable factors, etc.</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99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10800000" flipV="1">
            <a:off x="1239277" y="338294"/>
            <a:ext cx="10078579" cy="6555641"/>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THE ORIGINS OF OPERATIONS RESEARCH</a:t>
            </a:r>
          </a:p>
          <a:p>
            <a:endParaRPr lang="en-IN" sz="2800" dirty="0">
              <a:latin typeface="Times New Roman" panose="02020603050405020304" pitchFamily="18" charset="0"/>
              <a:cs typeface="Times New Roman" panose="02020603050405020304" pitchFamily="18" charset="0"/>
            </a:endParaRPr>
          </a:p>
          <a:p>
            <a:pPr algn="just"/>
            <a:r>
              <a:rPr lang="en-IN" sz="2800" dirty="0" smtClean="0">
                <a:latin typeface="Times New Roman" panose="02020603050405020304" pitchFamily="18" charset="0"/>
                <a:cs typeface="Times New Roman" panose="02020603050405020304" pitchFamily="18" charset="0"/>
              </a:rPr>
              <a:t>	The </a:t>
            </a:r>
            <a:r>
              <a:rPr lang="en-IN" sz="2800" dirty="0" smtClean="0">
                <a:latin typeface="Times New Roman" panose="02020603050405020304" pitchFamily="18" charset="0"/>
                <a:cs typeface="Times New Roman" panose="02020603050405020304" pitchFamily="18" charset="0"/>
              </a:rPr>
              <a:t>term Operations Research was first coined in 1940 by </a:t>
            </a:r>
            <a:r>
              <a:rPr lang="en-IN" sz="2800" dirty="0" err="1" smtClean="0">
                <a:latin typeface="Times New Roman" panose="02020603050405020304" pitchFamily="18" charset="0"/>
                <a:cs typeface="Times New Roman" panose="02020603050405020304" pitchFamily="18" charset="0"/>
              </a:rPr>
              <a:t>McClosky</a:t>
            </a:r>
            <a:r>
              <a:rPr lang="en-IN" sz="2800" dirty="0" smtClean="0">
                <a:latin typeface="Times New Roman" panose="02020603050405020304" pitchFamily="18" charset="0"/>
                <a:cs typeface="Times New Roman" panose="02020603050405020304" pitchFamily="18" charset="0"/>
              </a:rPr>
              <a:t> and </a:t>
            </a:r>
            <a:r>
              <a:rPr lang="en-IN" sz="2800" dirty="0" err="1" smtClean="0">
                <a:latin typeface="Times New Roman" panose="02020603050405020304" pitchFamily="18" charset="0"/>
                <a:cs typeface="Times New Roman" panose="02020603050405020304" pitchFamily="18" charset="0"/>
              </a:rPr>
              <a:t>Trefthen</a:t>
            </a:r>
            <a:r>
              <a:rPr lang="en-IN" sz="2800" dirty="0" smtClean="0">
                <a:latin typeface="Times New Roman" panose="02020603050405020304" pitchFamily="18" charset="0"/>
                <a:cs typeface="Times New Roman" panose="02020603050405020304" pitchFamily="18" charset="0"/>
              </a:rPr>
              <a:t> in a small town </a:t>
            </a:r>
            <a:r>
              <a:rPr lang="en-IN" sz="2800" dirty="0" err="1" smtClean="0">
                <a:latin typeface="Times New Roman" panose="02020603050405020304" pitchFamily="18" charset="0"/>
                <a:cs typeface="Times New Roman" panose="02020603050405020304" pitchFamily="18" charset="0"/>
              </a:rPr>
              <a:t>Bowdsey</a:t>
            </a:r>
            <a:r>
              <a:rPr lang="en-IN" sz="2800" dirty="0" smtClean="0">
                <a:latin typeface="Times New Roman" panose="02020603050405020304" pitchFamily="18" charset="0"/>
                <a:cs typeface="Times New Roman" panose="02020603050405020304" pitchFamily="18" charset="0"/>
              </a:rPr>
              <a:t> of the U.K.  This new science came into existence in military context.  During Word War II (1939-1945), Britain was having  very limited military resources, therefore there was an urgent need to allocate  scarce resources to the various military operations and to the activities within each operation in an effective manner.  Therefore, the British and then the U.S. military management called upon a large number of scientists to apply a scientific approach to dealing with this and other strategic and tactical problems.  Because the team was dealing with research on military operations, this new scientific approach was called Operational Research and later it was adopted by U.S.A. as Operations Research (abbreviated as O.R.)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454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10800000" flipV="1">
            <a:off x="1380227" y="292433"/>
            <a:ext cx="8479765" cy="5509200"/>
          </a:xfrm>
          <a:prstGeom prst="rect">
            <a:avLst/>
          </a:prstGeom>
          <a:noFill/>
        </p:spPr>
        <p:txBody>
          <a:bodyPr wrap="square" rtlCol="0">
            <a:spAutoFit/>
          </a:bodyPr>
          <a:lstStyle/>
          <a:p>
            <a:pPr algn="just"/>
            <a:r>
              <a:rPr lang="en-IN" sz="3200" dirty="0" smtClean="0">
                <a:latin typeface="Times New Roman" panose="02020603050405020304" pitchFamily="18" charset="0"/>
                <a:cs typeface="Times New Roman" panose="02020603050405020304" pitchFamily="18" charset="0"/>
              </a:rPr>
              <a:t>	In </a:t>
            </a:r>
            <a:r>
              <a:rPr lang="en-IN" sz="3200" dirty="0" smtClean="0">
                <a:latin typeface="Times New Roman" panose="02020603050405020304" pitchFamily="18" charset="0"/>
                <a:cs typeface="Times New Roman" panose="02020603050405020304" pitchFamily="18" charset="0"/>
              </a:rPr>
              <a:t>the decades after the war, the techniques began to be applied more widely to problems in business, industry and society.  Since that time, Operations Research has expanded into a field widely used in industries ranging from petrochemicals to airlines, finance, logistics and Government, moving to a focus on the development of mathematical models that can be used to analyse and optimize  complex systems and has become an area of active academic and industrial research.</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7275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925" y="439947"/>
            <a:ext cx="10757139" cy="5632311"/>
          </a:xfrm>
          <a:prstGeom prst="rect">
            <a:avLst/>
          </a:prstGeom>
          <a:noFill/>
        </p:spPr>
        <p:txBody>
          <a:bodyPr wrap="square" rtlCol="0">
            <a:spAutoFit/>
          </a:bodyPr>
          <a:lstStyle/>
          <a:p>
            <a:pPr algn="just"/>
            <a:r>
              <a:rPr lang="en-IN" sz="3600" dirty="0" smtClean="0"/>
              <a:t>	</a:t>
            </a:r>
            <a:r>
              <a:rPr lang="en-IN" sz="3600" dirty="0" smtClean="0">
                <a:latin typeface="Times New Roman" panose="02020603050405020304" pitchFamily="18" charset="0"/>
                <a:cs typeface="Times New Roman" panose="02020603050405020304" pitchFamily="18" charset="0"/>
              </a:rPr>
              <a:t>In this context, the first mathematical O.R. technique  (which turned out to be a powerful tool in O. R. later) called the Simplex method was developed by the </a:t>
            </a:r>
            <a:r>
              <a:rPr lang="en-IN" sz="3600" b="1" dirty="0" smtClean="0">
                <a:latin typeface="Times New Roman" panose="02020603050405020304" pitchFamily="18" charset="0"/>
                <a:cs typeface="Times New Roman" panose="02020603050405020304" pitchFamily="18" charset="0"/>
              </a:rPr>
              <a:t>American mathematician Dantzig of Rand Corporation in the US</a:t>
            </a:r>
            <a:r>
              <a:rPr lang="en-IN" sz="3600" dirty="0" smtClean="0">
                <a:latin typeface="Times New Roman" panose="02020603050405020304" pitchFamily="18" charset="0"/>
                <a:cs typeface="Times New Roman" panose="02020603050405020304" pitchFamily="18" charset="0"/>
              </a:rPr>
              <a:t>. Since then, various O.R. techniques have been developed and used in several fields (apart from military and industry), such as city planning, railways, airlines, hospital management, library management.</a:t>
            </a:r>
          </a:p>
          <a:p>
            <a:r>
              <a:rPr lang="en-IN" sz="3600" dirty="0" smtClean="0">
                <a:latin typeface="Times New Roman" panose="02020603050405020304" pitchFamily="18" charset="0"/>
                <a:cs typeface="Times New Roman" panose="02020603050405020304" pitchFamily="18" charset="0"/>
              </a:rPr>
              <a:t>	</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927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2151" y="836762"/>
            <a:ext cx="8997351" cy="5324535"/>
          </a:xfrm>
          <a:prstGeom prst="rect">
            <a:avLst/>
          </a:prstGeom>
          <a:noFill/>
        </p:spPr>
        <p:txBody>
          <a:bodyPr wrap="square" rtlCol="0">
            <a:spAutoFit/>
          </a:bodyPr>
          <a:lstStyle/>
          <a:p>
            <a:pPr algn="ctr"/>
            <a:r>
              <a:rPr lang="en-IN" b="1" dirty="0" smtClean="0"/>
              <a:t>DEVELOPMENT OF OPERATIONS RESEARCH IN INDIA</a:t>
            </a:r>
          </a:p>
          <a:p>
            <a:endParaRPr lang="en-IN" dirty="0"/>
          </a:p>
          <a:p>
            <a:pPr algn="just"/>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In India, Operations Research came into existence in the year 1949, with the establishment of an Operations Research unit at the regional research laboratory Hyderabad, for the purpose of planning and organizing research. At the same time </a:t>
            </a:r>
            <a:r>
              <a:rPr lang="en-IN" sz="2000" b="1" dirty="0" smtClean="0">
                <a:latin typeface="Times New Roman" panose="02020603050405020304" pitchFamily="18" charset="0"/>
                <a:cs typeface="Times New Roman" panose="02020603050405020304" pitchFamily="18" charset="0"/>
              </a:rPr>
              <a:t>Prof. R.S. Verma (Delhi University) </a:t>
            </a:r>
            <a:r>
              <a:rPr lang="en-IN" sz="2000" dirty="0" smtClean="0">
                <a:latin typeface="Times New Roman" panose="02020603050405020304" pitchFamily="18" charset="0"/>
                <a:cs typeface="Times New Roman" panose="02020603050405020304" pitchFamily="18" charset="0"/>
              </a:rPr>
              <a:t>set up an OR team in defence science laboratory (later named Defence Science Centre) for the specific purpose of solving the problems of storing, planning and purchasing. Operations Research received a further boost with the setting up on an Operations Research team in the </a:t>
            </a:r>
            <a:r>
              <a:rPr lang="en-IN" sz="2000" b="1" dirty="0" smtClean="0">
                <a:latin typeface="Times New Roman" panose="02020603050405020304" pitchFamily="18" charset="0"/>
                <a:cs typeface="Times New Roman" panose="02020603050405020304" pitchFamily="18" charset="0"/>
              </a:rPr>
              <a:t>Indian Statistical Institute, Kolkata by Prof. P.C. Mahalanobis in 1953 </a:t>
            </a:r>
            <a:r>
              <a:rPr lang="en-IN" sz="2000" dirty="0" smtClean="0">
                <a:latin typeface="Times New Roman" panose="02020603050405020304" pitchFamily="18" charset="0"/>
                <a:cs typeface="Times New Roman" panose="02020603050405020304" pitchFamily="18" charset="0"/>
              </a:rPr>
              <a:t>for solving the problems related to national planning and survey. Later, the </a:t>
            </a:r>
            <a:r>
              <a:rPr lang="en-IN" sz="2000" b="1" dirty="0" smtClean="0">
                <a:latin typeface="Times New Roman" panose="02020603050405020304" pitchFamily="18" charset="0"/>
                <a:cs typeface="Times New Roman" panose="02020603050405020304" pitchFamily="18" charset="0"/>
              </a:rPr>
              <a:t>Operations Research Society of India (ORSI) </a:t>
            </a:r>
            <a:r>
              <a:rPr lang="en-IN" sz="2000" dirty="0" smtClean="0">
                <a:latin typeface="Times New Roman" panose="02020603050405020304" pitchFamily="18" charset="0"/>
                <a:cs typeface="Times New Roman" panose="02020603050405020304" pitchFamily="18" charset="0"/>
              </a:rPr>
              <a:t>was established in 1959.  This society started publishing its journals </a:t>
            </a:r>
            <a:r>
              <a:rPr lang="en-IN" sz="2000" b="1" dirty="0" smtClean="0">
                <a:latin typeface="Times New Roman" panose="02020603050405020304" pitchFamily="18" charset="0"/>
                <a:cs typeface="Times New Roman" panose="02020603050405020304" pitchFamily="18" charset="0"/>
              </a:rPr>
              <a:t>OPSEARCH</a:t>
            </a:r>
            <a:r>
              <a:rPr lang="en-IN" sz="2000" dirty="0" smtClean="0">
                <a:latin typeface="Times New Roman" panose="02020603050405020304" pitchFamily="18" charset="0"/>
                <a:cs typeface="Times New Roman" panose="02020603050405020304" pitchFamily="18" charset="0"/>
              </a:rPr>
              <a:t> in 1964.</a:t>
            </a:r>
          </a:p>
          <a:p>
            <a:pPr algn="just"/>
            <a:endParaRPr lang="en-IN" sz="2000" dirty="0" smtClean="0">
              <a:latin typeface="Times New Roman" panose="02020603050405020304" pitchFamily="18" charset="0"/>
              <a:cs typeface="Times New Roman" panose="02020603050405020304" pitchFamily="18" charset="0"/>
            </a:endParaRPr>
          </a:p>
          <a:p>
            <a:pPr algn="just"/>
            <a:r>
              <a:rPr lang="en-IN" sz="2000" dirty="0" smtClean="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Prof. Mahalanobis</a:t>
            </a:r>
            <a:r>
              <a:rPr lang="en-IN" sz="2000" dirty="0" smtClean="0">
                <a:latin typeface="Times New Roman" panose="02020603050405020304" pitchFamily="18" charset="0"/>
                <a:cs typeface="Times New Roman" panose="02020603050405020304" pitchFamily="18" charset="0"/>
              </a:rPr>
              <a:t>, first applied OR in India by formulating second five year plan with the help of OR techniques.  Planning Commission made the use of OR techniques for planning the optimum size of the Caravelle Fleet of Indian airlines.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8844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9344" y="646982"/>
            <a:ext cx="10670875" cy="4678204"/>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DEFINITION OF OPERATIONS RESEARCH</a:t>
            </a:r>
          </a:p>
          <a:p>
            <a:endParaRPr lang="en-IN" sz="2800" b="1" dirty="0" smtClean="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Operations Research is the applications of the methods of mathematical science to complex problems arising in the direction and management of large system of men, machines, materials and money in industry, business, government and defence. The distinctive approach is to develop a scientific model of systems incorporating measurements of factors such as chance and risk with which to predict and compare the outcomes of alternatives, decisions, strategies or controls. The purpose is to help management determine its policy and actions scientifically.</a:t>
            </a:r>
          </a:p>
          <a:p>
            <a:pPr algn="just"/>
            <a:endParaRPr lang="en-IN" dirty="0"/>
          </a:p>
        </p:txBody>
      </p:sp>
    </p:spTree>
    <p:extLst>
      <p:ext uri="{BB962C8B-B14F-4D97-AF65-F5344CB8AC3E}">
        <p14:creationId xmlns:p14="http://schemas.microsoft.com/office/powerpoint/2010/main" val="2287953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p>
            <a:fld id="{9C5DF42B-C808-4621-B1D5-6DED51690DD0}" type="slidenum">
              <a:rPr lang="ar-SA"/>
              <a:pPr/>
              <a:t>7</a:t>
            </a:fld>
            <a:endParaRPr lang="en-US" sz="1400"/>
          </a:p>
        </p:txBody>
      </p:sp>
      <p:sp>
        <p:nvSpPr>
          <p:cNvPr id="38915" name="Rectangle 2"/>
          <p:cNvSpPr>
            <a:spLocks noGrp="1" noChangeArrowheads="1"/>
          </p:cNvSpPr>
          <p:nvPr>
            <p:ph type="title"/>
          </p:nvPr>
        </p:nvSpPr>
        <p:spPr>
          <a:xfrm>
            <a:off x="2209800" y="152400"/>
            <a:ext cx="7772400" cy="914400"/>
          </a:xfrm>
          <a:solidFill>
            <a:schemeClr val="bg2"/>
          </a:solidFill>
        </p:spPr>
        <p:txBody>
          <a:bodyPr/>
          <a:lstStyle/>
          <a:p>
            <a:pPr eaLnBrk="1" hangingPunct="1"/>
            <a:r>
              <a:rPr lang="en-US" dirty="0" smtClean="0"/>
              <a:t>Examples of OR Applications</a:t>
            </a:r>
          </a:p>
        </p:txBody>
      </p:sp>
      <p:sp>
        <p:nvSpPr>
          <p:cNvPr id="38916" name="Rectangle 3"/>
          <p:cNvSpPr>
            <a:spLocks noGrp="1" noChangeArrowheads="1"/>
          </p:cNvSpPr>
          <p:nvPr>
            <p:ph type="body" idx="1"/>
          </p:nvPr>
        </p:nvSpPr>
        <p:spPr>
          <a:xfrm>
            <a:off x="2133600" y="1447800"/>
            <a:ext cx="8305800" cy="4724400"/>
          </a:xfrm>
          <a:solidFill>
            <a:schemeClr val="accent2">
              <a:lumMod val="20000"/>
              <a:lumOff val="80000"/>
            </a:schemeClr>
          </a:solidFill>
        </p:spPr>
        <p:txBody>
          <a:bodyPr/>
          <a:lstStyle/>
          <a:p>
            <a:pPr eaLnBrk="1" hangingPunct="1">
              <a:lnSpc>
                <a:spcPct val="90000"/>
              </a:lnSpc>
            </a:pPr>
            <a:r>
              <a:rPr lang="en-US" dirty="0" smtClean="0">
                <a:solidFill>
                  <a:schemeClr val="accent2">
                    <a:lumMod val="75000"/>
                  </a:schemeClr>
                </a:solidFill>
              </a:rPr>
              <a:t>Rescheduling aircraft in response to groundings and delays</a:t>
            </a:r>
          </a:p>
          <a:p>
            <a:pPr eaLnBrk="1" hangingPunct="1">
              <a:lnSpc>
                <a:spcPct val="90000"/>
              </a:lnSpc>
            </a:pPr>
            <a:r>
              <a:rPr lang="en-US" dirty="0" smtClean="0">
                <a:solidFill>
                  <a:schemeClr val="accent2">
                    <a:lumMod val="75000"/>
                  </a:schemeClr>
                </a:solidFill>
              </a:rPr>
              <a:t>Planning production for printed circuit board assembly</a:t>
            </a:r>
          </a:p>
          <a:p>
            <a:pPr eaLnBrk="1" hangingPunct="1">
              <a:lnSpc>
                <a:spcPct val="90000"/>
              </a:lnSpc>
            </a:pPr>
            <a:r>
              <a:rPr lang="en-US" dirty="0" smtClean="0">
                <a:solidFill>
                  <a:schemeClr val="accent2">
                    <a:lumMod val="75000"/>
                  </a:schemeClr>
                </a:solidFill>
              </a:rPr>
              <a:t>Scheduling equipment operators in mail processing &amp; distribution centers</a:t>
            </a:r>
          </a:p>
          <a:p>
            <a:pPr eaLnBrk="1" hangingPunct="1">
              <a:lnSpc>
                <a:spcPct val="90000"/>
              </a:lnSpc>
            </a:pPr>
            <a:r>
              <a:rPr lang="en-US" dirty="0" smtClean="0">
                <a:solidFill>
                  <a:schemeClr val="accent2">
                    <a:lumMod val="75000"/>
                  </a:schemeClr>
                </a:solidFill>
              </a:rPr>
              <a:t>Developing routes for propane delivery</a:t>
            </a:r>
          </a:p>
          <a:p>
            <a:pPr eaLnBrk="1" hangingPunct="1">
              <a:lnSpc>
                <a:spcPct val="90000"/>
              </a:lnSpc>
            </a:pPr>
            <a:r>
              <a:rPr lang="en-US" dirty="0" smtClean="0">
                <a:solidFill>
                  <a:schemeClr val="accent2">
                    <a:lumMod val="75000"/>
                  </a:schemeClr>
                </a:solidFill>
              </a:rPr>
              <a:t>Adjusting nurse schedules in light of daily fluctuations in demand</a:t>
            </a:r>
          </a:p>
        </p:txBody>
      </p:sp>
    </p:spTree>
    <p:extLst>
      <p:ext uri="{BB962C8B-B14F-4D97-AF65-F5344CB8AC3E}">
        <p14:creationId xmlns:p14="http://schemas.microsoft.com/office/powerpoint/2010/main" val="2542621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474453" y="526212"/>
                <a:ext cx="11110822" cy="6061146"/>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PHASES OF OPERATIONS RESEARCH STUDY</a:t>
                </a:r>
              </a:p>
              <a:p>
                <a:endParaRPr lang="en-IN" sz="2400" b="1"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OR is a scientific methodology applied to study the activities of an organisation with a view to access the implementation of various alternative courses of action. The OR approach to solve problems consists of the following steps.</a:t>
                </a:r>
              </a:p>
              <a:p>
                <a:endParaRPr lang="en-IN" sz="2400" dirty="0" smtClean="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PROBLEM DEFINITION</a:t>
                </a:r>
              </a:p>
              <a:p>
                <a:r>
                  <a:rPr lang="en-IN" sz="2400" dirty="0" smtClean="0">
                    <a:latin typeface="Times New Roman" panose="02020603050405020304" pitchFamily="18" charset="0"/>
                    <a:cs typeface="Times New Roman" panose="02020603050405020304" pitchFamily="18" charset="0"/>
                  </a:rPr>
                  <a:t>	Firstly, the OR team should define the problem under </a:t>
                </a:r>
                <a:r>
                  <a:rPr lang="en-IN" sz="2400" dirty="0">
                    <a:latin typeface="Times New Roman" panose="02020603050405020304" pitchFamily="18" charset="0"/>
                    <a:cs typeface="Times New Roman" panose="02020603050405020304" pitchFamily="18" charset="0"/>
                  </a:rPr>
                  <a:t>i</a:t>
                </a:r>
                <a:r>
                  <a:rPr lang="en-IN" sz="2400" dirty="0" smtClean="0">
                    <a:latin typeface="Times New Roman" panose="02020603050405020304" pitchFamily="18" charset="0"/>
                    <a:cs typeface="Times New Roman" panose="02020603050405020304" pitchFamily="18" charset="0"/>
                  </a:rPr>
                  <a:t>nvestigation, set –up objectives and determine the constraints against which decisions should be adopted.</a:t>
                </a:r>
              </a:p>
              <a:p>
                <a:endParaRPr lang="en-IN" sz="2400" dirty="0" smtClean="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MODEL CONSTRUCTION</a:t>
                </a:r>
              </a:p>
              <a:p>
                <a:r>
                  <a:rPr lang="en-IN" sz="2400" dirty="0" smtClean="0">
                    <a:latin typeface="Times New Roman" panose="02020603050405020304" pitchFamily="18" charset="0"/>
                    <a:cs typeface="Times New Roman" panose="02020603050405020304" pitchFamily="18" charset="0"/>
                  </a:rPr>
                  <a:t>The next step is to express all the variables of the problem into a mathematical model such as Linear Programming. The generalised mathematical model is of the form</a:t>
                </a:r>
              </a:p>
              <a:p>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𝑧</m:t>
                      </m:r>
                      <m:r>
                        <a:rPr lang="en-IN" sz="2400" b="0" i="1" smtClean="0">
                          <a:latin typeface="Cambria Math" panose="02040503050406030204" pitchFamily="18" charset="0"/>
                        </a:rPr>
                        <m:t>=</m:t>
                      </m:r>
                      <m:r>
                        <a:rPr lang="en-IN" sz="2400" b="0" i="1" smtClean="0">
                          <a:latin typeface="Cambria Math" panose="02040503050406030204" pitchFamily="18" charset="0"/>
                        </a:rPr>
                        <m:t>𝑓</m:t>
                      </m:r>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𝑖</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𝑗</m:t>
                          </m:r>
                        </m:sub>
                      </m:sSub>
                      <m:r>
                        <a:rPr lang="en-IN" sz="2400" b="0" i="1" smtClean="0">
                          <a:latin typeface="Cambria Math" panose="02040503050406030204" pitchFamily="18" charset="0"/>
                        </a:rPr>
                        <m:t>)</m:t>
                      </m:r>
                    </m:oMath>
                  </m:oMathPara>
                </a14:m>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Where, </a:t>
                </a:r>
                <a14:m>
                  <m:oMath xmlns:m="http://schemas.openxmlformats.org/officeDocument/2006/math">
                    <m:r>
                      <a:rPr lang="en-IN" sz="2400" b="0" i="1" smtClean="0">
                        <a:latin typeface="Cambria Math" panose="02040503050406030204" pitchFamily="18" charset="0"/>
                      </a:rPr>
                      <m:t>𝑧</m:t>
                    </m:r>
                  </m:oMath>
                </a14:m>
                <a:r>
                  <a:rPr lang="en-IN" sz="2400" dirty="0" smtClean="0">
                    <a:latin typeface="Times New Roman" panose="02020603050405020304" pitchFamily="18" charset="0"/>
                    <a:cs typeface="Times New Roman" panose="02020603050405020304" pitchFamily="18" charset="0"/>
                  </a:rPr>
                  <a:t> is the objective,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𝑖</m:t>
                        </m:r>
                      </m:sub>
                    </m:sSub>
                  </m:oMath>
                </a14:m>
                <a:r>
                  <a:rPr lang="en-IN" sz="2400" dirty="0" smtClean="0">
                    <a:latin typeface="Times New Roman" panose="02020603050405020304" pitchFamily="18" charset="0"/>
                    <a:cs typeface="Times New Roman" panose="02020603050405020304" pitchFamily="18" charset="0"/>
                  </a:rPr>
                  <a:t> is a controllable variable, and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𝑗</m:t>
                        </m:r>
                      </m:sub>
                    </m:sSub>
                  </m:oMath>
                </a14:m>
                <a:r>
                  <a:rPr lang="en-IN" sz="2400" dirty="0" smtClean="0">
                    <a:latin typeface="Times New Roman" panose="02020603050405020304" pitchFamily="18" charset="0"/>
                    <a:cs typeface="Times New Roman" panose="02020603050405020304" pitchFamily="18" charset="0"/>
                  </a:rPr>
                  <a:t> is an uncontrollable variable.</a:t>
                </a:r>
              </a:p>
            </p:txBody>
          </p:sp>
        </mc:Choice>
        <mc:Fallback>
          <p:sp>
            <p:nvSpPr>
              <p:cNvPr id="2" name="TextBox 1"/>
              <p:cNvSpPr txBox="1">
                <a:spLocks noRot="1" noChangeAspect="1" noMove="1" noResize="1" noEditPoints="1" noAdjustHandles="1" noChangeArrowheads="1" noChangeShapeType="1" noTextEdit="1"/>
              </p:cNvSpPr>
              <p:nvPr/>
            </p:nvSpPr>
            <p:spPr>
              <a:xfrm>
                <a:off x="474453" y="526212"/>
                <a:ext cx="11110822" cy="6061146"/>
              </a:xfrm>
              <a:prstGeom prst="rect">
                <a:avLst/>
              </a:prstGeom>
              <a:blipFill rotWithShape="0">
                <a:blip r:embed="rId2"/>
                <a:stretch>
                  <a:fillRect l="-878" t="-804" b="-1307"/>
                </a:stretch>
              </a:blipFill>
            </p:spPr>
            <p:txBody>
              <a:bodyPr/>
              <a:lstStyle/>
              <a:p>
                <a:r>
                  <a:rPr lang="en-IN">
                    <a:noFill/>
                  </a:rPr>
                  <a:t> </a:t>
                </a:r>
              </a:p>
            </p:txBody>
          </p:sp>
        </mc:Fallback>
      </mc:AlternateContent>
    </p:spTree>
    <p:extLst>
      <p:ext uri="{BB962C8B-B14F-4D97-AF65-F5344CB8AC3E}">
        <p14:creationId xmlns:p14="http://schemas.microsoft.com/office/powerpoint/2010/main" val="1103173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4288" y="120770"/>
            <a:ext cx="10489720" cy="6740307"/>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MODEL SOLUTION</a:t>
            </a:r>
          </a:p>
          <a:p>
            <a:r>
              <a:rPr lang="en-IN" sz="2400" dirty="0" smtClean="0">
                <a:latin typeface="Times New Roman" panose="02020603050405020304" pitchFamily="18" charset="0"/>
                <a:cs typeface="Times New Roman" panose="02020603050405020304" pitchFamily="18" charset="0"/>
              </a:rPr>
              <a:t>	In </a:t>
            </a:r>
            <a:r>
              <a:rPr lang="en-IN" sz="2400" dirty="0">
                <a:latin typeface="Times New Roman" panose="02020603050405020304" pitchFamily="18" charset="0"/>
                <a:cs typeface="Times New Roman" panose="02020603050405020304" pitchFamily="18" charset="0"/>
              </a:rPr>
              <a:t>the next step, the values of decision variables that optimise the given objective function are determined. It deals with the mathematical calculations used to obtain model solution</a:t>
            </a:r>
            <a:r>
              <a:rPr lang="en-IN" sz="2400" dirty="0" smtClean="0">
                <a:latin typeface="Times New Roman" panose="02020603050405020304" pitchFamily="18" charset="0"/>
                <a:cs typeface="Times New Roman" panose="02020603050405020304" pitchFamily="18" charset="0"/>
              </a:rPr>
              <a:t>.</a:t>
            </a:r>
          </a:p>
          <a:p>
            <a:endParaRPr lang="en-IN" sz="2400" dirty="0" smtClean="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MODEL VALIDITY</a:t>
            </a:r>
          </a:p>
          <a:p>
            <a:r>
              <a:rPr lang="en-IN" sz="2400" dirty="0" smtClean="0">
                <a:latin typeface="Times New Roman" panose="02020603050405020304" pitchFamily="18" charset="0"/>
                <a:cs typeface="Times New Roman" panose="02020603050405020304" pitchFamily="18" charset="0"/>
              </a:rPr>
              <a:t>	It </a:t>
            </a:r>
            <a:r>
              <a:rPr lang="en-IN" sz="2400" dirty="0">
                <a:latin typeface="Times New Roman" panose="02020603050405020304" pitchFamily="18" charset="0"/>
                <a:cs typeface="Times New Roman" panose="02020603050405020304" pitchFamily="18" charset="0"/>
              </a:rPr>
              <a:t>is the measure of accuracy. A model is valid or accurate if all the objectives, constraints and variables included in the model are relevant and the functional relationships are valid. If the proposed model is representing a new system, no historical data would be available to make the comparison. In such cases, we may use simulation as an independent tool  for verifying the output of the mathematical model</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Implementation</a:t>
            </a:r>
          </a:p>
          <a:p>
            <a:r>
              <a:rPr lang="en-IN" sz="2400" dirty="0" smtClean="0">
                <a:latin typeface="Times New Roman" panose="02020603050405020304" pitchFamily="18" charset="0"/>
                <a:cs typeface="Times New Roman" panose="02020603050405020304" pitchFamily="18" charset="0"/>
              </a:rPr>
              <a:t>	Finally</a:t>
            </a:r>
            <a:r>
              <a:rPr lang="en-IN" sz="2400" dirty="0">
                <a:latin typeface="Times New Roman" panose="02020603050405020304" pitchFamily="18" charset="0"/>
                <a:cs typeface="Times New Roman" panose="02020603050405020304" pitchFamily="18" charset="0"/>
              </a:rPr>
              <a:t>, the tested results of the model are implemented. Implementation involves the translation of the results into understandable operating instructions to the managers.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5639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157</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Bookman Old Style</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Examples of OR Applications</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Hewlett-Packard Company</cp:lastModifiedBy>
  <cp:revision>19</cp:revision>
  <dcterms:created xsi:type="dcterms:W3CDTF">2022-03-04T09:54:43Z</dcterms:created>
  <dcterms:modified xsi:type="dcterms:W3CDTF">2022-03-07T04:32:38Z</dcterms:modified>
</cp:coreProperties>
</file>