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62" r:id="rId3"/>
    <p:sldId id="266" r:id="rId4"/>
    <p:sldId id="267" r:id="rId5"/>
    <p:sldId id="265" r:id="rId6"/>
    <p:sldId id="294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65232"/>
        <c:axId val="1039651088"/>
      </c:scatterChart>
      <c:valAx>
        <c:axId val="1039665232"/>
        <c:scaling>
          <c:orientation val="minMax"/>
          <c:max val="1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1088"/>
        <c:crossesAt val="0"/>
        <c:crossBetween val="midCat"/>
      </c:valAx>
      <c:valAx>
        <c:axId val="1039651088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65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3536"/>
        <c:axId val="1151478688"/>
      </c:scatterChart>
      <c:valAx>
        <c:axId val="924603536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78688"/>
        <c:crossesAt val="0"/>
        <c:crossBetween val="midCat"/>
      </c:valAx>
      <c:valAx>
        <c:axId val="115147868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603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467808"/>
        <c:axId val="1151481408"/>
      </c:scatterChart>
      <c:valAx>
        <c:axId val="1151467808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81408"/>
        <c:crossesAt val="0"/>
        <c:crossBetween val="midCat"/>
      </c:valAx>
      <c:valAx>
        <c:axId val="115148140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67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477056"/>
        <c:axId val="1151475968"/>
      </c:scatterChart>
      <c:valAx>
        <c:axId val="1151477056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75968"/>
        <c:crossesAt val="0"/>
        <c:crossBetween val="midCat"/>
      </c:valAx>
      <c:valAx>
        <c:axId val="115147596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77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477600"/>
        <c:axId val="1151474336"/>
      </c:scatterChart>
      <c:valAx>
        <c:axId val="115147760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74336"/>
        <c:crossesAt val="0"/>
        <c:crossBetween val="midCat"/>
      </c:valAx>
      <c:valAx>
        <c:axId val="115147433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77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1479232"/>
        <c:axId val="1151466720"/>
      </c:scatterChart>
      <c:valAx>
        <c:axId val="1151479232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66720"/>
        <c:crossesAt val="0"/>
        <c:crossBetween val="midCat"/>
      </c:valAx>
      <c:valAx>
        <c:axId val="115146672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479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60880"/>
        <c:axId val="1039665776"/>
      </c:scatterChart>
      <c:valAx>
        <c:axId val="1039660880"/>
        <c:scaling>
          <c:orientation val="minMax"/>
          <c:max val="1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65776"/>
        <c:crossesAt val="0"/>
        <c:crossBetween val="midCat"/>
      </c:valAx>
      <c:valAx>
        <c:axId val="1039665776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60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8160"/>
        <c:axId val="1039653264"/>
      </c:scatterChart>
      <c:valAx>
        <c:axId val="1039658160"/>
        <c:scaling>
          <c:orientation val="minMax"/>
          <c:max val="1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3264"/>
        <c:crossesAt val="0"/>
        <c:crossBetween val="midCat"/>
      </c:valAx>
      <c:valAx>
        <c:axId val="1039653264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8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2176"/>
        <c:axId val="1039661968"/>
      </c:scatterChart>
      <c:valAx>
        <c:axId val="1039652176"/>
        <c:scaling>
          <c:orientation val="minMax"/>
          <c:max val="1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61968"/>
        <c:crossesAt val="0"/>
        <c:crossBetween val="midCat"/>
      </c:valAx>
      <c:valAx>
        <c:axId val="1039661968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2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1632"/>
        <c:axId val="1039654352"/>
      </c:scatterChart>
      <c:valAx>
        <c:axId val="1039651632"/>
        <c:scaling>
          <c:orientation val="minMax"/>
          <c:max val="1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4352"/>
        <c:crossesAt val="0"/>
        <c:crossBetween val="midCat"/>
      </c:valAx>
      <c:valAx>
        <c:axId val="1039654352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1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3808"/>
        <c:axId val="1039655984"/>
      </c:scatterChart>
      <c:valAx>
        <c:axId val="1039653808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5984"/>
        <c:crossesAt val="0"/>
        <c:crossBetween val="midCat"/>
      </c:valAx>
      <c:valAx>
        <c:axId val="1039655984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3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9248"/>
        <c:axId val="1039666320"/>
      </c:scatterChart>
      <c:valAx>
        <c:axId val="1039659248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66320"/>
        <c:crossesAt val="0"/>
        <c:crossBetween val="midCat"/>
      </c:valAx>
      <c:valAx>
        <c:axId val="1039666320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92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5440"/>
        <c:axId val="1039657072"/>
      </c:scatterChart>
      <c:valAx>
        <c:axId val="1039655440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7072"/>
        <c:crossesAt val="0"/>
        <c:crossBetween val="midCat"/>
      </c:valAx>
      <c:valAx>
        <c:axId val="1039657072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59792"/>
        <c:axId val="1039661424"/>
      </c:scatterChart>
      <c:valAx>
        <c:axId val="1039659792"/>
        <c:scaling>
          <c:orientation val="minMax"/>
          <c:max val="5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61424"/>
        <c:crossesAt val="0"/>
        <c:crossBetween val="midCat"/>
      </c:valAx>
      <c:valAx>
        <c:axId val="1039661424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659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18DCA-8D7F-4F4A-8E02-1B371D2137AC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0C622-6EC1-4F8D-AB07-6D9F43999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6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BB6C6-4DBE-4123-BAB4-F86794F34AA6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1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4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3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2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D401F-7ADA-4839-BC73-80466985426A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D100-98C7-4A47-A007-DAEF160D1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3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2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29209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526" y="917359"/>
                <a:ext cx="8363274" cy="35630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n-US" sz="20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Solution : </a:t>
                </a:r>
                <a:r>
                  <a:rPr lang="en-US" sz="200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set of values of decision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(j=1,2,…n) that satisfy all the constraints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𝑗</m:t>
                        </m:r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(≤ 0r ≥ or = 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; i=1,2,…m of an LPP is said to constitute the solution to that LPP. </a:t>
                </a:r>
              </a:p>
              <a:p>
                <a:pPr algn="just"/>
                <a:endParaRPr lang="en-US" sz="200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r>
                  <a:rPr lang="en-US" sz="20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Feasible Solution:</a:t>
                </a:r>
                <a:r>
                  <a:rPr lang="en-US" sz="2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00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If the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0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≥ 0; j=1,2,….n of the LP Model ar</a:t>
                </a:r>
                <a:r>
                  <a:rPr lang="en-US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 satisfied by the solution, then the solution is said to be feasible solution. For a given LP model several feasible solutions are possible.</a:t>
                </a:r>
              </a:p>
              <a:p>
                <a:pPr algn="just"/>
                <a:r>
                  <a:rPr lang="en-US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  <a:p>
                <a:pPr algn="just"/>
                <a:r>
                  <a:rPr lang="en-US" sz="2000" b="1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Feasible Region: </a:t>
                </a:r>
                <a:r>
                  <a:rPr lang="en-US" sz="20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The feasible region (feasible solution space) of the LPP represents the area  constitutes by the feasible solutions of the LPP. </a:t>
                </a:r>
              </a:p>
              <a:p>
                <a:pPr algn="just"/>
                <a:endParaRPr lang="en-US" sz="20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6" y="917359"/>
                <a:ext cx="8363274" cy="3563027"/>
              </a:xfrm>
              <a:prstGeom prst="rect">
                <a:avLst/>
              </a:prstGeom>
              <a:blipFill rotWithShape="0">
                <a:blip r:embed="rId2"/>
                <a:stretch>
                  <a:fillRect l="-875" t="-4615" r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23526" y="4480386"/>
            <a:ext cx="84822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Optimal feasible Solution: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feasible solution that results in the larger possible objective function value when maximizing  (or Smallest when Minimizing) is called an Optimal feasible solution.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2015926"/>
              </p:ext>
            </p:extLst>
          </p:nvPr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2191551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1678675" y="2361064"/>
            <a:ext cx="7359555" cy="31116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1931" y="245659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66231" y="260899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230289" y="263059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379277" y="268235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564375" y="269698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709382" y="278366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54389" y="283858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988023" y="295078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25070" y="299383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258988" y="304973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393476" y="313228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38484" y="312593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672687" y="324591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17554" y="325738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931994" y="339831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77571" y="339388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22578" y="340274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336878" y="355514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501004" y="354628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647932" y="361452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91803" y="36725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927856" y="375744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060779" y="38249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216591" y="386175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48094" y="39169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96297" y="39931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31994" y="403901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776820" y="411459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21868" y="41297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046596" y="42059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94216" y="427405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336596" y="434028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92017" y="439948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46442" y="442645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82088" y="452041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35212" y="457557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079792" y="467281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236102" y="468970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379190" y="477065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522956" y="487755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680453" y="487736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815284" y="492976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50115" y="500122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Line Callout 1 54"/>
              <p:cNvSpPr/>
              <p:nvPr/>
            </p:nvSpPr>
            <p:spPr>
              <a:xfrm>
                <a:off x="6264877" y="3544796"/>
                <a:ext cx="1701719" cy="426595"/>
              </a:xfrm>
              <a:prstGeom prst="borderCallout1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𝟐𝟓</m:t>
                      </m:r>
                      <m:sSub>
                        <m:sSubPr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𝟓𝟎</m:t>
                      </m:r>
                      <m:sSub>
                        <m:sSubPr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5" name="Line Callout 1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0" y="3544796"/>
                <a:ext cx="2268958" cy="426595"/>
              </a:xfrm>
              <a:prstGeom prst="borderCallout1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435643437"/>
              </p:ext>
            </p:extLst>
          </p:nvPr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271758023"/>
              </p:ext>
            </p:extLst>
          </p:nvPr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8" name="Straight Connector 27"/>
          <p:cNvCxnSpPr/>
          <p:nvPr/>
        </p:nvCxnSpPr>
        <p:spPr>
          <a:xfrm flipH="1">
            <a:off x="992451" y="229814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127509" y="239488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262128" y="254841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96746" y="2700717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52723" y="2771928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687918" y="2924326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821656" y="306315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951931" y="245659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066231" y="260899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230289" y="263059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379277" y="268235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64375" y="269698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709382" y="278366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1854389" y="283858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988023" y="295078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2125070" y="299383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258988" y="304973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223886" y="2608997"/>
            <a:ext cx="28634" cy="3169002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261595" y="2658301"/>
            <a:ext cx="1383000" cy="58551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892490" y="1719618"/>
            <a:ext cx="5262349" cy="4427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62970" y="192433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7270" y="207673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78151" y="214574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>
            <a:off x="1678675" y="2361064"/>
            <a:ext cx="7359555" cy="31116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ine Callout 1 20"/>
              <p:cNvSpPr/>
              <p:nvPr/>
            </p:nvSpPr>
            <p:spPr>
              <a:xfrm>
                <a:off x="6680312" y="5125681"/>
                <a:ext cx="949054" cy="395785"/>
              </a:xfrm>
              <a:prstGeom prst="borderCallout1">
                <a:avLst>
                  <a:gd name="adj1" fmla="val 18750"/>
                  <a:gd name="adj2" fmla="val -8333"/>
                  <a:gd name="adj3" fmla="val 53879"/>
                  <a:gd name="adj4" fmla="val -4874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Line Callout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082" y="5125680"/>
                <a:ext cx="1265405" cy="395785"/>
              </a:xfrm>
              <a:prstGeom prst="borderCallout1">
                <a:avLst>
                  <a:gd name="adj1" fmla="val 18750"/>
                  <a:gd name="adj2" fmla="val -8333"/>
                  <a:gd name="adj3" fmla="val 53879"/>
                  <a:gd name="adj4" fmla="val -48745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H="1">
            <a:off x="1997401" y="317168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121235" y="329820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07254" y="3316601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91114" y="3493737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4981" y="3619680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650934" y="375518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795945" y="3856930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61427" y="392735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075727" y="407975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90027" y="423215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365351" y="430295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393476" y="313228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38484" y="312593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50389" y="5807103"/>
            <a:ext cx="4443671" cy="4836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3671193" y="3243812"/>
            <a:ext cx="3041648" cy="2611078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532353" y="442815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55883" y="458055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31932" y="4673581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965737" y="481703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00853" y="491453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256147" y="506710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370447" y="521950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545249" y="5270891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711526" y="538764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825826" y="551417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981413" y="5649627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144939" y="577799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59239" y="593039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57161" y="601541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672687" y="324591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817554" y="325738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31994" y="339831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077571" y="339388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222578" y="340274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336878" y="355514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501004" y="354628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647932" y="361452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791803" y="36725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927856" y="375744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060779" y="38249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4216591" y="386175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4348094" y="39169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496297" y="39931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631994" y="403901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776820" y="411459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21868" y="41297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046596" y="420590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5194216" y="427405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336596" y="434028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492017" y="439948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646442" y="442645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782088" y="452041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935212" y="457557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079792" y="467281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236102" y="468970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379190" y="477065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22956" y="487755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Line Callout 1 108"/>
              <p:cNvSpPr/>
              <p:nvPr/>
            </p:nvSpPr>
            <p:spPr>
              <a:xfrm>
                <a:off x="6264877" y="3544796"/>
                <a:ext cx="1701719" cy="426595"/>
              </a:xfrm>
              <a:prstGeom prst="borderCallout1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𝟐𝟓</m:t>
                      </m:r>
                      <m:sSub>
                        <m:sSubPr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𝟓𝟎</m:t>
                      </m:r>
                      <m:sSub>
                        <m:sSubPr>
                          <m:ctrlP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9" name="Line Callout 1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0" y="3544796"/>
                <a:ext cx="2268958" cy="426595"/>
              </a:xfrm>
              <a:prstGeom prst="borderCallout1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 flipH="1">
            <a:off x="6680453" y="487736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815284" y="492976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950115" y="500122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65972" y="2690742"/>
            <a:ext cx="4299045" cy="3070746"/>
          </a:xfrm>
          <a:custGeom>
            <a:avLst/>
            <a:gdLst>
              <a:gd name="connsiteX0" fmla="*/ 0 w 5732060"/>
              <a:gd name="connsiteY0" fmla="*/ 0 h 3070746"/>
              <a:gd name="connsiteX1" fmla="*/ 0 w 5732060"/>
              <a:gd name="connsiteY1" fmla="*/ 0 h 3070746"/>
              <a:gd name="connsiteX2" fmla="*/ 1460311 w 5732060"/>
              <a:gd name="connsiteY2" fmla="*/ 504967 h 3070746"/>
              <a:gd name="connsiteX3" fmla="*/ 1842448 w 5732060"/>
              <a:gd name="connsiteY3" fmla="*/ 573206 h 3070746"/>
              <a:gd name="connsiteX4" fmla="*/ 5732060 w 5732060"/>
              <a:gd name="connsiteY4" fmla="*/ 3043450 h 3070746"/>
              <a:gd name="connsiteX5" fmla="*/ 13648 w 5732060"/>
              <a:gd name="connsiteY5" fmla="*/ 3070746 h 3070746"/>
              <a:gd name="connsiteX6" fmla="*/ 0 w 5732060"/>
              <a:gd name="connsiteY6" fmla="*/ 0 h 30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2060" h="3070746">
                <a:moveTo>
                  <a:pt x="0" y="0"/>
                </a:moveTo>
                <a:lnTo>
                  <a:pt x="0" y="0"/>
                </a:lnTo>
                <a:cubicBezTo>
                  <a:pt x="486770" y="168322"/>
                  <a:pt x="968511" y="351963"/>
                  <a:pt x="1460311" y="504967"/>
                </a:cubicBezTo>
                <a:cubicBezTo>
                  <a:pt x="1583864" y="543406"/>
                  <a:pt x="1842448" y="573206"/>
                  <a:pt x="1842448" y="573206"/>
                </a:cubicBezTo>
                <a:lnTo>
                  <a:pt x="5732060" y="3043450"/>
                </a:lnTo>
                <a:lnTo>
                  <a:pt x="13648" y="3070746"/>
                </a:lnTo>
                <a:cubicBezTo>
                  <a:pt x="9099" y="2047164"/>
                  <a:pt x="2275" y="511791"/>
                  <a:pt x="0" y="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976458" y="4375203"/>
            <a:ext cx="34109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Feasible Region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60" grpId="0">
        <p:bldAsOne/>
      </p:bldGraphic>
      <p:bldP spid="17" grpId="0"/>
      <p:bldP spid="18" grpId="0"/>
      <p:bldP spid="63" grpId="0"/>
      <p:bldP spid="64" grpId="0"/>
      <p:bldP spid="21" grpId="0" animBg="1"/>
      <p:bldP spid="109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77610920"/>
              </p:ext>
            </p:extLst>
          </p:nvPr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78675" y="2361064"/>
            <a:ext cx="7359555" cy="31116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61595" y="2658301"/>
            <a:ext cx="1383000" cy="585513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50389" y="5807103"/>
            <a:ext cx="4443671" cy="4836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671193" y="3243812"/>
            <a:ext cx="3041648" cy="2611078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92490" y="1719618"/>
            <a:ext cx="5262349" cy="4427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62116" y="2702257"/>
            <a:ext cx="4299045" cy="3070746"/>
          </a:xfrm>
          <a:custGeom>
            <a:avLst/>
            <a:gdLst>
              <a:gd name="connsiteX0" fmla="*/ 0 w 5732060"/>
              <a:gd name="connsiteY0" fmla="*/ 0 h 3070746"/>
              <a:gd name="connsiteX1" fmla="*/ 0 w 5732060"/>
              <a:gd name="connsiteY1" fmla="*/ 0 h 3070746"/>
              <a:gd name="connsiteX2" fmla="*/ 1460311 w 5732060"/>
              <a:gd name="connsiteY2" fmla="*/ 504967 h 3070746"/>
              <a:gd name="connsiteX3" fmla="*/ 1842448 w 5732060"/>
              <a:gd name="connsiteY3" fmla="*/ 573206 h 3070746"/>
              <a:gd name="connsiteX4" fmla="*/ 5732060 w 5732060"/>
              <a:gd name="connsiteY4" fmla="*/ 3043450 h 3070746"/>
              <a:gd name="connsiteX5" fmla="*/ 13648 w 5732060"/>
              <a:gd name="connsiteY5" fmla="*/ 3070746 h 3070746"/>
              <a:gd name="connsiteX6" fmla="*/ 0 w 5732060"/>
              <a:gd name="connsiteY6" fmla="*/ 0 h 30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2060" h="3070746">
                <a:moveTo>
                  <a:pt x="0" y="0"/>
                </a:moveTo>
                <a:lnTo>
                  <a:pt x="0" y="0"/>
                </a:lnTo>
                <a:cubicBezTo>
                  <a:pt x="486770" y="168322"/>
                  <a:pt x="968511" y="351963"/>
                  <a:pt x="1460311" y="504967"/>
                </a:cubicBezTo>
                <a:cubicBezTo>
                  <a:pt x="1583864" y="543406"/>
                  <a:pt x="1842448" y="573206"/>
                  <a:pt x="1842448" y="573206"/>
                </a:cubicBezTo>
                <a:lnTo>
                  <a:pt x="5732060" y="3043450"/>
                </a:lnTo>
                <a:lnTo>
                  <a:pt x="13648" y="3070746"/>
                </a:lnTo>
                <a:cubicBezTo>
                  <a:pt x="9099" y="2047164"/>
                  <a:pt x="2275" y="511791"/>
                  <a:pt x="0" y="0"/>
                </a:cubicBez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31409" y="2661313"/>
            <a:ext cx="18980" cy="3174438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21508" y="6136002"/>
            <a:ext cx="10310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(0,0)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33803" y="2770242"/>
            <a:ext cx="9941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(4,8)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60621" y="2196636"/>
            <a:ext cx="11608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(0,10)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2849" y="5302949"/>
            <a:ext cx="11464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(12,0)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967118"/>
                  </p:ext>
                </p:extLst>
              </p:nvPr>
            </p:nvGraphicFramePr>
            <p:xfrm>
              <a:off x="4964373" y="674407"/>
              <a:ext cx="399197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985"/>
                    <a:gridCol w="1995985"/>
                  </a:tblGrid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Corner Points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Objective function value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68580" marR="68580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 (0,0)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(0,10)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(4,8)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104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(12,0)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72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057035"/>
                  </p:ext>
                </p:extLst>
              </p:nvPr>
            </p:nvGraphicFramePr>
            <p:xfrm>
              <a:off x="6619164" y="674407"/>
              <a:ext cx="5322626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313"/>
                    <a:gridCol w="2661313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Corner Points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229" t="-4762" r="-1144" b="-24476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 (0,0)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(0,10)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(4,8)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104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(12,0)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72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5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/>
      <p:bldP spid="6" grpId="0"/>
      <p:bldP spid="12" grpId="0" animBg="1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908720"/>
                <a:ext cx="8014647" cy="30469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From the above represented table, it is observable that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104 is obtained at B (4,8)</a:t>
                </a:r>
              </a:p>
              <a:p>
                <a:pPr algn="just"/>
                <a:endParaRPr lang="en-US" sz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Optimal Solution is</a:t>
                </a:r>
                <a:endPara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3600" b="0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=104</m:t>
                      </m:r>
                    </m:oMath>
                  </m:oMathPara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014647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510" t="-3600" r="-2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2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282" y="181932"/>
            <a:ext cx="82668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 example to solve LPP using Graphical Method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5249" y="2469833"/>
                <a:ext cx="60175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𝑴𝒂𝒙𝒊𝒎𝒊𝒛𝒆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49" y="2469833"/>
                <a:ext cx="6017545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68625" y="3647530"/>
                <a:ext cx="358393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21" y="3647530"/>
                <a:ext cx="3583930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40159" y="4313323"/>
                <a:ext cx="3502177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74" y="4313323"/>
                <a:ext cx="3502177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60980" y="4979115"/>
                <a:ext cx="363977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35" y="4979115"/>
                <a:ext cx="363977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91750" y="3126137"/>
            <a:ext cx="239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2842" y="1171995"/>
            <a:ext cx="37353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LP Model 2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6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8684252"/>
              </p:ext>
            </p:extLst>
          </p:nvPr>
        </p:nvGraphicFramePr>
        <p:xfrm>
          <a:off x="1892490" y="826341"/>
          <a:ext cx="6244988" cy="54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892490" y="2759529"/>
            <a:ext cx="2933336" cy="3438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ine Callout 1 20"/>
              <p:cNvSpPr/>
              <p:nvPr/>
            </p:nvSpPr>
            <p:spPr>
              <a:xfrm>
                <a:off x="6842627" y="3807323"/>
                <a:ext cx="1344987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Line Callout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502" y="3807322"/>
                <a:ext cx="1793316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blipFill rotWithShape="0"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1939272" y="154228"/>
            <a:ext cx="1736384" cy="262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052939" y="220426"/>
            <a:ext cx="1763718" cy="266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187978" y="256977"/>
            <a:ext cx="1806504" cy="283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312477" y="249852"/>
            <a:ext cx="1891422" cy="298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457488" y="329755"/>
            <a:ext cx="1923791" cy="30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593168" y="385485"/>
            <a:ext cx="1989227" cy="320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738030" y="435346"/>
            <a:ext cx="2022281" cy="32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41358" y="505723"/>
            <a:ext cx="2114261" cy="333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54494" y="603565"/>
            <a:ext cx="2162852" cy="33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078662" y="739198"/>
            <a:ext cx="2173531" cy="341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94212" y="831147"/>
            <a:ext cx="2240156" cy="348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359796" y="981483"/>
            <a:ext cx="2183995" cy="344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75500" y="939891"/>
            <a:ext cx="2305574" cy="36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609453" y="900527"/>
            <a:ext cx="2402790" cy="380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693900" y="981483"/>
            <a:ext cx="2482779" cy="388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840623" y="1108109"/>
            <a:ext cx="2490477" cy="393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994573" y="1133883"/>
            <a:ext cx="2587296" cy="407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0721" y="1203120"/>
            <a:ext cx="2687729" cy="418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54036" y="1133883"/>
            <a:ext cx="2910029" cy="437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89526" y="1262391"/>
            <a:ext cx="3027059" cy="442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543349" y="1433016"/>
            <a:ext cx="3097211" cy="438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658440" y="1678676"/>
            <a:ext cx="3143265" cy="434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772739" y="1834924"/>
            <a:ext cx="3174395" cy="434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7" grpId="0"/>
      <p:bldP spid="18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1564375" y="3614524"/>
            <a:ext cx="5311396" cy="236887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35282" y="361452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69393" y="371583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45661" y="375612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71974" y="384386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1974" y="387751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16981" y="396420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361989" y="401911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495622" y="413131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32670" y="417436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66587" y="423026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01076" y="431282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046083" y="430646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180287" y="442644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325154" y="443791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439594" y="457884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85170" y="457442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30178" y="458327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844478" y="473567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08603" y="472682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55531" y="479505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299403" y="48530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435455" y="493798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568378" y="50054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724190" y="50422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55694" y="509744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003897" y="51736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39593" y="521954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284420" y="529512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29468" y="53102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554196" y="53864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01816" y="54545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844195" y="552081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999616" y="558001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154042" y="560698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289688" y="570094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442811" y="575610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587392" y="585334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743702" y="587024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86790" y="59511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Line Callout 1 54"/>
              <p:cNvSpPr/>
              <p:nvPr/>
            </p:nvSpPr>
            <p:spPr>
              <a:xfrm>
                <a:off x="6264877" y="3544796"/>
                <a:ext cx="1701719" cy="426595"/>
              </a:xfrm>
              <a:prstGeom prst="borderCallout1">
                <a:avLst>
                  <a:gd name="adj1" fmla="val 18750"/>
                  <a:gd name="adj2" fmla="val -8333"/>
                  <a:gd name="adj3" fmla="val 381235"/>
                  <a:gd name="adj4" fmla="val -130964"/>
                </a:avLst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5" name="Line Callout 1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0" y="3544796"/>
                <a:ext cx="2268958" cy="426595"/>
              </a:xfrm>
              <a:prstGeom prst="borderCallout1">
                <a:avLst>
                  <a:gd name="adj1" fmla="val 18750"/>
                  <a:gd name="adj2" fmla="val -8333"/>
                  <a:gd name="adj3" fmla="val 381235"/>
                  <a:gd name="adj4" fmla="val -130964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59253699"/>
              </p:ext>
            </p:extLst>
          </p:nvPr>
        </p:nvGraphicFramePr>
        <p:xfrm>
          <a:off x="1892490" y="826341"/>
          <a:ext cx="6244988" cy="54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892490" y="2759529"/>
            <a:ext cx="2933336" cy="3438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7454618" y="2703045"/>
                <a:ext cx="1344987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491" y="2703044"/>
                <a:ext cx="1793316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blipFill rotWithShape="0">
                <a:blip r:embed="rId5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1939272" y="154228"/>
            <a:ext cx="1736384" cy="262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052939" y="220426"/>
            <a:ext cx="1763718" cy="266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87978" y="256977"/>
            <a:ext cx="1806504" cy="2838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12477" y="249852"/>
            <a:ext cx="1891422" cy="298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57488" y="329755"/>
            <a:ext cx="1923791" cy="30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593168" y="385485"/>
            <a:ext cx="1989227" cy="320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38030" y="435346"/>
            <a:ext cx="2022281" cy="32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41358" y="505723"/>
            <a:ext cx="2114261" cy="333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54494" y="603565"/>
            <a:ext cx="2162852" cy="33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078662" y="739198"/>
            <a:ext cx="2173531" cy="341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194212" y="831147"/>
            <a:ext cx="2240156" cy="348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359796" y="981483"/>
            <a:ext cx="2183995" cy="344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75500" y="939891"/>
            <a:ext cx="2305574" cy="36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609453" y="900527"/>
            <a:ext cx="2402790" cy="380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693900" y="981483"/>
            <a:ext cx="2482779" cy="388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40623" y="1108109"/>
            <a:ext cx="2490477" cy="393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994573" y="1133883"/>
            <a:ext cx="2587296" cy="407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10721" y="1203120"/>
            <a:ext cx="2687729" cy="418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254036" y="1133883"/>
            <a:ext cx="2910029" cy="437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89526" y="1262391"/>
            <a:ext cx="3027059" cy="442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43349" y="1433016"/>
            <a:ext cx="3097211" cy="438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58440" y="1678676"/>
            <a:ext cx="3143265" cy="434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72739" y="1834924"/>
            <a:ext cx="3174395" cy="434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1564375" y="3614524"/>
            <a:ext cx="5311396" cy="236887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35282" y="361452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69393" y="371583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45661" y="375612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071974" y="384386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71974" y="387751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216981" y="396420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361989" y="401911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495622" y="413131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632670" y="417436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766587" y="423026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901076" y="431282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046083" y="430646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180287" y="442644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325154" y="443791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439594" y="457884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85170" y="457442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730178" y="458327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844478" y="473567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008603" y="472682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155531" y="479505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299403" y="48530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35455" y="493798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568378" y="50054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724190" y="50422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55694" y="509744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003897" y="51736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139593" y="521954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284420" y="529512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429468" y="53102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554196" y="53864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701816" y="54545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44195" y="552081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999616" y="558001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154042" y="560698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289688" y="570094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442811" y="575610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587392" y="585334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743702" y="587024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886790" y="59511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Line Callout 1 76"/>
              <p:cNvSpPr/>
              <p:nvPr/>
            </p:nvSpPr>
            <p:spPr>
              <a:xfrm>
                <a:off x="6959494" y="4373158"/>
                <a:ext cx="1701719" cy="426595"/>
              </a:xfrm>
              <a:prstGeom prst="borderCallout1">
                <a:avLst>
                  <a:gd name="adj1" fmla="val 18750"/>
                  <a:gd name="adj2" fmla="val -8333"/>
                  <a:gd name="adj3" fmla="val 442020"/>
                  <a:gd name="adj4" fmla="val -90062"/>
                </a:avLst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7" name="Line Callout 1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326" y="4373157"/>
                <a:ext cx="2268958" cy="426595"/>
              </a:xfrm>
              <a:prstGeom prst="borderCallout1">
                <a:avLst>
                  <a:gd name="adj1" fmla="val 18750"/>
                  <a:gd name="adj2" fmla="val -8333"/>
                  <a:gd name="adj3" fmla="val 442020"/>
                  <a:gd name="adj4" fmla="val -90062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Freeform 77"/>
          <p:cNvSpPr/>
          <p:nvPr/>
        </p:nvSpPr>
        <p:spPr>
          <a:xfrm>
            <a:off x="3336877" y="4408228"/>
            <a:ext cx="3162869" cy="1433015"/>
          </a:xfrm>
          <a:custGeom>
            <a:avLst/>
            <a:gdLst>
              <a:gd name="connsiteX0" fmla="*/ 0 w 4217158"/>
              <a:gd name="connsiteY0" fmla="*/ 0 h 1433015"/>
              <a:gd name="connsiteX1" fmla="*/ 4217158 w 4217158"/>
              <a:gd name="connsiteY1" fmla="*/ 1433015 h 1433015"/>
              <a:gd name="connsiteX2" fmla="*/ 1610436 w 4217158"/>
              <a:gd name="connsiteY2" fmla="*/ 1419367 h 1433015"/>
              <a:gd name="connsiteX3" fmla="*/ 0 w 4217158"/>
              <a:gd name="connsiteY3" fmla="*/ 0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158" h="1433015">
                <a:moveTo>
                  <a:pt x="0" y="0"/>
                </a:moveTo>
                <a:lnTo>
                  <a:pt x="4217158" y="1433015"/>
                </a:lnTo>
                <a:lnTo>
                  <a:pt x="1610436" y="1419367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4079046" y="5067627"/>
            <a:ext cx="126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Feasible Region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35" grpId="0"/>
      <p:bldP spid="36" grpId="0"/>
      <p:bldP spid="77" grpId="0" animBg="1"/>
      <p:bldP spid="78" grpId="0" animBg="1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99249377"/>
              </p:ext>
            </p:extLst>
          </p:nvPr>
        </p:nvGraphicFramePr>
        <p:xfrm>
          <a:off x="1892490" y="826341"/>
          <a:ext cx="6244988" cy="54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892490" y="2759529"/>
            <a:ext cx="2933336" cy="3438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64375" y="3614524"/>
            <a:ext cx="5311396" cy="236887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336877" y="4408228"/>
            <a:ext cx="3162869" cy="1433015"/>
          </a:xfrm>
          <a:custGeom>
            <a:avLst/>
            <a:gdLst>
              <a:gd name="connsiteX0" fmla="*/ 0 w 4217158"/>
              <a:gd name="connsiteY0" fmla="*/ 0 h 1433015"/>
              <a:gd name="connsiteX1" fmla="*/ 4217158 w 4217158"/>
              <a:gd name="connsiteY1" fmla="*/ 1433015 h 1433015"/>
              <a:gd name="connsiteX2" fmla="*/ 1610436 w 4217158"/>
              <a:gd name="connsiteY2" fmla="*/ 1419367 h 1433015"/>
              <a:gd name="connsiteX3" fmla="*/ 0 w 4217158"/>
              <a:gd name="connsiteY3" fmla="*/ 0 h 143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158" h="1433015">
                <a:moveTo>
                  <a:pt x="0" y="0"/>
                </a:moveTo>
                <a:lnTo>
                  <a:pt x="4217158" y="1433015"/>
                </a:lnTo>
                <a:lnTo>
                  <a:pt x="1610436" y="1419367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4079046" y="5067627"/>
            <a:ext cx="12640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Feasible Region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5648" y="6084815"/>
            <a:ext cx="11480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(2,0)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37743" y="5293637"/>
            <a:ext cx="1135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(4,0)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1089" y="3865682"/>
            <a:ext cx="14045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(1,1.5)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84733"/>
                  </p:ext>
                </p:extLst>
              </p:nvPr>
            </p:nvGraphicFramePr>
            <p:xfrm>
              <a:off x="4964373" y="688055"/>
              <a:ext cx="3991970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985"/>
                    <a:gridCol w="1995985"/>
                  </a:tblGrid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Corner Points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Objective function value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marL="68580" marR="68580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(2,0)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(4,0)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(1,1.5)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9.5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328926"/>
                  </p:ext>
                </p:extLst>
              </p:nvPr>
            </p:nvGraphicFramePr>
            <p:xfrm>
              <a:off x="6619164" y="688055"/>
              <a:ext cx="5322626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313"/>
                    <a:gridCol w="2661313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Corner Points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229" t="-4762" r="-1144" b="-18761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(2,0)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(4,0)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(1,1.5)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9.5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3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33" grpId="0" animBg="1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7544" y="620688"/>
                <a:ext cx="8014647" cy="30469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From the above represented table, it is observable that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9.5 is obtained at C (1,1.5)</a:t>
                </a:r>
              </a:p>
              <a:p>
                <a:pPr algn="just"/>
                <a:endParaRPr lang="en-US" sz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Optimal Solution is</a:t>
                </a:r>
                <a:endPara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1.5,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=9.5</m:t>
                      </m:r>
                    </m:oMath>
                  </m:oMathPara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20688"/>
                <a:ext cx="8014647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511" t="-3600" r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6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89" y="1250482"/>
            <a:ext cx="830506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Unbounded Solution: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some linear programming problems the objective function can be increased infinitely. In such cases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is said to have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unbounded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which satisfies all the constraints but the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variable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values are infinite.</a:t>
            </a:r>
          </a:p>
          <a:p>
            <a:pPr algn="just"/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483" y="188640"/>
            <a:ext cx="29209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DEFINITIONS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852936"/>
            <a:ext cx="848224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Infeasible Solution: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some linear programming problems no set of values of the decision variables satisfy all the constraints. In such a case the model is said to have Infeasible solution.</a:t>
            </a:r>
          </a:p>
          <a:p>
            <a:pPr algn="just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Alternative (or Multiple) Optimal Solutions:</a:t>
            </a:r>
          </a:p>
          <a:p>
            <a:pPr algn="just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given LPP may have more than one feasible solution yielding the same Optimal objective function value. Each of such Optimal feasible solutions is termed as alternative optimal solution.</a:t>
            </a:r>
            <a:endParaRPr lang="en-US" sz="2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0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195" y="181932"/>
            <a:ext cx="83330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xample 3 to solve LPP using Graphical Method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95249" y="2469833"/>
                <a:ext cx="56312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𝑴𝒊𝒏𝒊𝒎𝒊𝒛𝒆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49" y="2469833"/>
                <a:ext cx="563122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12107" y="3731717"/>
                <a:ext cx="372659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470" y="3731717"/>
                <a:ext cx="3838807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99282" y="4313323"/>
                <a:ext cx="358393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92" y="4313323"/>
                <a:ext cx="369614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93710" y="5865730"/>
                <a:ext cx="363977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710" y="5865730"/>
                <a:ext cx="363977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91750" y="3126137"/>
            <a:ext cx="239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42842" y="1171995"/>
            <a:ext cx="37353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LP Model 3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23928" y="5045183"/>
                <a:ext cx="3030865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45183"/>
                <a:ext cx="3030865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/>
          <p:nvPr/>
        </p:nvGraphicFramePr>
        <p:xfrm>
          <a:off x="1892490" y="826341"/>
          <a:ext cx="6244988" cy="54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2052939" y="2033516"/>
            <a:ext cx="1961664" cy="4725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ine Callout 1 20"/>
              <p:cNvSpPr/>
              <p:nvPr/>
            </p:nvSpPr>
            <p:spPr>
              <a:xfrm>
                <a:off x="6842627" y="3807323"/>
                <a:ext cx="1344987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Line Callout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502" y="3807322"/>
                <a:ext cx="1793316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blipFill rotWithShape="0"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H="1">
            <a:off x="2195858" y="-305821"/>
            <a:ext cx="1736384" cy="262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288202" y="-147275"/>
            <a:ext cx="1763718" cy="266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351853" y="-27913"/>
            <a:ext cx="1858007" cy="280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486093" y="19078"/>
            <a:ext cx="1891422" cy="298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569290" y="152331"/>
            <a:ext cx="1923791" cy="30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655110" y="246558"/>
            <a:ext cx="1989227" cy="320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737471" y="421526"/>
            <a:ext cx="2022281" cy="32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832216" y="547506"/>
            <a:ext cx="2114261" cy="333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03452" y="711152"/>
            <a:ext cx="2162852" cy="33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977220" y="876040"/>
            <a:ext cx="2173531" cy="341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9782" y="982645"/>
            <a:ext cx="2240156" cy="348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85491" y="1240214"/>
            <a:ext cx="2183995" cy="344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61565" y="1281336"/>
            <a:ext cx="2305574" cy="36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319434" y="1321069"/>
            <a:ext cx="2402790" cy="380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426216" y="1404422"/>
            <a:ext cx="2482779" cy="388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34589" y="1600172"/>
            <a:ext cx="2490477" cy="393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75038" y="1735919"/>
            <a:ext cx="2587296" cy="407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692205" y="1762027"/>
            <a:ext cx="2687729" cy="418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775956" y="1790966"/>
            <a:ext cx="2910029" cy="437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67868" y="1944291"/>
            <a:ext cx="3027059" cy="442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963767" y="2148008"/>
            <a:ext cx="3055023" cy="44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057039" y="2386427"/>
            <a:ext cx="3086715" cy="437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2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7" grpId="0"/>
      <p:bldP spid="18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1709951" y="3152634"/>
            <a:ext cx="3840226" cy="400391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92490" y="-247352"/>
            <a:ext cx="860340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26600" y="-1460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62950" y="8210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277598" y="22149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433031" y="29349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546555" y="42863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61005" y="55310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87407" y="72139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11523" y="83150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34998" y="95780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28851" y="115407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262720" y="121833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87958" y="131176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72180" y="14806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15769" y="150311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722698" y="167719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804847" y="184461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937157" y="191460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054477" y="1982549"/>
            <a:ext cx="982089" cy="3624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89411" y="1950560"/>
            <a:ext cx="988163" cy="36863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313864" y="1944069"/>
            <a:ext cx="1040080" cy="377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447390" y="2020513"/>
            <a:ext cx="1069396" cy="3882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571692" y="2046858"/>
            <a:ext cx="1101960" cy="39693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683753" y="2106498"/>
            <a:ext cx="1142584" cy="39931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800445" y="1952593"/>
            <a:ext cx="1246631" cy="4347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926522" y="2020513"/>
            <a:ext cx="1245864" cy="4442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70246" y="2011241"/>
            <a:ext cx="1324671" cy="4596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185553" y="2020513"/>
            <a:ext cx="1351563" cy="47967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331177" y="2033692"/>
            <a:ext cx="1360881" cy="48323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539454" y="1933743"/>
            <a:ext cx="1314704" cy="4861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691924" y="1982550"/>
            <a:ext cx="1316150" cy="49500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898824" y="1984895"/>
            <a:ext cx="1320347" cy="4878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105723" y="1984894"/>
            <a:ext cx="1277436" cy="48656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321589" y="1877958"/>
            <a:ext cx="1321040" cy="49081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558905" y="1946870"/>
            <a:ext cx="1232711" cy="47325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701993" y="1950559"/>
            <a:ext cx="1311840" cy="4847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08276" y="1844617"/>
            <a:ext cx="1329048" cy="49452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Line Callout 1 54"/>
              <p:cNvSpPr/>
              <p:nvPr/>
            </p:nvSpPr>
            <p:spPr>
              <a:xfrm>
                <a:off x="7208288" y="1017928"/>
                <a:ext cx="1701719" cy="426595"/>
              </a:xfrm>
              <a:prstGeom prst="borderCallout1">
                <a:avLst>
                  <a:gd name="adj1" fmla="val 18750"/>
                  <a:gd name="adj2" fmla="val -8333"/>
                  <a:gd name="adj3" fmla="val 381235"/>
                  <a:gd name="adj4" fmla="val -130964"/>
                </a:avLst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5" name="Line Callout 1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51" y="1017927"/>
                <a:ext cx="2268958" cy="426595"/>
              </a:xfrm>
              <a:prstGeom prst="borderCallout1">
                <a:avLst>
                  <a:gd name="adj1" fmla="val 18750"/>
                  <a:gd name="adj2" fmla="val -8333"/>
                  <a:gd name="adj3" fmla="val 381235"/>
                  <a:gd name="adj4" fmla="val -130964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/>
          <p:nvPr/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743502" y="1817044"/>
            <a:ext cx="5134970" cy="44279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ine Callout 1 20"/>
              <p:cNvSpPr/>
              <p:nvPr/>
            </p:nvSpPr>
            <p:spPr>
              <a:xfrm>
                <a:off x="6680312" y="5125681"/>
                <a:ext cx="1345194" cy="395785"/>
              </a:xfrm>
              <a:prstGeom prst="borderCallout1">
                <a:avLst>
                  <a:gd name="adj1" fmla="val 18750"/>
                  <a:gd name="adj2" fmla="val -8333"/>
                  <a:gd name="adj3" fmla="val 81465"/>
                  <a:gd name="adj4" fmla="val -151204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Line Callout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082" y="5125680"/>
                <a:ext cx="1793592" cy="395785"/>
              </a:xfrm>
              <a:prstGeom prst="borderCallout1">
                <a:avLst>
                  <a:gd name="adj1" fmla="val 18750"/>
                  <a:gd name="adj2" fmla="val -8333"/>
                  <a:gd name="adj3" fmla="val 81465"/>
                  <a:gd name="adj4" fmla="val -151204"/>
                </a:avLst>
              </a:prstGeom>
              <a:blipFill rotWithShape="0">
                <a:blip r:embed="rId5"/>
                <a:stretch>
                  <a:fillRect b="-597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413983" y="202176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8283" y="217416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29163" y="224316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43464" y="239556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78522" y="249230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13140" y="264584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247759" y="279814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03735" y="2869354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538930" y="3021752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672668" y="316058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848413" y="326911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72247" y="339563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107073" y="354803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242127" y="359116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75994" y="3717106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501946" y="385261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46957" y="3954356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60631" y="4120189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926739" y="417718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51971" y="430162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206656" y="442590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352505" y="455243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525866" y="4710014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672365" y="483851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799081" y="495335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931443" y="506602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067137" y="5178697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211062" y="5315802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35156" y="542997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480358" y="553963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635771" y="5668477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778563" y="581697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33008" y="591313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079506" y="605540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06223" y="619643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7" grpId="0"/>
      <p:bldP spid="18" grpId="0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/>
        </p:nvGraphicFramePr>
        <p:xfrm>
          <a:off x="1892490" y="826341"/>
          <a:ext cx="6244988" cy="543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052939" y="2033516"/>
            <a:ext cx="1961664" cy="4725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842627" y="3807323"/>
                <a:ext cx="1344987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502" y="3807322"/>
                <a:ext cx="1793316" cy="395785"/>
              </a:xfrm>
              <a:prstGeom prst="borderCallout1">
                <a:avLst>
                  <a:gd name="adj1" fmla="val 18750"/>
                  <a:gd name="adj2" fmla="val -8333"/>
                  <a:gd name="adj3" fmla="val -46121"/>
                  <a:gd name="adj4" fmla="val -178168"/>
                </a:avLst>
              </a:prstGeom>
              <a:blipFill rotWithShape="0"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2195858" y="-305821"/>
            <a:ext cx="1736384" cy="262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288202" y="-147275"/>
            <a:ext cx="1763718" cy="266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51853" y="-27913"/>
            <a:ext cx="1858007" cy="280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486093" y="19078"/>
            <a:ext cx="1891422" cy="298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69290" y="152331"/>
            <a:ext cx="1923791" cy="305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655110" y="246558"/>
            <a:ext cx="1989227" cy="320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37471" y="421526"/>
            <a:ext cx="2022281" cy="3269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32216" y="547506"/>
            <a:ext cx="2114261" cy="333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903452" y="711152"/>
            <a:ext cx="2162852" cy="336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977220" y="876040"/>
            <a:ext cx="2173531" cy="341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089782" y="982645"/>
            <a:ext cx="2240156" cy="348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185491" y="1240214"/>
            <a:ext cx="2183995" cy="344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61565" y="1281336"/>
            <a:ext cx="2305574" cy="360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19434" y="1321069"/>
            <a:ext cx="2402790" cy="380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426216" y="1404422"/>
            <a:ext cx="2482779" cy="388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534589" y="1600172"/>
            <a:ext cx="2490477" cy="393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75038" y="1735919"/>
            <a:ext cx="2587296" cy="407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692205" y="1762027"/>
            <a:ext cx="2687729" cy="418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75956" y="1790966"/>
            <a:ext cx="2910029" cy="437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867868" y="1944291"/>
            <a:ext cx="3027059" cy="442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63767" y="2148008"/>
            <a:ext cx="3055023" cy="448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057039" y="2386427"/>
            <a:ext cx="3086715" cy="437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1709951" y="3152634"/>
            <a:ext cx="3840226" cy="400391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92490" y="-247352"/>
            <a:ext cx="860340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026600" y="-146043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162950" y="8210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277598" y="221495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433031" y="29349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546555" y="42863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61005" y="55310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787407" y="721399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911523" y="831502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034998" y="95780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128851" y="1154076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262720" y="1218330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387958" y="1311768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72180" y="148068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615769" y="150311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22698" y="1677191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804847" y="1844617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937157" y="1914604"/>
            <a:ext cx="940559" cy="3526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054477" y="1982549"/>
            <a:ext cx="982089" cy="36243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189411" y="1950560"/>
            <a:ext cx="988163" cy="36863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313864" y="1944069"/>
            <a:ext cx="1040080" cy="37763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447390" y="2020513"/>
            <a:ext cx="1069396" cy="3882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571692" y="2046858"/>
            <a:ext cx="1101960" cy="39693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683753" y="2106498"/>
            <a:ext cx="1142584" cy="39931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800445" y="1952593"/>
            <a:ext cx="1246631" cy="4347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926522" y="2020513"/>
            <a:ext cx="1245864" cy="4442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070246" y="2011241"/>
            <a:ext cx="1324671" cy="4596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85553" y="2020513"/>
            <a:ext cx="1351563" cy="47967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331177" y="2033692"/>
            <a:ext cx="1360881" cy="48323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539454" y="1933743"/>
            <a:ext cx="1314704" cy="4861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691924" y="1982550"/>
            <a:ext cx="1316150" cy="49500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898824" y="1984895"/>
            <a:ext cx="1320347" cy="48788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105723" y="1984894"/>
            <a:ext cx="1277436" cy="48656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321589" y="1877958"/>
            <a:ext cx="1321040" cy="49081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558905" y="1946870"/>
            <a:ext cx="1232711" cy="47325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701993" y="1950559"/>
            <a:ext cx="1311840" cy="4847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08276" y="1844617"/>
            <a:ext cx="1329048" cy="49452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Line Callout 1 73"/>
              <p:cNvSpPr/>
              <p:nvPr/>
            </p:nvSpPr>
            <p:spPr>
              <a:xfrm>
                <a:off x="7208288" y="1017928"/>
                <a:ext cx="1701719" cy="426595"/>
              </a:xfrm>
              <a:prstGeom prst="borderCallout1">
                <a:avLst>
                  <a:gd name="adj1" fmla="val 18750"/>
                  <a:gd name="adj2" fmla="val -8333"/>
                  <a:gd name="adj3" fmla="val 381235"/>
                  <a:gd name="adj4" fmla="val -130964"/>
                </a:avLst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" name="Line Callout 1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51" y="1017927"/>
                <a:ext cx="2268958" cy="426595"/>
              </a:xfrm>
              <a:prstGeom prst="borderCallout1">
                <a:avLst>
                  <a:gd name="adj1" fmla="val 18750"/>
                  <a:gd name="adj2" fmla="val -8333"/>
                  <a:gd name="adj3" fmla="val 381235"/>
                  <a:gd name="adj4" fmla="val -130964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/>
          <p:cNvCxnSpPr/>
          <p:nvPr/>
        </p:nvCxnSpPr>
        <p:spPr>
          <a:xfrm>
            <a:off x="1743502" y="1817044"/>
            <a:ext cx="5134970" cy="44279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Line Callout 1 80"/>
              <p:cNvSpPr/>
              <p:nvPr/>
            </p:nvSpPr>
            <p:spPr>
              <a:xfrm>
                <a:off x="6680312" y="5125681"/>
                <a:ext cx="1345194" cy="395785"/>
              </a:xfrm>
              <a:prstGeom prst="borderCallout1">
                <a:avLst>
                  <a:gd name="adj1" fmla="val 18750"/>
                  <a:gd name="adj2" fmla="val -8333"/>
                  <a:gd name="adj3" fmla="val 81465"/>
                  <a:gd name="adj4" fmla="val -151204"/>
                </a:avLst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1" name="Line Callout 1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082" y="5125680"/>
                <a:ext cx="1793592" cy="395785"/>
              </a:xfrm>
              <a:prstGeom prst="borderCallout1">
                <a:avLst>
                  <a:gd name="adj1" fmla="val 18750"/>
                  <a:gd name="adj2" fmla="val -8333"/>
                  <a:gd name="adj3" fmla="val 81465"/>
                  <a:gd name="adj4" fmla="val -151204"/>
                </a:avLst>
              </a:prstGeom>
              <a:blipFill rotWithShape="0">
                <a:blip r:embed="rId7"/>
                <a:stretch>
                  <a:fillRect b="-5970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H="1">
            <a:off x="413983" y="202176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528283" y="217416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29163" y="224316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43464" y="239556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978522" y="249230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113140" y="264584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247759" y="279814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03735" y="2869354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538930" y="3021752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672668" y="316058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1848413" y="326911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972247" y="339563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107073" y="354803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242127" y="359116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375994" y="3717106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501946" y="385261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646957" y="3954356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760631" y="4120189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926739" y="417718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051971" y="430162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206656" y="442590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3352505" y="455243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525866" y="4710014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672365" y="483851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3799081" y="4953353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3931443" y="506602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4067137" y="5178697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211062" y="5315802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4335156" y="542997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480358" y="553963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635771" y="5668477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4778563" y="5816971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933008" y="5913138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079506" y="6055405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206223" y="6196430"/>
            <a:ext cx="1535373" cy="2442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Freeform 116"/>
          <p:cNvSpPr/>
          <p:nvPr/>
        </p:nvSpPr>
        <p:spPr>
          <a:xfrm>
            <a:off x="2190466" y="2265528"/>
            <a:ext cx="4196687" cy="3562066"/>
          </a:xfrm>
          <a:custGeom>
            <a:avLst/>
            <a:gdLst>
              <a:gd name="connsiteX0" fmla="*/ 0 w 5595582"/>
              <a:gd name="connsiteY0" fmla="*/ 0 h 3562066"/>
              <a:gd name="connsiteX1" fmla="*/ 5595582 w 5595582"/>
              <a:gd name="connsiteY1" fmla="*/ 3562066 h 3562066"/>
              <a:gd name="connsiteX2" fmla="*/ 2797791 w 5595582"/>
              <a:gd name="connsiteY2" fmla="*/ 3548418 h 3562066"/>
              <a:gd name="connsiteX3" fmla="*/ 1282889 w 5595582"/>
              <a:gd name="connsiteY3" fmla="*/ 2388359 h 3562066"/>
              <a:gd name="connsiteX4" fmla="*/ 0 w 5595582"/>
              <a:gd name="connsiteY4" fmla="*/ 0 h 35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582" h="3562066">
                <a:moveTo>
                  <a:pt x="0" y="0"/>
                </a:moveTo>
                <a:lnTo>
                  <a:pt x="5595582" y="3562066"/>
                </a:lnTo>
                <a:lnTo>
                  <a:pt x="2797791" y="3548418"/>
                </a:lnTo>
                <a:lnTo>
                  <a:pt x="1282889" y="238835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/>
          <p:cNvSpPr/>
          <p:nvPr/>
        </p:nvSpPr>
        <p:spPr>
          <a:xfrm>
            <a:off x="3291792" y="4235987"/>
            <a:ext cx="18536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Feasible Region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34" grpId="0"/>
      <p:bldP spid="35" grpId="0"/>
      <p:bldP spid="74" grpId="0" animBg="1"/>
      <p:bldP spid="78" grpId="0"/>
      <p:bldP spid="79" grpId="0"/>
      <p:bldP spid="81" grpId="0" animBg="1"/>
      <p:bldP spid="117" grpId="0" animBg="1"/>
      <p:bldP spid="1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/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743502" y="1817044"/>
            <a:ext cx="5134970" cy="442796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709951" y="3152634"/>
            <a:ext cx="3840226" cy="400391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52939" y="2033516"/>
            <a:ext cx="1961664" cy="47255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190466" y="2265528"/>
            <a:ext cx="4196687" cy="3562066"/>
          </a:xfrm>
          <a:custGeom>
            <a:avLst/>
            <a:gdLst>
              <a:gd name="connsiteX0" fmla="*/ 0 w 5595582"/>
              <a:gd name="connsiteY0" fmla="*/ 0 h 3562066"/>
              <a:gd name="connsiteX1" fmla="*/ 5595582 w 5595582"/>
              <a:gd name="connsiteY1" fmla="*/ 3562066 h 3562066"/>
              <a:gd name="connsiteX2" fmla="*/ 2797791 w 5595582"/>
              <a:gd name="connsiteY2" fmla="*/ 3548418 h 3562066"/>
              <a:gd name="connsiteX3" fmla="*/ 1282889 w 5595582"/>
              <a:gd name="connsiteY3" fmla="*/ 2388359 h 3562066"/>
              <a:gd name="connsiteX4" fmla="*/ 0 w 5595582"/>
              <a:gd name="connsiteY4" fmla="*/ 0 h 35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582" h="3562066">
                <a:moveTo>
                  <a:pt x="0" y="0"/>
                </a:moveTo>
                <a:lnTo>
                  <a:pt x="5595582" y="3562066"/>
                </a:lnTo>
                <a:lnTo>
                  <a:pt x="2797791" y="3548418"/>
                </a:lnTo>
                <a:lnTo>
                  <a:pt x="1282889" y="2388359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291792" y="4235987"/>
            <a:ext cx="18536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Feasible Region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8121" y="1741128"/>
            <a:ext cx="1284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(0,3)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0300" y="5154592"/>
            <a:ext cx="12698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(3,0)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80793" y="6042118"/>
            <a:ext cx="15792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(1.5,0)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32487" y="4883599"/>
            <a:ext cx="1709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(0.6,1.2)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427818"/>
                  </p:ext>
                </p:extLst>
              </p:nvPr>
            </p:nvGraphicFramePr>
            <p:xfrm>
              <a:off x="4964373" y="674407"/>
              <a:ext cx="399197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95985"/>
                    <a:gridCol w="1995985"/>
                  </a:tblGrid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Corner Points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Objective function value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dirty="0"/>
                        </a:p>
                      </a:txBody>
                      <a:tcPr marL="68580" marR="68580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(0,3)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(3,0)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(1.5,0)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4.5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  <a:tr h="34950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 (0.6,1.2)</a:t>
                          </a:r>
                          <a:endParaRPr lang="en-IN" dirty="0"/>
                        </a:p>
                      </a:txBody>
                      <a:tcPr marL="68580" marR="685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4.2</a:t>
                          </a:r>
                          <a:endParaRPr lang="en-IN" dirty="0"/>
                        </a:p>
                      </a:txBody>
                      <a:tcPr marL="68580" marR="6858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881424"/>
                  </p:ext>
                </p:extLst>
              </p:nvPr>
            </p:nvGraphicFramePr>
            <p:xfrm>
              <a:off x="6619164" y="674407"/>
              <a:ext cx="5322626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313"/>
                    <a:gridCol w="2661313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Corner Points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0229" t="-4762" r="-1144" b="-244762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</a:t>
                          </a:r>
                          <a:r>
                            <a:rPr lang="en-US" dirty="0" smtClean="0"/>
                            <a:t>(0,3)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 </a:t>
                          </a:r>
                          <a:r>
                            <a:rPr lang="en-US" dirty="0" smtClean="0"/>
                            <a:t>(3,0</a:t>
                          </a:r>
                          <a:r>
                            <a:rPr lang="en-US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(</a:t>
                          </a:r>
                          <a:r>
                            <a:rPr lang="en-US" dirty="0" smtClean="0"/>
                            <a:t>1.5,0)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4.5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 (0.6,1.2)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4.2</a:t>
                          </a:r>
                          <a:endParaRPr lang="en-IN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46" grpId="0" animBg="1"/>
      <p:bldP spid="47" grpId="0"/>
      <p:bldP spid="8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5536" y="332656"/>
                <a:ext cx="8014647" cy="30469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From the above represented table, it is observable that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6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4.2</a:t>
                </a:r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is obtained at D (0.6,1.2)</a:t>
                </a:r>
              </a:p>
              <a:p>
                <a:pPr algn="just"/>
                <a:endParaRPr lang="en-US" sz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Optimal Solution is</a:t>
                </a:r>
                <a:endParaRPr lang="en-US" sz="3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=0.6 </m:t>
                      </m:r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1.2,</m:t>
                      </m:r>
                      <m:sSub>
                        <m:sSubPr>
                          <m:ctrlPr>
                            <a:rPr lang="en-US" sz="36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6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6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=4.2</m:t>
                      </m:r>
                    </m:oMath>
                  </m:oMathPara>
                </a14:m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8014647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2510" t="-3607" r="-2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916832"/>
            <a:ext cx="7776864" cy="4050382"/>
          </a:xfrm>
        </p:spPr>
        <p:txBody>
          <a:bodyPr/>
          <a:lstStyle/>
          <a:p>
            <a:pPr marL="0" indent="0">
              <a:spcBef>
                <a:spcPct val="35000"/>
              </a:spcBef>
              <a:buClr>
                <a:schemeClr val="tx1"/>
              </a:buClr>
              <a:buNone/>
            </a:pPr>
            <a:r>
              <a:rPr lang="en-US" altLang="en-US" dirty="0" smtClean="0">
                <a:latin typeface="Times New Roman" pitchFamily="18" charset="0"/>
              </a:rPr>
              <a:t>Special </a:t>
            </a:r>
            <a:r>
              <a:rPr lang="en-US" altLang="en-US" dirty="0">
                <a:latin typeface="Times New Roman" pitchFamily="18" charset="0"/>
              </a:rPr>
              <a:t>types of problems include those with:</a:t>
            </a:r>
          </a:p>
          <a:p>
            <a:pPr lvl="1"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tr-TR" altLang="en-US" dirty="0">
                <a:effectLst/>
                <a:latin typeface="Times New Roman" pitchFamily="18" charset="0"/>
              </a:rPr>
              <a:t>Redundancy  </a:t>
            </a:r>
          </a:p>
          <a:p>
            <a:pPr lvl="1"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tr-TR" altLang="en-US" dirty="0">
                <a:effectLst/>
                <a:latin typeface="Times New Roman" pitchFamily="18" charset="0"/>
              </a:rPr>
              <a:t>Infeasible solutions</a:t>
            </a:r>
          </a:p>
          <a:p>
            <a:pPr lvl="1"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tr-TR" altLang="en-US" dirty="0">
                <a:effectLst/>
                <a:latin typeface="Times New Roman" pitchFamily="18" charset="0"/>
              </a:rPr>
              <a:t>Unbounded</a:t>
            </a:r>
            <a:r>
              <a:rPr lang="en-US" altLang="en-US" dirty="0">
                <a:effectLst/>
                <a:latin typeface="Times New Roman" pitchFamily="18" charset="0"/>
              </a:rPr>
              <a:t> </a:t>
            </a:r>
            <a:r>
              <a:rPr lang="tr-TR" altLang="en-US" dirty="0">
                <a:effectLst/>
                <a:latin typeface="Times New Roman" pitchFamily="18" charset="0"/>
              </a:rPr>
              <a:t>solutions</a:t>
            </a:r>
            <a:endParaRPr lang="en-US" altLang="en-US" dirty="0">
              <a:effectLst/>
              <a:latin typeface="Times New Roman" pitchFamily="18" charset="0"/>
            </a:endParaRPr>
          </a:p>
          <a:p>
            <a:pPr lvl="1">
              <a:spcBef>
                <a:spcPct val="35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en-US" dirty="0">
                <a:effectLst/>
                <a:latin typeface="Times New Roman" pitchFamily="18" charset="0"/>
              </a:rPr>
              <a:t>Multiple optimal solutions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11560" y="260648"/>
            <a:ext cx="7389440" cy="120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tr-TR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IRREG</a:t>
            </a:r>
            <a:r>
              <a:rPr lang="en-US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</a:t>
            </a:r>
            <a:r>
              <a:rPr lang="tr-TR" alt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LAR TYPES OF LINEAR PROGRAMMING PROBLEMS</a:t>
            </a:r>
            <a:endParaRPr lang="en-US" altLang="en-US" sz="36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5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1560" y="263679"/>
            <a:ext cx="6315075" cy="617538"/>
          </a:xfrm>
        </p:spPr>
        <p:txBody>
          <a:bodyPr>
            <a:normAutofit fontScale="90000"/>
          </a:bodyPr>
          <a:lstStyle/>
          <a:p>
            <a:r>
              <a:rPr lang="tr-TR" sz="3600"/>
              <a:t> </a:t>
            </a:r>
            <a:endParaRPr lang="en-US" sz="3600" i="1">
              <a:solidFill>
                <a:srgbClr val="800000"/>
              </a:solidFill>
            </a:endParaRP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384969"/>
            <a:ext cx="6286500" cy="1066800"/>
          </a:xfrm>
          <a:ln>
            <a:solidFill>
              <a:srgbClr val="800000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Redundancy: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 redundant constraint is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constraint that does not affect </a:t>
            </a:r>
            <a:r>
              <a:rPr lang="tr-TR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feasible region in any way. 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 t="2979"/>
          <a:stretch>
            <a:fillRect/>
          </a:stretch>
        </p:blipFill>
        <p:spPr bwMode="auto">
          <a:xfrm>
            <a:off x="683568" y="1916832"/>
            <a:ext cx="41148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436096" y="2276872"/>
            <a:ext cx="266429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943100" algn="l"/>
              </a:tabLst>
            </a:pPr>
            <a:r>
              <a:rPr lang="en-US" sz="2800" dirty="0">
                <a:latin typeface="Times New Roman" pitchFamily="18" charset="0"/>
              </a:rPr>
              <a:t>Maximize Profit  </a:t>
            </a:r>
          </a:p>
          <a:p>
            <a:pPr>
              <a:tabLst>
                <a:tab pos="1943100" algn="l"/>
              </a:tabLst>
            </a:pPr>
            <a:r>
              <a:rPr lang="en-US" sz="2800" dirty="0">
                <a:latin typeface="Times New Roman" pitchFamily="18" charset="0"/>
              </a:rPr>
              <a:t>=  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+ 3</a:t>
            </a:r>
            <a:r>
              <a:rPr lang="en-US" sz="2800" i="1" dirty="0">
                <a:latin typeface="Times New Roman" pitchFamily="18" charset="0"/>
              </a:rPr>
              <a:t>Y</a:t>
            </a:r>
            <a:endParaRPr lang="en-US" sz="2800" dirty="0">
              <a:latin typeface="Times New Roman" pitchFamily="18" charset="0"/>
            </a:endParaRPr>
          </a:p>
          <a:p>
            <a:pPr eaLnBrk="0" hangingPunct="0">
              <a:tabLst>
                <a:tab pos="1943100" algn="l"/>
              </a:tabLst>
            </a:pPr>
            <a:r>
              <a:rPr lang="en-US" sz="2800" dirty="0">
                <a:latin typeface="Times New Roman" pitchFamily="18" charset="0"/>
              </a:rPr>
              <a:t>subject to:</a:t>
            </a:r>
          </a:p>
          <a:p>
            <a:pPr eaLnBrk="0" hangingPunct="0">
              <a:tabLst>
                <a:tab pos="1943100" algn="l"/>
              </a:tabLst>
            </a:pP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20</a:t>
            </a:r>
          </a:p>
          <a:p>
            <a:pPr eaLnBrk="0" hangingPunct="0">
              <a:tabLst>
                <a:tab pos="1943100" algn="l"/>
              </a:tabLst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 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30</a:t>
            </a:r>
          </a:p>
          <a:p>
            <a:pPr eaLnBrk="0" hangingPunct="0">
              <a:tabLst>
                <a:tab pos="1943100" algn="l"/>
              </a:tabLst>
            </a:pPr>
            <a:r>
              <a:rPr lang="en-U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 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25</a:t>
            </a:r>
          </a:p>
          <a:p>
            <a:pPr eaLnBrk="0" hangingPunct="0">
              <a:tabLst>
                <a:tab pos="1943100" algn="l"/>
              </a:tabLst>
            </a:pPr>
            <a:r>
              <a:rPr lang="en-US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 </a:t>
            </a:r>
            <a:r>
              <a:rPr lang="en-US" sz="2800" dirty="0">
                <a:latin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eaLnBrk="0" hangingPunct="0">
              <a:tabLst>
                <a:tab pos="1943100" algn="l"/>
              </a:tabLst>
            </a:pPr>
            <a:endParaRPr lang="en-US" sz="28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314450" y="457200"/>
            <a:ext cx="6515100" cy="1295400"/>
          </a:xfrm>
          <a:ln>
            <a:solidFill>
              <a:srgbClr val="800000"/>
            </a:solidFill>
          </a:ln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  <a:buFont typeface="Wingdings" pitchFamily="2" charset="2"/>
              <a:buNone/>
            </a:pPr>
            <a:r>
              <a:rPr lang="tr-TR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Infeasibility: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condition that arises when an LP problem has no solution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satisfies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of its constraints. 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060848"/>
            <a:ext cx="42291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724128" y="2420888"/>
            <a:ext cx="21054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Y 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400" dirty="0">
                <a:latin typeface="Times New Roman" pitchFamily="18" charset="0"/>
              </a:rPr>
              <a:t>  6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+  Y 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400" dirty="0">
                <a:latin typeface="Times New Roman" pitchFamily="18" charset="0"/>
              </a:rPr>
              <a:t>  8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400" dirty="0">
                <a:latin typeface="Times New Roman" pitchFamily="18" charset="0"/>
              </a:rPr>
              <a:t> 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745" y="306021"/>
            <a:ext cx="55939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of Linear Inequality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4136" y="1236194"/>
                <a:ext cx="423083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onsider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6" y="1236194"/>
                <a:ext cx="423083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602" t="-14583" b="-39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114634" y="2192803"/>
            <a:ext cx="370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5885" y="5265824"/>
            <a:ext cx="3626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99941" y="2818592"/>
            <a:ext cx="4072151" cy="2770497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ine Callout 1 (Accent Bar) 20"/>
              <p:cNvSpPr/>
              <p:nvPr/>
            </p:nvSpPr>
            <p:spPr>
              <a:xfrm>
                <a:off x="5406456" y="3405446"/>
                <a:ext cx="1320421" cy="327547"/>
              </a:xfrm>
              <a:prstGeom prst="accentCallout1">
                <a:avLst>
                  <a:gd name="adj1" fmla="val 18750"/>
                  <a:gd name="adj2" fmla="val -8333"/>
                  <a:gd name="adj3" fmla="val 304166"/>
                  <a:gd name="adj4" fmla="val -64690"/>
                </a:avLst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Line Callout 1 (Accent Bar)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07" y="3405445"/>
                <a:ext cx="1760561" cy="327547"/>
              </a:xfrm>
              <a:prstGeom prst="accentCallout1">
                <a:avLst>
                  <a:gd name="adj1" fmla="val 18750"/>
                  <a:gd name="adj2" fmla="val -8333"/>
                  <a:gd name="adj3" fmla="val 304166"/>
                  <a:gd name="adj4" fmla="val -6469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Connector 21"/>
          <p:cNvSpPr/>
          <p:nvPr/>
        </p:nvSpPr>
        <p:spPr>
          <a:xfrm>
            <a:off x="2550662" y="3023309"/>
            <a:ext cx="3428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327179" y="5370723"/>
            <a:ext cx="4635122" cy="22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5985632" y="5345134"/>
            <a:ext cx="81034" cy="5117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50662" y="2381863"/>
            <a:ext cx="10235" cy="32891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90133" y="2567253"/>
            <a:ext cx="7585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(0,6)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66428" y="4831020"/>
            <a:ext cx="9140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(10,0)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9585" y="539927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524280" y="2818592"/>
            <a:ext cx="865384" cy="186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46195" y="2970992"/>
            <a:ext cx="757769" cy="173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881457" y="3042571"/>
            <a:ext cx="780893" cy="173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95397" y="3180258"/>
            <a:ext cx="799731" cy="173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16525" y="3280256"/>
            <a:ext cx="800687" cy="177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262105" y="3362229"/>
            <a:ext cx="801475" cy="188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9" idx="0"/>
          </p:cNvCxnSpPr>
          <p:nvPr/>
        </p:nvCxnSpPr>
        <p:spPr>
          <a:xfrm flipH="1">
            <a:off x="2389664" y="3445257"/>
            <a:ext cx="807217" cy="19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490337" y="3556802"/>
            <a:ext cx="863987" cy="194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639944" y="3628452"/>
            <a:ext cx="859960" cy="1929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754685" y="3726744"/>
            <a:ext cx="889772" cy="199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875173" y="3854114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153728" y="5267068"/>
            <a:ext cx="698810" cy="154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861570" y="5141699"/>
            <a:ext cx="796802" cy="177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009547" y="3937069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154766" y="4034618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99986" y="4132167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424790" y="4230653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568849" y="4346617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714069" y="4446795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69566" y="4499017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993658" y="4642404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49159" y="4756174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304660" y="4811853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38498" y="4922300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584669" y="5017942"/>
            <a:ext cx="914348" cy="204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490557" y="4100029"/>
                <a:ext cx="1796832" cy="19304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This shaded region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400" b="1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743" y="4100029"/>
                <a:ext cx="2395776" cy="1569660"/>
              </a:xfrm>
              <a:prstGeom prst="rect">
                <a:avLst/>
              </a:prstGeom>
              <a:blipFill rotWithShape="0">
                <a:blip r:embed="rId4"/>
                <a:stretch>
                  <a:fillRect t="-38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1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 animBg="1"/>
      <p:bldP spid="27" grpId="0"/>
      <p:bldP spid="28" grpId="0"/>
      <p:bldP spid="29" grpId="0"/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27459" y="116632"/>
            <a:ext cx="7040885" cy="1140668"/>
          </a:xfrm>
          <a:ln>
            <a:solidFill>
              <a:srgbClr val="800000"/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tr-TR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Times New Roman" pitchFamily="18" charset="0"/>
              </a:rPr>
              <a:t>	</a:t>
            </a:r>
            <a:r>
              <a:rPr lang="en-US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Unboundedness: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Sometimes an LP model will not have a finite solution</a:t>
            </a:r>
            <a:r>
              <a:rPr lang="en-US">
                <a:latin typeface="Times New Roman" pitchFamily="18" charset="0"/>
              </a:rPr>
              <a:t> 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016" y="1700808"/>
            <a:ext cx="411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883084" y="1418945"/>
            <a:ext cx="24003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Maximize profit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 = $3X + $5Y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subject to: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X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800" dirty="0">
                <a:latin typeface="Times New Roman" pitchFamily="18" charset="0"/>
              </a:rPr>
              <a:t>  5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Y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latin typeface="Times New Roman" pitchFamily="18" charset="0"/>
              </a:rPr>
              <a:t>  10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X + 2Y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800" dirty="0">
                <a:latin typeface="Times New Roman" pitchFamily="18" charset="0"/>
              </a:rPr>
              <a:t>  10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X, Y 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800" dirty="0">
                <a:latin typeface="Times New Roman" pitchFamily="18" charset="0"/>
              </a:rPr>
              <a:t>  0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2400300" y="47244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2400300" y="4267200"/>
            <a:ext cx="177165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400300" y="3810000"/>
            <a:ext cx="24003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400300" y="3276600"/>
            <a:ext cx="291465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2400300" y="2743200"/>
            <a:ext cx="337185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3086100" y="48768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628900" y="48768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3371850" y="4648200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3714750" y="43434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3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188640"/>
            <a:ext cx="7632848" cy="1152128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MULTIPLE OPTIMAL SOLUTIONS</a:t>
            </a:r>
            <a:endParaRPr lang="en-US" sz="36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43608" y="1268760"/>
            <a:ext cx="7416824" cy="505584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LP problem may have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more than one optimal solution. 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</a:pP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Graphically, when the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isoprofit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isocost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) line runs </a:t>
            </a:r>
            <a:r>
              <a:rPr lang="en-US" dirty="0">
                <a:solidFill>
                  <a:srgbClr val="800000"/>
                </a:solidFill>
                <a:effectLst/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to a constraint in 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problem which lies in </a:t>
            </a:r>
            <a:r>
              <a:rPr lang="tr-TR" dirty="0"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direction in which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isoprofit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dirty="0" err="1">
                <a:effectLst/>
                <a:latin typeface="Times New Roman" pitchFamily="18" charset="0"/>
                <a:cs typeface="Times New Roman" pitchFamily="18" charset="0"/>
              </a:rPr>
              <a:t>isocost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) line is located.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</a:pP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In other words, when </a:t>
            </a:r>
            <a:r>
              <a:rPr lang="en-US" dirty="0">
                <a:solidFill>
                  <a:srgbClr val="800000"/>
                </a:solidFill>
                <a:effectLst/>
                <a:latin typeface="Times New Roman" pitchFamily="18" charset="0"/>
                <a:cs typeface="Times New Roman" pitchFamily="18" charset="0"/>
              </a:rPr>
              <a:t>they have </a:t>
            </a:r>
            <a:r>
              <a:rPr lang="tr-TR" dirty="0">
                <a:solidFill>
                  <a:srgbClr val="8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800000"/>
                </a:solidFill>
                <a:effectLst/>
                <a:latin typeface="Times New Roman" pitchFamily="18" charset="0"/>
                <a:cs typeface="Times New Roman" pitchFamily="18" charset="0"/>
              </a:rPr>
              <a:t>same slope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5900" y="220664"/>
            <a:ext cx="6257925" cy="769937"/>
          </a:xfrm>
        </p:spPr>
        <p:txBody>
          <a:bodyPr>
            <a:normAutofit fontScale="90000"/>
          </a:bodyPr>
          <a:lstStyle/>
          <a:p>
            <a:r>
              <a:rPr lang="tr-TR" sz="36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EXAMPLE: MULTIPLE OPTIMAL SOLUTIONS</a:t>
            </a:r>
            <a:endParaRPr lang="en-US" sz="3600" b="1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369219" y="1676402"/>
            <a:ext cx="3138488" cy="4422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	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/>
          <a:srcRect l="3563"/>
          <a:stretch>
            <a:fillRect/>
          </a:stretch>
        </p:blipFill>
        <p:spPr bwMode="auto">
          <a:xfrm>
            <a:off x="2051720" y="1197496"/>
            <a:ext cx="3744495" cy="36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Rectangle 5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1078707" y="4892675"/>
            <a:ext cx="6858000" cy="1828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600" dirty="0">
                <a:effectLst/>
                <a:latin typeface="Times New Roman" pitchFamily="18" charset="0"/>
                <a:cs typeface="Times New Roman" pitchFamily="18" charset="0"/>
              </a:rPr>
              <a:t>At profit level of $12, </a:t>
            </a:r>
            <a:r>
              <a:rPr lang="en-US" sz="2600" dirty="0" err="1">
                <a:effectLst/>
                <a:latin typeface="Times New Roman" pitchFamily="18" charset="0"/>
                <a:cs typeface="Times New Roman" pitchFamily="18" charset="0"/>
              </a:rPr>
              <a:t>isoprofit</a:t>
            </a:r>
            <a:r>
              <a:rPr lang="en-US" sz="2600" dirty="0">
                <a:effectLst/>
                <a:latin typeface="Times New Roman" pitchFamily="18" charset="0"/>
                <a:cs typeface="Times New Roman" pitchFamily="18" charset="0"/>
              </a:rPr>
              <a:t> line will rest directly on top of  first constraint line. 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600" dirty="0">
                <a:effectLst/>
                <a:latin typeface="Times New Roman" pitchFamily="18" charset="0"/>
                <a:cs typeface="Times New Roman" pitchFamily="18" charset="0"/>
              </a:rPr>
              <a:t>This means that any point along </a:t>
            </a:r>
            <a:r>
              <a:rPr lang="tr-TR" sz="2600" dirty="0"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effectLst/>
                <a:latin typeface="Times New Roman" pitchFamily="18" charset="0"/>
                <a:cs typeface="Times New Roman" pitchFamily="18" charset="0"/>
              </a:rPr>
              <a:t>line between corner points 1 and 2 provides an optimal X and Y combination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9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294" y="442499"/>
            <a:ext cx="525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Extreme Point Theorem: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0989" y="1711742"/>
            <a:ext cx="801464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Optimum Solution to a Linear Programming Problem, if it exists, occurs at one of the corner points  of the feasible region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(bounded/unbounded).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7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230" y="188640"/>
            <a:ext cx="84076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Solve a LP Model</a:t>
            </a:r>
          </a:p>
          <a:p>
            <a:pPr algn="ctr"/>
            <a:r>
              <a:rPr lang="en-US" sz="4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(To find the Optimal feasible solution)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551" y="2132856"/>
            <a:ext cx="8266921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 Method – If no. of variables is only two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Simplex method</a:t>
            </a:r>
          </a:p>
          <a:p>
            <a:pPr marL="2400300" lvl="4" indent="-571500" algn="just">
              <a:buFont typeface="Wingdings" panose="05000000000000000000" pitchFamily="2" charset="2"/>
              <a:buChar char="Ø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Phase Method</a:t>
            </a:r>
          </a:p>
          <a:p>
            <a:pPr marL="2400300" lvl="4" indent="-5715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M Method</a:t>
            </a:r>
          </a:p>
          <a:p>
            <a:pPr marL="2400300" lvl="4" indent="-571500" algn="just">
              <a:buFont typeface="Wingdings" panose="05000000000000000000" pitchFamily="2" charset="2"/>
              <a:buChar char="Ø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Phase Method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 Simplex Method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Revised Simplex Method</a:t>
            </a:r>
          </a:p>
          <a:p>
            <a:pPr marL="571500" indent="-5715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Bounded variables Method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					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9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81951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620688"/>
            <a:ext cx="405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Graphical Method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914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557" y="273922"/>
            <a:ext cx="8225335" cy="120451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Summary of the Graphical Solution Procedure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for Maximization </a:t>
            </a:r>
            <a:r>
              <a:rPr lang="en-US" sz="3200" b="1" dirty="0" smtClean="0">
                <a:latin typeface="+mn-lt"/>
              </a:rPr>
              <a:t>Problems:(Extreme </a:t>
            </a:r>
            <a:r>
              <a:rPr lang="en-US" sz="3200" b="1" dirty="0">
                <a:latin typeface="+mn-lt"/>
              </a:rPr>
              <a:t>P</a:t>
            </a:r>
            <a:r>
              <a:rPr lang="en-US" sz="3200" b="1" dirty="0" smtClean="0">
                <a:latin typeface="+mn-lt"/>
              </a:rPr>
              <a:t>oint </a:t>
            </a:r>
            <a:r>
              <a:rPr lang="en-US" sz="3200" b="1" dirty="0">
                <a:latin typeface="+mn-lt"/>
              </a:rPr>
              <a:t>S</a:t>
            </a:r>
            <a:r>
              <a:rPr lang="en-US" sz="3200" b="1" dirty="0" smtClean="0">
                <a:latin typeface="+mn-lt"/>
              </a:rPr>
              <a:t>olution Method)</a:t>
            </a:r>
            <a:endParaRPr lang="en-US" sz="3200" b="1" dirty="0">
              <a:latin typeface="+mn-lt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634" y="1559354"/>
            <a:ext cx="8173304" cy="4752595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Formulate the appropriate Linear programming model of the given decision problem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Draw the graphs of the constraints.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Determine </a:t>
            </a:r>
            <a:r>
              <a:rPr lang="en-US" sz="2000" dirty="0"/>
              <a:t>the feasible region that satisfies all the constraints simultaneously.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Find the corner points of the feasible region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Evaluate the value of objective function at each of the corner points.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800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 smtClean="0"/>
              <a:t>In case of maximization problem, the corner point at which the objective function has a maximum value represents the optimal solution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 smtClean="0"/>
              <a:t>In </a:t>
            </a:r>
            <a:r>
              <a:rPr lang="en-US" sz="2000" b="1" dirty="0"/>
              <a:t>case of </a:t>
            </a:r>
            <a:r>
              <a:rPr lang="en-US" sz="2000" b="1" dirty="0" smtClean="0"/>
              <a:t>minimization problem</a:t>
            </a:r>
            <a:r>
              <a:rPr lang="en-US" sz="2000" b="1" dirty="0"/>
              <a:t>, the corner point at which the objective function has a </a:t>
            </a:r>
            <a:r>
              <a:rPr lang="en-US" sz="2000" b="1" dirty="0" smtClean="0"/>
              <a:t>minimum value </a:t>
            </a:r>
            <a:r>
              <a:rPr lang="en-US" sz="2000" b="1" dirty="0"/>
              <a:t>represents the optimal solution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661" y="188213"/>
            <a:ext cx="8892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to solve LPP using Graphical Method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12559" y="3315994"/>
                <a:ext cx="4896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𝑴𝒂𝒙𝒊𝒎𝒊𝒛𝒆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59" y="3315994"/>
                <a:ext cx="4896469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73588" y="4493691"/>
                <a:ext cx="480862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𝟐𝟓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𝟓𝟎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55" y="4493691"/>
                <a:ext cx="4808624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9721" y="5141947"/>
                <a:ext cx="3804952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15" y="5141947"/>
                <a:ext cx="3917162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78290" y="5825276"/>
                <a:ext cx="363977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4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15" y="5825276"/>
                <a:ext cx="3639779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91680" y="3895581"/>
            <a:ext cx="2393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Subject to 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51" y="1146394"/>
            <a:ext cx="885895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the previously discussed Fruit-Sellers Problem.</a:t>
            </a:r>
          </a:p>
          <a:p>
            <a:pPr algn="just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73549" y="2013156"/>
            <a:ext cx="37353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LP Model 1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2184009" y="520506"/>
            <a:ext cx="21102" cy="5627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92337" y="5835752"/>
            <a:ext cx="6145141" cy="191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641485317"/>
              </p:ext>
            </p:extLst>
          </p:nvPr>
        </p:nvGraphicFramePr>
        <p:xfrm>
          <a:off x="1892490" y="826342"/>
          <a:ext cx="6096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060910" y="5983398"/>
                <a:ext cx="612540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970" y="5983398"/>
                <a:ext cx="61253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52230" y="499300"/>
                <a:ext cx="62081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74" y="499300"/>
                <a:ext cx="6208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892490" y="1719618"/>
            <a:ext cx="5262349" cy="4427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ine Callout 1 20"/>
              <p:cNvSpPr/>
              <p:nvPr/>
            </p:nvSpPr>
            <p:spPr>
              <a:xfrm>
                <a:off x="6680312" y="5125681"/>
                <a:ext cx="949054" cy="395785"/>
              </a:xfrm>
              <a:prstGeom prst="borderCallout1">
                <a:avLst>
                  <a:gd name="adj1" fmla="val 18750"/>
                  <a:gd name="adj2" fmla="val -8333"/>
                  <a:gd name="adj3" fmla="val 53879"/>
                  <a:gd name="adj4" fmla="val -4874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Line Callout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082" y="5125680"/>
                <a:ext cx="1265405" cy="395785"/>
              </a:xfrm>
              <a:prstGeom prst="borderCallout1">
                <a:avLst>
                  <a:gd name="adj1" fmla="val 18750"/>
                  <a:gd name="adj2" fmla="val -8333"/>
                  <a:gd name="adj3" fmla="val 53879"/>
                  <a:gd name="adj4" fmla="val -48745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562970" y="192433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77270" y="207673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78151" y="214574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92451" y="229814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127509" y="239488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262128" y="254841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96746" y="2700717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52723" y="2771928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687918" y="2924326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821656" y="306315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97401" y="317168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121235" y="329820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307254" y="3316601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91114" y="3493737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524981" y="3619680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650934" y="375518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795945" y="3856930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61427" y="392735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075727" y="407975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90027" y="423215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365351" y="430295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532353" y="442815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55883" y="458055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31932" y="4673581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965737" y="481703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100853" y="491453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256147" y="506710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370447" y="5219504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545249" y="5270891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711526" y="538764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825826" y="5514175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981413" y="5649627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144939" y="577799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59239" y="5930399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457161" y="6015412"/>
            <a:ext cx="1535373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C1DD7-7C6D-4ED9-B6A6-F48CEDCD6F8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3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7" grpId="0"/>
      <p:bldP spid="1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850</Words>
  <Application>Microsoft Office PowerPoint</Application>
  <PresentationFormat>On-screen Show (4:3)</PresentationFormat>
  <Paragraphs>250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the Graphical Solution Procedure for Maximization Problems:(Extreme Point Solution Method)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MULTIPLE OPTIMAL SOLUTIONS</vt:lpstr>
      <vt:lpstr>EXAMPLE: MULTIPLE OPTIMAL SOLUTIONS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Hewlett-Packard Company</cp:lastModifiedBy>
  <cp:revision>61</cp:revision>
  <dcterms:created xsi:type="dcterms:W3CDTF">2020-08-13T09:24:46Z</dcterms:created>
  <dcterms:modified xsi:type="dcterms:W3CDTF">2021-09-06T04:10:57Z</dcterms:modified>
</cp:coreProperties>
</file>