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2" r:id="rId7"/>
    <p:sldId id="280" r:id="rId8"/>
    <p:sldId id="279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3" r:id="rId26"/>
    <p:sldId id="284" r:id="rId27"/>
    <p:sldId id="285" r:id="rId28"/>
    <p:sldId id="286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AC2EF-3FFB-4009-89D3-31630D2FB4F4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1166A-4C46-4B1F-8E0B-9B7FFDF6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2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C4253D-2335-4C77-90CA-7C5E7227C58E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Tahoma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999046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BC4CBC-E903-4976-B12F-251E8819E1AD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156850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D1F82D-1B0B-42E2-B3D0-D1AFD59552CC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37203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0E8665-D5BF-4390-8A22-936423D7BB1E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Tahoma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41135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272F36-139B-494A-B50B-7C8A3A403EAC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Tahoma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344191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857F2C-551E-4F31-B86F-44863DF95FED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Tahom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364554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E49DFF-60FD-4BFA-9A67-F57FA8B44FF3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292528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ADFE09-0B60-4975-AF5A-59E3EB9DC0F8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Tahoma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2436139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D85E46-9996-4532-ADBD-CC4E6272DCA8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345992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BC4CBC-E903-4976-B12F-251E8819E1AD}" type="slidenum">
              <a:rPr lang="en-US"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309909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7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9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8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3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8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7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0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71B-2098-40F8-A0B5-890DBE3CF60F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7AC0-2F3F-49DD-B792-6CB4344C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9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Example 3</a:t>
            </a:r>
            <a:r>
              <a:rPr lang="en-IN" sz="5400" dirty="0" smtClean="0"/>
              <a:t> </a:t>
            </a:r>
            <a:r>
              <a:rPr lang="en-IN" dirty="0" smtClean="0"/>
              <a:t>(Simplex Method)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835150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sz="4000" dirty="0" smtClean="0"/>
                  <a:t>Solve the following LPP by Simplex Method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Minimize  Z=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-3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  </a:t>
                </a:r>
              </a:p>
              <a:p>
                <a:pPr marL="0" indent="0">
                  <a:buNone/>
                </a:pPr>
                <a:endParaRPr lang="en-IN" sz="4000" dirty="0" smtClean="0"/>
              </a:p>
              <a:p>
                <a:pPr marL="0" indent="0">
                  <a:buNone/>
                </a:pPr>
                <a:r>
                  <a:rPr lang="en-IN" sz="3200" dirty="0" smtClean="0"/>
                  <a:t>Subject to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	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≤ 7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	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≥ -12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	-4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+8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≤10 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 ≥ 0</a:t>
                </a:r>
                <a:endParaRPr lang="en-IN" sz="4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835150"/>
                <a:ext cx="10515600" cy="4351338"/>
              </a:xfrm>
              <a:blipFill rotWithShape="0">
                <a:blip r:embed="rId2"/>
                <a:stretch>
                  <a:fillRect l="-1855" t="-5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5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-236899" y="148712"/>
            <a:ext cx="9220923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Phase Simplex Method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مربع نص 10"/>
          <p:cNvSpPr txBox="1">
            <a:spLocks noChangeArrowheads="1"/>
          </p:cNvSpPr>
          <p:nvPr/>
        </p:nvSpPr>
        <p:spPr bwMode="auto">
          <a:xfrm>
            <a:off x="930868" y="1419867"/>
            <a:ext cx="3214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ahoma" pitchFamily="34" charset="0"/>
              </a:rPr>
              <a:t>Example 1</a:t>
            </a:r>
            <a:endParaRPr lang="ar-S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ahoma" pitchFamily="34" charset="0"/>
            </a:endParaRPr>
          </a:p>
        </p:txBody>
      </p:sp>
      <p:sp>
        <p:nvSpPr>
          <p:cNvPr id="12" name="مربع نص 11"/>
          <p:cNvSpPr txBox="1">
            <a:spLocks noChangeArrowheads="1"/>
          </p:cNvSpPr>
          <p:nvPr/>
        </p:nvSpPr>
        <p:spPr bwMode="auto">
          <a:xfrm>
            <a:off x="840149" y="2194306"/>
            <a:ext cx="8143875" cy="66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800" dirty="0" smtClean="0">
                <a:cs typeface="Tahoma" pitchFamily="34" charset="0"/>
              </a:rPr>
              <a:t>Minimize  </a:t>
            </a:r>
            <a:endParaRPr lang="ar-SA" dirty="0">
              <a:cs typeface="Tahoma" pitchFamily="34" charset="0"/>
            </a:endParaRPr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18695"/>
              </p:ext>
            </p:extLst>
          </p:nvPr>
        </p:nvGraphicFramePr>
        <p:xfrm>
          <a:off x="2532062" y="2348726"/>
          <a:ext cx="1714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4" imgW="736560" imgH="215640" progId="Equation.3">
                  <p:embed/>
                </p:oleObj>
              </mc:Choice>
              <mc:Fallback>
                <p:oleObj name="Equation" r:id="rId4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2348726"/>
                        <a:ext cx="17145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مربع نص 14"/>
          <p:cNvSpPr txBox="1">
            <a:spLocks noChangeArrowheads="1"/>
          </p:cNvSpPr>
          <p:nvPr/>
        </p:nvSpPr>
        <p:spPr bwMode="auto">
          <a:xfrm>
            <a:off x="930868" y="3051397"/>
            <a:ext cx="1829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cs typeface="Tahoma" pitchFamily="34" charset="0"/>
              </a:rPr>
              <a:t>Subject to</a:t>
            </a:r>
            <a:r>
              <a:rPr lang="en-US" dirty="0">
                <a:cs typeface="Tahoma" pitchFamily="34" charset="0"/>
              </a:rPr>
              <a:t>:</a:t>
            </a:r>
            <a:endParaRPr lang="ar-SA" dirty="0">
              <a:cs typeface="Tahoma" pitchFamily="34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07179"/>
              </p:ext>
            </p:extLst>
          </p:nvPr>
        </p:nvGraphicFramePr>
        <p:xfrm>
          <a:off x="2532062" y="3594665"/>
          <a:ext cx="18415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6" imgW="812520" imgH="914400" progId="Equation.3">
                  <p:embed/>
                </p:oleObj>
              </mc:Choice>
              <mc:Fallback>
                <p:oleObj name="Equation" r:id="rId6" imgW="812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3594665"/>
                        <a:ext cx="1841500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5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ربع نص 9"/>
          <p:cNvSpPr txBox="1">
            <a:spLocks noChangeArrowheads="1"/>
          </p:cNvSpPr>
          <p:nvPr/>
        </p:nvSpPr>
        <p:spPr bwMode="auto">
          <a:xfrm>
            <a:off x="1021378" y="445143"/>
            <a:ext cx="3857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b="1" dirty="0">
                <a:cs typeface="Tahoma" pitchFamily="34" charset="0"/>
              </a:rPr>
              <a:t>Solution:</a:t>
            </a:r>
            <a:endParaRPr lang="ar-SA" sz="3200" b="1" dirty="0">
              <a:cs typeface="Tahoma" pitchFamily="34" charset="0"/>
            </a:endParaRPr>
          </a:p>
        </p:txBody>
      </p:sp>
      <p:sp>
        <p:nvSpPr>
          <p:cNvPr id="13" name="مربع نص 12"/>
          <p:cNvSpPr txBox="1">
            <a:spLocks noChangeArrowheads="1"/>
          </p:cNvSpPr>
          <p:nvPr/>
        </p:nvSpPr>
        <p:spPr bwMode="auto">
          <a:xfrm>
            <a:off x="1850893" y="1172793"/>
            <a:ext cx="4127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ahoma" pitchFamily="34" charset="0"/>
              </a:rPr>
              <a:t>Phase I: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ahoma" pitchFamily="34" charset="0"/>
              </a:rPr>
              <a:t>AUXIALIARY </a:t>
            </a:r>
            <a:r>
              <a:rPr lang="en-US" sz="2800" dirty="0" smtClean="0">
                <a:ln w="0"/>
                <a:cs typeface="Tahoma" pitchFamily="34" charset="0"/>
              </a:rPr>
              <a:t>LPP</a:t>
            </a:r>
            <a:endParaRPr lang="ar-SA" sz="2800" dirty="0">
              <a:ln w="0"/>
              <a:cs typeface="Tahoma" pitchFamily="34" charset="0"/>
            </a:endParaRPr>
          </a:p>
        </p:txBody>
      </p:sp>
      <p:sp>
        <p:nvSpPr>
          <p:cNvPr id="14" name="مربع نص 13"/>
          <p:cNvSpPr txBox="1">
            <a:spLocks noChangeArrowheads="1"/>
          </p:cNvSpPr>
          <p:nvPr/>
        </p:nvSpPr>
        <p:spPr bwMode="auto">
          <a:xfrm>
            <a:off x="1774031" y="1886744"/>
            <a:ext cx="19288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dirty="0">
                <a:cs typeface="Tahoma" pitchFamily="34" charset="0"/>
              </a:rPr>
              <a:t>Minimize: </a:t>
            </a:r>
            <a:endParaRPr lang="ar-SA" sz="2800" dirty="0">
              <a:cs typeface="Tahoma" pitchFamily="34" charset="0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35816"/>
              </p:ext>
            </p:extLst>
          </p:nvPr>
        </p:nvGraphicFramePr>
        <p:xfrm>
          <a:off x="3595688" y="2000675"/>
          <a:ext cx="1362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4" imgW="685800" imgH="215640" progId="Equation.3">
                  <p:embed/>
                </p:oleObj>
              </mc:Choice>
              <mc:Fallback>
                <p:oleObj name="Equation" r:id="rId4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000675"/>
                        <a:ext cx="13620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مربع نص 17"/>
          <p:cNvSpPr txBox="1">
            <a:spLocks noChangeArrowheads="1"/>
          </p:cNvSpPr>
          <p:nvPr/>
        </p:nvSpPr>
        <p:spPr bwMode="auto">
          <a:xfrm>
            <a:off x="1708563" y="2552839"/>
            <a:ext cx="2059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cs typeface="Tahoma" pitchFamily="34" charset="0"/>
              </a:rPr>
              <a:t>Subject to:</a:t>
            </a:r>
            <a:endParaRPr lang="ar-SA" sz="2800" dirty="0">
              <a:cs typeface="Tahoma" pitchFamily="34" charset="0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28414"/>
              </p:ext>
            </p:extLst>
          </p:nvPr>
        </p:nvGraphicFramePr>
        <p:xfrm>
          <a:off x="3109443" y="3074221"/>
          <a:ext cx="321468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6" imgW="1917360" imgH="914400" progId="Equation.3">
                  <p:embed/>
                </p:oleObj>
              </mc:Choice>
              <mc:Fallback>
                <p:oleObj name="Equation" r:id="rId6" imgW="1917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443" y="3074221"/>
                        <a:ext cx="3214688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1371" y="5355697"/>
                <a:ext cx="84035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 smtClean="0"/>
                  <a:t>are the artificial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800" dirty="0" smtClean="0"/>
                  <a:t>is the slack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800" dirty="0" smtClean="0"/>
                  <a:t>is the surplus variable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71" y="5355697"/>
                <a:ext cx="8403529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1450" t="-6410" b="-17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9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494577" y="207744"/>
            <a:ext cx="922092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Iteration 1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جدول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13537"/>
              </p:ext>
            </p:extLst>
          </p:nvPr>
        </p:nvGraphicFramePr>
        <p:xfrm>
          <a:off x="2665925" y="971929"/>
          <a:ext cx="6302600" cy="2294770"/>
        </p:xfrm>
        <a:graphic>
          <a:graphicData uri="http://schemas.openxmlformats.org/drawingml/2006/table">
            <a:tbl>
              <a:tblPr rtl="1" firstRow="1" bandRow="1">
                <a:tableStyleId>{0660B408-B3CF-4A94-85FC-2B1E0A45F4A2}</a:tableStyleId>
              </a:tblPr>
              <a:tblGrid>
                <a:gridCol w="787825"/>
                <a:gridCol w="787825"/>
                <a:gridCol w="787825"/>
                <a:gridCol w="787825"/>
                <a:gridCol w="787825"/>
                <a:gridCol w="787825"/>
                <a:gridCol w="787825"/>
                <a:gridCol w="787825"/>
              </a:tblGrid>
              <a:tr h="757906">
                <a:tc>
                  <a:txBody>
                    <a:bodyPr/>
                    <a:lstStyle/>
                    <a:p>
                      <a:pPr algn="ctr" rtl="1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RHS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</a:p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2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S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2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2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x4</a:t>
                      </a:r>
                      <a:endParaRPr kumimoji="0" lang="ar-SA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4216"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مربع نص 11"/>
          <p:cNvSpPr txBox="1">
            <a:spLocks noChangeArrowheads="1"/>
          </p:cNvSpPr>
          <p:nvPr/>
        </p:nvSpPr>
        <p:spPr bwMode="auto">
          <a:xfrm>
            <a:off x="2141181" y="3258406"/>
            <a:ext cx="79295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cs typeface="Tahoma" pitchFamily="34" charset="0"/>
              </a:rPr>
              <a:t>New r-row = Old r-row + 1* </a:t>
            </a:r>
            <a:r>
              <a:rPr lang="en-US" sz="2400" b="1" dirty="0">
                <a:cs typeface="Tahoma" pitchFamily="34" charset="0"/>
              </a:rPr>
              <a:t>R</a:t>
            </a:r>
            <a:r>
              <a:rPr lang="en-US" sz="2400" b="1" baseline="-25000" dirty="0">
                <a:cs typeface="Tahoma" pitchFamily="34" charset="0"/>
              </a:rPr>
              <a:t>1</a:t>
            </a:r>
            <a:r>
              <a:rPr lang="en-US" sz="2400" b="1" dirty="0">
                <a:cs typeface="Tahoma" pitchFamily="34" charset="0"/>
              </a:rPr>
              <a:t>-row + </a:t>
            </a:r>
            <a:r>
              <a:rPr lang="en-US" sz="2400" b="1" dirty="0" smtClean="0">
                <a:cs typeface="Tahoma" pitchFamily="34" charset="0"/>
              </a:rPr>
              <a:t>1*R</a:t>
            </a:r>
            <a:r>
              <a:rPr lang="en-US" sz="2400" b="1" baseline="-25000" dirty="0" smtClean="0">
                <a:cs typeface="Tahoma" pitchFamily="34" charset="0"/>
              </a:rPr>
              <a:t>2 </a:t>
            </a:r>
            <a:r>
              <a:rPr lang="en-US" sz="2400" b="1" dirty="0">
                <a:cs typeface="Tahoma" pitchFamily="34" charset="0"/>
              </a:rPr>
              <a:t>-row</a:t>
            </a:r>
            <a:r>
              <a:rPr lang="en-US" sz="2400" b="1" dirty="0">
                <a:solidFill>
                  <a:schemeClr val="bg1"/>
                </a:solidFill>
                <a:cs typeface="Tahoma" pitchFamily="34" charset="0"/>
              </a:rPr>
              <a:t> </a:t>
            </a:r>
            <a:endParaRPr lang="ar-SA" sz="2400" dirty="0">
              <a:solidFill>
                <a:schemeClr val="bg1"/>
              </a:solidFill>
              <a:cs typeface="Tahoma" pitchFamily="34" charset="0"/>
            </a:endParaRPr>
          </a:p>
          <a:p>
            <a:endParaRPr lang="ar-SA" sz="2400" dirty="0">
              <a:cs typeface="Tahoma" pitchFamily="34" charset="0"/>
            </a:endParaRPr>
          </a:p>
        </p:txBody>
      </p:sp>
      <p:graphicFrame>
        <p:nvGraphicFramePr>
          <p:cNvPr id="15" name="جدول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5450"/>
              </p:ext>
            </p:extLst>
          </p:nvPr>
        </p:nvGraphicFramePr>
        <p:xfrm>
          <a:off x="2309780" y="3857625"/>
          <a:ext cx="7405720" cy="2001520"/>
        </p:xfrm>
        <a:graphic>
          <a:graphicData uri="http://schemas.openxmlformats.org/drawingml/2006/table">
            <a:tbl>
              <a:tblPr rtl="1" firstRow="1" bandRow="1">
                <a:tableStyleId>{0660B408-B3CF-4A94-85FC-2B1E0A45F4A2}</a:tableStyleId>
              </a:tblPr>
              <a:tblGrid>
                <a:gridCol w="925715"/>
                <a:gridCol w="925715"/>
                <a:gridCol w="925715"/>
                <a:gridCol w="925715"/>
                <a:gridCol w="925715"/>
                <a:gridCol w="925715"/>
                <a:gridCol w="925715"/>
                <a:gridCol w="925715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RHS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Basic variable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S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x4</a:t>
                      </a:r>
                      <a:endParaRPr kumimoji="0" lang="ar-SA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IN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ar-SA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جدول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873"/>
              </p:ext>
            </p:extLst>
          </p:nvPr>
        </p:nvGraphicFramePr>
        <p:xfrm>
          <a:off x="2309778" y="1931988"/>
          <a:ext cx="7858160" cy="2307592"/>
        </p:xfrm>
        <a:graphic>
          <a:graphicData uri="http://schemas.openxmlformats.org/drawingml/2006/table">
            <a:tbl>
              <a:tblPr rtl="1" firstRow="1" bandRow="1">
                <a:tableStyleId>{0660B408-B3CF-4A94-85FC-2B1E0A45F4A2}</a:tableStyleId>
              </a:tblPr>
              <a:tblGrid>
                <a:gridCol w="982270"/>
                <a:gridCol w="982270"/>
                <a:gridCol w="982270"/>
                <a:gridCol w="982270"/>
                <a:gridCol w="982270"/>
                <a:gridCol w="982270"/>
                <a:gridCol w="982270"/>
                <a:gridCol w="982270"/>
              </a:tblGrid>
              <a:tr h="447358">
                <a:tc>
                  <a:txBody>
                    <a:bodyPr/>
                    <a:lstStyle/>
                    <a:p>
                      <a:pPr algn="ctr" rtl="1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RHS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Basic variable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735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-1/5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1/5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S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735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6/5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-4/5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-3/5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735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x4</a:t>
                      </a:r>
                      <a:endParaRPr kumimoji="0" lang="ar-SA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7358"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IN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ar-SA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مربع نص 6"/>
          <p:cNvSpPr txBox="1">
            <a:spLocks noChangeArrowheads="1"/>
          </p:cNvSpPr>
          <p:nvPr/>
        </p:nvSpPr>
        <p:spPr bwMode="auto">
          <a:xfrm>
            <a:off x="1437470" y="852624"/>
            <a:ext cx="8286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 dirty="0">
                <a:cs typeface="Tahoma" pitchFamily="34" charset="0"/>
              </a:rPr>
              <a:t>By using new r-row, we solve Phase I of the problem which yields the following optimum tableau</a:t>
            </a:r>
            <a:endParaRPr lang="ar-SA" sz="2400" dirty="0">
              <a:cs typeface="Tahoma" pitchFamily="34" charset="0"/>
            </a:endParaRPr>
          </a:p>
        </p:txBody>
      </p:sp>
      <p:sp>
        <p:nvSpPr>
          <p:cNvPr id="9" name="مربع نص 8"/>
          <p:cNvSpPr txBox="1">
            <a:spLocks noChangeArrowheads="1"/>
          </p:cNvSpPr>
          <p:nvPr/>
        </p:nvSpPr>
        <p:spPr bwMode="auto">
          <a:xfrm>
            <a:off x="2024063" y="4321177"/>
            <a:ext cx="8143875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dirty="0">
                <a:cs typeface="Tahoma" pitchFamily="34" charset="0"/>
              </a:rPr>
              <a:t>Because minimum r=0, Phase I produces the basic feasible solution:</a:t>
            </a:r>
          </a:p>
          <a:p>
            <a:pPr algn="l"/>
            <a:endParaRPr lang="en-US" sz="2400" dirty="0">
              <a:cs typeface="Tahoma" pitchFamily="34" charset="0"/>
            </a:endParaRPr>
          </a:p>
          <a:p>
            <a:pPr algn="l"/>
            <a:r>
              <a:rPr lang="en-US" dirty="0">
                <a:cs typeface="Tahoma" pitchFamily="34" charset="0"/>
              </a:rPr>
              <a:t> </a:t>
            </a:r>
            <a:endParaRPr lang="ar-SA" dirty="0">
              <a:cs typeface="Tahoma" pitchFamily="34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32293"/>
              </p:ext>
            </p:extLst>
          </p:nvPr>
        </p:nvGraphicFramePr>
        <p:xfrm>
          <a:off x="4311269" y="5135803"/>
          <a:ext cx="3092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4" imgW="1549080" imgH="393480" progId="Equation.3">
                  <p:embed/>
                </p:oleObj>
              </mc:Choice>
              <mc:Fallback>
                <p:oleObj name="Equation" r:id="rId4" imgW="1549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269" y="5135803"/>
                        <a:ext cx="309245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ربع نص 6"/>
          <p:cNvSpPr txBox="1">
            <a:spLocks noChangeArrowheads="1"/>
          </p:cNvSpPr>
          <p:nvPr/>
        </p:nvSpPr>
        <p:spPr bwMode="auto">
          <a:xfrm>
            <a:off x="1881188" y="465467"/>
            <a:ext cx="8286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3600" b="1" dirty="0">
                <a:cs typeface="Tahoma" pitchFamily="34" charset="0"/>
              </a:rPr>
              <a:t>Phase II</a:t>
            </a:r>
            <a:endParaRPr lang="ar-SA" sz="3600" b="1" dirty="0">
              <a:cs typeface="Tahoma" pitchFamily="34" charset="0"/>
            </a:endParaRPr>
          </a:p>
        </p:txBody>
      </p:sp>
      <p:sp>
        <p:nvSpPr>
          <p:cNvPr id="9" name="مربع نص 8"/>
          <p:cNvSpPr txBox="1">
            <a:spLocks noChangeArrowheads="1"/>
          </p:cNvSpPr>
          <p:nvPr/>
        </p:nvSpPr>
        <p:spPr bwMode="auto">
          <a:xfrm>
            <a:off x="1688006" y="1293124"/>
            <a:ext cx="81438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cs typeface="Tahoma" pitchFamily="34" charset="0"/>
              </a:rPr>
              <a:t>After eliminating artificial variables column, the original problem can be written as:</a:t>
            </a:r>
          </a:p>
          <a:p>
            <a:pPr algn="l"/>
            <a:endParaRPr lang="en-US" sz="2000" dirty="0">
              <a:cs typeface="Tahoma" pitchFamily="34" charset="0"/>
            </a:endParaRPr>
          </a:p>
          <a:p>
            <a:pPr algn="l"/>
            <a:r>
              <a:rPr lang="en-US" sz="2000" dirty="0">
                <a:cs typeface="Tahoma" pitchFamily="34" charset="0"/>
              </a:rPr>
              <a:t> </a:t>
            </a:r>
            <a:endParaRPr lang="ar-SA" sz="2000" dirty="0">
              <a:cs typeface="Tahoma" pitchFamily="34" charset="0"/>
            </a:endParaRPr>
          </a:p>
        </p:txBody>
      </p:sp>
      <p:sp>
        <p:nvSpPr>
          <p:cNvPr id="11" name="مربع نص 10"/>
          <p:cNvSpPr txBox="1">
            <a:spLocks noChangeArrowheads="1"/>
          </p:cNvSpPr>
          <p:nvPr/>
        </p:nvSpPr>
        <p:spPr bwMode="auto">
          <a:xfrm>
            <a:off x="1809751" y="2286000"/>
            <a:ext cx="1928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cs typeface="Tahoma" pitchFamily="34" charset="0"/>
              </a:rPr>
              <a:t>Minimize: </a:t>
            </a:r>
            <a:endParaRPr lang="ar-SA" sz="2400" dirty="0">
              <a:cs typeface="Tahoma" pitchFamily="34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213667"/>
              </p:ext>
            </p:extLst>
          </p:nvPr>
        </p:nvGraphicFramePr>
        <p:xfrm>
          <a:off x="3458716" y="2302519"/>
          <a:ext cx="1462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4" imgW="736560" imgH="215640" progId="Equation.3">
                  <p:embed/>
                </p:oleObj>
              </mc:Choice>
              <mc:Fallback>
                <p:oleObj name="Equation" r:id="rId4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716" y="2302519"/>
                        <a:ext cx="14620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مربع نص 12"/>
          <p:cNvSpPr txBox="1">
            <a:spLocks noChangeArrowheads="1"/>
          </p:cNvSpPr>
          <p:nvPr/>
        </p:nvSpPr>
        <p:spPr bwMode="auto">
          <a:xfrm>
            <a:off x="1809751" y="2918496"/>
            <a:ext cx="1714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cs typeface="Tahoma" pitchFamily="34" charset="0"/>
              </a:rPr>
              <a:t>Subject to</a:t>
            </a:r>
            <a:r>
              <a:rPr lang="en-US" sz="2400" dirty="0" smtClean="0">
                <a:cs typeface="Tahoma" pitchFamily="34" charset="0"/>
              </a:rPr>
              <a:t>:      </a:t>
            </a:r>
          </a:p>
          <a:p>
            <a:pPr algn="l"/>
            <a:endParaRPr lang="ar-SA" sz="2400" dirty="0"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12997" y="3272585"/>
                <a:ext cx="4981360" cy="183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7" y="3272585"/>
                <a:ext cx="4981360" cy="1837234"/>
              </a:xfrm>
              <a:prstGeom prst="rect">
                <a:avLst/>
              </a:prstGeom>
              <a:blipFill rotWithShape="0"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1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جدول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44070"/>
              </p:ext>
            </p:extLst>
          </p:nvPr>
        </p:nvGraphicFramePr>
        <p:xfrm>
          <a:off x="3095999" y="996950"/>
          <a:ext cx="6318457" cy="2626678"/>
        </p:xfrm>
        <a:graphic>
          <a:graphicData uri="http://schemas.openxmlformats.org/drawingml/2006/table">
            <a:tbl>
              <a:tblPr rtl="1" firstRow="1" bandRow="1">
                <a:tableStyleId>{0660B408-B3CF-4A94-85FC-2B1E0A45F4A2}</a:tableStyleId>
              </a:tblPr>
              <a:tblGrid>
                <a:gridCol w="1053076"/>
                <a:gridCol w="1053076"/>
                <a:gridCol w="1053076"/>
                <a:gridCol w="1053076"/>
                <a:gridCol w="954507"/>
                <a:gridCol w="1151646"/>
              </a:tblGrid>
              <a:tr h="791774">
                <a:tc>
                  <a:txBody>
                    <a:bodyPr/>
                    <a:lstStyle/>
                    <a:p>
                      <a:pPr algn="ctr" rtl="1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RHS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</a:p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872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1/5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S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872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6/5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-3/5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872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x4</a:t>
                      </a:r>
                      <a:endParaRPr kumimoji="0" lang="ar-SA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726">
                <a:tc>
                  <a:txBody>
                    <a:bodyPr/>
                    <a:lstStyle/>
                    <a:p>
                      <a:pPr algn="ctr" rtl="1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ar-SA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kumimoji="0" lang="ar-SA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مربع نص 14"/>
          <p:cNvSpPr txBox="1">
            <a:spLocks noChangeArrowheads="1"/>
          </p:cNvSpPr>
          <p:nvPr/>
        </p:nvSpPr>
        <p:spPr bwMode="auto">
          <a:xfrm>
            <a:off x="1881188" y="3857626"/>
            <a:ext cx="8001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800" dirty="0">
                <a:cs typeface="Tahoma" pitchFamily="34" charset="0"/>
              </a:rPr>
              <a:t>Again, because basic variables x</a:t>
            </a:r>
            <a:r>
              <a:rPr lang="en-US" sz="2800" baseline="-25000" dirty="0">
                <a:cs typeface="Tahoma" pitchFamily="34" charset="0"/>
              </a:rPr>
              <a:t>1 </a:t>
            </a:r>
            <a:r>
              <a:rPr lang="en-US" sz="2800" dirty="0">
                <a:cs typeface="Tahoma" pitchFamily="34" charset="0"/>
              </a:rPr>
              <a:t> and x</a:t>
            </a:r>
            <a:r>
              <a:rPr lang="en-US" sz="2800" baseline="-25000" dirty="0">
                <a:cs typeface="Tahoma" pitchFamily="34" charset="0"/>
              </a:rPr>
              <a:t>2 </a:t>
            </a:r>
            <a:r>
              <a:rPr lang="en-US" sz="2800" dirty="0">
                <a:cs typeface="Tahoma" pitchFamily="34" charset="0"/>
              </a:rPr>
              <a:t> have nonzero coefficient in </a:t>
            </a:r>
            <a:r>
              <a:rPr lang="en-US" sz="2800" dirty="0" smtClean="0">
                <a:cs typeface="Tahoma" pitchFamily="34" charset="0"/>
              </a:rPr>
              <a:t>the </a:t>
            </a:r>
            <a:r>
              <a:rPr lang="en-US" sz="2800" dirty="0">
                <a:cs typeface="Tahoma" pitchFamily="34" charset="0"/>
              </a:rPr>
              <a:t>z row, they must be substituted out, using the following computation:</a:t>
            </a:r>
            <a:endParaRPr lang="ar-SA" sz="2800" dirty="0">
              <a:cs typeface="Tahoma" pitchFamily="34" charset="0"/>
            </a:endParaRPr>
          </a:p>
          <a:p>
            <a:endParaRPr lang="ar-SA" sz="2400" dirty="0">
              <a:solidFill>
                <a:schemeClr val="bg1"/>
              </a:solidFill>
              <a:cs typeface="Tahoma" pitchFamily="34" charset="0"/>
            </a:endParaRPr>
          </a:p>
          <a:p>
            <a:endParaRPr lang="ar-SA" sz="2400" dirty="0">
              <a:solidFill>
                <a:schemeClr val="bg1"/>
              </a:solidFill>
              <a:cs typeface="Tahoma" pitchFamily="34" charset="0"/>
            </a:endParaRPr>
          </a:p>
          <a:p>
            <a:endParaRPr lang="ar-SA" sz="2400" dirty="0">
              <a:cs typeface="Tahoma" pitchFamily="34" charset="0"/>
            </a:endParaRPr>
          </a:p>
        </p:txBody>
      </p:sp>
      <p:sp>
        <p:nvSpPr>
          <p:cNvPr id="16" name="مربع نص 15"/>
          <p:cNvSpPr txBox="1">
            <a:spLocks noChangeArrowheads="1"/>
          </p:cNvSpPr>
          <p:nvPr/>
        </p:nvSpPr>
        <p:spPr bwMode="auto">
          <a:xfrm>
            <a:off x="1881188" y="5190634"/>
            <a:ext cx="83060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ahoma" pitchFamily="34" charset="0"/>
              </a:rPr>
              <a:t>New z-row = Old z-row + 4* x</a:t>
            </a:r>
            <a:r>
              <a:rPr lang="en-US" sz="3200" b="1" baseline="-25000" dirty="0">
                <a:cs typeface="Tahoma" pitchFamily="34" charset="0"/>
              </a:rPr>
              <a:t>1</a:t>
            </a:r>
            <a:r>
              <a:rPr lang="en-US" sz="3200" b="1" dirty="0">
                <a:cs typeface="Tahoma" pitchFamily="34" charset="0"/>
              </a:rPr>
              <a:t>-row + 1*x</a:t>
            </a:r>
            <a:r>
              <a:rPr lang="en-US" sz="3200" b="1" baseline="-25000" dirty="0">
                <a:cs typeface="Tahoma" pitchFamily="34" charset="0"/>
              </a:rPr>
              <a:t>2 </a:t>
            </a:r>
            <a:r>
              <a:rPr lang="en-US" sz="3200" b="1" dirty="0">
                <a:cs typeface="Tahoma" pitchFamily="34" charset="0"/>
              </a:rPr>
              <a:t>-row </a:t>
            </a:r>
            <a:endParaRPr lang="ar-SA" sz="3200" b="1" dirty="0">
              <a:cs typeface="Tahoma" pitchFamily="34" charset="0"/>
            </a:endParaRPr>
          </a:p>
          <a:p>
            <a:endParaRPr lang="ar-SA" sz="2400" b="1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جدول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56768"/>
              </p:ext>
            </p:extLst>
          </p:nvPr>
        </p:nvGraphicFramePr>
        <p:xfrm>
          <a:off x="2290467" y="1580059"/>
          <a:ext cx="6351258" cy="3460394"/>
        </p:xfrm>
        <a:graphic>
          <a:graphicData uri="http://schemas.openxmlformats.org/drawingml/2006/table">
            <a:tbl>
              <a:tblPr rtl="1" firstRow="1" bandRow="1">
                <a:tableStyleId>{0660B408-B3CF-4A94-85FC-2B1E0A45F4A2}</a:tableStyleId>
              </a:tblPr>
              <a:tblGrid>
                <a:gridCol w="1058543"/>
                <a:gridCol w="1058543"/>
                <a:gridCol w="1058543"/>
                <a:gridCol w="1058543"/>
                <a:gridCol w="1058543"/>
                <a:gridCol w="1058543"/>
              </a:tblGrid>
              <a:tr h="895838">
                <a:tc>
                  <a:txBody>
                    <a:bodyPr/>
                    <a:lstStyle/>
                    <a:p>
                      <a:pPr algn="ctr" rtl="1"/>
                      <a:r>
                        <a:rPr lang="en-IN" sz="1400" dirty="0" smtClean="0"/>
                        <a:t>RHS</a:t>
                      </a:r>
                      <a:endParaRPr lang="ar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Basic variable</a:t>
                      </a:r>
                      <a:endParaRPr lang="ar-SA" sz="1400" dirty="0"/>
                    </a:p>
                  </a:txBody>
                  <a:tcPr/>
                </a:tc>
              </a:tr>
              <a:tr h="641139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3/5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1/5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S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1139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6/5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-3/5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S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1139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x4</a:t>
                      </a:r>
                      <a:endParaRPr kumimoji="0" lang="ar-SA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1139"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/>
                        <a:t>18/5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/>
                        <a:t>1/5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IN" dirty="0" smtClean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kumimoji="0" lang="ar-SA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مربع نص 6"/>
          <p:cNvSpPr txBox="1">
            <a:spLocks noChangeArrowheads="1"/>
          </p:cNvSpPr>
          <p:nvPr/>
        </p:nvSpPr>
        <p:spPr bwMode="auto">
          <a:xfrm>
            <a:off x="1725433" y="840081"/>
            <a:ext cx="7869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cs typeface="Tahoma" pitchFamily="34" charset="0"/>
              </a:rPr>
              <a:t>The initial tableau of </a:t>
            </a:r>
            <a:r>
              <a:rPr lang="en-US" sz="2800" b="1" dirty="0">
                <a:cs typeface="Tahoma" pitchFamily="34" charset="0"/>
              </a:rPr>
              <a:t>Phase II</a:t>
            </a:r>
            <a:r>
              <a:rPr lang="en-US" sz="2800" dirty="0">
                <a:cs typeface="Tahoma" pitchFamily="34" charset="0"/>
              </a:rPr>
              <a:t> is as the following:</a:t>
            </a:r>
            <a:endParaRPr lang="ar-SA" sz="2800" dirty="0"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3419" y="193750"/>
            <a:ext cx="283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Phase II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90467" y="5200819"/>
                <a:ext cx="40603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 smtClean="0"/>
                  <a:t>The current BFS is not Optimal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 smtClean="0"/>
                  <a:t> is the entering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 smtClean="0"/>
                  <a:t> is the leaving variable</a:t>
                </a:r>
              </a:p>
              <a:p>
                <a:r>
                  <a:rPr lang="en-IN" sz="2400" dirty="0" smtClean="0"/>
                  <a:t>1 is the pivot element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67" y="5200819"/>
                <a:ext cx="4060342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402" t="-3101" r="-1351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جدول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123581"/>
                  </p:ext>
                </p:extLst>
              </p:nvPr>
            </p:nvGraphicFramePr>
            <p:xfrm>
              <a:off x="2292811" y="1578744"/>
              <a:ext cx="6351258" cy="3460394"/>
            </p:xfrm>
            <a:graphic>
              <a:graphicData uri="http://schemas.openxmlformats.org/drawingml/2006/table">
                <a:tbl>
                  <a:tblPr rtl="1" firstRow="1" bandRow="1">
                    <a:tableStyleId>{0660B408-B3CF-4A94-85FC-2B1E0A45F4A2}</a:tableStyleId>
                  </a:tblPr>
                  <a:tblGrid>
                    <a:gridCol w="953037"/>
                    <a:gridCol w="1164049"/>
                    <a:gridCol w="1058543"/>
                    <a:gridCol w="1058543"/>
                    <a:gridCol w="1058543"/>
                    <a:gridCol w="1058543"/>
                  </a:tblGrid>
                  <a:tr h="89583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sz="1400" dirty="0" smtClean="0"/>
                            <a:t>RHS</a:t>
                          </a:r>
                          <a:endParaRPr lang="ar-SA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kumimoji="0"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kumimoji="0"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kumimoji="0"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400" dirty="0" smtClean="0"/>
                            <a:t>Basic variable</a:t>
                          </a:r>
                          <a:endParaRPr lang="ar-SA" sz="1400" dirty="0"/>
                        </a:p>
                      </a:txBody>
                      <a:tcPr/>
                    </a:tc>
                  </a:tr>
                  <a:tr h="64113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2/5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S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ar-SA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4113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9/5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S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ar-SA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4113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ar-SA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IN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ar-SA" b="1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64113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dirty="0" smtClean="0"/>
                            <a:t>17/5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S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kumimoji="0" lang="en-I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</a:t>
                          </a:r>
                          <a:endParaRPr kumimoji="0" lang="ar-SA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جدول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123581"/>
                  </p:ext>
                </p:extLst>
              </p:nvPr>
            </p:nvGraphicFramePr>
            <p:xfrm>
              <a:off x="2292811" y="1578744"/>
              <a:ext cx="6351258" cy="3460394"/>
            </p:xfrm>
            <a:graphic>
              <a:graphicData uri="http://schemas.openxmlformats.org/drawingml/2006/table">
                <a:tbl>
                  <a:tblPr rtl="1" firstRow="1" bandRow="1">
                    <a:tableStyleId>{0660B408-B3CF-4A94-85FC-2B1E0A45F4A2}</a:tableStyleId>
                  </a:tblPr>
                  <a:tblGrid>
                    <a:gridCol w="953037"/>
                    <a:gridCol w="1164049"/>
                    <a:gridCol w="1058543"/>
                    <a:gridCol w="1058543"/>
                    <a:gridCol w="1058543"/>
                    <a:gridCol w="1058543"/>
                  </a:tblGrid>
                  <a:tr h="89583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sz="1400" dirty="0" smtClean="0"/>
                            <a:t>RHS</a:t>
                          </a:r>
                          <a:endParaRPr lang="ar-SA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kumimoji="0"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kumimoji="0"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kumimoji="0"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400" dirty="0" smtClean="0"/>
                            <a:t>Basic variable</a:t>
                          </a:r>
                          <a:endParaRPr lang="ar-SA" sz="1400" dirty="0"/>
                        </a:p>
                      </a:txBody>
                      <a:tcPr/>
                    </a:tc>
                  </a:tr>
                  <a:tr h="64113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2/5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1675" t="-143396" r="-363874" b="-3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ar-SA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4113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9/5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1675" t="-245714" r="-363874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kumimoji="0" lang="en-US" sz="1800" b="1" kern="1200" baseline="-25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ar-SA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4113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1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8851" t="-342453" b="-200000"/>
                          </a:stretch>
                        </a:blipFill>
                      </a:tcPr>
                    </a:tc>
                  </a:tr>
                  <a:tr h="64113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dirty="0" smtClean="0"/>
                            <a:t>17/5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1675" t="-446667" r="-363874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IN" dirty="0" smtClean="0"/>
                            <a:t>0</a:t>
                          </a:r>
                          <a:endParaRPr lang="ar-S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kumimoji="0" lang="en-I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</a:t>
                          </a:r>
                          <a:endParaRPr kumimoji="0" lang="ar-SA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مربع نص 6"/>
          <p:cNvSpPr txBox="1">
            <a:spLocks noChangeArrowheads="1"/>
          </p:cNvSpPr>
          <p:nvPr/>
        </p:nvSpPr>
        <p:spPr bwMode="auto">
          <a:xfrm>
            <a:off x="1725433" y="840081"/>
            <a:ext cx="7869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cs typeface="Tahoma" pitchFamily="34" charset="0"/>
              </a:rPr>
              <a:t>Iteration 2:</a:t>
            </a:r>
            <a:endParaRPr lang="ar-SA" sz="2800" dirty="0"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3419" y="193750"/>
            <a:ext cx="283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Phase II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26072" y="5254582"/>
                <a:ext cx="603594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 smtClean="0"/>
                  <a:t>The current BFS is  Optimal</a:t>
                </a:r>
                <a:r>
                  <a:rPr lang="en-IN" sz="2400" dirty="0" smtClean="0"/>
                  <a:t>. The optimal BFS 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Minimum Z value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72" y="5254582"/>
                <a:ext cx="6035948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515" t="-13230" r="-707" b="-56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 (Two Phase Simplex Method)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dirty="0" smtClean="0"/>
                  <a:t>Solve the following LPP: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b="1" dirty="0" smtClean="0"/>
                  <a:t>Maximize</a:t>
                </a:r>
                <a:r>
                  <a:rPr lang="en-IN" dirty="0" smtClean="0"/>
                  <a:t> 	Z=3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Subject to</a:t>
                </a:r>
              </a:p>
              <a:p>
                <a:pPr marL="0" indent="0">
                  <a:buNone/>
                </a:pPr>
                <a:r>
                  <a:rPr lang="en-IN" dirty="0" smtClean="0"/>
                  <a:t>	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≤ 2</a:t>
                </a:r>
              </a:p>
              <a:p>
                <a:pPr marL="0" indent="0">
                  <a:buNone/>
                </a:pPr>
                <a:r>
                  <a:rPr lang="en-IN" dirty="0" smtClean="0"/>
                  <a:t>	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≥ 8 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≥ 0</a:t>
                </a:r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Phase I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dirty="0" smtClean="0"/>
                  <a:t>Auxiliary LPP 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pPr marL="0" indent="0">
                  <a:buNone/>
                </a:pPr>
                <a:r>
                  <a:rPr lang="en-IN" b="1" dirty="0" smtClean="0"/>
                  <a:t>Minimise</a:t>
                </a:r>
                <a:r>
                  <a:rPr lang="en-IN" dirty="0" smtClean="0"/>
                  <a:t> r=R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Subject to  </a:t>
                </a:r>
              </a:p>
              <a:p>
                <a:pPr marL="0" indent="0">
                  <a:buNone/>
                </a:pPr>
                <a:r>
                  <a:rPr lang="en-IN" dirty="0" smtClean="0"/>
                  <a:t>	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 smtClean="0"/>
                  <a:t>= 2</a:t>
                </a:r>
              </a:p>
              <a:p>
                <a:pPr marL="0" indent="0">
                  <a:buNone/>
                </a:pPr>
                <a:r>
                  <a:rPr lang="en-IN" dirty="0" smtClean="0"/>
                  <a:t>	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 smtClean="0"/>
                  <a:t>+R = 8 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3,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4,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5,</m:t>
                        </m:r>
                      </m:sub>
                    </m:sSub>
                  </m:oMath>
                </a14:m>
                <a:r>
                  <a:rPr lang="en-IN" dirty="0" smtClean="0"/>
                  <a:t> R ≥ 0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2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 smtClean="0"/>
              <a:t>Standard Form of LPP</a:t>
            </a:r>
            <a:endParaRPr lang="en-IN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326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4000" dirty="0" smtClean="0"/>
                  <a:t>Minimize  Z=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-3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+0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+0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+0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Subject to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	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40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4000" dirty="0" smtClean="0"/>
                  <a:t> 7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	-2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4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4000" dirty="0" smtClean="0"/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40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4000" dirty="0" smtClean="0"/>
                  <a:t> 12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	-4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+8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40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4000" dirty="0" smtClean="0"/>
                  <a:t>10 and</a:t>
                </a:r>
              </a:p>
              <a:p>
                <a:pPr marL="0" indent="0">
                  <a:buNone/>
                </a:pPr>
                <a:r>
                  <a:rPr lang="en-IN" sz="4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4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 smtClean="0"/>
                  <a:t>≥ 0</a:t>
                </a:r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3262"/>
                <a:ext cx="10515600" cy="4351338"/>
              </a:xfrm>
              <a:blipFill rotWithShape="0">
                <a:blip r:embed="rId2"/>
                <a:stretch>
                  <a:fillRect l="-2087" t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3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 smtClean="0">
                <a:latin typeface="+mn-lt"/>
              </a:rPr>
              <a:t>Phase I</a:t>
            </a:r>
            <a:r>
              <a:rPr lang="en-IN" sz="4000" dirty="0" smtClean="0">
                <a:latin typeface="+mn-lt"/>
              </a:rPr>
              <a:t/>
            </a:r>
            <a:br>
              <a:rPr lang="en-IN" sz="4000" dirty="0" smtClean="0">
                <a:latin typeface="+mn-lt"/>
              </a:rPr>
            </a:br>
            <a:r>
              <a:rPr lang="en-IN" sz="4000" dirty="0" smtClean="0">
                <a:latin typeface="+mn-lt"/>
              </a:rPr>
              <a:t/>
            </a:r>
            <a:br>
              <a:rPr lang="en-IN" sz="4000" dirty="0" smtClean="0">
                <a:latin typeface="+mn-lt"/>
              </a:rPr>
            </a:br>
            <a:r>
              <a:rPr lang="en-IN" sz="3600" dirty="0" smtClean="0">
                <a:latin typeface="+mn-lt"/>
              </a:rPr>
              <a:t>Iteration 1</a:t>
            </a:r>
            <a:endParaRPr lang="en-IN" sz="36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37124727"/>
                  </p:ext>
                </p:extLst>
              </p:nvPr>
            </p:nvGraphicFramePr>
            <p:xfrm>
              <a:off x="838200" y="2353659"/>
              <a:ext cx="105156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 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RHS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(1)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37124727"/>
                  </p:ext>
                </p:extLst>
              </p:nvPr>
            </p:nvGraphicFramePr>
            <p:xfrm>
              <a:off x="838200" y="2353659"/>
              <a:ext cx="105156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 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63" t="-4762" r="-600926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395" t="-4762" r="-503721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4762" r="-401389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4762" r="-301389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4762" r="-201389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2791" t="-4762" r="-102326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RHS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3" t="-180328" r="-7009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(1)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90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n-lt"/>
              </a:rPr>
              <a:t>Phase I</a:t>
            </a:r>
            <a:r>
              <a:rPr lang="en-IN" dirty="0" smtClean="0">
                <a:latin typeface="+mn-lt"/>
              </a:rPr>
              <a:t/>
            </a:r>
            <a:br>
              <a:rPr lang="en-IN" dirty="0" smtClean="0">
                <a:latin typeface="+mn-lt"/>
              </a:rPr>
            </a:br>
            <a:r>
              <a:rPr lang="en-IN" dirty="0" smtClean="0">
                <a:latin typeface="+mn-lt"/>
              </a:rPr>
              <a:t/>
            </a:r>
            <a:br>
              <a:rPr lang="en-IN" dirty="0" smtClean="0">
                <a:latin typeface="+mn-lt"/>
              </a:rPr>
            </a:br>
            <a:r>
              <a:rPr lang="en-IN" sz="3600" dirty="0" smtClean="0">
                <a:latin typeface="+mn-lt"/>
              </a:rPr>
              <a:t>Iteration 2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4601338"/>
                  </p:ext>
                </p:extLst>
              </p:nvPr>
            </p:nvGraphicFramePr>
            <p:xfrm>
              <a:off x="838200" y="2327901"/>
              <a:ext cx="105156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 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RHS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4601338"/>
                  </p:ext>
                </p:extLst>
              </p:nvPr>
            </p:nvGraphicFramePr>
            <p:xfrm>
              <a:off x="838200" y="2327901"/>
              <a:ext cx="105156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 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63" t="-4717" r="-600926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395" t="-4717" r="-503721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4717" r="-401389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4717" r="-301389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4717" r="-201389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2791" t="-4717" r="-102326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RHS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3" t="-181967" r="-7009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991674" y="4404575"/>
            <a:ext cx="9517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Since r=0 and artificial variable R appears in the Phase I Optimal table at zero level, Go to Phase II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1961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913"/>
            <a:ext cx="10515600" cy="1325563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+mn-lt"/>
              </a:rPr>
              <a:t>Phase II</a:t>
            </a:r>
            <a:r>
              <a:rPr lang="en-IN" sz="3600" dirty="0" smtClean="0">
                <a:latin typeface="+mn-lt"/>
              </a:rPr>
              <a:t/>
            </a:r>
            <a:br>
              <a:rPr lang="en-IN" sz="3600" dirty="0" smtClean="0">
                <a:latin typeface="+mn-lt"/>
              </a:rPr>
            </a:br>
            <a:r>
              <a:rPr lang="en-IN" sz="3600" dirty="0" smtClean="0">
                <a:latin typeface="+mn-lt"/>
              </a:rPr>
              <a:t/>
            </a:r>
            <a:br>
              <a:rPr lang="en-IN" sz="36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Iteration 1(Replace the last row in the Optimal table of Phase I by given LPP Objective function)</a:t>
            </a:r>
            <a:endParaRPr lang="en-IN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1615320"/>
                  </p:ext>
                </p:extLst>
              </p:nvPr>
            </p:nvGraphicFramePr>
            <p:xfrm>
              <a:off x="838200" y="2464775"/>
              <a:ext cx="920115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 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RHS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Z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1615320"/>
                  </p:ext>
                </p:extLst>
              </p:nvPr>
            </p:nvGraphicFramePr>
            <p:xfrm>
              <a:off x="838200" y="2464775"/>
              <a:ext cx="920115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 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0" t="-4762" r="-504186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762" r="-401852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4762" r="-301852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4762" r="-201852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2326" t="-4762" r="-102791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RHS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3" t="-180328" r="-6013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Z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4675032"/>
                <a:ext cx="439062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This table is not optimal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 smtClean="0"/>
                  <a:t> is the entering variable</a:t>
                </a:r>
              </a:p>
              <a:p>
                <a:r>
                  <a:rPr lang="en-IN" sz="2400" dirty="0" smtClean="0"/>
                  <a:t>R is the leaving variable</a:t>
                </a:r>
              </a:p>
              <a:p>
                <a:r>
                  <a:rPr lang="en-IN" sz="2400" dirty="0" smtClean="0"/>
                  <a:t>-2 is the pivot element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5032"/>
                <a:ext cx="4390623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2222" t="-2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n-lt"/>
              </a:rPr>
              <a:t>Phase II</a:t>
            </a:r>
            <a:br>
              <a:rPr lang="en-IN" b="1" dirty="0" smtClean="0">
                <a:latin typeface="+mn-lt"/>
              </a:rPr>
            </a:br>
            <a:r>
              <a:rPr lang="en-IN" dirty="0" smtClean="0">
                <a:latin typeface="+mn-lt"/>
              </a:rPr>
              <a:t/>
            </a:r>
            <a:br>
              <a:rPr lang="en-IN" dirty="0" smtClean="0">
                <a:latin typeface="+mn-lt"/>
              </a:rPr>
            </a:br>
            <a:r>
              <a:rPr lang="en-IN" sz="3600" dirty="0" smtClean="0">
                <a:latin typeface="+mn-lt"/>
              </a:rPr>
              <a:t>Iteration </a:t>
            </a:r>
            <a:r>
              <a:rPr lang="en-IN" sz="3600" dirty="0">
                <a:latin typeface="+mn-lt"/>
              </a:rPr>
              <a:t>2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7266910"/>
                  </p:ext>
                </p:extLst>
              </p:nvPr>
            </p:nvGraphicFramePr>
            <p:xfrm>
              <a:off x="838200" y="2276386"/>
              <a:ext cx="920115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 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RHS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Z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7266910"/>
                  </p:ext>
                </p:extLst>
              </p:nvPr>
            </p:nvGraphicFramePr>
            <p:xfrm>
              <a:off x="838200" y="2276386"/>
              <a:ext cx="920115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  <a:gridCol w="131445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 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30" t="-4762" r="-504186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762" r="-401852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4762" r="-301852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4762" r="-201852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2326" t="-4762" r="-102791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RHS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3" t="-180328" r="-6013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3" t="-280328" r="-6013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Z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4614684"/>
                <a:ext cx="770672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 smtClean="0"/>
                  <a:t>This table is  optimal</a:t>
                </a:r>
              </a:p>
              <a:p>
                <a:endParaRPr lang="en-IN" sz="2400" b="1" dirty="0" smtClean="0"/>
              </a:p>
              <a:p>
                <a:r>
                  <a:rPr lang="en-IN" sz="2400" dirty="0" smtClean="0"/>
                  <a:t>Optimal BFS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/>
                  <a:t>= 0;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/>
                  <a:t>=2;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 smtClean="0"/>
                  <a:t>=0 with Maximum Z value=4</a:t>
                </a:r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14684"/>
                <a:ext cx="770672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266" t="-4061" r="-158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7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657" y="1394485"/>
            <a:ext cx="11458433" cy="6037972"/>
          </a:xfrm>
        </p:spPr>
        <p:txBody>
          <a:bodyPr>
            <a:noAutofit/>
          </a:bodyPr>
          <a:lstStyle/>
          <a:p>
            <a:pPr marL="457200" indent="-457200" algn="just" eaLnBrk="1" hangingPunct="1">
              <a:lnSpc>
                <a:spcPct val="80000"/>
              </a:lnSpc>
              <a:buFont typeface="Symbol" pitchFamily="18" charset="2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there is a zero under one or more nonbasic variables in the last tableau (optimal solution tableau), then there is a multiple optimal solution</a:t>
            </a:r>
            <a:r>
              <a:rPr lang="en-US" sz="2400" dirty="0" smtClean="0"/>
              <a:t>.</a:t>
            </a:r>
          </a:p>
          <a:p>
            <a:pPr marL="457200" indent="-457200" algn="just" eaLnBrk="1" hangingPunct="1">
              <a:lnSpc>
                <a:spcPct val="80000"/>
              </a:lnSpc>
              <a:buFont typeface="Symbol" pitchFamily="18" charset="2"/>
              <a:buAutoNum type="arabicPeriod"/>
            </a:pPr>
            <a:endParaRPr lang="en-US" sz="2400" dirty="0"/>
          </a:p>
          <a:p>
            <a:pPr algn="just"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sz="2400" dirty="0" smtClean="0"/>
              <a:t>2. </a:t>
            </a:r>
            <a:r>
              <a:rPr lang="en-US" sz="2400" dirty="0"/>
              <a:t>When determining the leaving variable of any tableau, if there is no positive ratio (all the entries in the pivot column are negative and zeroes), then the solution is unbounded</a:t>
            </a:r>
            <a:r>
              <a:rPr lang="en-US" sz="24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Symbol" pitchFamily="18" charset="2"/>
              <a:buNone/>
            </a:pPr>
            <a:endParaRPr lang="en-US" sz="2400" dirty="0"/>
          </a:p>
          <a:p>
            <a:pPr algn="just"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sz="2400" dirty="0"/>
              <a:t>3</a:t>
            </a:r>
            <a:r>
              <a:rPr lang="en-US" sz="2400" dirty="0" smtClean="0"/>
              <a:t>. </a:t>
            </a:r>
            <a:r>
              <a:rPr lang="en-US" sz="2400" dirty="0"/>
              <a:t>If there is a tie in determining the leaving variable, choose any one to be the leaving variable. In this case a zero will appear in RHS column; therefore,  a “cycle” will occur, this means that the value of the objective function will be the same for several iterations</a:t>
            </a:r>
            <a:r>
              <a:rPr lang="en-US" sz="24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Symbol" pitchFamily="18" charset="2"/>
              <a:buNone/>
            </a:pPr>
            <a:endParaRPr lang="en-US" sz="2400" dirty="0"/>
          </a:p>
          <a:p>
            <a:pPr algn="just"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sz="2400" dirty="0" smtClean="0"/>
              <a:t>4. </a:t>
            </a:r>
            <a:r>
              <a:rPr lang="en-US" sz="2400" dirty="0"/>
              <a:t>A Solution that has a basic variable with zero value is called a “degenerate solution</a:t>
            </a:r>
            <a:r>
              <a:rPr lang="en-US" sz="2400" dirty="0" smtClean="0"/>
              <a:t>”.</a:t>
            </a:r>
          </a:p>
          <a:p>
            <a:pPr algn="just" eaLnBrk="1" hangingPunct="1">
              <a:lnSpc>
                <a:spcPct val="80000"/>
              </a:lnSpc>
              <a:buFont typeface="Symbol" pitchFamily="18" charset="2"/>
              <a:buNone/>
            </a:pPr>
            <a:endParaRPr lang="en-US" sz="2400" dirty="0"/>
          </a:p>
          <a:p>
            <a:pPr algn="just"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sz="2400" dirty="0" smtClean="0"/>
              <a:t>5. </a:t>
            </a:r>
            <a:r>
              <a:rPr lang="en-US" sz="2400" dirty="0"/>
              <a:t>If there is no Artificial variables in the problem, there is no room for “infeasible solution”    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/>
          </a:p>
          <a:p>
            <a:pPr algn="just"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23018" y="292373"/>
            <a:ext cx="7964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NOTES FOR SIMPLEX TABLE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Example (Degenerate Optimal Solution)</a:t>
            </a:r>
            <a:endParaRPr lang="en-IN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dirty="0" smtClean="0"/>
                  <a:t>Maximize</a:t>
                </a:r>
                <a:r>
                  <a:rPr lang="en-IN" dirty="0" smtClean="0"/>
                  <a:t> 	Z =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Subject to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≤ 8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≤ </a:t>
                </a:r>
                <a:r>
                  <a:rPr lang="en-IN" dirty="0" smtClean="0"/>
                  <a:t>4 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≥ 0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55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Example (Infinite Number of Solutions)</a:t>
            </a:r>
            <a:endParaRPr lang="en-IN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dirty="0" smtClean="0"/>
                  <a:t>Maximize</a:t>
                </a:r>
                <a:r>
                  <a:rPr lang="en-IN" dirty="0" smtClean="0"/>
                  <a:t>  	Z=2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Subject to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≤ 5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 smtClean="0"/>
                  <a:t> 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≥ 0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901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Example (Unbounded Solution)</a:t>
            </a:r>
            <a:endParaRPr lang="en-IN" sz="4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dirty="0" smtClean="0"/>
                  <a:t>Maximize</a:t>
                </a:r>
                <a:r>
                  <a:rPr lang="en-IN" dirty="0" smtClean="0"/>
                  <a:t>  	Z=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Subject to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≤ 10</a:t>
                </a:r>
              </a:p>
              <a:p>
                <a:pPr marL="0" indent="0">
                  <a:buNone/>
                </a:pPr>
                <a:r>
                  <a:rPr lang="en-IN" dirty="0" smtClean="0"/>
                  <a:t>	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≤ 40 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≥ 0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637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1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Example (Infeasible Solution)</a:t>
            </a:r>
            <a:endParaRPr lang="en-IN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dirty="0" smtClean="0"/>
                  <a:t>Maximize</a:t>
                </a:r>
                <a:r>
                  <a:rPr lang="en-IN" dirty="0" smtClean="0"/>
                  <a:t> 	Z=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Subject to</a:t>
                </a:r>
              </a:p>
              <a:p>
                <a:pPr marL="0" indent="0">
                  <a:buNone/>
                </a:pPr>
                <a:r>
                  <a:rPr lang="en-IN" dirty="0" smtClean="0"/>
                  <a:t>	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≤ 2</a:t>
                </a:r>
              </a:p>
              <a:p>
                <a:pPr marL="0" indent="0">
                  <a:buNone/>
                </a:pPr>
                <a:r>
                  <a:rPr lang="en-IN" dirty="0" smtClean="0"/>
                  <a:t>	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≥ 12 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≥ 0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41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WordArt 4"/>
          <p:cNvSpPr>
            <a:spLocks noChangeArrowheads="1" noChangeShapeType="1" noTextEdit="1"/>
          </p:cNvSpPr>
          <p:nvPr/>
        </p:nvSpPr>
        <p:spPr bwMode="auto">
          <a:xfrm>
            <a:off x="3048000" y="1905001"/>
            <a:ext cx="6781800" cy="342899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07" y="0"/>
            <a:ext cx="3720921" cy="1325563"/>
          </a:xfrm>
        </p:spPr>
        <p:txBody>
          <a:bodyPr/>
          <a:lstStyle/>
          <a:p>
            <a:r>
              <a:rPr lang="en-IN" sz="5400" dirty="0" smtClean="0"/>
              <a:t>ITERATION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796144"/>
                  </p:ext>
                </p:extLst>
              </p:nvPr>
            </p:nvGraphicFramePr>
            <p:xfrm>
              <a:off x="1415566" y="1287011"/>
              <a:ext cx="7625401" cy="31511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9300"/>
                    <a:gridCol w="540912"/>
                    <a:gridCol w="669702"/>
                    <a:gridCol w="540912"/>
                    <a:gridCol w="626886"/>
                    <a:gridCol w="903111"/>
                    <a:gridCol w="903111"/>
                    <a:gridCol w="903111"/>
                    <a:gridCol w="1068356"/>
                  </a:tblGrid>
                  <a:tr h="266700"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Basic Variable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RHS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RATIO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3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2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7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-2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-4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12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-4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>
                              <a:solidFill>
                                <a:srgbClr val="00B050"/>
                              </a:solidFill>
                            </a:rPr>
                            <a:t>(3)</a:t>
                          </a:r>
                          <a:endParaRPr lang="en-IN" sz="28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8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      Z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3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-3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796144"/>
                  </p:ext>
                </p:extLst>
              </p:nvPr>
            </p:nvGraphicFramePr>
            <p:xfrm>
              <a:off x="1415566" y="1287011"/>
              <a:ext cx="7625401" cy="31511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9300"/>
                    <a:gridCol w="540912"/>
                    <a:gridCol w="669702"/>
                    <a:gridCol w="540912"/>
                    <a:gridCol w="626886"/>
                    <a:gridCol w="903111"/>
                    <a:gridCol w="903111"/>
                    <a:gridCol w="903111"/>
                    <a:gridCol w="1068356"/>
                  </a:tblGrid>
                  <a:tr h="944880"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Basic Variable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1910" t="-5806" r="-1038202" b="-25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9" t="-5806" r="-740000" b="-25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506" t="-5806" r="-814607" b="-25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4563" t="-5806" r="-603883" b="-25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7703" t="-5806" r="-320270" b="-25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703" t="-5806" r="-220270" b="-25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RHS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RATIO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5" t="-190698" r="-420332" b="-35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3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2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7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5" t="-294118" r="-420332" b="-2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-2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-4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12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651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5" t="-313084" r="-420332" b="-105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-4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>
                              <a:solidFill>
                                <a:srgbClr val="00B050"/>
                              </a:solidFill>
                            </a:rPr>
                            <a:t>(3)</a:t>
                          </a:r>
                          <a:endParaRPr lang="en-IN" sz="28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8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6000" t="-313084" r="-1143" b="-105607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      Z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3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-3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7076" y="4637433"/>
                <a:ext cx="105107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 smtClean="0"/>
                  <a:t>This current BFS is not Optimal.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 smtClean="0"/>
                  <a:t>is the Entering Variable,</a:t>
                </a:r>
              </a:p>
              <a:p>
                <a:r>
                  <a:rPr lang="en-IN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800" dirty="0" smtClean="0"/>
                  <a:t>is the leaving Variable </a:t>
                </a:r>
              </a:p>
              <a:p>
                <a:r>
                  <a:rPr lang="en-IN" sz="2800" dirty="0" smtClean="0"/>
                  <a:t>Pivot Element is 3</a:t>
                </a:r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6" y="4637433"/>
                <a:ext cx="10510768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160" t="-3356" b="-8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0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/>
              <a:t>ITERATION 2</a:t>
            </a:r>
            <a:endParaRPr lang="en-IN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369377"/>
                  </p:ext>
                </p:extLst>
              </p:nvPr>
            </p:nvGraphicFramePr>
            <p:xfrm>
              <a:off x="1457739" y="1054584"/>
              <a:ext cx="7991060" cy="34270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0747"/>
                    <a:gridCol w="890408"/>
                    <a:gridCol w="448062"/>
                    <a:gridCol w="874643"/>
                    <a:gridCol w="609600"/>
                    <a:gridCol w="601098"/>
                    <a:gridCol w="903111"/>
                    <a:gridCol w="903111"/>
                    <a:gridCol w="1250280"/>
                  </a:tblGrid>
                  <a:tr h="266700"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Basic Variable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RHS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RATIO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>
                              <a:solidFill>
                                <a:srgbClr val="00B05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IN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I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800" dirty="0" smtClean="0">
                              <a:solidFill>
                                <a:srgbClr val="00B050"/>
                              </a:solidFill>
                            </a:rPr>
                            <a:t>)</a:t>
                          </a:r>
                          <a:endParaRPr lang="en-IN" sz="28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76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Z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3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-11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-1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-10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369377"/>
                  </p:ext>
                </p:extLst>
              </p:nvPr>
            </p:nvGraphicFramePr>
            <p:xfrm>
              <a:off x="1457739" y="1054584"/>
              <a:ext cx="7991060" cy="34270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0747"/>
                    <a:gridCol w="890408"/>
                    <a:gridCol w="448062"/>
                    <a:gridCol w="874643"/>
                    <a:gridCol w="609600"/>
                    <a:gridCol w="601098"/>
                    <a:gridCol w="903111"/>
                    <a:gridCol w="903111"/>
                    <a:gridCol w="1250280"/>
                  </a:tblGrid>
                  <a:tr h="944880"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Basic Variable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548" t="-5769" r="-630137" b="-2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1096" t="-5769" r="-1160274" b="-2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5000" t="-5769" r="-488194" b="-2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2000" t="-5769" r="-603000" b="-2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19192" t="-5769" r="-509091" b="-2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7973" t="-5769" r="-240541" b="-2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RHS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RATIO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6604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" t="-152778" r="-429839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548" t="-152778" r="-630137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5000" t="-152778" r="-488194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7973" t="-152778" r="-240541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7973" t="-152778" r="-140541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0000" t="-152778" r="-1463" b="-303704"/>
                          </a:stretch>
                        </a:blipFill>
                      </a:tcPr>
                    </a:tc>
                  </a:tr>
                  <a:tr h="651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" t="-255140" r="-429839" b="-206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548" t="-255140" r="-630137" b="-206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5000" t="-255140" r="-488194" b="-206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7973" t="-255140" r="-240541" b="-206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7973" t="-255140" r="-140541" b="-206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-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651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" t="-351852" r="-429839" b="-1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548" t="-351852" r="-630137" b="-1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5000" t="-351852" r="-488194" b="-1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7973" t="-351852" r="-240541" b="-1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7973" t="-351852" r="-140541" b="-1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IN" sz="2800" dirty="0" smtClean="0"/>
                            <a:t>-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Z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3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-11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-1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-10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4751370"/>
                <a:ext cx="5409686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 smtClean="0"/>
                  <a:t>This current BFS is not Optimal.</a:t>
                </a:r>
              </a:p>
              <a:p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3200" dirty="0" smtClean="0"/>
                  <a:t>is the Entering Variable,</a:t>
                </a:r>
              </a:p>
              <a:p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3200" dirty="0" smtClean="0"/>
                  <a:t>is the leaving Variable</a:t>
                </a:r>
              </a:p>
              <a:p>
                <a:r>
                  <a:rPr lang="en-IN" sz="3200" dirty="0" smtClean="0"/>
                  <a:t>Pivot Element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1370"/>
                <a:ext cx="5409686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2931" t="-3835" r="-1804" b="-88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/>
              <a:t>ITERATION 3</a:t>
            </a:r>
            <a:endParaRPr lang="en-IN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1368224"/>
                  </p:ext>
                </p:extLst>
              </p:nvPr>
            </p:nvGraphicFramePr>
            <p:xfrm>
              <a:off x="1209261" y="1128617"/>
              <a:ext cx="7073348" cy="36041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4669"/>
                    <a:gridCol w="487156"/>
                    <a:gridCol w="523875"/>
                    <a:gridCol w="1082813"/>
                    <a:gridCol w="874643"/>
                    <a:gridCol w="504890"/>
                    <a:gridCol w="903111"/>
                    <a:gridCol w="1282191"/>
                  </a:tblGrid>
                  <a:tr h="661722"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Basic Variable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RHS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354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58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Z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97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143</m:t>
                                    </m:r>
                                  </m:num>
                                  <m:den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1368224"/>
                  </p:ext>
                </p:extLst>
              </p:nvPr>
            </p:nvGraphicFramePr>
            <p:xfrm>
              <a:off x="1209261" y="1128617"/>
              <a:ext cx="7073348" cy="36041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4669"/>
                    <a:gridCol w="487156"/>
                    <a:gridCol w="523875"/>
                    <a:gridCol w="1082813"/>
                    <a:gridCol w="874643"/>
                    <a:gridCol w="504890"/>
                    <a:gridCol w="903111"/>
                    <a:gridCol w="1282191"/>
                  </a:tblGrid>
                  <a:tr h="944880"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Basic Variable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1250" t="-5806" r="-1063750" b="-28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63953" t="-5806" r="-889535" b="-28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4157" t="-5806" r="-329775" b="-28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97" t="-5806" r="-310490" b="-28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67470" t="-5806" r="-434940" b="-28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8926" t="-5806" r="-142282" b="-28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RHS</a:t>
                          </a:r>
                          <a:endParaRPr lang="en-IN" sz="2800" dirty="0"/>
                        </a:p>
                      </a:txBody>
                      <a:tcPr/>
                    </a:tc>
                  </a:tr>
                  <a:tr h="6604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1" t="-150459" r="-401293" b="-3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4157" t="-150459" r="-329775" b="-3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97" t="-150459" r="-310490" b="-3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8926" t="-150459" r="-142282" b="-3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3333" t="-150459" r="-952" b="-305505"/>
                          </a:stretch>
                        </a:blipFill>
                      </a:tcPr>
                    </a:tc>
                  </a:tr>
                  <a:tr h="6691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1" t="-248182" r="-401293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4157" t="-248182" r="-329775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97" t="-248182" r="-31049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8926" t="-248182" r="-142282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3333" t="-248182" r="-952" b="-202727"/>
                          </a:stretch>
                        </a:blipFill>
                      </a:tcPr>
                    </a:tc>
                  </a:tr>
                  <a:tr h="6691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1" t="-348182" r="-401293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1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4157" t="-348182" r="-329775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97" t="-348182" r="-310490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8926" t="-348182" r="-142282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3333" t="-348182" r="-952" b="-102727"/>
                          </a:stretch>
                        </a:blipFill>
                      </a:tcPr>
                    </a:tc>
                  </a:tr>
                  <a:tr h="660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Z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4157" t="-456481" r="-329775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97" t="-456481" r="-310490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0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8926" t="-456481" r="-142282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3333" t="-456481" r="-952" b="-46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2958" y="5068543"/>
                <a:ext cx="638117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 smtClean="0"/>
                  <a:t>This current BFS is  Optimal.  </a:t>
                </a:r>
              </a:p>
              <a:p>
                <a:r>
                  <a:rPr lang="en-IN" sz="3200" dirty="0" smtClean="0"/>
                  <a:t>Optimal BFS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32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58</m:t>
                        </m:r>
                      </m:num>
                      <m:den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3200" dirty="0" smtClean="0"/>
                  <a:t> and </a:t>
                </a:r>
              </a:p>
              <a:p>
                <a:r>
                  <a:rPr lang="en-IN" sz="3200" dirty="0" smtClean="0"/>
                  <a:t>Minimum Z value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143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58" y="5068543"/>
                <a:ext cx="638117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483" t="-5039" r="-1433" b="-120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08337" y="1779852"/>
            <a:ext cx="1092128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altLang="zh-CN" sz="3200" dirty="0">
                <a:cs typeface="Tahoma" pitchFamily="34" charset="0"/>
              </a:rPr>
              <a:t>When </a:t>
            </a:r>
            <a:r>
              <a:rPr lang="en-US" altLang="zh-CN" sz="3200" dirty="0" smtClean="0">
                <a:cs typeface="Tahoma" pitchFamily="34" charset="0"/>
              </a:rPr>
              <a:t>a Initial </a:t>
            </a:r>
            <a:r>
              <a:rPr lang="en-US" altLang="zh-CN" sz="3200" dirty="0">
                <a:cs typeface="Tahoma" pitchFamily="34" charset="0"/>
              </a:rPr>
              <a:t>basic feasible solution is not readily available, the two-phase simplex method may be used </a:t>
            </a:r>
            <a:r>
              <a:rPr lang="en-US" altLang="zh-CN" sz="3200" dirty="0" smtClean="0">
                <a:cs typeface="Tahoma" pitchFamily="34" charset="0"/>
              </a:rPr>
              <a:t>to solve the mixed constraints LPP</a:t>
            </a: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altLang="zh-CN" sz="3200" dirty="0" smtClean="0">
              <a:cs typeface="Tahoma" pitchFamily="34" charset="0"/>
            </a:endParaRP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altLang="zh-CN" sz="3200" dirty="0" smtClean="0">
                <a:cs typeface="Tahoma" pitchFamily="34" charset="0"/>
              </a:rPr>
              <a:t>It is one of the method to solve a given LPP involving some artificial variables</a:t>
            </a: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altLang="zh-CN" sz="3200" dirty="0" smtClean="0">
              <a:cs typeface="Tahoma" pitchFamily="34" charset="0"/>
            </a:endParaRP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altLang="zh-CN" sz="3200" dirty="0" smtClean="0">
                <a:cs typeface="Tahoma" pitchFamily="34" charset="0"/>
              </a:rPr>
              <a:t>This Method solves the LPP in Two Phases: Phase I attempts to find a starting BFS and if one is found, Phase II is invoked to solve the given problem</a:t>
            </a:r>
            <a:endParaRPr lang="en-US" altLang="zh-CN" sz="3200" dirty="0">
              <a:cs typeface="Tahoma" pitchFamily="34" charset="0"/>
            </a:endParaRPr>
          </a:p>
          <a:p>
            <a:pPr marL="493712" indent="-4572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AutoNum type="arabicPeriod" startAt="4"/>
            </a:pPr>
            <a:endParaRPr lang="en-US" altLang="zh-CN" sz="3200" dirty="0" smtClean="0">
              <a:cs typeface="Tahoma" pitchFamily="34" charset="0"/>
            </a:endParaRP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altLang="zh-CN" sz="3200" dirty="0">
              <a:cs typeface="Tahoma" pitchFamily="34" charset="0"/>
            </a:endParaRPr>
          </a:p>
        </p:txBody>
      </p:sp>
      <p:sp>
        <p:nvSpPr>
          <p:cNvPr id="14" name="مربع نص 13"/>
          <p:cNvSpPr txBox="1">
            <a:spLocks noChangeArrowheads="1"/>
          </p:cNvSpPr>
          <p:nvPr/>
        </p:nvSpPr>
        <p:spPr bwMode="auto">
          <a:xfrm>
            <a:off x="1586247" y="206242"/>
            <a:ext cx="91654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b="1" dirty="0" smtClean="0">
                <a:latin typeface="+mj-lt"/>
                <a:cs typeface="Aharoni" pitchFamily="2" charset="-79"/>
              </a:rPr>
              <a:t>Introduction of Two-phase </a:t>
            </a:r>
            <a:r>
              <a:rPr lang="en-US" sz="4400" b="1" dirty="0">
                <a:latin typeface="+mj-lt"/>
                <a:cs typeface="Aharoni" pitchFamily="2" charset="-79"/>
              </a:rPr>
              <a:t>method</a:t>
            </a:r>
            <a:endParaRPr lang="ar-SA" sz="2800" b="1" dirty="0">
              <a:latin typeface="+mj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106586"/>
            <a:ext cx="11985938" cy="690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2800" b="1" dirty="0">
                <a:cs typeface="Tahoma" pitchFamily="34" charset="0"/>
              </a:rPr>
              <a:t>Phase I </a:t>
            </a:r>
            <a:r>
              <a:rPr lang="en-US" altLang="zh-CN" sz="2800" dirty="0">
                <a:cs typeface="Tahoma" pitchFamily="34" charset="0"/>
              </a:rPr>
              <a:t>: </a:t>
            </a:r>
            <a:r>
              <a:rPr lang="en-US" altLang="zh-CN" sz="2800" dirty="0" smtClean="0">
                <a:cs typeface="Tahoma" pitchFamily="34" charset="0"/>
              </a:rPr>
              <a:t>In </a:t>
            </a:r>
            <a:r>
              <a:rPr lang="en-US" altLang="zh-CN" sz="2800" dirty="0">
                <a:cs typeface="Tahoma" pitchFamily="34" charset="0"/>
              </a:rPr>
              <a:t>this phase, construct </a:t>
            </a:r>
            <a:r>
              <a:rPr lang="en-US" altLang="zh-CN" sz="2800" dirty="0" smtClean="0">
                <a:cs typeface="Tahoma" pitchFamily="34" charset="0"/>
              </a:rPr>
              <a:t>an auxiliary </a:t>
            </a:r>
            <a:r>
              <a:rPr lang="en-US" altLang="zh-CN" sz="2800" dirty="0">
                <a:cs typeface="Tahoma" pitchFamily="34" charset="0"/>
              </a:rPr>
              <a:t>LPP leading to a optimal simplex </a:t>
            </a:r>
            <a:r>
              <a:rPr lang="en-US" altLang="zh-CN" sz="2800" dirty="0" smtClean="0">
                <a:cs typeface="Tahoma" pitchFamily="34" charset="0"/>
              </a:rPr>
              <a:t>table containing </a:t>
            </a:r>
            <a:r>
              <a:rPr lang="en-US" altLang="zh-CN" sz="2800" dirty="0">
                <a:cs typeface="Tahoma" pitchFamily="34" charset="0"/>
              </a:rPr>
              <a:t>a Basic feasible solution  to the given LPP</a:t>
            </a:r>
            <a:r>
              <a:rPr lang="en-US" altLang="zh-CN" sz="2800" dirty="0" smtClean="0">
                <a:cs typeface="Tahoma" pitchFamily="34" charset="0"/>
              </a:rPr>
              <a:t>.</a:t>
            </a:r>
          </a:p>
          <a:p>
            <a:pPr marL="36512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altLang="zh-CN" sz="2800" dirty="0">
              <a:cs typeface="Tahoma" pitchFamily="34" charset="0"/>
            </a:endParaRPr>
          </a:p>
          <a:p>
            <a:pPr marL="36512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2800" b="1" dirty="0" smtClean="0">
                <a:cs typeface="Tahoma" pitchFamily="34" charset="0"/>
              </a:rPr>
              <a:t>Steps</a:t>
            </a:r>
          </a:p>
          <a:p>
            <a:pPr marL="550862" indent="-51435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altLang="zh-CN" sz="2800" dirty="0" smtClean="0">
                <a:cs typeface="Tahoma" pitchFamily="34" charset="0"/>
              </a:rPr>
              <a:t>Write the standard form of given LPP and then  add artificial variables to the (</a:t>
            </a:r>
            <a:r>
              <a:rPr lang="en-US" altLang="zh-CN" sz="2800" dirty="0">
                <a:cs typeface="Tahoma" pitchFamily="34" charset="0"/>
              </a:rPr>
              <a:t>≥)type and (=) type constraints. </a:t>
            </a:r>
          </a:p>
          <a:p>
            <a:pPr marL="550862" indent="-51435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n-US" altLang="zh-CN" sz="2800" dirty="0">
              <a:cs typeface="Tahoma" pitchFamily="34" charset="0"/>
            </a:endParaRPr>
          </a:p>
          <a:p>
            <a:pPr marL="550862" indent="-51435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altLang="zh-CN" sz="2800" dirty="0">
                <a:cs typeface="Tahoma" pitchFamily="34" charset="0"/>
              </a:rPr>
              <a:t>Form  the auxiliary LPP, the objective function is to minimize the sum of </a:t>
            </a:r>
            <a:r>
              <a:rPr lang="en-US" altLang="zh-CN" sz="2800" dirty="0" smtClean="0">
                <a:cs typeface="Tahoma" pitchFamily="34" charset="0"/>
              </a:rPr>
              <a:t>all artificial </a:t>
            </a:r>
            <a:r>
              <a:rPr lang="en-US" altLang="zh-CN" sz="2800" dirty="0">
                <a:cs typeface="Tahoma" pitchFamily="34" charset="0"/>
              </a:rPr>
              <a:t>variables subject to constraints of given </a:t>
            </a:r>
            <a:r>
              <a:rPr lang="en-US" altLang="zh-CN" sz="2800" dirty="0" smtClean="0">
                <a:cs typeface="Tahoma" pitchFamily="34" charset="0"/>
              </a:rPr>
              <a:t>LPP.</a:t>
            </a:r>
          </a:p>
          <a:p>
            <a:pPr marL="550862" indent="-51435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n-US" altLang="zh-CN" sz="2800" dirty="0" smtClean="0">
              <a:cs typeface="Tahoma" pitchFamily="34" charset="0"/>
            </a:endParaRPr>
          </a:p>
          <a:p>
            <a:pPr marL="550862" indent="-51435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altLang="zh-CN" sz="2800" dirty="0" smtClean="0">
                <a:cs typeface="Tahoma" pitchFamily="34" charset="0"/>
              </a:rPr>
              <a:t>Find a basic feasible solution to the given LPP by solving the auxiliary LPP.</a:t>
            </a:r>
          </a:p>
          <a:p>
            <a:pPr marL="550862" indent="-51435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n-US" altLang="zh-CN" sz="2800" dirty="0" smtClean="0">
              <a:cs typeface="Tahoma" pitchFamily="34" charset="0"/>
            </a:endParaRPr>
          </a:p>
          <a:p>
            <a:pPr marL="550862" indent="-51435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altLang="zh-CN" sz="2800" dirty="0" err="1" smtClean="0">
                <a:cs typeface="Tahoma" pitchFamily="34" charset="0"/>
              </a:rPr>
              <a:t>i</a:t>
            </a:r>
            <a:r>
              <a:rPr lang="en-US" altLang="zh-CN" sz="2800" dirty="0" smtClean="0">
                <a:cs typeface="Tahoma" pitchFamily="34" charset="0"/>
              </a:rPr>
              <a:t>) If  </a:t>
            </a:r>
            <a:r>
              <a:rPr lang="en-US" altLang="zh-CN" sz="2800" dirty="0">
                <a:cs typeface="Tahoma" pitchFamily="34" charset="0"/>
              </a:rPr>
              <a:t>the objective function value  of  auxiliary LPP is zero and  no artificial </a:t>
            </a:r>
            <a:r>
              <a:rPr lang="en-US" altLang="zh-CN" sz="2800" dirty="0" smtClean="0">
                <a:cs typeface="Tahoma" pitchFamily="34" charset="0"/>
              </a:rPr>
              <a:t>	variable </a:t>
            </a:r>
            <a:r>
              <a:rPr lang="en-US" altLang="zh-CN" sz="2800" dirty="0">
                <a:cs typeface="Tahoma" pitchFamily="34" charset="0"/>
              </a:rPr>
              <a:t>appears as basic variable in the Optimal Table, Go to Phase </a:t>
            </a:r>
            <a:r>
              <a:rPr lang="en-US" altLang="zh-CN" sz="2800" dirty="0" smtClean="0">
                <a:cs typeface="Tahoma" pitchFamily="34" charset="0"/>
              </a:rPr>
              <a:t>II.</a:t>
            </a:r>
          </a:p>
          <a:p>
            <a:pPr marL="36512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2800" dirty="0">
                <a:cs typeface="Tahoma" pitchFamily="34" charset="0"/>
              </a:rPr>
              <a:t> </a:t>
            </a:r>
            <a:r>
              <a:rPr lang="en-US" altLang="zh-CN" sz="2800" dirty="0" smtClean="0">
                <a:cs typeface="Tahoma" pitchFamily="34" charset="0"/>
              </a:rPr>
              <a:t>     ii) If </a:t>
            </a:r>
            <a:r>
              <a:rPr lang="en-US" altLang="zh-CN" sz="2800" dirty="0">
                <a:cs typeface="Tahoma" pitchFamily="34" charset="0"/>
              </a:rPr>
              <a:t>auxiliary LPP objective function value is not equal to zero, the given </a:t>
            </a:r>
            <a:r>
              <a:rPr lang="en-US" altLang="zh-CN" sz="2800" dirty="0" smtClean="0">
                <a:cs typeface="Tahoma" pitchFamily="34" charset="0"/>
              </a:rPr>
              <a:t>		LPP </a:t>
            </a:r>
            <a:r>
              <a:rPr lang="en-US" altLang="zh-CN" sz="2800" dirty="0">
                <a:cs typeface="Tahoma" pitchFamily="34" charset="0"/>
              </a:rPr>
              <a:t>does not possess any feasible solution. STOP.</a:t>
            </a:r>
          </a:p>
          <a:p>
            <a:pPr marL="493712" indent="-457200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AutoNum type="arabicPeriod" startAt="4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095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540913" y="120199"/>
            <a:ext cx="9220923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Two Phase Simplex Method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مربع نص 6"/>
          <p:cNvSpPr txBox="1">
            <a:spLocks noChangeArrowheads="1"/>
          </p:cNvSpPr>
          <p:nvPr/>
        </p:nvSpPr>
        <p:spPr bwMode="auto">
          <a:xfrm>
            <a:off x="540913" y="1589089"/>
            <a:ext cx="1093416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cs typeface="Tahoma" pitchFamily="34" charset="0"/>
              </a:rPr>
              <a:t>The removal of artificial variables and their column at the end of Phase I can take place only when they are all nonbasic. If one or more artificial variables are basic ( at zero level) at the end of Phase I, then the following additional steps must be under taken to remove them prior to start Phase II</a:t>
            </a:r>
          </a:p>
          <a:p>
            <a:pPr algn="l"/>
            <a:endParaRPr lang="en-US" sz="2000" dirty="0">
              <a:cs typeface="Tahoma" pitchFamily="34" charset="0"/>
            </a:endParaRPr>
          </a:p>
          <a:p>
            <a:pPr algn="l"/>
            <a:r>
              <a:rPr lang="en-US" sz="2400" b="1" u="sng" dirty="0">
                <a:cs typeface="Tahoma" pitchFamily="34" charset="0"/>
              </a:rPr>
              <a:t>Step 1</a:t>
            </a:r>
            <a:r>
              <a:rPr lang="en-US" sz="2000" dirty="0">
                <a:cs typeface="Tahoma" pitchFamily="34" charset="0"/>
              </a:rPr>
              <a:t>. </a:t>
            </a:r>
            <a:r>
              <a:rPr lang="en-US" sz="2400" dirty="0">
                <a:cs typeface="Tahoma" pitchFamily="34" charset="0"/>
              </a:rPr>
              <a:t>Select a zero artificial variable to leave the basic solution and designate its row as pivot row. The entering variable can be any nonbasic (</a:t>
            </a:r>
            <a:r>
              <a:rPr lang="en-US" sz="2400" dirty="0" smtClean="0">
                <a:cs typeface="Tahoma" pitchFamily="34" charset="0"/>
              </a:rPr>
              <a:t>non artificial</a:t>
            </a:r>
            <a:r>
              <a:rPr lang="en-US" sz="2400" dirty="0">
                <a:cs typeface="Tahoma" pitchFamily="34" charset="0"/>
              </a:rPr>
              <a:t>) variable with nonzero (positive or negative) coefficient in the pivot row. Perform the associated simplex iteration.</a:t>
            </a:r>
          </a:p>
          <a:p>
            <a:pPr algn="l"/>
            <a:endParaRPr lang="en-US" sz="2000" dirty="0">
              <a:cs typeface="Tahoma" pitchFamily="34" charset="0"/>
            </a:endParaRPr>
          </a:p>
          <a:p>
            <a:pPr algn="l"/>
            <a:r>
              <a:rPr lang="en-US" sz="2400" b="1" u="sng" dirty="0">
                <a:cs typeface="Tahoma" pitchFamily="34" charset="0"/>
              </a:rPr>
              <a:t>Step 2</a:t>
            </a:r>
            <a:r>
              <a:rPr lang="en-US" sz="2000" dirty="0">
                <a:cs typeface="Tahoma" pitchFamily="34" charset="0"/>
              </a:rPr>
              <a:t>. </a:t>
            </a:r>
            <a:r>
              <a:rPr lang="en-US" sz="2400" dirty="0">
                <a:cs typeface="Tahoma" pitchFamily="34" charset="0"/>
              </a:rPr>
              <a:t>Remove the column of the (Just-leaving) artificial from the tableau. If all the zero artificial variables have been removed , go to Phase II. </a:t>
            </a:r>
            <a:endParaRPr lang="en-US" sz="2400" dirty="0" smtClean="0">
              <a:cs typeface="Tahoma" pitchFamily="34" charset="0"/>
            </a:endParaRPr>
          </a:p>
          <a:p>
            <a:pPr algn="l"/>
            <a:r>
              <a:rPr lang="en-US" sz="2400" dirty="0" smtClean="0">
                <a:cs typeface="Tahoma" pitchFamily="34" charset="0"/>
              </a:rPr>
              <a:t>Otherwise</a:t>
            </a:r>
            <a:r>
              <a:rPr lang="en-US" sz="2400" dirty="0">
                <a:cs typeface="Tahoma" pitchFamily="34" charset="0"/>
              </a:rPr>
              <a:t>, go back to Step I</a:t>
            </a:r>
            <a:r>
              <a:rPr lang="en-US" sz="2000" dirty="0">
                <a:cs typeface="Tahoma" pitchFamily="34" charset="0"/>
              </a:rPr>
              <a:t>.</a:t>
            </a:r>
            <a:endParaRPr lang="ar-SA" sz="2000" dirty="0">
              <a:cs typeface="Tahoma" pitchFamily="34" charset="0"/>
            </a:endParaRPr>
          </a:p>
        </p:txBody>
      </p:sp>
      <p:sp>
        <p:nvSpPr>
          <p:cNvPr id="5" name="مربع نص 4"/>
          <p:cNvSpPr txBox="1">
            <a:spLocks noChangeArrowheads="1"/>
          </p:cNvSpPr>
          <p:nvPr/>
        </p:nvSpPr>
        <p:spPr bwMode="auto">
          <a:xfrm>
            <a:off x="540913" y="886729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92D050"/>
                </a:solidFill>
                <a:cs typeface="Tahoma" pitchFamily="34" charset="0"/>
              </a:rPr>
              <a:t>Remarks:</a:t>
            </a:r>
            <a:endParaRPr lang="ar-SA" sz="2400" dirty="0">
              <a:solidFill>
                <a:srgbClr val="92D050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8837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Phase II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51038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b="1" dirty="0" smtClean="0"/>
              <a:t>Steps</a:t>
            </a:r>
          </a:p>
          <a:p>
            <a:pPr marL="0" indent="0">
              <a:buNone/>
            </a:pPr>
            <a:endParaRPr lang="en-IN" b="1" dirty="0" smtClean="0"/>
          </a:p>
          <a:p>
            <a:pPr marL="514350" indent="-514350">
              <a:buAutoNum type="arabicPeriod"/>
            </a:pPr>
            <a:r>
              <a:rPr lang="en-IN" dirty="0" smtClean="0"/>
              <a:t>Take the Optimal simplex table of Phase I  as a Initial Simplex table 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Replace the artificial objective function row (</a:t>
            </a:r>
            <a:r>
              <a:rPr lang="en-IN" dirty="0" err="1" smtClean="0"/>
              <a:t>i.e.,r</a:t>
            </a:r>
            <a:r>
              <a:rPr lang="en-IN" dirty="0" smtClean="0"/>
              <a:t>-row )by the given LPP objective function.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Apply simplex method to the modified simplex table to find the Optimal Basic Feasible Solution(if it exists)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1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1318</Words>
  <Application>Microsoft Office PowerPoint</Application>
  <PresentationFormat>Widescreen</PresentationFormat>
  <Paragraphs>639</Paragraphs>
  <Slides>29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宋体</vt:lpstr>
      <vt:lpstr>Aharoni</vt:lpstr>
      <vt:lpstr>Arial</vt:lpstr>
      <vt:lpstr>Arial Black</vt:lpstr>
      <vt:lpstr>Calibri</vt:lpstr>
      <vt:lpstr>Calibri Light</vt:lpstr>
      <vt:lpstr>Cambria Math</vt:lpstr>
      <vt:lpstr>Symbol</vt:lpstr>
      <vt:lpstr>Tahoma</vt:lpstr>
      <vt:lpstr>Wingdings 2</vt:lpstr>
      <vt:lpstr>Office Theme</vt:lpstr>
      <vt:lpstr>Equation</vt:lpstr>
      <vt:lpstr>Example 3 (Simplex Method)</vt:lpstr>
      <vt:lpstr>Standard Form of LPP</vt:lpstr>
      <vt:lpstr>ITERATION 1</vt:lpstr>
      <vt:lpstr>ITERATION 2</vt:lpstr>
      <vt:lpstr>ITERATION 3</vt:lpstr>
      <vt:lpstr>PowerPoint Presentation</vt:lpstr>
      <vt:lpstr>PowerPoint Presentation</vt:lpstr>
      <vt:lpstr>PowerPoint Presentation</vt:lpstr>
      <vt:lpstr>Phase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 (Two Phase Simplex Method)</vt:lpstr>
      <vt:lpstr>Phase I</vt:lpstr>
      <vt:lpstr>Phase I  Iteration 1</vt:lpstr>
      <vt:lpstr>Phase I  Iteration 2</vt:lpstr>
      <vt:lpstr>Phase II  Iteration 1(Replace the last row in the Optimal table of Phase I by given LPP Objective function)</vt:lpstr>
      <vt:lpstr>Phase II  Iteration 2</vt:lpstr>
      <vt:lpstr>PowerPoint Presentation</vt:lpstr>
      <vt:lpstr>Example (Degenerate Optimal Solution)</vt:lpstr>
      <vt:lpstr>Example (Infinite Number of Solutions)</vt:lpstr>
      <vt:lpstr>Example (Unbounded Solution)</vt:lpstr>
      <vt:lpstr>Example (Infeasible Solution)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3 (Simplex Method)</dc:title>
  <dc:creator>Gokulraj SP</dc:creator>
  <cp:lastModifiedBy>Hewlett-Packard Company</cp:lastModifiedBy>
  <cp:revision>78</cp:revision>
  <dcterms:created xsi:type="dcterms:W3CDTF">2020-08-20T10:18:12Z</dcterms:created>
  <dcterms:modified xsi:type="dcterms:W3CDTF">2021-08-06T04:13:52Z</dcterms:modified>
</cp:coreProperties>
</file>