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1pPr>
    <a:lvl2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2pPr>
    <a:lvl3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3pPr>
    <a:lvl4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4pPr>
    <a:lvl5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5pPr>
    <a:lvl6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6pPr>
    <a:lvl7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7pPr>
    <a:lvl8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8pPr>
    <a:lvl9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DFE2E6"/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381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381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DCE6E0"/>
          </a:solidFill>
        </a:fill>
      </a:tcStyle>
    </a:wholeTbl>
    <a:band2H>
      <a:tcTxStyle b="def" i="def"/>
      <a:tcStyle>
        <a:tcBdr/>
        <a:fill>
          <a:solidFill>
            <a:srgbClr val="EEF3F0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381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381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E6DCE4"/>
          </a:solidFill>
        </a:fill>
      </a:tcStyle>
    </a:wholeTbl>
    <a:band2H>
      <a:tcTxStyle b="def" i="def"/>
      <a:tcStyle>
        <a:tcBdr/>
        <a:fill>
          <a:solidFill>
            <a:srgbClr val="F3EEF2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381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381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5F3E0C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85F"/>
              </a:solidFill>
              <a:prstDash val="solid"/>
              <a:round/>
            </a:ln>
          </a:top>
          <a:bottom>
            <a:ln w="254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F3E0C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round/>
            </a:ln>
          </a:top>
          <a:bottom>
            <a:ln w="254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CFD0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381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53585F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381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5358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500" y="12268950"/>
            <a:ext cx="21971000" cy="660402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  <a:lvl2pPr marL="8343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2pPr>
            <a:lvl3pPr marL="12915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3pPr>
            <a:lvl4pPr marL="17487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4pPr>
            <a:lvl5pPr marL="22059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Body Level One…"/>
          <p:cNvSpPr txBox="1"/>
          <p:nvPr>
            <p:ph type="body" sz="quarter" idx="2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5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3558499" y="1246072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23558499" y="124587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</a:lstStyle>
          <a:p>
            <a:pPr/>
            <a:r>
              <a:t>Agenda Topics</a:t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99"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  <a:lvl2pPr marL="868679" indent="-411479" defTabSz="825500">
              <a:spcBef>
                <a:spcPts val="0"/>
              </a:spcBef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2pPr>
            <a:lvl3pPr marL="1325879" indent="-411479" defTabSz="825500">
              <a:spcBef>
                <a:spcPts val="0"/>
              </a:spcBef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3pPr>
            <a:lvl4pPr marL="1783079" indent="-411479" defTabSz="825500">
              <a:spcBef>
                <a:spcPts val="0"/>
              </a:spcBef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4pPr>
            <a:lvl5pPr marL="2240279" indent="-411479" defTabSz="825500">
              <a:spcBef>
                <a:spcPts val="0"/>
              </a:spcBef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quarter" idx="2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/>
          <a:p>
            <a:pPr lvl="4" marL="0" indent="1493520" defTabSz="1463040">
              <a:lnSpc>
                <a:spcPct val="90000"/>
              </a:lnSpc>
              <a:spcBef>
                <a:spcPts val="0"/>
              </a:spcBef>
              <a:buSzTx/>
              <a:buNone/>
              <a:defRPr spc="-60" sz="5580">
                <a:latin typeface="Produkt Extralight"/>
                <a:ea typeface="Produkt Extralight"/>
                <a:cs typeface="Produkt Extralight"/>
                <a:sym typeface="Produkt Extralight"/>
              </a:defRPr>
            </a:pPr>
            <a:r>
              <a:t>“Notable Quote”
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close-up of a curved roof"/>
          <p:cNvSpPr/>
          <p:nvPr>
            <p:ph type="pic" sz="half" idx="22"/>
          </p:nvPr>
        </p:nvSpPr>
        <p:spPr>
          <a:xfrm>
            <a:off x="6577500" y="3632200"/>
            <a:ext cx="112290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metal spiral staircase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ay reflective floor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  <a:lvl2pPr marL="8343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2pPr>
            <a:lvl3pPr marL="12915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3pPr>
            <a:lvl4pPr marL="17487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4pPr>
            <a:lvl5pPr marL="22059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Body Level One…"/>
          <p:cNvSpPr txBox="1"/>
          <p:nvPr>
            <p:ph type="body" sz="quarter" idx="22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5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/>
          <p:nvPr>
            <p:ph type="pic" idx="21"/>
          </p:nvPr>
        </p:nvSpPr>
        <p:spPr>
          <a:xfrm>
            <a:off x="8140700" y="-2"/>
            <a:ext cx="20574000" cy="13716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3558499" y="124587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ing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7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solidFill>
                  <a:srgbClr val="53586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1pPr>
      <a:lvl2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2pPr>
      <a:lvl3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3pPr>
      <a:lvl4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4pPr>
      <a:lvl5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5pPr>
      <a:lvl6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6pPr>
      <a:lvl7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7pPr>
      <a:lvl8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8pPr>
      <a:lvl9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sented by:…"/>
          <p:cNvSpPr txBox="1"/>
          <p:nvPr>
            <p:ph type="body" sz="half" idx="1"/>
          </p:nvPr>
        </p:nvSpPr>
        <p:spPr>
          <a:xfrm>
            <a:off x="1206500" y="9427367"/>
            <a:ext cx="21971000" cy="3501985"/>
          </a:xfrm>
          <a:prstGeom prst="rect">
            <a:avLst/>
          </a:prstGeom>
        </p:spPr>
        <p:txBody>
          <a:bodyPr/>
          <a:lstStyle/>
          <a:p>
            <a:pPr/>
            <a:r>
              <a:t>Presented by: Team NextGen</a:t>
            </a:r>
          </a:p>
          <a:p>
            <a:pPr/>
            <a:r>
              <a:t>Apurva Karne (018221801)</a:t>
            </a:r>
          </a:p>
          <a:p>
            <a:pPr/>
            <a:r>
              <a:t>Chandini Saisri Uppuganti (018228483)</a:t>
            </a:r>
          </a:p>
          <a:p>
            <a:pPr/>
            <a:r>
              <a:t>Manjunatha Inti (018192187)</a:t>
            </a:r>
          </a:p>
          <a:p>
            <a:pPr/>
            <a:r>
              <a:t>Praful John (018168514)</a:t>
            </a:r>
          </a:p>
        </p:txBody>
      </p:sp>
      <p:sp>
        <p:nvSpPr>
          <p:cNvPr id="172" name="FORMIQ - Intelligent Receipt Parser"/>
          <p:cNvSpPr txBox="1"/>
          <p:nvPr>
            <p:ph type="title"/>
          </p:nvPr>
        </p:nvSpPr>
        <p:spPr>
          <a:xfrm>
            <a:off x="1206499" y="26162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199" sz="10700"/>
            </a:lvl1pPr>
          </a:lstStyle>
          <a:p>
            <a:pPr/>
            <a:r>
              <a:t>FORMIQ - Intelligent Receipt Parser</a:t>
            </a:r>
          </a:p>
        </p:txBody>
      </p:sp>
      <p:sp>
        <p:nvSpPr>
          <p:cNvPr id="173" name="Receipt Intelligence App – Intelligent Receipt Parsing &amp; QA Chatbot"/>
          <p:cNvSpPr txBox="1"/>
          <p:nvPr/>
        </p:nvSpPr>
        <p:spPr>
          <a:xfrm>
            <a:off x="5550815" y="7685801"/>
            <a:ext cx="13631725" cy="1320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32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Receipt Intelligence App – Intelligent Receipt Parsing &amp; QA Chatbot</a:t>
            </a:r>
          </a:p>
          <a:p>
            <a:pPr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i="1" sz="16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nables natural language Q&amp;A over structured receipt data.…"/>
          <p:cNvSpPr txBox="1"/>
          <p:nvPr>
            <p:ph type="body" sz="half" idx="1"/>
          </p:nvPr>
        </p:nvSpPr>
        <p:spPr>
          <a:xfrm>
            <a:off x="1206499" y="2324100"/>
            <a:ext cx="10689458" cy="10356661"/>
          </a:xfrm>
          <a:prstGeom prst="rect">
            <a:avLst/>
          </a:prstGeom>
        </p:spPr>
        <p:txBody>
          <a:bodyPr/>
          <a:lstStyle/>
          <a:p>
            <a:pPr marL="572070" indent="-572070" defTabSz="751205">
              <a:buSzPct val="100000"/>
              <a:buChar char="•"/>
              <a:defRPr sz="5000"/>
            </a:pPr>
            <a:r>
              <a:t>Enables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natural language Q&amp;A</a:t>
            </a:r>
            <a:r>
              <a:t> over structured receipt data.</a:t>
            </a:r>
          </a:p>
          <a:p>
            <a:pPr marL="572070" indent="-572070" defTabSz="751205">
              <a:buSzPct val="100000"/>
              <a:buChar char="•"/>
              <a:defRPr sz="5000"/>
            </a:pPr>
            <a:r>
              <a:t>Built using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FastAPI</a:t>
            </a:r>
            <a:r>
              <a:t> as the backend for query handling.</a:t>
            </a:r>
          </a:p>
          <a:p>
            <a:pPr marL="572070" indent="-572070" defTabSz="751205">
              <a:buSzPct val="100000"/>
              <a:buChar char="•"/>
              <a:defRPr sz="5000"/>
            </a:pPr>
            <a:r>
              <a:t>Fetches data from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DynamoDB</a:t>
            </a:r>
            <a:r>
              <a:t> based on the user’s question.</a:t>
            </a:r>
          </a:p>
          <a:p>
            <a:pPr marL="572070" indent="-572070" defTabSz="751205">
              <a:buSzPct val="100000"/>
              <a:buChar char="•"/>
              <a:defRPr sz="5000"/>
            </a:pPr>
            <a:r>
              <a:t>Sends user query and relevant data to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Perplexity API</a:t>
            </a:r>
            <a:r>
              <a:t> to generate intelligent responses.</a:t>
            </a:r>
          </a:p>
          <a:p>
            <a:pPr marL="572070" indent="-572070" defTabSz="751205">
              <a:buSzPct val="100000"/>
              <a:buChar char="•"/>
              <a:defRPr sz="5000"/>
            </a:pPr>
            <a:r>
              <a:t>Delivers a seamless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AI assistant experience</a:t>
            </a:r>
            <a:r>
              <a:t> through the Streamlit UI.</a:t>
            </a:r>
          </a:p>
        </p:txBody>
      </p:sp>
      <p:sp>
        <p:nvSpPr>
          <p:cNvPr id="204" name="Chatbot - Receipt QA Assist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/>
            </a:lvl1pPr>
          </a:lstStyle>
          <a:p>
            <a:pPr/>
            <a:r>
              <a:t>Chatbot - Receipt QA Assistant</a:t>
            </a:r>
          </a:p>
        </p:txBody>
      </p:sp>
      <p:pic>
        <p:nvPicPr>
          <p:cNvPr id="205" name="pasted-movie.jpeg" descr="pasted-movi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6244" y="4000303"/>
            <a:ext cx="11002852" cy="6049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eployed the entire application (Streamlit UI + FastAPI backend) on Hugging Face Spaces for public access.…"/>
          <p:cNvSpPr txBox="1"/>
          <p:nvPr>
            <p:ph type="body" sz="half" idx="1"/>
          </p:nvPr>
        </p:nvSpPr>
        <p:spPr>
          <a:xfrm>
            <a:off x="1206499" y="2324099"/>
            <a:ext cx="8005934" cy="10090810"/>
          </a:xfrm>
          <a:prstGeom prst="rect">
            <a:avLst/>
          </a:prstGeom>
        </p:spPr>
        <p:txBody>
          <a:bodyPr/>
          <a:lstStyle/>
          <a:p>
            <a:pPr marL="590930" indent="-590930" defTabSz="775969">
              <a:buSzPct val="100000"/>
              <a:buChar char="•"/>
              <a:defRPr sz="5100"/>
            </a:pPr>
            <a:r>
              <a:t>Deployed the entire application (Streamlit UI + FastAPI backend) on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Hugging Face Spaces</a:t>
            </a:r>
            <a:r>
              <a:t> for public access.</a:t>
            </a:r>
          </a:p>
          <a:p>
            <a:pPr marL="590930" indent="-590930" defTabSz="775969">
              <a:buSzPct val="100000"/>
              <a:buChar char="•"/>
              <a:defRPr sz="5100"/>
            </a:pPr>
            <a:r>
              <a:t>Integrated with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Perplexity API</a:t>
            </a:r>
            <a:r>
              <a:t> and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DynamoDB</a:t>
            </a:r>
            <a:r>
              <a:t>, enabling live inference and real-time Q&amp;A without local setup.</a:t>
            </a:r>
          </a:p>
        </p:txBody>
      </p:sp>
      <p:sp>
        <p:nvSpPr>
          <p:cNvPr id="208" name="Deployment – Hugging Face Sp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/>
            </a:lvl1pPr>
          </a:lstStyle>
          <a:p>
            <a:pPr/>
            <a:r>
              <a:t>Deployment – Hugging Face Spaces</a:t>
            </a:r>
          </a:p>
        </p:txBody>
      </p:sp>
      <p:pic>
        <p:nvPicPr>
          <p:cNvPr id="20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4273" y="3661616"/>
            <a:ext cx="13878211" cy="6961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7149" y="2022189"/>
            <a:ext cx="19189701" cy="966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https://huggingface.co/spaces/chandinisaisri/formiq"/>
          <p:cNvSpPr txBox="1"/>
          <p:nvPr>
            <p:ph type="body" sz="quarter" idx="1"/>
          </p:nvPr>
        </p:nvSpPr>
        <p:spPr>
          <a:xfrm>
            <a:off x="4284952" y="2435571"/>
            <a:ext cx="21971001" cy="1003301"/>
          </a:xfrm>
          <a:prstGeom prst="rect">
            <a:avLst/>
          </a:prstGeom>
        </p:spPr>
        <p:txBody>
          <a:bodyPr/>
          <a:lstStyle>
            <a:lvl1pPr>
              <a:defRPr sz="4700"/>
            </a:lvl1pPr>
          </a:lstStyle>
          <a:p>
            <a:pPr/>
            <a:r>
              <a:t>https://huggingface.co/spaces/chandinisaisri/formiq</a:t>
            </a:r>
          </a:p>
        </p:txBody>
      </p:sp>
      <p:sp>
        <p:nvSpPr>
          <p:cNvPr id="214" name="User Interf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User Interface</a:t>
            </a:r>
          </a:p>
        </p:txBody>
      </p:sp>
      <p:pic>
        <p:nvPicPr>
          <p:cNvPr id="21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7090" y="3373165"/>
            <a:ext cx="19189701" cy="966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hank You!!"/>
          <p:cNvSpPr txBox="1"/>
          <p:nvPr>
            <p:ph type="body" sz="quarter" idx="1"/>
          </p:nvPr>
        </p:nvSpPr>
        <p:spPr>
          <a:xfrm>
            <a:off x="9755296" y="5712612"/>
            <a:ext cx="4492843" cy="1003302"/>
          </a:xfrm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9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Thank You!!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anual extraction - time-consuming and error-prone.…"/>
          <p:cNvSpPr txBox="1"/>
          <p:nvPr>
            <p:ph type="body" idx="1"/>
          </p:nvPr>
        </p:nvSpPr>
        <p:spPr>
          <a:xfrm>
            <a:off x="1206500" y="3338022"/>
            <a:ext cx="21971000" cy="9011310"/>
          </a:xfrm>
          <a:prstGeom prst="rect">
            <a:avLst/>
          </a:prstGeom>
        </p:spPr>
        <p:txBody>
          <a:bodyPr/>
          <a:lstStyle/>
          <a:p>
            <a:pPr marL="628650" indent="-628650">
              <a:buSzPct val="100000"/>
              <a:buChar char="•"/>
            </a:pPr>
            <a:r>
              <a:t>Manual extraction -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time-consuming</a:t>
            </a:r>
            <a:r>
              <a:t> and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error-prone</a:t>
            </a:r>
            <a:r>
              <a:t>.</a:t>
            </a:r>
          </a:p>
          <a:p>
            <a:pPr marL="628650" indent="-628650">
              <a:buSzPct val="100000"/>
              <a:buChar char="•"/>
            </a:pPr>
            <a:r>
              <a:t>Handwritten receipts -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low OCR accuracy</a:t>
            </a:r>
            <a:r>
              <a:t>.</a:t>
            </a:r>
          </a:p>
          <a:p>
            <a:pPr marL="628650" indent="-628650">
              <a:buSzPct val="100000"/>
              <a:buChar char="•"/>
            </a:pPr>
            <a:r>
              <a:t>Businesses lack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automated tools</a:t>
            </a:r>
            <a:r>
              <a:t> to convert receipts into structured formats for analysis.</a:t>
            </a:r>
          </a:p>
          <a:p>
            <a:pPr marL="628650" indent="-628650">
              <a:buSzPct val="100000"/>
              <a:buChar char="•"/>
            </a:pPr>
            <a:r>
              <a:t>Traditional systems do not support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natural language queries</a:t>
            </a:r>
            <a:r>
              <a:t> over receipt data.</a:t>
            </a:r>
          </a:p>
          <a:p>
            <a:pPr marL="628650" indent="-628650">
              <a:buSzPct val="100000"/>
              <a:buChar char="•"/>
            </a:pPr>
            <a:r>
              <a:t>There is a need for a unified solution to handle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extraction, structuring, storage, and querying</a:t>
            </a:r>
            <a:r>
              <a:t> efficiently.</a:t>
            </a:r>
          </a:p>
        </p:txBody>
      </p:sp>
      <p:sp>
        <p:nvSpPr>
          <p:cNvPr id="176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/>
            </a:lvl1pPr>
          </a:lstStyle>
          <a:p>
            <a:pPr/>
            <a:r>
              <a:t>Problem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n AI-powered web application to digitize and structure receipt data.…"/>
          <p:cNvSpPr txBox="1"/>
          <p:nvPr>
            <p:ph type="body" idx="1"/>
          </p:nvPr>
        </p:nvSpPr>
        <p:spPr>
          <a:xfrm>
            <a:off x="1206500" y="2324100"/>
            <a:ext cx="21971000" cy="10470251"/>
          </a:xfrm>
          <a:prstGeom prst="rect">
            <a:avLst/>
          </a:prstGeom>
        </p:spPr>
        <p:txBody>
          <a:bodyPr/>
          <a:lstStyle/>
          <a:p>
            <a:pPr marL="609790" indent="-609790" defTabSz="800734">
              <a:buSzPct val="100000"/>
              <a:buChar char="•"/>
              <a:defRPr sz="5300"/>
            </a:pPr>
            <a:r>
              <a:t>An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AI-powered web application</a:t>
            </a:r>
            <a:r>
              <a:t> to digitize and structure receipt data.</a:t>
            </a:r>
          </a:p>
          <a:p>
            <a:pPr marL="609790" indent="-609790" defTabSz="800734">
              <a:buSzPct val="100000"/>
              <a:buChar char="•"/>
              <a:defRPr sz="5300"/>
            </a:pPr>
            <a:r>
              <a:t>Use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PaddleOCR</a:t>
            </a:r>
            <a:r>
              <a:t> for high-accuracy text extraction, including handwritten inputs.</a:t>
            </a:r>
          </a:p>
          <a:p>
            <a:pPr marL="609790" indent="-609790" defTabSz="800734">
              <a:buSzPct val="100000"/>
              <a:buChar char="•"/>
              <a:defRPr sz="5300"/>
            </a:pPr>
            <a:r>
              <a:t>Leverage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Perplexity LLM</a:t>
            </a:r>
            <a:r>
              <a:t> to convert raw text into structured JSON format.</a:t>
            </a:r>
          </a:p>
          <a:p>
            <a:pPr marL="609790" indent="-609790" defTabSz="800734">
              <a:buSzPct val="100000"/>
              <a:buChar char="•"/>
              <a:defRPr sz="5300"/>
            </a:pPr>
            <a:r>
              <a:t>Store structured data in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AWS DynamoDB</a:t>
            </a:r>
            <a:r>
              <a:t> for scalable and persistent storage.</a:t>
            </a:r>
          </a:p>
          <a:p>
            <a:pPr marL="609790" indent="-609790" defTabSz="800734">
              <a:buSzPct val="100000"/>
              <a:buChar char="•"/>
              <a:defRPr sz="5300"/>
            </a:pPr>
            <a:r>
              <a:t>Enable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interactive querying</a:t>
            </a:r>
            <a:r>
              <a:t> of receipt data via a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FastAPI-powered chatbot</a:t>
            </a:r>
            <a:r>
              <a:t>.</a:t>
            </a:r>
          </a:p>
          <a:p>
            <a:pPr marL="609790" indent="-609790" defTabSz="800734">
              <a:buSzPct val="100000"/>
              <a:buChar char="•"/>
              <a:defRPr sz="5300"/>
            </a:pPr>
            <a:r>
              <a:t>Provide an evaluation module to visualize </a:t>
            </a:r>
            <a:r>
              <a:rPr>
                <a:latin typeface="+mj-lt"/>
                <a:ea typeface="+mj-ea"/>
                <a:cs typeface="+mj-cs"/>
                <a:sym typeface="Helvetica Neue"/>
              </a:rPr>
              <a:t>accuracy metrics and confusion matrix</a:t>
            </a:r>
            <a:r>
              <a:t>.</a:t>
            </a:r>
          </a:p>
        </p:txBody>
      </p:sp>
      <p:sp>
        <p:nvSpPr>
          <p:cNvPr id="179" name="Proposed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/>
            </a:lvl1pPr>
          </a:lstStyle>
          <a:p>
            <a:pPr/>
            <a:r>
              <a:t>Proposed 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ch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/>
            </a:lvl1pPr>
          </a:lstStyle>
          <a:p>
            <a:pPr/>
            <a:r>
              <a:t>Tech Stack</a:t>
            </a:r>
          </a:p>
        </p:txBody>
      </p:sp>
      <p:graphicFrame>
        <p:nvGraphicFramePr>
          <p:cNvPr id="182" name="Table"/>
          <p:cNvGraphicFramePr/>
          <p:nvPr/>
        </p:nvGraphicFramePr>
        <p:xfrm>
          <a:off x="4241177" y="3651537"/>
          <a:ext cx="16255619" cy="808096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099746"/>
                <a:gridCol w="4637161"/>
                <a:gridCol w="7518711"/>
              </a:tblGrid>
              <a:tr h="1010120"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Produkt Extralight"/>
                        </a:rPr>
                        <a:t>Component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Produkt Extralight"/>
                        </a:rPr>
                        <a:t>Technology Used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/>
                      </a:pPr>
                      <a:r>
                        <a:rPr sz="3200">
                          <a:sym typeface="Produkt Extralight"/>
                        </a:rPr>
                        <a:t>Purpose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1012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b="0" sz="1800"/>
                      </a:pPr>
                      <a:r>
                        <a:rPr b="1"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Frontend UI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Streamlit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Web interface for uploading and viewing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1012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b="0" sz="1800"/>
                      </a:pPr>
                      <a:r>
                        <a:rPr b="1"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OCR Engine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PaddleOCR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Extracts text from scanned/handwritten receipts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1012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b="0" sz="1800"/>
                      </a:pPr>
                      <a:r>
                        <a:rPr b="1"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LLM Parser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Perplexity API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Converts raw text into structured JSON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1012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b="0" sz="1800"/>
                      </a:pPr>
                      <a:r>
                        <a:rPr b="1"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Backend API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FastAPI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Powers chatbot and data retrieval services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1012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b="0" sz="1800"/>
                      </a:pPr>
                      <a:r>
                        <a:rPr b="1"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Database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AWS DynamoDB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Stores structured receipt information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1012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b="0" sz="1800"/>
                      </a:pPr>
                      <a:r>
                        <a:rPr b="1"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Evaluation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Matplotlib / Seaborn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Generates confusion matrix and metrics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01012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b="0" sz="1800"/>
                      </a:pPr>
                      <a:r>
                        <a:rPr b="1"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Chat Interface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ChatGPT API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33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Enables natural language QA over receipts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ystem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/>
            </a:lvl1pPr>
          </a:lstStyle>
          <a:p>
            <a:pPr/>
            <a:r>
              <a:t>System Architecture</a:t>
            </a:r>
          </a:p>
        </p:txBody>
      </p:sp>
      <p:pic>
        <p:nvPicPr>
          <p:cNvPr id="185" name="pasted-movie.jpeg" descr="pasted-movi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0243" y="3385005"/>
            <a:ext cx="8412891" cy="8657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rayscale Conversion – Simplifies the image by removing colors.…"/>
          <p:cNvSpPr txBox="1"/>
          <p:nvPr>
            <p:ph type="body" idx="1"/>
          </p:nvPr>
        </p:nvSpPr>
        <p:spPr>
          <a:xfrm>
            <a:off x="1073617" y="2701478"/>
            <a:ext cx="15095786" cy="10338728"/>
          </a:xfrm>
          <a:prstGeom prst="rect">
            <a:avLst/>
          </a:prstGeom>
        </p:spPr>
        <p:txBody>
          <a:bodyPr/>
          <a:lstStyle/>
          <a:p>
            <a:pPr marL="873998" indent="-873998" defTabSz="751205">
              <a:buSzPct val="100000"/>
              <a:buAutoNum type="arabicPeriod" startAt="1"/>
              <a:defRPr b="1" sz="5000">
                <a:latin typeface="+mj-lt"/>
                <a:ea typeface="+mj-ea"/>
                <a:cs typeface="+mj-cs"/>
                <a:sym typeface="Helvetica Neue"/>
              </a:defRPr>
            </a:pPr>
            <a:r>
              <a:t>Grayscale Conversion</a:t>
            </a:r>
            <a:r>
              <a:rPr b="0">
                <a:latin typeface="Produkt Extralight"/>
                <a:ea typeface="Produkt Extralight"/>
                <a:cs typeface="Produkt Extralight"/>
                <a:sym typeface="Produkt Extralight"/>
              </a:rPr>
              <a:t> – Simplifies the image by removing colors.</a:t>
            </a:r>
          </a:p>
          <a:p>
            <a:pPr marL="873998" indent="-873998" defTabSz="751205">
              <a:buSzPct val="100000"/>
              <a:buAutoNum type="arabicPeriod" startAt="1"/>
              <a:defRPr b="1" sz="5000">
                <a:latin typeface="+mj-lt"/>
                <a:ea typeface="+mj-ea"/>
                <a:cs typeface="+mj-cs"/>
                <a:sym typeface="Helvetica Neue"/>
              </a:defRPr>
            </a:pPr>
            <a:r>
              <a:t>Text Detection</a:t>
            </a:r>
            <a:r>
              <a:rPr b="0">
                <a:latin typeface="Produkt Extralight"/>
                <a:ea typeface="Produkt Extralight"/>
                <a:cs typeface="Produkt Extralight"/>
                <a:sym typeface="Produkt Extralight"/>
              </a:rPr>
              <a:t> – Finds areas in the image that contain text.</a:t>
            </a:r>
          </a:p>
          <a:p>
            <a:pPr marL="873998" indent="-873998" defTabSz="751205">
              <a:buSzPct val="100000"/>
              <a:buAutoNum type="arabicPeriod" startAt="1"/>
              <a:defRPr b="1" sz="5000">
                <a:latin typeface="+mj-lt"/>
                <a:ea typeface="+mj-ea"/>
                <a:cs typeface="+mj-cs"/>
                <a:sym typeface="Helvetica Neue"/>
              </a:defRPr>
            </a:pPr>
            <a:r>
              <a:t>Cropping</a:t>
            </a:r>
            <a:r>
              <a:rPr b="0">
                <a:latin typeface="Produkt Extralight"/>
                <a:ea typeface="Produkt Extralight"/>
                <a:cs typeface="Produkt Extralight"/>
                <a:sym typeface="Produkt Extralight"/>
              </a:rPr>
              <a:t> – Extracts those text regions for focused processing.</a:t>
            </a:r>
          </a:p>
          <a:p>
            <a:pPr marL="873998" indent="-873998" defTabSz="751205">
              <a:buSzPct val="100000"/>
              <a:buAutoNum type="arabicPeriod" startAt="1"/>
              <a:defRPr b="1" sz="5000">
                <a:latin typeface="+mj-lt"/>
                <a:ea typeface="+mj-ea"/>
                <a:cs typeface="+mj-cs"/>
                <a:sym typeface="Helvetica Neue"/>
              </a:defRPr>
            </a:pPr>
            <a:r>
              <a:t>Text Recognition</a:t>
            </a:r>
            <a:r>
              <a:rPr b="0">
                <a:latin typeface="Produkt Extralight"/>
                <a:ea typeface="Produkt Extralight"/>
                <a:cs typeface="Produkt Extralight"/>
                <a:sym typeface="Produkt Extralight"/>
              </a:rPr>
              <a:t> – Uses a neural network to read characters.</a:t>
            </a:r>
          </a:p>
          <a:p>
            <a:pPr marL="873998" indent="-873998" defTabSz="751205">
              <a:buSzPct val="100000"/>
              <a:buAutoNum type="arabicPeriod" startAt="1"/>
              <a:defRPr b="1" sz="5000">
                <a:latin typeface="+mj-lt"/>
                <a:ea typeface="+mj-ea"/>
                <a:cs typeface="+mj-cs"/>
                <a:sym typeface="Helvetica Neue"/>
              </a:defRPr>
            </a:pPr>
            <a:r>
              <a:t>Decoding</a:t>
            </a:r>
            <a:r>
              <a:rPr b="0">
                <a:latin typeface="Produkt Extralight"/>
                <a:ea typeface="Produkt Extralight"/>
                <a:cs typeface="Produkt Extralight"/>
                <a:sym typeface="Produkt Extralight"/>
              </a:rPr>
              <a:t> – Converts model output into readable text.</a:t>
            </a:r>
          </a:p>
          <a:p>
            <a:pPr marL="873998" indent="-873998" defTabSz="751205">
              <a:buSzPct val="100000"/>
              <a:buAutoNum type="arabicPeriod" startAt="1"/>
              <a:defRPr b="1" sz="5000">
                <a:latin typeface="+mj-lt"/>
                <a:ea typeface="+mj-ea"/>
                <a:cs typeface="+mj-cs"/>
                <a:sym typeface="Helvetica Neue"/>
              </a:defRPr>
            </a:pPr>
            <a:r>
              <a:t>Aggregation</a:t>
            </a:r>
            <a:r>
              <a:rPr b="0">
                <a:latin typeface="Produkt Extralight"/>
                <a:ea typeface="Produkt Extralight"/>
                <a:cs typeface="Produkt Extralight"/>
                <a:sym typeface="Produkt Extralight"/>
              </a:rPr>
              <a:t> – Combines all recognized text into final output.</a:t>
            </a:r>
          </a:p>
        </p:txBody>
      </p:sp>
      <p:sp>
        <p:nvSpPr>
          <p:cNvPr id="188" name="How OCR work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/>
            </a:lvl1pPr>
          </a:lstStyle>
          <a:p>
            <a:pPr/>
            <a:r>
              <a:t>How OCR works?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47402" y="2502154"/>
            <a:ext cx="6892487" cy="10338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CR output is raw, unstructured text that lacks semantic meaning.…"/>
          <p:cNvSpPr txBox="1"/>
          <p:nvPr>
            <p:ph type="body" idx="1"/>
          </p:nvPr>
        </p:nvSpPr>
        <p:spPr>
          <a:xfrm>
            <a:off x="1206500" y="2534842"/>
            <a:ext cx="16248562" cy="10220233"/>
          </a:xfrm>
          <a:prstGeom prst="rect">
            <a:avLst/>
          </a:prstGeom>
        </p:spPr>
        <p:txBody>
          <a:bodyPr/>
          <a:lstStyle/>
          <a:p>
            <a:pPr marL="572070" indent="-572070" defTabSz="751205">
              <a:buSzPct val="100000"/>
              <a:buChar char="•"/>
              <a:defRPr sz="5000"/>
            </a:pPr>
            <a:r>
              <a:t>OCR output is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raw, unstructured text</a:t>
            </a:r>
            <a:r>
              <a:t> that lacks semantic meaning.</a:t>
            </a:r>
          </a:p>
          <a:p>
            <a:pPr marL="572070" indent="-572070" defTabSz="751205">
              <a:buSzPct val="100000"/>
              <a:buChar char="•"/>
              <a:defRPr b="1" sz="5000">
                <a:latin typeface="+mj-lt"/>
                <a:ea typeface="+mj-ea"/>
                <a:cs typeface="+mj-cs"/>
                <a:sym typeface="Helvetica Neue"/>
              </a:defRPr>
            </a:pPr>
            <a:r>
              <a:t>Perplexity LLM</a:t>
            </a:r>
            <a:r>
              <a:rPr b="0">
                <a:latin typeface="Produkt Extralight"/>
                <a:ea typeface="Produkt Extralight"/>
                <a:cs typeface="Produkt Extralight"/>
                <a:sym typeface="Produkt Extralight"/>
              </a:rPr>
              <a:t> - understand and extract key information.</a:t>
            </a:r>
          </a:p>
          <a:p>
            <a:pPr marL="572070" indent="-572070" defTabSz="751205">
              <a:buSzPct val="100000"/>
              <a:buChar char="•"/>
              <a:defRPr sz="5000"/>
            </a:pPr>
            <a:r>
              <a:t>LLM converts plain text into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structured JSON format</a:t>
            </a:r>
            <a:r>
              <a:t> (fields like date, items, amount).</a:t>
            </a:r>
          </a:p>
          <a:p>
            <a:pPr marL="572070" indent="-572070" defTabSz="751205">
              <a:buSzPct val="100000"/>
              <a:buChar char="•"/>
              <a:defRPr sz="5000">
                <a:latin typeface="+mn-lt"/>
                <a:ea typeface="+mn-ea"/>
                <a:cs typeface="+mn-cs"/>
                <a:sym typeface="Helvetica"/>
              </a:defRPr>
            </a:pPr>
            <a:r>
              <a:t>This structured data enables </a:t>
            </a:r>
            <a:r>
              <a:rPr>
                <a:latin typeface="Produkt Extralight"/>
                <a:ea typeface="Produkt Extralight"/>
                <a:cs typeface="Produkt Extralight"/>
                <a:sym typeface="Produkt Extralight"/>
              </a:rPr>
              <a:t>easy storage, retrieval, and analytics</a:t>
            </a:r>
            <a:r>
              <a:t>.</a:t>
            </a:r>
          </a:p>
          <a:p>
            <a:pPr marL="572070" indent="-572070" defTabSz="751205">
              <a:buSzPct val="100000"/>
              <a:buChar char="•"/>
              <a:defRPr sz="5000">
                <a:latin typeface="+mn-lt"/>
                <a:ea typeface="+mn-ea"/>
                <a:cs typeface="+mn-cs"/>
                <a:sym typeface="Helvetica"/>
              </a:defRPr>
            </a:pPr>
            <a:r>
              <a:t>Integration is done via </a:t>
            </a:r>
            <a:r>
              <a:rPr>
                <a:latin typeface="Produkt Extralight"/>
                <a:ea typeface="Produkt Extralight"/>
                <a:cs typeface="Produkt Extralight"/>
                <a:sym typeface="Produkt Extralight"/>
              </a:rPr>
              <a:t>API call from backend to LLM service</a:t>
            </a:r>
            <a:r>
              <a:t>.</a:t>
            </a:r>
          </a:p>
          <a:p>
            <a:pPr marL="572070" indent="-572070" defTabSz="751205">
              <a:buSzPct val="100000"/>
              <a:buChar char="•"/>
              <a:defRPr sz="5000"/>
            </a:pPr>
            <a:r>
              <a:t>Output is ready for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storage in DynamoDB</a:t>
            </a:r>
            <a:r>
              <a:t> and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chatbot querying</a:t>
            </a:r>
            <a:r>
              <a:t>.</a:t>
            </a:r>
          </a:p>
        </p:txBody>
      </p:sp>
      <p:sp>
        <p:nvSpPr>
          <p:cNvPr id="192" name="LLM Integration – Structuring OCR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/>
            </a:lvl1pPr>
          </a:lstStyle>
          <a:p>
            <a:pPr/>
            <a:r>
              <a:t>LLM Integration – Structuring OCR Data</a:t>
            </a:r>
          </a:p>
        </p:txBody>
      </p:sp>
      <p:pic>
        <p:nvPicPr>
          <p:cNvPr id="193" name="pasted-movie.jpeg" descr="pasted-movi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4323" y="2558468"/>
            <a:ext cx="4918121" cy="10576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ynamoDB – Structured Data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/>
            </a:lvl1pPr>
          </a:lstStyle>
          <a:p>
            <a:pPr/>
            <a:r>
              <a:t>DynamoDB – Structured Data Storage</a:t>
            </a:r>
          </a:p>
        </p:txBody>
      </p:sp>
      <p:sp>
        <p:nvSpPr>
          <p:cNvPr id="196" name="DynamoDB provides scalable, low-latency NoSQL storage for receipt data.…"/>
          <p:cNvSpPr txBox="1"/>
          <p:nvPr>
            <p:ph type="body" sz="half" idx="1"/>
          </p:nvPr>
        </p:nvSpPr>
        <p:spPr>
          <a:xfrm>
            <a:off x="1206499" y="2873651"/>
            <a:ext cx="8476907" cy="963086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397763" indent="-397763" defTabSz="309372">
              <a:spcBef>
                <a:spcPts val="4000"/>
              </a:spcBef>
              <a:buSzPct val="100000"/>
              <a:buChar char="•"/>
              <a:defRPr sz="3400">
                <a:latin typeface="+mn-lt"/>
                <a:ea typeface="+mn-ea"/>
                <a:cs typeface="+mn-cs"/>
                <a:sym typeface="Helvetica"/>
              </a:defRPr>
            </a:pPr>
            <a:r>
              <a:t>DynamoDB provides </a:t>
            </a:r>
            <a:r>
              <a:rPr>
                <a:latin typeface="Graphik Light"/>
                <a:ea typeface="Graphik Light"/>
                <a:cs typeface="Graphik Light"/>
                <a:sym typeface="Graphik Light"/>
              </a:rPr>
              <a:t>scalable, low-latency NoSQL storage</a:t>
            </a:r>
            <a:r>
              <a:t> for receipt data.</a:t>
            </a:r>
          </a:p>
          <a:p>
            <a:pPr marL="397763" indent="-397763" defTabSz="309372">
              <a:spcBef>
                <a:spcPts val="4000"/>
              </a:spcBef>
              <a:buSzPct val="100000"/>
              <a:buChar char="•"/>
              <a:defRPr sz="3400"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Each receipt is stored as a document with a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unique key</a:t>
            </a:r>
            <a:endParaRPr b="1">
              <a:latin typeface="+mj-lt"/>
              <a:ea typeface="+mj-ea"/>
              <a:cs typeface="+mj-cs"/>
              <a:sym typeface="Helvetica Neue"/>
            </a:endParaRPr>
          </a:p>
          <a:p>
            <a:pPr marL="397763" indent="-397763" defTabSz="309372">
              <a:spcBef>
                <a:spcPts val="4000"/>
              </a:spcBef>
              <a:buSzPct val="100000"/>
              <a:buChar char="•"/>
              <a:defRPr sz="3400"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	Enables fast retrieval for both chatbot queries and analytics dashboards.</a:t>
            </a:r>
          </a:p>
          <a:p>
            <a:pPr marL="397763" indent="-397763" defTabSz="309372">
              <a:spcBef>
                <a:spcPts val="4000"/>
              </a:spcBef>
              <a:buSzPct val="100000"/>
              <a:buChar char="•"/>
              <a:defRPr sz="3400"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Schema-less design allows storing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flexible fields</a:t>
            </a:r>
            <a:r>
              <a:t> (items, vendor, total, etc.).</a:t>
            </a:r>
          </a:p>
          <a:p>
            <a:pPr marL="397763" indent="-397763" defTabSz="309372">
              <a:spcBef>
                <a:spcPts val="4000"/>
              </a:spcBef>
              <a:buSzPct val="100000"/>
              <a:buChar char="•"/>
              <a:defRPr sz="3400"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Supports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real-time read/write operations</a:t>
            </a:r>
            <a:r>
              <a:t> for the chatbot and evaluation modules.</a:t>
            </a:r>
          </a:p>
        </p:txBody>
      </p:sp>
      <p:pic>
        <p:nvPicPr>
          <p:cNvPr id="197" name="pasted-movie.jpeg" descr="pasted-movi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2127" y="3351186"/>
            <a:ext cx="13901118" cy="7767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Model Training and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/>
            </a:lvl1pPr>
          </a:lstStyle>
          <a:p>
            <a:pPr/>
            <a:r>
              <a:t>Model Training and Evaluation</a:t>
            </a:r>
          </a:p>
        </p:txBody>
      </p:sp>
      <p:pic>
        <p:nvPicPr>
          <p:cNvPr id="200" name="pasted-movie.jpeg" descr="pasted-movi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0473" y="3097606"/>
            <a:ext cx="10610433" cy="8388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movie.jpeg" descr="pasted-movi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92997" y="3097606"/>
            <a:ext cx="10191495" cy="8388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FFFFFF"/>
      </a:lt1>
      <a:dk2>
        <a:srgbClr val="A7A7A7"/>
      </a:dk2>
      <a:lt2>
        <a:srgbClr val="535353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F3E0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F3E0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