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42" r:id="rId5"/>
    <p:sldId id="359" r:id="rId6"/>
    <p:sldId id="375" r:id="rId7"/>
    <p:sldId id="382" r:id="rId8"/>
    <p:sldId id="377" r:id="rId9"/>
    <p:sldId id="365" r:id="rId10"/>
    <p:sldId id="380" r:id="rId11"/>
    <p:sldId id="383" r:id="rId12"/>
    <p:sldId id="373" r:id="rId13"/>
    <p:sldId id="384" r:id="rId14"/>
    <p:sldId id="385" r:id="rId15"/>
    <p:sldId id="390" r:id="rId16"/>
    <p:sldId id="387" r:id="rId17"/>
    <p:sldId id="388" r:id="rId18"/>
    <p:sldId id="381" r:id="rId19"/>
    <p:sldId id="386" r:id="rId20"/>
    <p:sldId id="3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5388" autoAdjust="0"/>
  </p:normalViewPr>
  <p:slideViewPr>
    <p:cSldViewPr snapToGrid="0" snapToObjects="1" showGuides="1">
      <p:cViewPr varScale="1">
        <p:scale>
          <a:sx n="64" d="100"/>
          <a:sy n="64" d="100"/>
        </p:scale>
        <p:origin x="90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D3190-1991-45F0-88C9-34477CE6EFAB}" type="doc">
      <dgm:prSet loTypeId="urn:microsoft.com/office/officeart/2009/layout/CircleArrowProcess" loCatId="process" qsTypeId="urn:microsoft.com/office/officeart/2005/8/quickstyle/3d9" qsCatId="3D" csTypeId="urn:microsoft.com/office/officeart/2005/8/colors/accent5_3" csCatId="accent5" phldr="1"/>
      <dgm:spPr/>
      <dgm:t>
        <a:bodyPr/>
        <a:lstStyle/>
        <a:p>
          <a:endParaRPr lang="en-US"/>
        </a:p>
      </dgm:t>
    </dgm:pt>
    <dgm:pt modelId="{678CB75C-3598-475E-82AA-6A28084B7667}">
      <dgm:prSet phldrT="[Text]" custT="1"/>
      <dgm:spPr/>
      <dgm:t>
        <a:bodyPr/>
        <a:lstStyle/>
        <a:p>
          <a:pPr>
            <a:buFont typeface="Arial" panose="020B0604020202020204" pitchFamily="34" charset="0"/>
            <a:buChar char="•"/>
          </a:pPr>
          <a:r>
            <a:rPr lang="en-US" sz="1500" b="0" dirty="0">
              <a:solidFill>
                <a:schemeClr val="bg1"/>
              </a:solidFill>
              <a:latin typeface="Poppins" panose="00000500000000000000" pitchFamily="2" charset="0"/>
              <a:cs typeface="Poppins" panose="00000500000000000000" pitchFamily="2" charset="0"/>
            </a:rPr>
            <a:t>Data Collection</a:t>
          </a:r>
          <a:endParaRPr lang="en-US" sz="1500" dirty="0">
            <a:solidFill>
              <a:schemeClr val="bg1"/>
            </a:solidFill>
          </a:endParaRPr>
        </a:p>
      </dgm:t>
    </dgm:pt>
    <dgm:pt modelId="{4D5F1B38-D5B4-431C-A415-DE318FB40870}" type="parTrans" cxnId="{AFC9E2D1-A860-41C0-89CC-0CB50DC43352}">
      <dgm:prSet/>
      <dgm:spPr/>
      <dgm:t>
        <a:bodyPr/>
        <a:lstStyle/>
        <a:p>
          <a:endParaRPr lang="en-US"/>
        </a:p>
      </dgm:t>
    </dgm:pt>
    <dgm:pt modelId="{A606D568-D8AE-4EE1-8A0A-77998D216E4C}" type="sibTrans" cxnId="{AFC9E2D1-A860-41C0-89CC-0CB50DC43352}">
      <dgm:prSet/>
      <dgm:spPr/>
      <dgm:t>
        <a:bodyPr/>
        <a:lstStyle/>
        <a:p>
          <a:endParaRPr lang="en-US"/>
        </a:p>
      </dgm:t>
    </dgm:pt>
    <dgm:pt modelId="{7830C755-7CDF-42D8-95DE-743E197FC3FB}">
      <dgm:prSet phldrT="[Text]" custT="1"/>
      <dgm:spPr/>
      <dgm:t>
        <a:bodyPr/>
        <a:lstStyle/>
        <a:p>
          <a:pPr>
            <a:buFont typeface="Arial" panose="020B0604020202020204" pitchFamily="34" charset="0"/>
            <a:buChar char="•"/>
          </a:pPr>
          <a:r>
            <a:rPr lang="en-US" sz="1500" b="0" dirty="0">
              <a:solidFill>
                <a:schemeClr val="bg1"/>
              </a:solidFill>
              <a:latin typeface="Poppins" panose="00000500000000000000" pitchFamily="2" charset="0"/>
              <a:cs typeface="Poppins" panose="00000500000000000000" pitchFamily="2" charset="0"/>
            </a:rPr>
            <a:t>Data Cleaning</a:t>
          </a:r>
          <a:endParaRPr lang="en-US" sz="1500" dirty="0">
            <a:solidFill>
              <a:schemeClr val="bg1"/>
            </a:solidFill>
          </a:endParaRPr>
        </a:p>
      </dgm:t>
    </dgm:pt>
    <dgm:pt modelId="{EAEE088D-11A4-4784-BB85-6C1C98DDF772}" type="parTrans" cxnId="{F7A2005F-CB1C-4B68-9DD6-493BD566D7F1}">
      <dgm:prSet/>
      <dgm:spPr/>
      <dgm:t>
        <a:bodyPr/>
        <a:lstStyle/>
        <a:p>
          <a:endParaRPr lang="en-US"/>
        </a:p>
      </dgm:t>
    </dgm:pt>
    <dgm:pt modelId="{AE18E339-42CE-41C6-A95D-E3BCFFAA0283}" type="sibTrans" cxnId="{F7A2005F-CB1C-4B68-9DD6-493BD566D7F1}">
      <dgm:prSet/>
      <dgm:spPr/>
      <dgm:t>
        <a:bodyPr/>
        <a:lstStyle/>
        <a:p>
          <a:endParaRPr lang="en-US"/>
        </a:p>
      </dgm:t>
    </dgm:pt>
    <dgm:pt modelId="{8B55B20B-DCA2-4CD5-AFF4-DB91A073F55E}">
      <dgm:prSet phldrT="[Text]" custT="1"/>
      <dgm:spPr/>
      <dgm:t>
        <a:bodyPr/>
        <a:lstStyle/>
        <a:p>
          <a:r>
            <a:rPr lang="en-US" sz="1500" dirty="0">
              <a:solidFill>
                <a:schemeClr val="bg1"/>
              </a:solidFill>
            </a:rPr>
            <a:t>Insights</a:t>
          </a:r>
        </a:p>
      </dgm:t>
    </dgm:pt>
    <dgm:pt modelId="{9DC54B53-0724-437F-B388-006F7F2EFA9C}" type="parTrans" cxnId="{73C0370F-E605-4573-A8BA-2E3E1671896D}">
      <dgm:prSet/>
      <dgm:spPr/>
      <dgm:t>
        <a:bodyPr/>
        <a:lstStyle/>
        <a:p>
          <a:endParaRPr lang="en-US"/>
        </a:p>
      </dgm:t>
    </dgm:pt>
    <dgm:pt modelId="{ED44DC63-D71F-428D-8E61-590907720E0E}" type="sibTrans" cxnId="{73C0370F-E605-4573-A8BA-2E3E1671896D}">
      <dgm:prSet/>
      <dgm:spPr/>
      <dgm:t>
        <a:bodyPr/>
        <a:lstStyle/>
        <a:p>
          <a:endParaRPr lang="en-US"/>
        </a:p>
      </dgm:t>
    </dgm:pt>
    <dgm:pt modelId="{E6DDA7F5-8C65-44C4-9CFF-428143EEA148}">
      <dgm:prSet phldrT="[Text]" custT="1"/>
      <dgm:spPr/>
      <dgm:t>
        <a:bodyPr/>
        <a:lstStyle/>
        <a:p>
          <a:pPr>
            <a:buFont typeface="Arial" panose="020B0604020202020204" pitchFamily="34" charset="0"/>
            <a:buChar char="•"/>
          </a:pPr>
          <a:r>
            <a:rPr lang="en-US" sz="1500" b="0" dirty="0">
              <a:solidFill>
                <a:schemeClr val="bg1"/>
              </a:solidFill>
              <a:latin typeface="Poppins" panose="00000500000000000000" pitchFamily="2" charset="0"/>
              <a:cs typeface="Poppins" panose="00000500000000000000" pitchFamily="2" charset="0"/>
            </a:rPr>
            <a:t>Data Analysis</a:t>
          </a:r>
          <a:endParaRPr lang="en-US" sz="1500" dirty="0">
            <a:solidFill>
              <a:schemeClr val="bg1"/>
            </a:solidFill>
          </a:endParaRPr>
        </a:p>
      </dgm:t>
    </dgm:pt>
    <dgm:pt modelId="{0A47F552-82C0-416C-AD66-42112F51F752}" type="parTrans" cxnId="{880ADDCA-61F4-4DC3-8778-6C57195935E1}">
      <dgm:prSet/>
      <dgm:spPr/>
      <dgm:t>
        <a:bodyPr/>
        <a:lstStyle/>
        <a:p>
          <a:endParaRPr lang="en-US"/>
        </a:p>
      </dgm:t>
    </dgm:pt>
    <dgm:pt modelId="{F6115517-2B57-48FF-B19B-D77E16FB2628}" type="sibTrans" cxnId="{880ADDCA-61F4-4DC3-8778-6C57195935E1}">
      <dgm:prSet/>
      <dgm:spPr/>
      <dgm:t>
        <a:bodyPr/>
        <a:lstStyle/>
        <a:p>
          <a:endParaRPr lang="en-US"/>
        </a:p>
      </dgm:t>
    </dgm:pt>
    <dgm:pt modelId="{B84C5518-4BAD-407D-9AD8-44079F2BC9B7}">
      <dgm:prSet phldrT="[Text]" custT="1"/>
      <dgm:spPr/>
      <dgm:t>
        <a:bodyPr/>
        <a:lstStyle/>
        <a:p>
          <a:r>
            <a:rPr lang="en-US" sz="1500" dirty="0">
              <a:solidFill>
                <a:schemeClr val="bg1"/>
              </a:solidFill>
            </a:rPr>
            <a:t>Summary</a:t>
          </a:r>
        </a:p>
      </dgm:t>
    </dgm:pt>
    <dgm:pt modelId="{95F22050-7AA8-4135-B90C-4F75C86154A4}" type="parTrans" cxnId="{AECE2AFC-4F39-421B-8C92-51395EC23860}">
      <dgm:prSet/>
      <dgm:spPr/>
      <dgm:t>
        <a:bodyPr/>
        <a:lstStyle/>
        <a:p>
          <a:endParaRPr lang="en-US"/>
        </a:p>
      </dgm:t>
    </dgm:pt>
    <dgm:pt modelId="{19497ED2-A132-408B-84BF-540EB34B7AC0}" type="sibTrans" cxnId="{AECE2AFC-4F39-421B-8C92-51395EC23860}">
      <dgm:prSet/>
      <dgm:spPr/>
      <dgm:t>
        <a:bodyPr/>
        <a:lstStyle/>
        <a:p>
          <a:endParaRPr lang="en-US"/>
        </a:p>
      </dgm:t>
    </dgm:pt>
    <dgm:pt modelId="{2A3E6054-514D-4D64-A05B-232D8D91B310}" type="pres">
      <dgm:prSet presAssocID="{355D3190-1991-45F0-88C9-34477CE6EFAB}" presName="Name0" presStyleCnt="0">
        <dgm:presLayoutVars>
          <dgm:chMax val="7"/>
          <dgm:chPref val="7"/>
          <dgm:dir/>
          <dgm:animLvl val="lvl"/>
        </dgm:presLayoutVars>
      </dgm:prSet>
      <dgm:spPr/>
    </dgm:pt>
    <dgm:pt modelId="{763D0C2B-2600-49E1-BD35-480466EF34F4}" type="pres">
      <dgm:prSet presAssocID="{678CB75C-3598-475E-82AA-6A28084B7667}" presName="Accent1" presStyleCnt="0"/>
      <dgm:spPr/>
    </dgm:pt>
    <dgm:pt modelId="{3E1E102E-3706-4775-BBB7-DB67A15B4ACC}" type="pres">
      <dgm:prSet presAssocID="{678CB75C-3598-475E-82AA-6A28084B7667}" presName="Accent" presStyleLbl="node1" presStyleIdx="0" presStyleCnt="5"/>
      <dgm:spPr/>
    </dgm:pt>
    <dgm:pt modelId="{4E31F2D2-0336-4C10-9310-666B8E7BE638}" type="pres">
      <dgm:prSet presAssocID="{678CB75C-3598-475E-82AA-6A28084B7667}" presName="Parent1" presStyleLbl="revTx" presStyleIdx="0" presStyleCnt="5">
        <dgm:presLayoutVars>
          <dgm:chMax val="1"/>
          <dgm:chPref val="1"/>
          <dgm:bulletEnabled val="1"/>
        </dgm:presLayoutVars>
      </dgm:prSet>
      <dgm:spPr/>
    </dgm:pt>
    <dgm:pt modelId="{677A6302-DB5C-4D86-8719-E8AA9D62B932}" type="pres">
      <dgm:prSet presAssocID="{7830C755-7CDF-42D8-95DE-743E197FC3FB}" presName="Accent2" presStyleCnt="0"/>
      <dgm:spPr/>
    </dgm:pt>
    <dgm:pt modelId="{B51ACF7E-29E8-472F-B862-45E6896C074E}" type="pres">
      <dgm:prSet presAssocID="{7830C755-7CDF-42D8-95DE-743E197FC3FB}" presName="Accent" presStyleLbl="node1" presStyleIdx="1" presStyleCnt="5"/>
      <dgm:spPr/>
    </dgm:pt>
    <dgm:pt modelId="{FC9A9747-0FBB-4B03-BA6D-4AD37DB5ADE4}" type="pres">
      <dgm:prSet presAssocID="{7830C755-7CDF-42D8-95DE-743E197FC3FB}" presName="Parent2" presStyleLbl="revTx" presStyleIdx="1" presStyleCnt="5">
        <dgm:presLayoutVars>
          <dgm:chMax val="1"/>
          <dgm:chPref val="1"/>
          <dgm:bulletEnabled val="1"/>
        </dgm:presLayoutVars>
      </dgm:prSet>
      <dgm:spPr/>
    </dgm:pt>
    <dgm:pt modelId="{43F3A913-F6C2-47D2-8FF6-41E28F3DA494}" type="pres">
      <dgm:prSet presAssocID="{E6DDA7F5-8C65-44C4-9CFF-428143EEA148}" presName="Accent3" presStyleCnt="0"/>
      <dgm:spPr/>
    </dgm:pt>
    <dgm:pt modelId="{4BB5E362-5B11-4A79-BEAA-1AB5D9F79E87}" type="pres">
      <dgm:prSet presAssocID="{E6DDA7F5-8C65-44C4-9CFF-428143EEA148}" presName="Accent" presStyleLbl="node1" presStyleIdx="2" presStyleCnt="5" custLinFactNeighborX="663" custLinFactNeighborY="7290"/>
      <dgm:spPr/>
    </dgm:pt>
    <dgm:pt modelId="{F366EC53-FF80-41DA-BD47-74BA20B2E4B2}" type="pres">
      <dgm:prSet presAssocID="{E6DDA7F5-8C65-44C4-9CFF-428143EEA148}" presName="Parent3" presStyleLbl="revTx" presStyleIdx="2" presStyleCnt="5">
        <dgm:presLayoutVars>
          <dgm:chMax val="1"/>
          <dgm:chPref val="1"/>
          <dgm:bulletEnabled val="1"/>
        </dgm:presLayoutVars>
      </dgm:prSet>
      <dgm:spPr/>
    </dgm:pt>
    <dgm:pt modelId="{FAC10E51-B6D2-4483-B791-0325D37BD0A8}" type="pres">
      <dgm:prSet presAssocID="{8B55B20B-DCA2-4CD5-AFF4-DB91A073F55E}" presName="Accent4" presStyleCnt="0"/>
      <dgm:spPr/>
    </dgm:pt>
    <dgm:pt modelId="{BA93EADE-B6CC-4EE7-9266-FB20DE210312}" type="pres">
      <dgm:prSet presAssocID="{8B55B20B-DCA2-4CD5-AFF4-DB91A073F55E}" presName="Accent" presStyleLbl="node1" presStyleIdx="3" presStyleCnt="5"/>
      <dgm:spPr/>
    </dgm:pt>
    <dgm:pt modelId="{13919405-CD05-477A-91DF-5DF8E3C23AC7}" type="pres">
      <dgm:prSet presAssocID="{8B55B20B-DCA2-4CD5-AFF4-DB91A073F55E}" presName="Parent4" presStyleLbl="revTx" presStyleIdx="3" presStyleCnt="5">
        <dgm:presLayoutVars>
          <dgm:chMax val="1"/>
          <dgm:chPref val="1"/>
          <dgm:bulletEnabled val="1"/>
        </dgm:presLayoutVars>
      </dgm:prSet>
      <dgm:spPr/>
    </dgm:pt>
    <dgm:pt modelId="{990CDA9B-33E9-4FEC-82E3-703786D15900}" type="pres">
      <dgm:prSet presAssocID="{B84C5518-4BAD-407D-9AD8-44079F2BC9B7}" presName="Accent5" presStyleCnt="0"/>
      <dgm:spPr/>
    </dgm:pt>
    <dgm:pt modelId="{2D9CEA3A-07B6-4785-8F51-8C19560D6510}" type="pres">
      <dgm:prSet presAssocID="{B84C5518-4BAD-407D-9AD8-44079F2BC9B7}" presName="Accent" presStyleLbl="node1" presStyleIdx="4" presStyleCnt="5"/>
      <dgm:spPr/>
    </dgm:pt>
    <dgm:pt modelId="{DFC0C57B-1318-4C8D-855D-564FD68E4A7C}" type="pres">
      <dgm:prSet presAssocID="{B84C5518-4BAD-407D-9AD8-44079F2BC9B7}" presName="Parent5" presStyleLbl="revTx" presStyleIdx="4" presStyleCnt="5">
        <dgm:presLayoutVars>
          <dgm:chMax val="1"/>
          <dgm:chPref val="1"/>
          <dgm:bulletEnabled val="1"/>
        </dgm:presLayoutVars>
      </dgm:prSet>
      <dgm:spPr/>
    </dgm:pt>
  </dgm:ptLst>
  <dgm:cxnLst>
    <dgm:cxn modelId="{2C18590A-2EB0-49FA-BC71-CBC2E90E360A}" type="presOf" srcId="{678CB75C-3598-475E-82AA-6A28084B7667}" destId="{4E31F2D2-0336-4C10-9310-666B8E7BE638}" srcOrd="0" destOrd="0" presId="urn:microsoft.com/office/officeart/2009/layout/CircleArrowProcess"/>
    <dgm:cxn modelId="{73C0370F-E605-4573-A8BA-2E3E1671896D}" srcId="{355D3190-1991-45F0-88C9-34477CE6EFAB}" destId="{8B55B20B-DCA2-4CD5-AFF4-DB91A073F55E}" srcOrd="3" destOrd="0" parTransId="{9DC54B53-0724-437F-B388-006F7F2EFA9C}" sibTransId="{ED44DC63-D71F-428D-8E61-590907720E0E}"/>
    <dgm:cxn modelId="{984FA010-078B-442C-A8A6-BD369F9F5796}" type="presOf" srcId="{7830C755-7CDF-42D8-95DE-743E197FC3FB}" destId="{FC9A9747-0FBB-4B03-BA6D-4AD37DB5ADE4}" srcOrd="0" destOrd="0" presId="urn:microsoft.com/office/officeart/2009/layout/CircleArrowProcess"/>
    <dgm:cxn modelId="{DFAA4535-0890-464B-8EBA-2B5BCECCBB15}" type="presOf" srcId="{B84C5518-4BAD-407D-9AD8-44079F2BC9B7}" destId="{DFC0C57B-1318-4C8D-855D-564FD68E4A7C}" srcOrd="0" destOrd="0" presId="urn:microsoft.com/office/officeart/2009/layout/CircleArrowProcess"/>
    <dgm:cxn modelId="{0A17C05B-5805-4856-88AA-826C35E2CDF8}" type="presOf" srcId="{E6DDA7F5-8C65-44C4-9CFF-428143EEA148}" destId="{F366EC53-FF80-41DA-BD47-74BA20B2E4B2}" srcOrd="0" destOrd="0" presId="urn:microsoft.com/office/officeart/2009/layout/CircleArrowProcess"/>
    <dgm:cxn modelId="{F7A2005F-CB1C-4B68-9DD6-493BD566D7F1}" srcId="{355D3190-1991-45F0-88C9-34477CE6EFAB}" destId="{7830C755-7CDF-42D8-95DE-743E197FC3FB}" srcOrd="1" destOrd="0" parTransId="{EAEE088D-11A4-4784-BB85-6C1C98DDF772}" sibTransId="{AE18E339-42CE-41C6-A95D-E3BCFFAA0283}"/>
    <dgm:cxn modelId="{706D1075-9494-4C9F-A1FC-D1E307874041}" type="presOf" srcId="{355D3190-1991-45F0-88C9-34477CE6EFAB}" destId="{2A3E6054-514D-4D64-A05B-232D8D91B310}" srcOrd="0" destOrd="0" presId="urn:microsoft.com/office/officeart/2009/layout/CircleArrowProcess"/>
    <dgm:cxn modelId="{880ADDCA-61F4-4DC3-8778-6C57195935E1}" srcId="{355D3190-1991-45F0-88C9-34477CE6EFAB}" destId="{E6DDA7F5-8C65-44C4-9CFF-428143EEA148}" srcOrd="2" destOrd="0" parTransId="{0A47F552-82C0-416C-AD66-42112F51F752}" sibTransId="{F6115517-2B57-48FF-B19B-D77E16FB2628}"/>
    <dgm:cxn modelId="{AFC9E2D1-A860-41C0-89CC-0CB50DC43352}" srcId="{355D3190-1991-45F0-88C9-34477CE6EFAB}" destId="{678CB75C-3598-475E-82AA-6A28084B7667}" srcOrd="0" destOrd="0" parTransId="{4D5F1B38-D5B4-431C-A415-DE318FB40870}" sibTransId="{A606D568-D8AE-4EE1-8A0A-77998D216E4C}"/>
    <dgm:cxn modelId="{AECE2AFC-4F39-421B-8C92-51395EC23860}" srcId="{355D3190-1991-45F0-88C9-34477CE6EFAB}" destId="{B84C5518-4BAD-407D-9AD8-44079F2BC9B7}" srcOrd="4" destOrd="0" parTransId="{95F22050-7AA8-4135-B90C-4F75C86154A4}" sibTransId="{19497ED2-A132-408B-84BF-540EB34B7AC0}"/>
    <dgm:cxn modelId="{216FFDFF-7B70-4365-A584-7FAA72A72CDD}" type="presOf" srcId="{8B55B20B-DCA2-4CD5-AFF4-DB91A073F55E}" destId="{13919405-CD05-477A-91DF-5DF8E3C23AC7}" srcOrd="0" destOrd="0" presId="urn:microsoft.com/office/officeart/2009/layout/CircleArrowProcess"/>
    <dgm:cxn modelId="{0C823E73-A33B-45AC-8C88-7D92B409A31A}" type="presParOf" srcId="{2A3E6054-514D-4D64-A05B-232D8D91B310}" destId="{763D0C2B-2600-49E1-BD35-480466EF34F4}" srcOrd="0" destOrd="0" presId="urn:microsoft.com/office/officeart/2009/layout/CircleArrowProcess"/>
    <dgm:cxn modelId="{C182F24B-FD33-45B9-A497-FC612EC28ACA}" type="presParOf" srcId="{763D0C2B-2600-49E1-BD35-480466EF34F4}" destId="{3E1E102E-3706-4775-BBB7-DB67A15B4ACC}" srcOrd="0" destOrd="0" presId="urn:microsoft.com/office/officeart/2009/layout/CircleArrowProcess"/>
    <dgm:cxn modelId="{C431A46E-F439-4BF3-A85E-48ACDED3E915}" type="presParOf" srcId="{2A3E6054-514D-4D64-A05B-232D8D91B310}" destId="{4E31F2D2-0336-4C10-9310-666B8E7BE638}" srcOrd="1" destOrd="0" presId="urn:microsoft.com/office/officeart/2009/layout/CircleArrowProcess"/>
    <dgm:cxn modelId="{7CFD8782-E2BA-4A2C-AF76-E039CC16D4F5}" type="presParOf" srcId="{2A3E6054-514D-4D64-A05B-232D8D91B310}" destId="{677A6302-DB5C-4D86-8719-E8AA9D62B932}" srcOrd="2" destOrd="0" presId="urn:microsoft.com/office/officeart/2009/layout/CircleArrowProcess"/>
    <dgm:cxn modelId="{E4FCE1E8-04EA-4581-9127-62EC0A8BC3E1}" type="presParOf" srcId="{677A6302-DB5C-4D86-8719-E8AA9D62B932}" destId="{B51ACF7E-29E8-472F-B862-45E6896C074E}" srcOrd="0" destOrd="0" presId="urn:microsoft.com/office/officeart/2009/layout/CircleArrowProcess"/>
    <dgm:cxn modelId="{E13C44A3-F1BC-4700-BC89-F19C1A771031}" type="presParOf" srcId="{2A3E6054-514D-4D64-A05B-232D8D91B310}" destId="{FC9A9747-0FBB-4B03-BA6D-4AD37DB5ADE4}" srcOrd="3" destOrd="0" presId="urn:microsoft.com/office/officeart/2009/layout/CircleArrowProcess"/>
    <dgm:cxn modelId="{E00F44F0-A1F3-44FE-97FE-C2557A59F5C0}" type="presParOf" srcId="{2A3E6054-514D-4D64-A05B-232D8D91B310}" destId="{43F3A913-F6C2-47D2-8FF6-41E28F3DA494}" srcOrd="4" destOrd="0" presId="urn:microsoft.com/office/officeart/2009/layout/CircleArrowProcess"/>
    <dgm:cxn modelId="{9969BA7E-35BA-4094-932A-35ED9576C428}" type="presParOf" srcId="{43F3A913-F6C2-47D2-8FF6-41E28F3DA494}" destId="{4BB5E362-5B11-4A79-BEAA-1AB5D9F79E87}" srcOrd="0" destOrd="0" presId="urn:microsoft.com/office/officeart/2009/layout/CircleArrowProcess"/>
    <dgm:cxn modelId="{18A0D254-FFBA-48F7-8862-0A7AF7D3398E}" type="presParOf" srcId="{2A3E6054-514D-4D64-A05B-232D8D91B310}" destId="{F366EC53-FF80-41DA-BD47-74BA20B2E4B2}" srcOrd="5" destOrd="0" presId="urn:microsoft.com/office/officeart/2009/layout/CircleArrowProcess"/>
    <dgm:cxn modelId="{0BBF5968-55D0-4B03-9D8E-D3EE7EB2F69A}" type="presParOf" srcId="{2A3E6054-514D-4D64-A05B-232D8D91B310}" destId="{FAC10E51-B6D2-4483-B791-0325D37BD0A8}" srcOrd="6" destOrd="0" presId="urn:microsoft.com/office/officeart/2009/layout/CircleArrowProcess"/>
    <dgm:cxn modelId="{6442209C-0F86-4D8D-BC76-7B615E742327}" type="presParOf" srcId="{FAC10E51-B6D2-4483-B791-0325D37BD0A8}" destId="{BA93EADE-B6CC-4EE7-9266-FB20DE210312}" srcOrd="0" destOrd="0" presId="urn:microsoft.com/office/officeart/2009/layout/CircleArrowProcess"/>
    <dgm:cxn modelId="{B01E6924-740D-4571-9BEA-FFA7298FB1A2}" type="presParOf" srcId="{2A3E6054-514D-4D64-A05B-232D8D91B310}" destId="{13919405-CD05-477A-91DF-5DF8E3C23AC7}" srcOrd="7" destOrd="0" presId="urn:microsoft.com/office/officeart/2009/layout/CircleArrowProcess"/>
    <dgm:cxn modelId="{C5E9B47B-D4E4-4344-8CEF-3DC2141130AE}" type="presParOf" srcId="{2A3E6054-514D-4D64-A05B-232D8D91B310}" destId="{990CDA9B-33E9-4FEC-82E3-703786D15900}" srcOrd="8" destOrd="0" presId="urn:microsoft.com/office/officeart/2009/layout/CircleArrowProcess"/>
    <dgm:cxn modelId="{239112CB-E757-4E2B-B249-3367E22A2244}" type="presParOf" srcId="{990CDA9B-33E9-4FEC-82E3-703786D15900}" destId="{2D9CEA3A-07B6-4785-8F51-8C19560D6510}" srcOrd="0" destOrd="0" presId="urn:microsoft.com/office/officeart/2009/layout/CircleArrowProcess"/>
    <dgm:cxn modelId="{2706C827-EB37-49F7-9C20-A5AACBBDBE9A}" type="presParOf" srcId="{2A3E6054-514D-4D64-A05B-232D8D91B310}" destId="{DFC0C57B-1318-4C8D-855D-564FD68E4A7C}" srcOrd="9"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E102E-3706-4775-BBB7-DB67A15B4ACC}">
      <dsp:nvSpPr>
        <dsp:cNvPr id="0" name=""/>
        <dsp:cNvSpPr/>
      </dsp:nvSpPr>
      <dsp:spPr>
        <a:xfrm>
          <a:off x="2661425" y="0"/>
          <a:ext cx="2261753" cy="2261867"/>
        </a:xfrm>
        <a:prstGeom prst="circularArrow">
          <a:avLst>
            <a:gd name="adj1" fmla="val 10980"/>
            <a:gd name="adj2" fmla="val 1142322"/>
            <a:gd name="adj3" fmla="val 4500000"/>
            <a:gd name="adj4" fmla="val 10800000"/>
            <a:gd name="adj5" fmla="val 12500"/>
          </a:avLst>
        </a:prstGeom>
        <a:solidFill>
          <a:schemeClr val="accent5">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4E31F2D2-0336-4C10-9310-666B8E7BE638}">
      <dsp:nvSpPr>
        <dsp:cNvPr id="0" name=""/>
        <dsp:cNvSpPr/>
      </dsp:nvSpPr>
      <dsp:spPr>
        <a:xfrm>
          <a:off x="3160784" y="819178"/>
          <a:ext cx="1262186" cy="63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sp3d extrusionH="28000" prstMaterial="matte"/>
        </a:bodyPr>
        <a:lstStyle/>
        <a:p>
          <a:pPr marL="0" lvl="0" indent="0" algn="ctr" defTabSz="666750">
            <a:lnSpc>
              <a:spcPct val="90000"/>
            </a:lnSpc>
            <a:spcBef>
              <a:spcPct val="0"/>
            </a:spcBef>
            <a:spcAft>
              <a:spcPct val="35000"/>
            </a:spcAft>
            <a:buFont typeface="Arial" panose="020B0604020202020204" pitchFamily="34" charset="0"/>
            <a:buNone/>
          </a:pPr>
          <a:r>
            <a:rPr lang="en-US" sz="1500" b="0" kern="1200" dirty="0">
              <a:solidFill>
                <a:schemeClr val="bg1"/>
              </a:solidFill>
              <a:latin typeface="Poppins" panose="00000500000000000000" pitchFamily="2" charset="0"/>
              <a:cs typeface="Poppins" panose="00000500000000000000" pitchFamily="2" charset="0"/>
            </a:rPr>
            <a:t>Data Collection</a:t>
          </a:r>
          <a:endParaRPr lang="en-US" sz="1500" kern="1200" dirty="0">
            <a:solidFill>
              <a:schemeClr val="bg1"/>
            </a:solidFill>
          </a:endParaRPr>
        </a:p>
      </dsp:txBody>
      <dsp:txXfrm>
        <a:off x="3160784" y="819178"/>
        <a:ext cx="1262186" cy="630811"/>
      </dsp:txXfrm>
    </dsp:sp>
    <dsp:sp modelId="{B51ACF7E-29E8-472F-B862-45E6896C074E}">
      <dsp:nvSpPr>
        <dsp:cNvPr id="0" name=""/>
        <dsp:cNvSpPr/>
      </dsp:nvSpPr>
      <dsp:spPr>
        <a:xfrm>
          <a:off x="2033089" y="1299587"/>
          <a:ext cx="2261753" cy="2261867"/>
        </a:xfrm>
        <a:prstGeom prst="leftCircularArrow">
          <a:avLst>
            <a:gd name="adj1" fmla="val 10980"/>
            <a:gd name="adj2" fmla="val 1142322"/>
            <a:gd name="adj3" fmla="val 6300000"/>
            <a:gd name="adj4" fmla="val 18900000"/>
            <a:gd name="adj5" fmla="val 12500"/>
          </a:avLst>
        </a:prstGeom>
        <a:solidFill>
          <a:schemeClr val="accent5">
            <a:shade val="80000"/>
            <a:hueOff val="-74081"/>
            <a:satOff val="5645"/>
            <a:lumOff val="5304"/>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C9A9747-0FBB-4B03-BA6D-4AD37DB5ADE4}">
      <dsp:nvSpPr>
        <dsp:cNvPr id="0" name=""/>
        <dsp:cNvSpPr/>
      </dsp:nvSpPr>
      <dsp:spPr>
        <a:xfrm>
          <a:off x="2529903" y="2121686"/>
          <a:ext cx="1262186" cy="63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sp3d extrusionH="28000" prstMaterial="matte"/>
        </a:bodyPr>
        <a:lstStyle/>
        <a:p>
          <a:pPr marL="0" lvl="0" indent="0" algn="ctr" defTabSz="666750">
            <a:lnSpc>
              <a:spcPct val="90000"/>
            </a:lnSpc>
            <a:spcBef>
              <a:spcPct val="0"/>
            </a:spcBef>
            <a:spcAft>
              <a:spcPct val="35000"/>
            </a:spcAft>
            <a:buFont typeface="Arial" panose="020B0604020202020204" pitchFamily="34" charset="0"/>
            <a:buNone/>
          </a:pPr>
          <a:r>
            <a:rPr lang="en-US" sz="1500" b="0" kern="1200" dirty="0">
              <a:solidFill>
                <a:schemeClr val="bg1"/>
              </a:solidFill>
              <a:latin typeface="Poppins" panose="00000500000000000000" pitchFamily="2" charset="0"/>
              <a:cs typeface="Poppins" panose="00000500000000000000" pitchFamily="2" charset="0"/>
            </a:rPr>
            <a:t>Data Cleaning</a:t>
          </a:r>
          <a:endParaRPr lang="en-US" sz="1500" kern="1200" dirty="0">
            <a:solidFill>
              <a:schemeClr val="bg1"/>
            </a:solidFill>
          </a:endParaRPr>
        </a:p>
      </dsp:txBody>
      <dsp:txXfrm>
        <a:off x="2529903" y="2121686"/>
        <a:ext cx="1262186" cy="630811"/>
      </dsp:txXfrm>
    </dsp:sp>
    <dsp:sp modelId="{4BB5E362-5B11-4A79-BEAA-1AB5D9F79E87}">
      <dsp:nvSpPr>
        <dsp:cNvPr id="0" name=""/>
        <dsp:cNvSpPr/>
      </dsp:nvSpPr>
      <dsp:spPr>
        <a:xfrm>
          <a:off x="2676420" y="2769906"/>
          <a:ext cx="2261753" cy="2261867"/>
        </a:xfrm>
        <a:prstGeom prst="circularArrow">
          <a:avLst>
            <a:gd name="adj1" fmla="val 10980"/>
            <a:gd name="adj2" fmla="val 1142322"/>
            <a:gd name="adj3" fmla="val 4500000"/>
            <a:gd name="adj4" fmla="val 13500000"/>
            <a:gd name="adj5" fmla="val 12500"/>
          </a:avLst>
        </a:prstGeom>
        <a:solidFill>
          <a:schemeClr val="accent5">
            <a:shade val="80000"/>
            <a:hueOff val="-148162"/>
            <a:satOff val="11291"/>
            <a:lumOff val="1060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366EC53-FF80-41DA-BD47-74BA20B2E4B2}">
      <dsp:nvSpPr>
        <dsp:cNvPr id="0" name=""/>
        <dsp:cNvSpPr/>
      </dsp:nvSpPr>
      <dsp:spPr>
        <a:xfrm>
          <a:off x="3160784" y="3423465"/>
          <a:ext cx="1262186" cy="63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sp3d extrusionH="28000" prstMaterial="matte"/>
        </a:bodyPr>
        <a:lstStyle/>
        <a:p>
          <a:pPr marL="0" lvl="0" indent="0" algn="ctr" defTabSz="666750">
            <a:lnSpc>
              <a:spcPct val="90000"/>
            </a:lnSpc>
            <a:spcBef>
              <a:spcPct val="0"/>
            </a:spcBef>
            <a:spcAft>
              <a:spcPct val="35000"/>
            </a:spcAft>
            <a:buFont typeface="Arial" panose="020B0604020202020204" pitchFamily="34" charset="0"/>
            <a:buNone/>
          </a:pPr>
          <a:r>
            <a:rPr lang="en-US" sz="1500" b="0" kern="1200" dirty="0">
              <a:solidFill>
                <a:schemeClr val="bg1"/>
              </a:solidFill>
              <a:latin typeface="Poppins" panose="00000500000000000000" pitchFamily="2" charset="0"/>
              <a:cs typeface="Poppins" panose="00000500000000000000" pitchFamily="2" charset="0"/>
            </a:rPr>
            <a:t>Data Analysis</a:t>
          </a:r>
          <a:endParaRPr lang="en-US" sz="1500" kern="1200" dirty="0">
            <a:solidFill>
              <a:schemeClr val="bg1"/>
            </a:solidFill>
          </a:endParaRPr>
        </a:p>
      </dsp:txBody>
      <dsp:txXfrm>
        <a:off x="3160784" y="3423465"/>
        <a:ext cx="1262186" cy="630811"/>
      </dsp:txXfrm>
    </dsp:sp>
    <dsp:sp modelId="{BA93EADE-B6CC-4EE7-9266-FB20DE210312}">
      <dsp:nvSpPr>
        <dsp:cNvPr id="0" name=""/>
        <dsp:cNvSpPr/>
      </dsp:nvSpPr>
      <dsp:spPr>
        <a:xfrm>
          <a:off x="2033089" y="3906795"/>
          <a:ext cx="2261753" cy="2261867"/>
        </a:xfrm>
        <a:prstGeom prst="leftCircularArrow">
          <a:avLst>
            <a:gd name="adj1" fmla="val 10980"/>
            <a:gd name="adj2" fmla="val 1142322"/>
            <a:gd name="adj3" fmla="val 6300000"/>
            <a:gd name="adj4" fmla="val 18900000"/>
            <a:gd name="adj5" fmla="val 12500"/>
          </a:avLst>
        </a:prstGeom>
        <a:solidFill>
          <a:schemeClr val="accent5">
            <a:shade val="80000"/>
            <a:hueOff val="-222242"/>
            <a:satOff val="16936"/>
            <a:lumOff val="15911"/>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13919405-CD05-477A-91DF-5DF8E3C23AC7}">
      <dsp:nvSpPr>
        <dsp:cNvPr id="0" name=""/>
        <dsp:cNvSpPr/>
      </dsp:nvSpPr>
      <dsp:spPr>
        <a:xfrm>
          <a:off x="2529903" y="4725973"/>
          <a:ext cx="1262186" cy="63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sp3d extrusionH="28000" prstMaterial="matte"/>
        </a:bodyPr>
        <a:lstStyle/>
        <a:p>
          <a:pPr marL="0" lvl="0" indent="0" algn="ctr" defTabSz="666750">
            <a:lnSpc>
              <a:spcPct val="90000"/>
            </a:lnSpc>
            <a:spcBef>
              <a:spcPct val="0"/>
            </a:spcBef>
            <a:spcAft>
              <a:spcPct val="35000"/>
            </a:spcAft>
            <a:buNone/>
          </a:pPr>
          <a:r>
            <a:rPr lang="en-US" sz="1500" kern="1200" dirty="0">
              <a:solidFill>
                <a:schemeClr val="bg1"/>
              </a:solidFill>
            </a:rPr>
            <a:t>Insights</a:t>
          </a:r>
        </a:p>
      </dsp:txBody>
      <dsp:txXfrm>
        <a:off x="2529903" y="4725973"/>
        <a:ext cx="1262186" cy="630811"/>
      </dsp:txXfrm>
    </dsp:sp>
    <dsp:sp modelId="{2D9CEA3A-07B6-4785-8F51-8C19560D6510}">
      <dsp:nvSpPr>
        <dsp:cNvPr id="0" name=""/>
        <dsp:cNvSpPr/>
      </dsp:nvSpPr>
      <dsp:spPr>
        <a:xfrm>
          <a:off x="2822221" y="5356784"/>
          <a:ext cx="1943130" cy="1944271"/>
        </a:xfrm>
        <a:prstGeom prst="blockArc">
          <a:avLst>
            <a:gd name="adj1" fmla="val 13500000"/>
            <a:gd name="adj2" fmla="val 10800000"/>
            <a:gd name="adj3" fmla="val 12740"/>
          </a:avLst>
        </a:prstGeom>
        <a:solidFill>
          <a:schemeClr val="accent5">
            <a:shade val="80000"/>
            <a:hueOff val="-296323"/>
            <a:satOff val="22581"/>
            <a:lumOff val="21214"/>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FC0C57B-1318-4C8D-855D-564FD68E4A7C}">
      <dsp:nvSpPr>
        <dsp:cNvPr id="0" name=""/>
        <dsp:cNvSpPr/>
      </dsp:nvSpPr>
      <dsp:spPr>
        <a:xfrm>
          <a:off x="3160784" y="6028481"/>
          <a:ext cx="1262186" cy="63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sp3d extrusionH="28000" prstMaterial="matte"/>
        </a:bodyPr>
        <a:lstStyle/>
        <a:p>
          <a:pPr marL="0" lvl="0" indent="0" algn="ctr" defTabSz="666750">
            <a:lnSpc>
              <a:spcPct val="90000"/>
            </a:lnSpc>
            <a:spcBef>
              <a:spcPct val="0"/>
            </a:spcBef>
            <a:spcAft>
              <a:spcPct val="35000"/>
            </a:spcAft>
            <a:buNone/>
          </a:pPr>
          <a:r>
            <a:rPr lang="en-US" sz="1500" kern="1200" dirty="0">
              <a:solidFill>
                <a:schemeClr val="bg1"/>
              </a:solidFill>
            </a:rPr>
            <a:t>Summary</a:t>
          </a:r>
        </a:p>
      </dsp:txBody>
      <dsp:txXfrm>
        <a:off x="3160784" y="6028481"/>
        <a:ext cx="1262186" cy="63081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7/28/2024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558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58322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334452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AMAZON </a:t>
            </a:r>
            <a:r>
              <a:rPr lang="en-US" dirty="0" err="1"/>
              <a:t>SAles</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Data analysis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419725"/>
            <a:ext cx="11562303" cy="809468"/>
          </a:xfrm>
        </p:spPr>
        <p:txBody>
          <a:bodyPr/>
          <a:lstStyle/>
          <a:p>
            <a:pPr algn="l"/>
            <a:r>
              <a:rPr lang="en-US" sz="3600" dirty="0"/>
              <a:t>Data analysis</a:t>
            </a:r>
          </a:p>
        </p:txBody>
      </p:sp>
      <p:cxnSp>
        <p:nvCxnSpPr>
          <p:cNvPr id="8" name="Straight Connector 7">
            <a:extLst>
              <a:ext uri="{FF2B5EF4-FFF2-40B4-BE49-F238E27FC236}">
                <a16:creationId xmlns:a16="http://schemas.microsoft.com/office/drawing/2014/main" id="{75C7D549-3E53-55B7-5C0E-7468A022374E}"/>
              </a:ext>
            </a:extLst>
          </p:cNvPr>
          <p:cNvCxnSpPr/>
          <p:nvPr/>
        </p:nvCxnSpPr>
        <p:spPr>
          <a:xfrm>
            <a:off x="509666" y="1049311"/>
            <a:ext cx="47818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58F7134-59D2-22E6-FAE9-772ED96CBE03}"/>
              </a:ext>
            </a:extLst>
          </p:cNvPr>
          <p:cNvPicPr>
            <a:picLocks noChangeAspect="1"/>
          </p:cNvPicPr>
          <p:nvPr/>
        </p:nvPicPr>
        <p:blipFill>
          <a:blip r:embed="rId3"/>
          <a:stretch>
            <a:fillRect/>
          </a:stretch>
        </p:blipFill>
        <p:spPr>
          <a:xfrm>
            <a:off x="557120" y="1181816"/>
            <a:ext cx="3849988" cy="2379659"/>
          </a:xfrm>
          <a:prstGeom prst="rect">
            <a:avLst/>
          </a:prstGeom>
        </p:spPr>
      </p:pic>
      <p:pic>
        <p:nvPicPr>
          <p:cNvPr id="7" name="Picture 6">
            <a:extLst>
              <a:ext uri="{FF2B5EF4-FFF2-40B4-BE49-F238E27FC236}">
                <a16:creationId xmlns:a16="http://schemas.microsoft.com/office/drawing/2014/main" id="{337975F4-E353-985E-89B0-C51DEA4FC73B}"/>
              </a:ext>
            </a:extLst>
          </p:cNvPr>
          <p:cNvPicPr>
            <a:picLocks noChangeAspect="1"/>
          </p:cNvPicPr>
          <p:nvPr/>
        </p:nvPicPr>
        <p:blipFill>
          <a:blip r:embed="rId4"/>
          <a:stretch>
            <a:fillRect/>
          </a:stretch>
        </p:blipFill>
        <p:spPr>
          <a:xfrm>
            <a:off x="557120" y="3693979"/>
            <a:ext cx="3849988" cy="2396153"/>
          </a:xfrm>
          <a:prstGeom prst="rect">
            <a:avLst/>
          </a:prstGeom>
        </p:spPr>
      </p:pic>
      <p:sp>
        <p:nvSpPr>
          <p:cNvPr id="9" name="TextBox 8">
            <a:extLst>
              <a:ext uri="{FF2B5EF4-FFF2-40B4-BE49-F238E27FC236}">
                <a16:creationId xmlns:a16="http://schemas.microsoft.com/office/drawing/2014/main" id="{68E3C09F-770A-08C2-E9B7-2BCA69C579FD}"/>
              </a:ext>
            </a:extLst>
          </p:cNvPr>
          <p:cNvSpPr txBox="1"/>
          <p:nvPr/>
        </p:nvSpPr>
        <p:spPr>
          <a:xfrm>
            <a:off x="6096000" y="1049311"/>
            <a:ext cx="3252865" cy="369332"/>
          </a:xfrm>
          <a:prstGeom prst="rect">
            <a:avLst/>
          </a:prstGeom>
          <a:noFill/>
        </p:spPr>
        <p:txBody>
          <a:bodyPr wrap="square" rtlCol="0">
            <a:spAutoFit/>
          </a:bodyPr>
          <a:lstStyle/>
          <a:p>
            <a:r>
              <a:rPr lang="en-US" dirty="0">
                <a:solidFill>
                  <a:schemeClr val="bg1"/>
                </a:solidFill>
              </a:rPr>
              <a:t>FILTER IN DASHBOARD</a:t>
            </a:r>
          </a:p>
        </p:txBody>
      </p:sp>
      <p:sp>
        <p:nvSpPr>
          <p:cNvPr id="10" name="TextBox 9">
            <a:extLst>
              <a:ext uri="{FF2B5EF4-FFF2-40B4-BE49-F238E27FC236}">
                <a16:creationId xmlns:a16="http://schemas.microsoft.com/office/drawing/2014/main" id="{28711120-10E5-FC3D-2B83-4C60DC5F3C47}"/>
              </a:ext>
            </a:extLst>
          </p:cNvPr>
          <p:cNvSpPr txBox="1"/>
          <p:nvPr/>
        </p:nvSpPr>
        <p:spPr>
          <a:xfrm>
            <a:off x="6103019" y="2156609"/>
            <a:ext cx="3130460" cy="646331"/>
          </a:xfrm>
          <a:prstGeom prst="rect">
            <a:avLst/>
          </a:prstGeom>
          <a:noFill/>
        </p:spPr>
        <p:txBody>
          <a:bodyPr wrap="square" rtlCol="0">
            <a:spAutoFit/>
          </a:bodyPr>
          <a:lstStyle/>
          <a:p>
            <a:pPr marL="457200" indent="-457200">
              <a:buFont typeface="Courier New" panose="02070309020205020404" pitchFamily="49" charset="0"/>
              <a:buChar char="o"/>
            </a:pPr>
            <a:r>
              <a:rPr lang="en-US" sz="1800" dirty="0">
                <a:solidFill>
                  <a:schemeClr val="bg1"/>
                </a:solidFill>
              </a:rPr>
              <a:t>Filter by </a:t>
            </a:r>
          </a:p>
          <a:p>
            <a:r>
              <a:rPr lang="en-US" sz="1800" dirty="0">
                <a:solidFill>
                  <a:schemeClr val="bg1"/>
                </a:solidFill>
              </a:rPr>
              <a:t>Year&gt; Quarter&gt; Month&gt; Day  </a:t>
            </a:r>
          </a:p>
        </p:txBody>
      </p:sp>
      <p:sp>
        <p:nvSpPr>
          <p:cNvPr id="11" name="TextBox 10">
            <a:extLst>
              <a:ext uri="{FF2B5EF4-FFF2-40B4-BE49-F238E27FC236}">
                <a16:creationId xmlns:a16="http://schemas.microsoft.com/office/drawing/2014/main" id="{D4D6340D-9FC9-E868-0E52-13ACF7915FD6}"/>
              </a:ext>
            </a:extLst>
          </p:cNvPr>
          <p:cNvSpPr txBox="1"/>
          <p:nvPr/>
        </p:nvSpPr>
        <p:spPr>
          <a:xfrm>
            <a:off x="6235908" y="4430390"/>
            <a:ext cx="2997109" cy="923330"/>
          </a:xfrm>
          <a:prstGeom prst="rect">
            <a:avLst/>
          </a:prstGeom>
          <a:noFill/>
        </p:spPr>
        <p:txBody>
          <a:bodyPr wrap="square" rtlCol="0">
            <a:spAutoFit/>
          </a:bodyPr>
          <a:lstStyle/>
          <a:p>
            <a:pPr marL="457200" indent="-457200">
              <a:buFont typeface="Courier New" panose="02070309020205020404" pitchFamily="49" charset="0"/>
              <a:buChar char="o"/>
            </a:pPr>
            <a:r>
              <a:rPr lang="en-US" sz="1800" dirty="0">
                <a:solidFill>
                  <a:schemeClr val="bg1"/>
                </a:solidFill>
              </a:rPr>
              <a:t>Filter by </a:t>
            </a:r>
          </a:p>
          <a:p>
            <a:r>
              <a:rPr lang="en-US" sz="1800" dirty="0">
                <a:solidFill>
                  <a:schemeClr val="bg1"/>
                </a:solidFill>
              </a:rPr>
              <a:t>Regions Amazon is catering  </a:t>
            </a:r>
          </a:p>
          <a:p>
            <a:pPr marL="457200" indent="-457200" algn="r">
              <a:buFont typeface="Courier New" panose="02070309020205020404" pitchFamily="49" charset="0"/>
              <a:buChar char="o"/>
            </a:pPr>
            <a:endParaRPr lang="en-US" sz="1800" dirty="0">
              <a:solidFill>
                <a:schemeClr val="bg1"/>
              </a:solidFill>
            </a:endParaRPr>
          </a:p>
        </p:txBody>
      </p:sp>
      <p:pic>
        <p:nvPicPr>
          <p:cNvPr id="14" name="Graphic 13" descr="Arrow: Straight with solid fill">
            <a:extLst>
              <a:ext uri="{FF2B5EF4-FFF2-40B4-BE49-F238E27FC236}">
                <a16:creationId xmlns:a16="http://schemas.microsoft.com/office/drawing/2014/main" id="{4131F8F4-1A9C-EBE8-4024-8136D6436B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675682" y="2156609"/>
            <a:ext cx="1231692" cy="914400"/>
          </a:xfrm>
          <a:prstGeom prst="rect">
            <a:avLst/>
          </a:prstGeom>
        </p:spPr>
      </p:pic>
      <p:pic>
        <p:nvPicPr>
          <p:cNvPr id="15" name="Graphic 14" descr="Arrow: Straight with solid fill">
            <a:extLst>
              <a:ext uri="{FF2B5EF4-FFF2-40B4-BE49-F238E27FC236}">
                <a16:creationId xmlns:a16="http://schemas.microsoft.com/office/drawing/2014/main" id="{8DDADC7E-59DD-31E6-14E5-100EFF9CBC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675682" y="4430390"/>
            <a:ext cx="1231692" cy="914400"/>
          </a:xfrm>
          <a:prstGeom prst="rect">
            <a:avLst/>
          </a:prstGeom>
        </p:spPr>
      </p:pic>
    </p:spTree>
    <p:extLst>
      <p:ext uri="{BB962C8B-B14F-4D97-AF65-F5344CB8AC3E}">
        <p14:creationId xmlns:p14="http://schemas.microsoft.com/office/powerpoint/2010/main" val="395020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419725"/>
            <a:ext cx="11562303" cy="809468"/>
          </a:xfrm>
        </p:spPr>
        <p:txBody>
          <a:bodyPr/>
          <a:lstStyle/>
          <a:p>
            <a:pPr algn="l"/>
            <a:r>
              <a:rPr lang="en-US" sz="3600" dirty="0"/>
              <a:t>Data analysis</a:t>
            </a:r>
          </a:p>
        </p:txBody>
      </p:sp>
      <p:cxnSp>
        <p:nvCxnSpPr>
          <p:cNvPr id="8" name="Straight Connector 7">
            <a:extLst>
              <a:ext uri="{FF2B5EF4-FFF2-40B4-BE49-F238E27FC236}">
                <a16:creationId xmlns:a16="http://schemas.microsoft.com/office/drawing/2014/main" id="{75C7D549-3E53-55B7-5C0E-7468A022374E}"/>
              </a:ext>
            </a:extLst>
          </p:cNvPr>
          <p:cNvCxnSpPr/>
          <p:nvPr/>
        </p:nvCxnSpPr>
        <p:spPr>
          <a:xfrm>
            <a:off x="509666" y="1049311"/>
            <a:ext cx="47818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FF021F1-03A3-E8F7-098F-E8876FA95361}"/>
              </a:ext>
            </a:extLst>
          </p:cNvPr>
          <p:cNvPicPr>
            <a:picLocks noChangeAspect="1"/>
          </p:cNvPicPr>
          <p:nvPr/>
        </p:nvPicPr>
        <p:blipFill>
          <a:blip r:embed="rId3"/>
          <a:stretch>
            <a:fillRect/>
          </a:stretch>
        </p:blipFill>
        <p:spPr>
          <a:xfrm>
            <a:off x="545270" y="1214128"/>
            <a:ext cx="11177038" cy="5111717"/>
          </a:xfrm>
          <a:prstGeom prst="rect">
            <a:avLst/>
          </a:prstGeom>
        </p:spPr>
      </p:pic>
    </p:spTree>
    <p:extLst>
      <p:ext uri="{BB962C8B-B14F-4D97-AF65-F5344CB8AC3E}">
        <p14:creationId xmlns:p14="http://schemas.microsoft.com/office/powerpoint/2010/main" val="51660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419725"/>
            <a:ext cx="11562303" cy="809468"/>
          </a:xfrm>
        </p:spPr>
        <p:txBody>
          <a:bodyPr/>
          <a:lstStyle/>
          <a:p>
            <a:pPr algn="l"/>
            <a:r>
              <a:rPr lang="en-US" sz="3600" dirty="0"/>
              <a:t>Data analysis</a:t>
            </a:r>
          </a:p>
        </p:txBody>
      </p:sp>
      <p:cxnSp>
        <p:nvCxnSpPr>
          <p:cNvPr id="8" name="Straight Connector 7">
            <a:extLst>
              <a:ext uri="{FF2B5EF4-FFF2-40B4-BE49-F238E27FC236}">
                <a16:creationId xmlns:a16="http://schemas.microsoft.com/office/drawing/2014/main" id="{75C7D549-3E53-55B7-5C0E-7468A022374E}"/>
              </a:ext>
            </a:extLst>
          </p:cNvPr>
          <p:cNvCxnSpPr/>
          <p:nvPr/>
        </p:nvCxnSpPr>
        <p:spPr>
          <a:xfrm>
            <a:off x="509666" y="1049311"/>
            <a:ext cx="47818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785977C-8F06-AB23-EBC0-3BCCCF117527}"/>
              </a:ext>
            </a:extLst>
          </p:cNvPr>
          <p:cNvPicPr>
            <a:picLocks noChangeAspect="1"/>
          </p:cNvPicPr>
          <p:nvPr/>
        </p:nvPicPr>
        <p:blipFill>
          <a:blip r:embed="rId3"/>
          <a:stretch>
            <a:fillRect/>
          </a:stretch>
        </p:blipFill>
        <p:spPr>
          <a:xfrm>
            <a:off x="509666" y="1090285"/>
            <a:ext cx="11242623" cy="5399975"/>
          </a:xfrm>
          <a:prstGeom prst="rect">
            <a:avLst/>
          </a:prstGeom>
        </p:spPr>
      </p:pic>
    </p:spTree>
    <p:extLst>
      <p:ext uri="{BB962C8B-B14F-4D97-AF65-F5344CB8AC3E}">
        <p14:creationId xmlns:p14="http://schemas.microsoft.com/office/powerpoint/2010/main" val="68594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C63D-F3CA-1882-4696-71F5BB3C2D8C}"/>
              </a:ext>
            </a:extLst>
          </p:cNvPr>
          <p:cNvSpPr>
            <a:spLocks noGrp="1"/>
          </p:cNvSpPr>
          <p:nvPr>
            <p:ph type="title"/>
          </p:nvPr>
        </p:nvSpPr>
        <p:spPr>
          <a:xfrm>
            <a:off x="838199" y="613435"/>
            <a:ext cx="10515601" cy="1140849"/>
          </a:xfrm>
        </p:spPr>
        <p:txBody>
          <a:bodyPr/>
          <a:lstStyle/>
          <a:p>
            <a:r>
              <a:rPr lang="en-US" dirty="0"/>
              <a:t>Insights</a:t>
            </a:r>
          </a:p>
        </p:txBody>
      </p:sp>
      <p:sp>
        <p:nvSpPr>
          <p:cNvPr id="5" name="TextBox 10">
            <a:extLst>
              <a:ext uri="{FF2B5EF4-FFF2-40B4-BE49-F238E27FC236}">
                <a16:creationId xmlns:a16="http://schemas.microsoft.com/office/drawing/2014/main" id="{CB5A6264-CC79-70B9-7EE1-8A83BBAFEE18}"/>
              </a:ext>
            </a:extLst>
          </p:cNvPr>
          <p:cNvSpPr txBox="1"/>
          <p:nvPr/>
        </p:nvSpPr>
        <p:spPr>
          <a:xfrm>
            <a:off x="717693" y="2417441"/>
            <a:ext cx="668112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solidFill>
                  <a:schemeClr val="accent3">
                    <a:lumMod val="75000"/>
                  </a:schemeClr>
                </a:solidFill>
              </a:rPr>
              <a:t>Monthly Sales Trends:</a:t>
            </a:r>
          </a:p>
          <a:p>
            <a:pPr marL="971550" lvl="1" indent="-514350">
              <a:buFont typeface="+mj-lt"/>
              <a:buAutoNum type="alphaLcParenR"/>
            </a:pPr>
            <a:r>
              <a:rPr lang="en-US" dirty="0">
                <a:solidFill>
                  <a:schemeClr val="bg1"/>
                </a:solidFill>
              </a:rPr>
              <a:t>Highest sales occurs in February with $24,740,517.77.</a:t>
            </a:r>
          </a:p>
          <a:p>
            <a:pPr marL="971550" lvl="1" indent="-514350">
              <a:buFont typeface="+mj-lt"/>
              <a:buAutoNum type="alphaLcParenR"/>
            </a:pPr>
            <a:r>
              <a:rPr lang="en-US" dirty="0">
                <a:solidFill>
                  <a:schemeClr val="bg1"/>
                </a:solidFill>
              </a:rPr>
              <a:t>Lowest sales occurs in August with $1,128,164.91.</a:t>
            </a:r>
          </a:p>
        </p:txBody>
      </p:sp>
      <p:sp>
        <p:nvSpPr>
          <p:cNvPr id="6" name="TextBox 11">
            <a:extLst>
              <a:ext uri="{FF2B5EF4-FFF2-40B4-BE49-F238E27FC236}">
                <a16:creationId xmlns:a16="http://schemas.microsoft.com/office/drawing/2014/main" id="{16593DF9-E181-BD2E-F8BA-D0B204B78B04}"/>
              </a:ext>
            </a:extLst>
          </p:cNvPr>
          <p:cNvSpPr txBox="1"/>
          <p:nvPr/>
        </p:nvSpPr>
        <p:spPr>
          <a:xfrm>
            <a:off x="696420" y="3556217"/>
            <a:ext cx="5808963"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3">
                    <a:lumMod val="75000"/>
                  </a:schemeClr>
                </a:solidFill>
              </a:rPr>
              <a:t>Yearly Sales Trends:</a:t>
            </a:r>
          </a:p>
          <a:p>
            <a:pPr marL="800100" lvl="1" indent="-342900">
              <a:buFont typeface="+mj-lt"/>
              <a:buAutoNum type="alphaLcParenR"/>
            </a:pPr>
            <a:r>
              <a:rPr lang="en-US" dirty="0">
                <a:solidFill>
                  <a:schemeClr val="bg1"/>
                </a:solidFill>
              </a:rPr>
              <a:t>The Highest sales in 2012 with $31,898,644.52.</a:t>
            </a:r>
          </a:p>
          <a:p>
            <a:pPr marL="800100" lvl="1" indent="-342900">
              <a:buFont typeface="+mj-lt"/>
              <a:buAutoNum type="alphaLcParenR"/>
            </a:pPr>
            <a:r>
              <a:rPr lang="en-US" dirty="0">
                <a:solidFill>
                  <a:schemeClr val="bg1"/>
                </a:solidFill>
              </a:rPr>
              <a:t>The Lowest sales in 2015 with $12,427,982.86.</a:t>
            </a:r>
          </a:p>
        </p:txBody>
      </p:sp>
      <p:sp>
        <p:nvSpPr>
          <p:cNvPr id="7" name="TextBox 12">
            <a:extLst>
              <a:ext uri="{FF2B5EF4-FFF2-40B4-BE49-F238E27FC236}">
                <a16:creationId xmlns:a16="http://schemas.microsoft.com/office/drawing/2014/main" id="{0B37CC80-04C1-043C-C300-1128FF708D67}"/>
              </a:ext>
            </a:extLst>
          </p:cNvPr>
          <p:cNvSpPr txBox="1"/>
          <p:nvPr/>
        </p:nvSpPr>
        <p:spPr>
          <a:xfrm>
            <a:off x="696420" y="4561522"/>
            <a:ext cx="7058279" cy="14773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3">
                    <a:lumMod val="75000"/>
                  </a:schemeClr>
                </a:solidFill>
              </a:rPr>
              <a:t>Total Revenue and Costs:</a:t>
            </a:r>
          </a:p>
          <a:p>
            <a:pPr marL="800100" lvl="1" indent="-342900">
              <a:buFont typeface="+mj-lt"/>
              <a:buAutoNum type="alphaLcParenR"/>
            </a:pPr>
            <a:r>
              <a:rPr lang="en-US" dirty="0">
                <a:solidFill>
                  <a:schemeClr val="bg1"/>
                </a:solidFill>
              </a:rPr>
              <a:t>Total Revenue generated from 2010-2017 is $137.35 Million</a:t>
            </a:r>
          </a:p>
          <a:p>
            <a:pPr marL="800100" lvl="1" indent="-342900">
              <a:buFont typeface="+mj-lt"/>
              <a:buAutoNum type="alphaLcParenR"/>
            </a:pPr>
            <a:r>
              <a:rPr lang="en-US" dirty="0">
                <a:solidFill>
                  <a:schemeClr val="bg1"/>
                </a:solidFill>
              </a:rPr>
              <a:t>Total Cost is incurred is $93.18 million</a:t>
            </a:r>
          </a:p>
          <a:p>
            <a:pPr marL="800100" lvl="1" indent="-342900">
              <a:buFont typeface="+mj-lt"/>
              <a:buAutoNum type="alphaLcParenR"/>
            </a:pPr>
            <a:r>
              <a:rPr lang="en-US" dirty="0">
                <a:solidFill>
                  <a:schemeClr val="bg1"/>
                </a:solidFill>
              </a:rPr>
              <a:t>Total Unit Price is $27.68k</a:t>
            </a:r>
          </a:p>
          <a:p>
            <a:pPr marL="800100" lvl="1" indent="-342900">
              <a:buFont typeface="+mj-lt"/>
              <a:buAutoNum type="alphaLcParenR"/>
            </a:pPr>
            <a:r>
              <a:rPr lang="en-US" dirty="0">
                <a:solidFill>
                  <a:schemeClr val="bg1"/>
                </a:solidFill>
              </a:rPr>
              <a:t>Total Unit Cost is  $19.10k</a:t>
            </a:r>
          </a:p>
        </p:txBody>
      </p:sp>
    </p:spTree>
    <p:extLst>
      <p:ext uri="{BB962C8B-B14F-4D97-AF65-F5344CB8AC3E}">
        <p14:creationId xmlns:p14="http://schemas.microsoft.com/office/powerpoint/2010/main" val="388438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0F6B-10F7-3D63-24DD-A01EDC5F8CF4}"/>
              </a:ext>
            </a:extLst>
          </p:cNvPr>
          <p:cNvSpPr>
            <a:spLocks noGrp="1"/>
          </p:cNvSpPr>
          <p:nvPr>
            <p:ph type="title"/>
          </p:nvPr>
        </p:nvSpPr>
        <p:spPr/>
        <p:txBody>
          <a:bodyPr/>
          <a:lstStyle/>
          <a:p>
            <a:r>
              <a:rPr lang="en-US" dirty="0"/>
              <a:t>insights</a:t>
            </a:r>
          </a:p>
        </p:txBody>
      </p:sp>
      <p:sp>
        <p:nvSpPr>
          <p:cNvPr id="8" name="TextBox 13">
            <a:extLst>
              <a:ext uri="{FF2B5EF4-FFF2-40B4-BE49-F238E27FC236}">
                <a16:creationId xmlns:a16="http://schemas.microsoft.com/office/drawing/2014/main" id="{0EC3969E-BC88-0D3D-7D84-0B771040F051}"/>
              </a:ext>
            </a:extLst>
          </p:cNvPr>
          <p:cNvSpPr txBox="1"/>
          <p:nvPr/>
        </p:nvSpPr>
        <p:spPr>
          <a:xfrm>
            <a:off x="835025" y="2560638"/>
            <a:ext cx="740497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3">
                    <a:lumMod val="75000"/>
                  </a:schemeClr>
                </a:solidFill>
              </a:rPr>
              <a:t>Order Priority Analysis:</a:t>
            </a:r>
          </a:p>
          <a:p>
            <a:pPr marL="800100" lvl="1" indent="-342900">
              <a:buFont typeface="+mj-lt"/>
              <a:buAutoNum type="alphaLcParenR"/>
            </a:pPr>
            <a:r>
              <a:rPr lang="en-US" dirty="0">
                <a:solidFill>
                  <a:schemeClr val="bg1"/>
                </a:solidFill>
              </a:rPr>
              <a:t>Order Priority 'H' has sold the most number of units </a:t>
            </a:r>
            <a:r>
              <a:rPr lang="en-US" dirty="0" err="1">
                <a:solidFill>
                  <a:schemeClr val="bg1"/>
                </a:solidFill>
              </a:rPr>
              <a:t>i.e</a:t>
            </a:r>
            <a:r>
              <a:rPr lang="en-US" dirty="0">
                <a:solidFill>
                  <a:schemeClr val="bg1"/>
                </a:solidFill>
              </a:rPr>
              <a:t> 154,212</a:t>
            </a:r>
          </a:p>
          <a:p>
            <a:pPr marL="800100" lvl="1" indent="-342900">
              <a:buFont typeface="+mj-lt"/>
              <a:buAutoNum type="alphaLcParenR"/>
            </a:pPr>
            <a:r>
              <a:rPr lang="en-US" dirty="0">
                <a:solidFill>
                  <a:schemeClr val="bg1"/>
                </a:solidFill>
              </a:rPr>
              <a:t>Order Priority 'M' has sold the least number of units </a:t>
            </a:r>
            <a:r>
              <a:rPr lang="en-US" dirty="0" err="1">
                <a:solidFill>
                  <a:schemeClr val="bg1"/>
                </a:solidFill>
              </a:rPr>
              <a:t>i.e</a:t>
            </a:r>
            <a:r>
              <a:rPr lang="en-US" dirty="0">
                <a:solidFill>
                  <a:schemeClr val="bg1"/>
                </a:solidFill>
              </a:rPr>
              <a:t> 94,832</a:t>
            </a:r>
          </a:p>
        </p:txBody>
      </p:sp>
      <p:sp>
        <p:nvSpPr>
          <p:cNvPr id="9" name="TextBox 15">
            <a:extLst>
              <a:ext uri="{FF2B5EF4-FFF2-40B4-BE49-F238E27FC236}">
                <a16:creationId xmlns:a16="http://schemas.microsoft.com/office/drawing/2014/main" id="{D82D360C-7A5C-8848-8E31-5A7CAF358F1E}"/>
              </a:ext>
            </a:extLst>
          </p:cNvPr>
          <p:cNvSpPr txBox="1"/>
          <p:nvPr/>
        </p:nvSpPr>
        <p:spPr>
          <a:xfrm>
            <a:off x="835025" y="3429000"/>
            <a:ext cx="10287677"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accent3">
                    <a:lumMod val="75000"/>
                  </a:schemeClr>
                </a:solidFill>
              </a:rPr>
              <a:t>Region-wise Profit Analysis:</a:t>
            </a:r>
          </a:p>
          <a:p>
            <a:pPr marL="800100" lvl="1" indent="-342900">
              <a:buFont typeface="+mj-lt"/>
              <a:buAutoNum type="alphaLcParenR"/>
            </a:pPr>
            <a:r>
              <a:rPr lang="en-US" dirty="0">
                <a:solidFill>
                  <a:schemeClr val="bg1"/>
                </a:solidFill>
              </a:rPr>
              <a:t>Sub-Saharan Africa has generated highest profit in offline sales (approx. $7.8 M) and is the second-highest in online sales.</a:t>
            </a:r>
          </a:p>
          <a:p>
            <a:pPr marL="800100" lvl="1" indent="-342900">
              <a:buFont typeface="+mj-lt"/>
              <a:buAutoNum type="alphaLcParenR"/>
            </a:pPr>
            <a:r>
              <a:rPr lang="en-US" dirty="0">
                <a:solidFill>
                  <a:schemeClr val="bg1"/>
                </a:solidFill>
              </a:rPr>
              <a:t>Europe has the highest profit in online sales (approx. $5.5 M) and the second-highest in offline sales.</a:t>
            </a:r>
          </a:p>
        </p:txBody>
      </p:sp>
      <p:sp>
        <p:nvSpPr>
          <p:cNvPr id="10" name="TextBox 16">
            <a:extLst>
              <a:ext uri="{FF2B5EF4-FFF2-40B4-BE49-F238E27FC236}">
                <a16:creationId xmlns:a16="http://schemas.microsoft.com/office/drawing/2014/main" id="{B18FE39C-D33C-9BC3-6C97-E03B90250471}"/>
              </a:ext>
            </a:extLst>
          </p:cNvPr>
          <p:cNvSpPr txBox="1"/>
          <p:nvPr/>
        </p:nvSpPr>
        <p:spPr>
          <a:xfrm>
            <a:off x="841375" y="4819921"/>
            <a:ext cx="9216177"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0B0F0"/>
                </a:solidFill>
              </a:rPr>
              <a:t>Revenue by Item type :</a:t>
            </a:r>
          </a:p>
          <a:p>
            <a:pPr marL="800100" lvl="1" indent="-342900">
              <a:buFont typeface="+mj-lt"/>
              <a:buAutoNum type="alphaLcParenR"/>
            </a:pPr>
            <a:r>
              <a:rPr lang="en-US" dirty="0">
                <a:solidFill>
                  <a:schemeClr val="bg1"/>
                </a:solidFill>
              </a:rPr>
              <a:t>Household Items have the highest Total Revenue in Offline sales approx. $29.7 M</a:t>
            </a:r>
          </a:p>
          <a:p>
            <a:pPr marL="800100" lvl="1" indent="-342900">
              <a:buFont typeface="+mj-lt"/>
              <a:buAutoNum type="alphaLcParenR"/>
            </a:pPr>
            <a:r>
              <a:rPr lang="en-US" dirty="0">
                <a:solidFill>
                  <a:schemeClr val="bg1"/>
                </a:solidFill>
              </a:rPr>
              <a:t>Cosmetics Item have the highest Total Revenue in Online sales approx. $18.3 M</a:t>
            </a:r>
          </a:p>
        </p:txBody>
      </p:sp>
    </p:spTree>
    <p:extLst>
      <p:ext uri="{BB962C8B-B14F-4D97-AF65-F5344CB8AC3E}">
        <p14:creationId xmlns:p14="http://schemas.microsoft.com/office/powerpoint/2010/main" val="286344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dirty="0"/>
              <a:t>Summary</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6" name="Table Placeholder 5">
            <a:extLst>
              <a:ext uri="{FF2B5EF4-FFF2-40B4-BE49-F238E27FC236}">
                <a16:creationId xmlns:a16="http://schemas.microsoft.com/office/drawing/2014/main" id="{976EB017-59B6-4C85-2C87-4E42CB311526}"/>
              </a:ext>
            </a:extLst>
          </p:cNvPr>
          <p:cNvSpPr>
            <a:spLocks noGrp="1"/>
          </p:cNvSpPr>
          <p:nvPr>
            <p:ph type="tbl" sz="quarter" idx="13"/>
          </p:nvPr>
        </p:nvSpPr>
        <p:spPr>
          <a:xfrm>
            <a:off x="835025" y="2278648"/>
            <a:ext cx="10515600" cy="3478212"/>
          </a:xfrm>
        </p:spPr>
        <p:txBody>
          <a:bodyPr/>
          <a:lstStyle/>
          <a:p>
            <a:pPr marL="342900" indent="-342900">
              <a:buFont typeface="Arial" panose="020B0604020202020204" pitchFamily="34" charset="0"/>
              <a:buChar char="•"/>
            </a:pPr>
            <a:r>
              <a:rPr lang="en-IN" sz="1800" dirty="0">
                <a:solidFill>
                  <a:schemeClr val="bg1"/>
                </a:solidFill>
                <a:latin typeface="Poppins"/>
                <a:ea typeface="Poppins"/>
                <a:cs typeface="Poppins"/>
                <a:sym typeface="Poppins"/>
              </a:rPr>
              <a:t>Cosmetic products are very popular among people of Europe and these products generated the highest profit </a:t>
            </a:r>
            <a:r>
              <a:rPr lang="en-IN" sz="1800" b="1" dirty="0">
                <a:solidFill>
                  <a:schemeClr val="bg1"/>
                </a:solidFill>
                <a:latin typeface="Poppins"/>
                <a:ea typeface="Poppins"/>
                <a:cs typeface="Poppins"/>
                <a:sym typeface="Poppins"/>
              </a:rPr>
              <a:t>($14.56 million) </a:t>
            </a:r>
            <a:r>
              <a:rPr lang="en-IN" sz="1800" dirty="0">
                <a:solidFill>
                  <a:schemeClr val="bg1"/>
                </a:solidFill>
                <a:latin typeface="Poppins"/>
                <a:ea typeface="Poppins"/>
                <a:cs typeface="Poppins"/>
                <a:sym typeface="Poppins"/>
              </a:rPr>
              <a:t>of all items. So, it is advisable to create some marketing campaigns promoting Cosmetic products.</a:t>
            </a:r>
          </a:p>
          <a:p>
            <a:pPr marL="342900" indent="-342900">
              <a:buFont typeface="Arial" panose="020B0604020202020204" pitchFamily="34" charset="0"/>
              <a:buChar char="•"/>
            </a:pPr>
            <a:r>
              <a:rPr lang="en-IN" sz="1800" dirty="0">
                <a:solidFill>
                  <a:schemeClr val="bg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bg1"/>
                </a:solidFill>
                <a:latin typeface="Poppins"/>
                <a:ea typeface="Poppins"/>
                <a:cs typeface="Poppins"/>
                <a:sym typeface="Poppins"/>
              </a:rPr>
              <a:t>promote</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products</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online</a:t>
            </a:r>
            <a:r>
              <a:rPr lang="en-IN" sz="1800" dirty="0">
                <a:solidFill>
                  <a:schemeClr val="bg1"/>
                </a:solidFill>
                <a:latin typeface="Poppins"/>
                <a:ea typeface="Poppins"/>
                <a:cs typeface="Poppins"/>
                <a:sym typeface="Poppins"/>
              </a:rPr>
              <a:t>.</a:t>
            </a:r>
          </a:p>
          <a:p>
            <a:pPr marL="342900" indent="-342900">
              <a:buFont typeface="Arial" panose="020B0604020202020204" pitchFamily="34" charset="0"/>
              <a:buChar char="•"/>
            </a:pPr>
            <a:r>
              <a:rPr lang="en-IN" sz="1800" dirty="0">
                <a:solidFill>
                  <a:schemeClr val="bg1"/>
                </a:solidFill>
                <a:latin typeface="Poppins"/>
                <a:ea typeface="Poppins"/>
                <a:cs typeface="Poppins"/>
                <a:sym typeface="Poppins"/>
              </a:rPr>
              <a:t>The Region Sub-Saharan Africa has generated the highest profit where people bought </a:t>
            </a:r>
            <a:r>
              <a:rPr lang="en-IN" sz="1800" b="1" dirty="0">
                <a:solidFill>
                  <a:schemeClr val="bg1"/>
                </a:solidFill>
                <a:latin typeface="Poppins"/>
                <a:ea typeface="Poppins"/>
                <a:cs typeface="Poppins"/>
                <a:sym typeface="Poppins"/>
              </a:rPr>
              <a:t>Fruits</a:t>
            </a:r>
            <a:r>
              <a:rPr lang="en-IN" sz="1800" dirty="0">
                <a:solidFill>
                  <a:schemeClr val="bg1"/>
                </a:solidFill>
                <a:latin typeface="Poppins"/>
                <a:ea typeface="Poppins"/>
                <a:cs typeface="Poppins"/>
                <a:sym typeface="Poppins"/>
              </a:rPr>
              <a:t> the most, with approx. </a:t>
            </a:r>
            <a:r>
              <a:rPr lang="en-IN" sz="1800" b="1" dirty="0">
                <a:solidFill>
                  <a:schemeClr val="bg1"/>
                </a:solidFill>
                <a:latin typeface="Poppins"/>
                <a:ea typeface="Poppins"/>
                <a:cs typeface="Poppins"/>
                <a:sym typeface="Poppins"/>
              </a:rPr>
              <a:t>31</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thousands</a:t>
            </a:r>
            <a:r>
              <a:rPr lang="en-IN" sz="1800" dirty="0">
                <a:solidFill>
                  <a:schemeClr val="bg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r>
              <a:rPr lang="en-IN" sz="1800" dirty="0">
                <a:solidFill>
                  <a:schemeClr val="bg1"/>
                </a:solidFill>
                <a:latin typeface="Poppins"/>
                <a:ea typeface="Poppins"/>
                <a:cs typeface="Poppins"/>
                <a:sym typeface="Poppins"/>
              </a:rPr>
              <a:t>The second most purchased item, after Cosmetics in Europe is </a:t>
            </a:r>
            <a:r>
              <a:rPr lang="en-IN" sz="1800" b="1" dirty="0">
                <a:solidFill>
                  <a:schemeClr val="bg1"/>
                </a:solidFill>
                <a:latin typeface="Poppins"/>
                <a:ea typeface="Poppins"/>
                <a:cs typeface="Poppins"/>
                <a:sym typeface="Poppins"/>
              </a:rPr>
              <a:t>Baby</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Food</a:t>
            </a:r>
            <a:r>
              <a:rPr lang="en-IN" sz="1800" dirty="0">
                <a:solidFill>
                  <a:schemeClr val="bg1"/>
                </a:solidFill>
                <a:latin typeface="Poppins"/>
                <a:ea typeface="Poppins"/>
                <a:cs typeface="Poppins"/>
                <a:sym typeface="Poppins"/>
              </a:rPr>
              <a:t>. This insight tells us that majority of people of Europe are newlywed couples. Thus, you can </a:t>
            </a:r>
            <a:r>
              <a:rPr lang="en-IN" sz="1800" b="1" dirty="0">
                <a:solidFill>
                  <a:schemeClr val="bg1"/>
                </a:solidFill>
                <a:latin typeface="Poppins"/>
                <a:ea typeface="Poppins"/>
                <a:cs typeface="Poppins"/>
                <a:sym typeface="Poppins"/>
              </a:rPr>
              <a:t>promote</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products</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related</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to</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newborn</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babies</a:t>
            </a:r>
            <a:r>
              <a:rPr lang="en-IN" sz="1800" dirty="0">
                <a:solidFill>
                  <a:schemeClr val="bg1"/>
                </a:solidFill>
                <a:latin typeface="Poppins"/>
                <a:ea typeface="Poppins"/>
                <a:cs typeface="Poppins"/>
                <a:sym typeface="Poppins"/>
              </a:rPr>
              <a:t> to these people.</a:t>
            </a:r>
          </a:p>
          <a:p>
            <a:endParaRPr lang="en-US" dirty="0"/>
          </a:p>
        </p:txBody>
      </p:sp>
    </p:spTree>
    <p:extLst>
      <p:ext uri="{BB962C8B-B14F-4D97-AF65-F5344CB8AC3E}">
        <p14:creationId xmlns:p14="http://schemas.microsoft.com/office/powerpoint/2010/main" val="330406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3AB7-E3BB-3FB6-A39B-9359B774EB68}"/>
              </a:ext>
            </a:extLst>
          </p:cNvPr>
          <p:cNvSpPr>
            <a:spLocks noGrp="1"/>
          </p:cNvSpPr>
          <p:nvPr>
            <p:ph type="title"/>
          </p:nvPr>
        </p:nvSpPr>
        <p:spPr/>
        <p:txBody>
          <a:bodyPr/>
          <a:lstStyle/>
          <a:p>
            <a:r>
              <a:rPr lang="en-US" dirty="0"/>
              <a:t>Summary</a:t>
            </a:r>
          </a:p>
        </p:txBody>
      </p:sp>
      <p:sp>
        <p:nvSpPr>
          <p:cNvPr id="3" name="Table Placeholder 2">
            <a:extLst>
              <a:ext uri="{FF2B5EF4-FFF2-40B4-BE49-F238E27FC236}">
                <a16:creationId xmlns:a16="http://schemas.microsoft.com/office/drawing/2014/main" id="{62580FE8-9162-546D-8941-4BA46B9129C0}"/>
              </a:ext>
            </a:extLst>
          </p:cNvPr>
          <p:cNvSpPr>
            <a:spLocks noGrp="1"/>
          </p:cNvSpPr>
          <p:nvPr>
            <p:ph type="tbl" sz="quarter" idx="13"/>
          </p:nvPr>
        </p:nvSpPr>
        <p:spPr>
          <a:xfrm>
            <a:off x="730094" y="2266338"/>
            <a:ext cx="10515600" cy="3478212"/>
          </a:xfrm>
        </p:spPr>
        <p:txBody>
          <a:bodyPr/>
          <a:lstStyle/>
          <a:p>
            <a:pPr marL="342900" indent="-342900">
              <a:buFont typeface="Arial" panose="020B0604020202020204" pitchFamily="34" charset="0"/>
              <a:buChar char="•"/>
            </a:pPr>
            <a:r>
              <a:rPr lang="en-IN" sz="1800" b="1" dirty="0">
                <a:solidFill>
                  <a:schemeClr val="bg1"/>
                </a:solidFill>
                <a:latin typeface="Poppins"/>
                <a:ea typeface="Poppins"/>
                <a:cs typeface="Poppins"/>
                <a:sym typeface="Poppins"/>
              </a:rPr>
              <a:t>Fruits</a:t>
            </a:r>
            <a:r>
              <a:rPr lang="en-IN" sz="1800" dirty="0">
                <a:solidFill>
                  <a:schemeClr val="bg1"/>
                </a:solidFill>
                <a:latin typeface="Poppins"/>
                <a:ea typeface="Poppins"/>
                <a:cs typeface="Poppins"/>
                <a:sym typeface="Poppins"/>
              </a:rPr>
              <a:t> has generated the least profit of all item types which is only </a:t>
            </a:r>
            <a:r>
              <a:rPr lang="en-IN" sz="1800" b="1" dirty="0">
                <a:solidFill>
                  <a:schemeClr val="bg1"/>
                </a:solidFill>
                <a:latin typeface="Poppins"/>
                <a:ea typeface="Poppins"/>
                <a:cs typeface="Poppins"/>
                <a:sym typeface="Poppins"/>
              </a:rPr>
              <a:t>$120.50</a:t>
            </a:r>
            <a:r>
              <a:rPr lang="en-IN" sz="1800" dirty="0">
                <a:solidFill>
                  <a:schemeClr val="bg1"/>
                </a:solidFill>
                <a:latin typeface="Poppins"/>
                <a:ea typeface="Poppins"/>
                <a:cs typeface="Poppins"/>
                <a:sym typeface="Poppins"/>
              </a:rPr>
              <a:t> thousands. It is advisable to understand the customer needs, adjust the price and analyse the local preference. </a:t>
            </a:r>
          </a:p>
          <a:p>
            <a:pPr marL="342900" indent="-342900">
              <a:buFont typeface="Arial" panose="020B0604020202020204" pitchFamily="34" charset="0"/>
              <a:buChar char="•"/>
            </a:pPr>
            <a:r>
              <a:rPr lang="en-IN" sz="1800" b="1" dirty="0">
                <a:solidFill>
                  <a:schemeClr val="bg1"/>
                </a:solidFill>
                <a:latin typeface="Poppins"/>
                <a:ea typeface="Poppins"/>
                <a:cs typeface="Poppins"/>
                <a:sym typeface="Poppins"/>
              </a:rPr>
              <a:t>North</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America</a:t>
            </a:r>
            <a:r>
              <a:rPr lang="en-IN" sz="1800" dirty="0">
                <a:solidFill>
                  <a:schemeClr val="bg1"/>
                </a:solidFill>
                <a:latin typeface="Poppins"/>
                <a:ea typeface="Poppins"/>
                <a:cs typeface="Poppins"/>
                <a:sym typeface="Poppins"/>
              </a:rPr>
              <a:t> Region has generated the least profit by selling only </a:t>
            </a:r>
            <a:r>
              <a:rPr lang="en-IN" sz="1800" b="1" dirty="0">
                <a:solidFill>
                  <a:schemeClr val="bg1"/>
                </a:solidFill>
                <a:latin typeface="Poppins"/>
                <a:ea typeface="Poppins"/>
                <a:cs typeface="Poppins"/>
                <a:sym typeface="Poppins"/>
              </a:rPr>
              <a:t>Personal</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Care</a:t>
            </a:r>
            <a:r>
              <a:rPr lang="en-IN" sz="1800" dirty="0">
                <a:solidFill>
                  <a:schemeClr val="bg1"/>
                </a:solidFill>
                <a:latin typeface="Poppins"/>
                <a:ea typeface="Poppins"/>
                <a:cs typeface="Poppins"/>
                <a:sym typeface="Poppins"/>
              </a:rPr>
              <a:t> and </a:t>
            </a:r>
            <a:r>
              <a:rPr lang="en-IN" sz="1800" b="1" dirty="0">
                <a:solidFill>
                  <a:schemeClr val="bg1"/>
                </a:solidFill>
                <a:latin typeface="Poppins"/>
                <a:ea typeface="Poppins"/>
                <a:cs typeface="Poppins"/>
                <a:sym typeface="Poppins"/>
              </a:rPr>
              <a:t>Household</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Items</a:t>
            </a:r>
            <a:r>
              <a:rPr lang="en-IN" sz="1800" dirty="0">
                <a:solidFill>
                  <a:schemeClr val="bg1"/>
                </a:solidFill>
                <a:latin typeface="Poppins"/>
                <a:ea typeface="Poppins"/>
                <a:cs typeface="Poppins"/>
                <a:sym typeface="Poppins"/>
              </a:rPr>
              <a:t> through </a:t>
            </a:r>
            <a:r>
              <a:rPr lang="en-IN" sz="1800" b="1" dirty="0">
                <a:solidFill>
                  <a:schemeClr val="bg1"/>
                </a:solidFill>
                <a:latin typeface="Poppins"/>
                <a:ea typeface="Poppins"/>
                <a:cs typeface="Poppins"/>
                <a:sym typeface="Poppins"/>
              </a:rPr>
              <a:t>Offline</a:t>
            </a:r>
            <a:r>
              <a:rPr lang="en-IN" sz="1800" dirty="0">
                <a:solidFill>
                  <a:schemeClr val="bg1"/>
                </a:solidFill>
                <a:latin typeface="Poppins"/>
                <a:ea typeface="Poppins"/>
                <a:cs typeface="Poppins"/>
                <a:sym typeface="Poppins"/>
              </a:rPr>
              <a:t> Channel. Try to promote products other than both these item types through Online Channel by giving some discounts. Do some survey to find local people’s preferences.</a:t>
            </a:r>
          </a:p>
          <a:p>
            <a:pPr marL="342900" indent="-342900">
              <a:buFont typeface="Arial" panose="020B0604020202020204" pitchFamily="34" charset="0"/>
              <a:buChar char="•"/>
            </a:pPr>
            <a:r>
              <a:rPr lang="en-IN" sz="1800" b="1" dirty="0">
                <a:solidFill>
                  <a:schemeClr val="bg1"/>
                </a:solidFill>
                <a:latin typeface="Poppins"/>
                <a:ea typeface="Poppins"/>
                <a:cs typeface="Poppins"/>
                <a:sym typeface="Poppins"/>
              </a:rPr>
              <a:t>Meat</a:t>
            </a:r>
            <a:r>
              <a:rPr lang="en-IN" sz="1800" dirty="0">
                <a:solidFill>
                  <a:schemeClr val="bg1"/>
                </a:solidFill>
                <a:latin typeface="Poppins"/>
                <a:ea typeface="Poppins"/>
                <a:cs typeface="Poppins"/>
                <a:sym typeface="Poppins"/>
              </a:rPr>
              <a:t> is the least sold item type with </a:t>
            </a:r>
            <a:r>
              <a:rPr lang="en-IN" sz="1800" b="1" dirty="0">
                <a:solidFill>
                  <a:schemeClr val="bg1"/>
                </a:solidFill>
                <a:latin typeface="Poppins"/>
                <a:ea typeface="Poppins"/>
                <a:cs typeface="Poppins"/>
                <a:sym typeface="Poppins"/>
              </a:rPr>
              <a:t>11</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thousands</a:t>
            </a:r>
            <a:r>
              <a:rPr lang="en-IN" sz="1800" dirty="0">
                <a:solidFill>
                  <a:schemeClr val="bg1"/>
                </a:solidFill>
                <a:latin typeface="Poppins"/>
                <a:ea typeface="Poppins"/>
                <a:cs typeface="Poppins"/>
                <a:sym typeface="Poppins"/>
              </a:rPr>
              <a:t> units sold in Australia and Oceania and Sub-Saharan Africa Region using only </a:t>
            </a:r>
            <a:r>
              <a:rPr lang="en-IN" sz="1800" b="1" dirty="0">
                <a:solidFill>
                  <a:schemeClr val="bg1"/>
                </a:solidFill>
                <a:latin typeface="Poppins"/>
                <a:ea typeface="Poppins"/>
                <a:cs typeface="Poppins"/>
                <a:sym typeface="Poppins"/>
              </a:rPr>
              <a:t>Online</a:t>
            </a:r>
            <a:r>
              <a:rPr lang="en-IN" sz="1800" dirty="0">
                <a:solidFill>
                  <a:schemeClr val="bg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r>
              <a:rPr lang="en-IN" sz="1800" b="1" dirty="0">
                <a:solidFill>
                  <a:schemeClr val="bg1"/>
                </a:solidFill>
                <a:latin typeface="Poppins"/>
                <a:ea typeface="Poppins"/>
                <a:cs typeface="Poppins"/>
                <a:sym typeface="Poppins"/>
              </a:rPr>
              <a:t>Household</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Items</a:t>
            </a:r>
            <a:r>
              <a:rPr lang="en-IN" sz="1800" dirty="0">
                <a:solidFill>
                  <a:schemeClr val="bg1"/>
                </a:solidFill>
                <a:latin typeface="Poppins"/>
                <a:ea typeface="Poppins"/>
                <a:cs typeface="Poppins"/>
                <a:sym typeface="Poppins"/>
              </a:rPr>
              <a:t> and </a:t>
            </a:r>
            <a:r>
              <a:rPr lang="en-IN" sz="1800" b="1" dirty="0">
                <a:solidFill>
                  <a:schemeClr val="bg1"/>
                </a:solidFill>
                <a:latin typeface="Poppins"/>
                <a:ea typeface="Poppins"/>
                <a:cs typeface="Poppins"/>
                <a:sym typeface="Poppins"/>
              </a:rPr>
              <a:t>Cosmetic</a:t>
            </a:r>
            <a:r>
              <a:rPr lang="en-IN" sz="1800" dirty="0">
                <a:solidFill>
                  <a:schemeClr val="bg1"/>
                </a:solidFill>
                <a:latin typeface="Poppins"/>
                <a:ea typeface="Poppins"/>
                <a:cs typeface="Poppins"/>
                <a:sym typeface="Poppins"/>
              </a:rPr>
              <a:t> </a:t>
            </a:r>
            <a:r>
              <a:rPr lang="en-IN" sz="1800" b="1" dirty="0">
                <a:solidFill>
                  <a:schemeClr val="bg1"/>
                </a:solidFill>
                <a:latin typeface="Poppins"/>
                <a:ea typeface="Poppins"/>
                <a:cs typeface="Poppins"/>
                <a:sym typeface="Poppins"/>
              </a:rPr>
              <a:t>Products</a:t>
            </a:r>
            <a:r>
              <a:rPr lang="en-IN" sz="1800" dirty="0">
                <a:solidFill>
                  <a:schemeClr val="bg1"/>
                </a:solidFill>
                <a:latin typeface="Poppins"/>
                <a:ea typeface="Poppins"/>
                <a:cs typeface="Poppins"/>
                <a:sym typeface="Poppins"/>
              </a:rPr>
              <a:t> are sold the most through </a:t>
            </a:r>
            <a:r>
              <a:rPr lang="en-IN" sz="1800" b="1" dirty="0">
                <a:solidFill>
                  <a:schemeClr val="bg1"/>
                </a:solidFill>
                <a:latin typeface="Poppins"/>
                <a:ea typeface="Poppins"/>
                <a:cs typeface="Poppins"/>
                <a:sym typeface="Poppins"/>
              </a:rPr>
              <a:t>Offline</a:t>
            </a:r>
            <a:r>
              <a:rPr lang="en-IN" sz="1800" dirty="0">
                <a:solidFill>
                  <a:schemeClr val="bg1"/>
                </a:solidFill>
                <a:latin typeface="Poppins"/>
                <a:ea typeface="Poppins"/>
                <a:cs typeface="Poppins"/>
                <a:sym typeface="Poppins"/>
              </a:rPr>
              <a:t> and </a:t>
            </a:r>
            <a:r>
              <a:rPr lang="en-IN" sz="1800" b="1" dirty="0">
                <a:solidFill>
                  <a:schemeClr val="bg1"/>
                </a:solidFill>
                <a:latin typeface="Poppins"/>
                <a:ea typeface="Poppins"/>
                <a:cs typeface="Poppins"/>
                <a:sym typeface="Poppins"/>
              </a:rPr>
              <a:t>Online</a:t>
            </a:r>
            <a:r>
              <a:rPr lang="en-IN" sz="1800" dirty="0">
                <a:solidFill>
                  <a:schemeClr val="bg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a:p>
            <a:endParaRPr lang="en-US" dirty="0"/>
          </a:p>
        </p:txBody>
      </p:sp>
      <p:sp>
        <p:nvSpPr>
          <p:cNvPr id="4" name="Slide Number Placeholder 3">
            <a:extLst>
              <a:ext uri="{FF2B5EF4-FFF2-40B4-BE49-F238E27FC236}">
                <a16:creationId xmlns:a16="http://schemas.microsoft.com/office/drawing/2014/main" id="{131FDB90-1DB5-A622-2ECA-FE02768E3F5B}"/>
              </a:ext>
            </a:extLst>
          </p:cNvPr>
          <p:cNvSpPr>
            <a:spLocks noGrp="1"/>
          </p:cNvSpPr>
          <p:nvPr>
            <p:ph type="sldNum" sz="quarter" idx="12"/>
          </p:nvPr>
        </p:nvSpPr>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191768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FE39-7CE3-4CA3-949A-39E84B69936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0084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773180"/>
            <a:ext cx="4466504" cy="3729855"/>
          </a:xfrm>
        </p:spPr>
        <p:txBody>
          <a:bodyPr anchor="t"/>
          <a:lstStyle/>
          <a:p>
            <a:r>
              <a:rPr lang="en-US" dirty="0"/>
              <a:t>Objectives</a:t>
            </a:r>
          </a:p>
          <a:p>
            <a:r>
              <a:rPr lang="en-US" dirty="0"/>
              <a:t>Problem Statement</a:t>
            </a:r>
          </a:p>
          <a:p>
            <a:r>
              <a:rPr lang="en-US" dirty="0"/>
              <a:t>About Data</a:t>
            </a:r>
          </a:p>
          <a:p>
            <a:r>
              <a:rPr lang="en-US" dirty="0"/>
              <a:t>The Process</a:t>
            </a:r>
          </a:p>
          <a:p>
            <a:r>
              <a:rPr lang="en-US" dirty="0"/>
              <a:t>Data Analysis</a:t>
            </a:r>
          </a:p>
          <a:p>
            <a:r>
              <a:rPr lang="en-US" dirty="0"/>
              <a:t>Insights</a:t>
            </a:r>
          </a:p>
          <a:p>
            <a:r>
              <a:rPr lang="en-US" dirty="0"/>
              <a:t>Summary</a:t>
            </a:r>
          </a:p>
        </p:txBody>
      </p:sp>
      <p:pic>
        <p:nvPicPr>
          <p:cNvPr id="3" name="Graphic 2" descr="Database with solid fill">
            <a:extLst>
              <a:ext uri="{FF2B5EF4-FFF2-40B4-BE49-F238E27FC236}">
                <a16:creationId xmlns:a16="http://schemas.microsoft.com/office/drawing/2014/main" id="{472D260B-7162-3E87-7A37-73B2CEDBB1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530" y="1796321"/>
            <a:ext cx="3265357" cy="3265357"/>
          </a:xfrm>
          <a:prstGeom prst="rect">
            <a:avLst/>
          </a:prstGeom>
        </p:spPr>
      </p:pic>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objective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and average price</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profit</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6397-9C8F-3845-F9A2-44FABC7F365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3EFD5F4-384A-B63B-CF1E-12FD7C8EA564}"/>
              </a:ext>
            </a:extLst>
          </p:cNvPr>
          <p:cNvSpPr>
            <a:spLocks noGrp="1"/>
          </p:cNvSpPr>
          <p:nvPr>
            <p:ph sz="quarter" idx="10"/>
          </p:nvPr>
        </p:nvSpPr>
        <p:spPr>
          <a:xfrm>
            <a:off x="838201" y="3097848"/>
            <a:ext cx="5257799" cy="3405187"/>
          </a:xfrm>
        </p:spPr>
        <p:txBody>
          <a:bodyPr/>
          <a:lstStyle/>
          <a:p>
            <a:r>
              <a:rPr lang="en-US" sz="1800" dirty="0"/>
              <a:t>AMAZON is an E-commerce company, and their Sales management team has gained importance to meet increasing competition and the need for improved </a:t>
            </a:r>
            <a:r>
              <a:rPr lang="en-US" sz="2000" dirty="0"/>
              <a:t>methods</a:t>
            </a:r>
            <a:r>
              <a:rPr lang="en-US" sz="1800" dirty="0"/>
              <a:t> of distribution to reduce cost and to increase profits. </a:t>
            </a:r>
          </a:p>
          <a:p>
            <a:r>
              <a:rPr lang="en-US" sz="1800" dirty="0"/>
              <a:t>As Sales management today is the most important function in a commercial and business enterprise. </a:t>
            </a:r>
          </a:p>
          <a:p>
            <a:endParaRPr lang="en-US" sz="1800" b="0" dirty="0">
              <a:solidFill>
                <a:schemeClr val="bg1"/>
              </a:solidFill>
              <a:latin typeface="Poppins" panose="00000500000000000000" pitchFamily="2" charset="0"/>
              <a:cs typeface="Poppins" panose="00000500000000000000" pitchFamily="2" charset="0"/>
            </a:endParaRPr>
          </a:p>
        </p:txBody>
      </p:sp>
      <p:pic>
        <p:nvPicPr>
          <p:cNvPr id="5" name="Graphic 4" descr="Brain in head with solid fill">
            <a:extLst>
              <a:ext uri="{FF2B5EF4-FFF2-40B4-BE49-F238E27FC236}">
                <a16:creationId xmlns:a16="http://schemas.microsoft.com/office/drawing/2014/main" id="{3329881C-9C02-7C90-F604-8A28183C3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0288" y="1036741"/>
            <a:ext cx="4736892" cy="4736892"/>
          </a:xfrm>
          <a:prstGeom prst="rect">
            <a:avLst/>
          </a:prstGeom>
        </p:spPr>
      </p:pic>
    </p:spTree>
    <p:extLst>
      <p:ext uri="{BB962C8B-B14F-4D97-AF65-F5344CB8AC3E}">
        <p14:creationId xmlns:p14="http://schemas.microsoft.com/office/powerpoint/2010/main" val="181710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About data</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741679" y="1985853"/>
            <a:ext cx="10500989" cy="3723753"/>
          </a:xfrm>
        </p:spPr>
        <p:txBody>
          <a:bodyPr/>
          <a:lstStyle/>
          <a:p>
            <a:pPr marL="457200" indent="-457200">
              <a:buFont typeface="Arial" panose="020B0604020202020204" pitchFamily="34" charset="0"/>
              <a:buChar char="•"/>
            </a:pPr>
            <a:r>
              <a:rPr lang="en-US" sz="1800" dirty="0"/>
              <a:t>Performed ETL (Extract-Transform-Load) on Amazon dataset to find Sales Trend : Month-wise, Year-wise, Yearly Month-wise.</a:t>
            </a:r>
          </a:p>
          <a:p>
            <a:pPr marL="457200" indent="-457200">
              <a:buFont typeface="Arial" panose="020B0604020202020204" pitchFamily="34" charset="0"/>
              <a:buChar char="•"/>
            </a:pPr>
            <a:r>
              <a:rPr lang="en-US" sz="1800" dirty="0"/>
              <a:t>Found KPIs and factors to show the meaningful relationships between attributes. </a:t>
            </a:r>
            <a:endParaRPr lang="en-IN" sz="1800" dirty="0"/>
          </a:p>
          <a:p>
            <a:pPr marL="457200" indent="-457200">
              <a:buFont typeface="Arial" panose="020B0604020202020204" pitchFamily="34" charset="0"/>
              <a:buChar char="•"/>
            </a:pPr>
            <a:r>
              <a:rPr lang="en-US" sz="1800" b="0" i="0" dirty="0">
                <a:effectLst/>
              </a:rPr>
              <a:t>Recognizing sales management as the cornerstone of success in the commercial and business landscape.</a:t>
            </a:r>
          </a:p>
          <a:p>
            <a:pPr marL="457200" indent="-457200">
              <a:buFont typeface="Arial" panose="020B0604020202020204" pitchFamily="34" charset="0"/>
              <a:buChar char="•"/>
            </a:pPr>
            <a:r>
              <a:rPr lang="en-US" sz="1800" b="0" i="0" dirty="0">
                <a:effectLst/>
              </a:rPr>
              <a:t>Showcasing the power of visual representation through a dynamic Power BI dashboard.</a:t>
            </a:r>
          </a:p>
          <a:p>
            <a:pPr marL="457200" indent="-457200">
              <a:buFont typeface="Arial" panose="020B0604020202020204" pitchFamily="34" charset="0"/>
              <a:buChar char="•"/>
            </a:pPr>
            <a:r>
              <a:rPr lang="en-US" sz="1800" b="0" i="0" dirty="0">
                <a:effectLst/>
              </a:rPr>
              <a:t>Utilizing a diverse set of visualizations, including clustered column charts, line charts, tree maps, filled maps, slicers, and cards, to present a comprehensive view of sales data.</a:t>
            </a:r>
          </a:p>
          <a:p>
            <a:pPr marL="457200" indent="-457200">
              <a:buFont typeface="Arial" panose="020B0604020202020204" pitchFamily="34" charset="0"/>
              <a:buChar char="•"/>
            </a:pPr>
            <a:r>
              <a:rPr lang="en-US" sz="1800" b="0" i="0" dirty="0">
                <a:effectLst/>
              </a:rPr>
              <a:t>Unearthing insights into monthly and yearly sales trends, unit sales correlations, regional profit dynamics, and order priority analysis. Enabling strategic decision-making in sales strategies, inventory management, and resource allocation.</a:t>
            </a:r>
          </a:p>
          <a:p>
            <a:pPr marL="0" indent="0">
              <a:buNone/>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endParaRPr lang="en-US" dirty="0"/>
          </a:p>
        </p:txBody>
      </p:sp>
    </p:spTree>
    <p:extLst>
      <p:ext uri="{BB962C8B-B14F-4D97-AF65-F5344CB8AC3E}">
        <p14:creationId xmlns:p14="http://schemas.microsoft.com/office/powerpoint/2010/main" val="272805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1"/>
            <a:ext cx="6327105" cy="905072"/>
          </a:xfrm>
        </p:spPr>
        <p:txBody>
          <a:bodyPr anchor="b"/>
          <a:lstStyle/>
          <a:p>
            <a:r>
              <a:rPr lang="en-US" dirty="0"/>
              <a:t>The process</a:t>
            </a:r>
          </a:p>
        </p:txBody>
      </p:sp>
      <p:graphicFrame>
        <p:nvGraphicFramePr>
          <p:cNvPr id="4" name="Diagram 3">
            <a:extLst>
              <a:ext uri="{FF2B5EF4-FFF2-40B4-BE49-F238E27FC236}">
                <a16:creationId xmlns:a16="http://schemas.microsoft.com/office/drawing/2014/main" id="{867454C5-CBF0-060B-9B87-D7F25F0474D3}"/>
              </a:ext>
            </a:extLst>
          </p:cNvPr>
          <p:cNvGraphicFramePr/>
          <p:nvPr>
            <p:extLst>
              <p:ext uri="{D42A27DB-BD31-4B8C-83A1-F6EECF244321}">
                <p14:modId xmlns:p14="http://schemas.microsoft.com/office/powerpoint/2010/main" val="1392005661"/>
              </p:ext>
            </p:extLst>
          </p:nvPr>
        </p:nvGraphicFramePr>
        <p:xfrm>
          <a:off x="2487535" y="-341872"/>
          <a:ext cx="6956268" cy="7301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7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E1E102E-3706-4775-BBB7-DB67A15B4AC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4E31F2D2-0336-4C10-9310-666B8E7BE63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B51ACF7E-29E8-472F-B862-45E6896C074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FC9A9747-0FBB-4B03-BA6D-4AD37DB5ADE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4BB5E362-5B11-4A79-BEAA-1AB5D9F79E8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F366EC53-FF80-41DA-BD47-74BA20B2E4B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BA93EADE-B6CC-4EE7-9266-FB20DE21031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13919405-CD05-477A-91DF-5DF8E3C23AC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2D9CEA3A-07B6-4785-8F51-8C19560D6510}"/>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DFC0C57B-1318-4C8D-855D-564FD68E4A7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Data collection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10515600" cy="3427265"/>
          </a:xfrm>
        </p:spPr>
        <p:txBody>
          <a:bodyPr/>
          <a:lstStyle/>
          <a:p>
            <a:r>
              <a:rPr lang="en-IN" sz="1800" dirty="0">
                <a:latin typeface="Poppins"/>
                <a:ea typeface="Poppins"/>
                <a:cs typeface="Poppins"/>
                <a:sym typeface="Poppins"/>
              </a:rPr>
              <a:t>The Data has been collected in the form of a CSV file named “</a:t>
            </a:r>
            <a:r>
              <a:rPr lang="en-IN" sz="1800" b="1" dirty="0">
                <a:latin typeface="Poppins"/>
                <a:ea typeface="Poppins"/>
                <a:cs typeface="Poppins"/>
                <a:sym typeface="Poppins"/>
              </a:rPr>
              <a:t>Amazon</a:t>
            </a:r>
            <a:r>
              <a:rPr lang="en-IN" sz="1800" dirty="0">
                <a:latin typeface="Poppins"/>
                <a:ea typeface="Poppins"/>
                <a:cs typeface="Poppins"/>
                <a:sym typeface="Poppins"/>
              </a:rPr>
              <a:t> </a:t>
            </a:r>
            <a:r>
              <a:rPr lang="en-IN" sz="1800" b="1" dirty="0">
                <a:latin typeface="Poppins"/>
                <a:ea typeface="Poppins"/>
                <a:cs typeface="Poppins"/>
                <a:sym typeface="Poppins"/>
              </a:rPr>
              <a:t>Sales</a:t>
            </a:r>
            <a:r>
              <a:rPr lang="en-IN" sz="1800" dirty="0">
                <a:latin typeface="Poppins"/>
                <a:ea typeface="Poppins"/>
                <a:cs typeface="Poppins"/>
                <a:sym typeface="Poppins"/>
              </a:rPr>
              <a:t> </a:t>
            </a:r>
            <a:r>
              <a:rPr lang="en-IN" sz="1800" b="1" dirty="0">
                <a:latin typeface="Poppins"/>
                <a:ea typeface="Poppins"/>
                <a:cs typeface="Poppins"/>
                <a:sym typeface="Poppins"/>
              </a:rPr>
              <a:t>Data.csv</a:t>
            </a:r>
            <a:r>
              <a:rPr lang="en-IN" sz="1800" dirty="0">
                <a:latin typeface="Poppins"/>
                <a:ea typeface="Poppins"/>
                <a:cs typeface="Poppins"/>
                <a:sym typeface="Poppins"/>
              </a:rPr>
              <a:t>”. </a:t>
            </a:r>
          </a:p>
          <a:p>
            <a:endParaRPr lang="en-IN" sz="1800" dirty="0">
              <a:latin typeface="Poppins"/>
              <a:ea typeface="Poppins"/>
              <a:cs typeface="Poppins"/>
              <a:sym typeface="Poppins"/>
            </a:endParaRPr>
          </a:p>
          <a:p>
            <a:r>
              <a:rPr lang="en-IN" sz="1800" dirty="0">
                <a:latin typeface="Poppins"/>
                <a:ea typeface="Poppins"/>
                <a:cs typeface="Poppins"/>
                <a:sym typeface="Poppins"/>
              </a:rPr>
              <a:t>The CSV file has the data of sales of products during the timespan of </a:t>
            </a:r>
            <a:r>
              <a:rPr lang="en-IN" sz="1800" b="1" dirty="0">
                <a:latin typeface="Poppins"/>
                <a:ea typeface="Poppins"/>
                <a:cs typeface="Poppins"/>
                <a:sym typeface="Poppins"/>
              </a:rPr>
              <a:t>2010</a:t>
            </a:r>
            <a:r>
              <a:rPr lang="en-IN" sz="1800" dirty="0">
                <a:latin typeface="Poppins"/>
                <a:ea typeface="Poppins"/>
                <a:cs typeface="Poppins"/>
                <a:sym typeface="Poppins"/>
              </a:rPr>
              <a:t> and </a:t>
            </a:r>
            <a:r>
              <a:rPr lang="en-IN" sz="1800" b="1" dirty="0">
                <a:latin typeface="Poppins"/>
                <a:ea typeface="Poppins"/>
                <a:cs typeface="Poppins"/>
                <a:sym typeface="Poppins"/>
              </a:rPr>
              <a:t>2017</a:t>
            </a:r>
            <a:r>
              <a:rPr lang="en-IN" sz="1800" dirty="0">
                <a:latin typeface="Poppins"/>
                <a:ea typeface="Poppins"/>
                <a:cs typeface="Poppins"/>
                <a:sym typeface="Poppins"/>
              </a:rPr>
              <a:t>. </a:t>
            </a:r>
          </a:p>
          <a:p>
            <a:pPr marL="0" indent="0">
              <a:buNone/>
            </a:pPr>
            <a:endParaRPr lang="en-US" dirty="0"/>
          </a:p>
        </p:txBody>
      </p:sp>
    </p:spTree>
    <p:extLst>
      <p:ext uri="{BB962C8B-B14F-4D97-AF65-F5344CB8AC3E}">
        <p14:creationId xmlns:p14="http://schemas.microsoft.com/office/powerpoint/2010/main" val="796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BC23-39B8-3D61-BE40-B223C3F69B8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5DB4CFA-5997-2663-D5BD-8E89B996CEBD}"/>
              </a:ext>
            </a:extLst>
          </p:cNvPr>
          <p:cNvSpPr>
            <a:spLocks noGrp="1"/>
          </p:cNvSpPr>
          <p:nvPr>
            <p:ph sz="quarter" idx="36"/>
          </p:nvPr>
        </p:nvSpPr>
        <p:spPr>
          <a:xfrm>
            <a:off x="814302" y="2465535"/>
            <a:ext cx="10515600" cy="3427265"/>
          </a:xfrm>
        </p:spPr>
        <p:txBody>
          <a:bodyPr/>
          <a:lstStyle/>
          <a:p>
            <a:r>
              <a:rPr lang="en-IN" sz="1800" dirty="0">
                <a:latin typeface="Poppins"/>
                <a:ea typeface="Poppins"/>
                <a:cs typeface="Poppins"/>
                <a:sym typeface="Poppins"/>
              </a:rPr>
              <a:t>There were no Null values or blank fields</a:t>
            </a:r>
            <a:endParaRPr lang="en-IN" sz="1800" dirty="0">
              <a:latin typeface="Poppins"/>
              <a:cs typeface="Poppins"/>
              <a:sym typeface="Poppins"/>
            </a:endParaRPr>
          </a:p>
          <a:p>
            <a:r>
              <a:rPr lang="en-IN" sz="1800" dirty="0">
                <a:latin typeface="Poppins"/>
                <a:cs typeface="Poppins"/>
                <a:sym typeface="Poppins"/>
              </a:rPr>
              <a:t>Some values in ‘</a:t>
            </a:r>
            <a:r>
              <a:rPr lang="en-IN" sz="1800" b="1" dirty="0">
                <a:latin typeface="Poppins"/>
                <a:cs typeface="Poppins"/>
                <a:sym typeface="Poppins"/>
              </a:rPr>
              <a:t>Order</a:t>
            </a:r>
            <a:r>
              <a:rPr lang="en-IN" sz="1800" dirty="0">
                <a:latin typeface="Poppins"/>
                <a:cs typeface="Poppins"/>
                <a:sym typeface="Poppins"/>
              </a:rPr>
              <a:t> </a:t>
            </a:r>
            <a:r>
              <a:rPr lang="en-IN" sz="1800" b="1" dirty="0">
                <a:latin typeface="Poppins"/>
                <a:cs typeface="Poppins"/>
                <a:sym typeface="Poppins"/>
              </a:rPr>
              <a:t>Date</a:t>
            </a:r>
            <a:r>
              <a:rPr lang="en-IN" sz="1800" dirty="0">
                <a:latin typeface="Poppins"/>
                <a:cs typeface="Poppins"/>
                <a:sym typeface="Poppins"/>
              </a:rPr>
              <a:t>’ and ‘</a:t>
            </a:r>
            <a:r>
              <a:rPr lang="en-IN" sz="1800" b="1" dirty="0">
                <a:latin typeface="Poppins"/>
                <a:cs typeface="Poppins"/>
                <a:sym typeface="Poppins"/>
              </a:rPr>
              <a:t>Ship</a:t>
            </a:r>
            <a:r>
              <a:rPr lang="en-IN" sz="1800" dirty="0">
                <a:latin typeface="Poppins"/>
                <a:cs typeface="Poppins"/>
                <a:sym typeface="Poppins"/>
              </a:rPr>
              <a:t> </a:t>
            </a:r>
            <a:r>
              <a:rPr lang="en-IN" sz="1800" b="1" dirty="0">
                <a:latin typeface="Poppins"/>
                <a:cs typeface="Poppins"/>
                <a:sym typeface="Poppins"/>
              </a:rPr>
              <a:t>Date</a:t>
            </a:r>
            <a:r>
              <a:rPr lang="en-IN" sz="1800" dirty="0">
                <a:latin typeface="Poppins"/>
                <a:cs typeface="Poppins"/>
                <a:sym typeface="Poppins"/>
              </a:rPr>
              <a:t>’ columns are in String datatype. So we converted them to </a:t>
            </a:r>
            <a:r>
              <a:rPr lang="en-IN" sz="1800" b="1" dirty="0">
                <a:latin typeface="Poppins"/>
                <a:cs typeface="Poppins"/>
                <a:sym typeface="Poppins"/>
              </a:rPr>
              <a:t>datetime</a:t>
            </a:r>
            <a:r>
              <a:rPr lang="en-IN" sz="1800" dirty="0">
                <a:latin typeface="Poppins"/>
                <a:cs typeface="Poppins"/>
                <a:sym typeface="Poppins"/>
              </a:rPr>
              <a:t> datatype using </a:t>
            </a:r>
            <a:r>
              <a:rPr lang="en-IN" sz="1800" b="1" dirty="0">
                <a:latin typeface="Poppins"/>
                <a:cs typeface="Poppins"/>
                <a:sym typeface="Poppins"/>
              </a:rPr>
              <a:t>Python</a:t>
            </a:r>
            <a:endParaRPr lang="en-IN" sz="1800" dirty="0">
              <a:latin typeface="Poppins"/>
              <a:cs typeface="Poppins"/>
              <a:sym typeface="Poppins"/>
            </a:endParaRPr>
          </a:p>
          <a:p>
            <a:r>
              <a:rPr lang="en-IN" sz="1800" dirty="0">
                <a:latin typeface="Poppins"/>
                <a:cs typeface="Poppins"/>
                <a:sym typeface="Poppins"/>
              </a:rPr>
              <a:t>Most of the values in ‘</a:t>
            </a:r>
            <a:r>
              <a:rPr lang="en-IN" sz="1800" b="1" dirty="0">
                <a:latin typeface="Poppins"/>
                <a:cs typeface="Poppins"/>
                <a:sym typeface="Poppins"/>
              </a:rPr>
              <a:t>Total</a:t>
            </a:r>
            <a:r>
              <a:rPr lang="en-IN" sz="1800" dirty="0">
                <a:latin typeface="Poppins"/>
                <a:cs typeface="Poppins"/>
                <a:sym typeface="Poppins"/>
              </a:rPr>
              <a:t> </a:t>
            </a:r>
            <a:r>
              <a:rPr lang="en-IN" sz="1800" b="1" dirty="0">
                <a:latin typeface="Poppins"/>
                <a:cs typeface="Poppins"/>
                <a:sym typeface="Poppins"/>
              </a:rPr>
              <a:t>Revenue</a:t>
            </a:r>
            <a:r>
              <a:rPr lang="en-IN" sz="1800" dirty="0">
                <a:latin typeface="Poppins"/>
                <a:cs typeface="Poppins"/>
                <a:sym typeface="Poppins"/>
              </a:rPr>
              <a:t>’, ‘</a:t>
            </a:r>
            <a:r>
              <a:rPr lang="en-IN" sz="1800" b="1" dirty="0">
                <a:latin typeface="Poppins"/>
                <a:cs typeface="Poppins"/>
                <a:sym typeface="Poppins"/>
              </a:rPr>
              <a:t>Total</a:t>
            </a:r>
            <a:r>
              <a:rPr lang="en-IN" sz="1800" dirty="0">
                <a:latin typeface="Poppins"/>
                <a:cs typeface="Poppins"/>
                <a:sym typeface="Poppins"/>
              </a:rPr>
              <a:t> </a:t>
            </a:r>
            <a:r>
              <a:rPr lang="en-IN" sz="1800" b="1" dirty="0">
                <a:latin typeface="Poppins"/>
                <a:cs typeface="Poppins"/>
                <a:sym typeface="Poppins"/>
              </a:rPr>
              <a:t>Cost</a:t>
            </a:r>
            <a:r>
              <a:rPr lang="en-IN" sz="1800" dirty="0">
                <a:latin typeface="Poppins"/>
                <a:cs typeface="Poppins"/>
                <a:sym typeface="Poppins"/>
              </a:rPr>
              <a:t>’ and ‘</a:t>
            </a:r>
            <a:r>
              <a:rPr lang="en-IN" sz="1800" b="1" dirty="0">
                <a:latin typeface="Poppins"/>
                <a:cs typeface="Poppins"/>
                <a:sym typeface="Poppins"/>
              </a:rPr>
              <a:t>Total</a:t>
            </a:r>
            <a:r>
              <a:rPr lang="en-IN" sz="1800" dirty="0">
                <a:latin typeface="Poppins"/>
                <a:cs typeface="Poppins"/>
                <a:sym typeface="Poppins"/>
              </a:rPr>
              <a:t> </a:t>
            </a:r>
            <a:r>
              <a:rPr lang="en-IN" sz="1800" b="1" dirty="0">
                <a:latin typeface="Poppins"/>
                <a:cs typeface="Poppins"/>
                <a:sym typeface="Poppins"/>
              </a:rPr>
              <a:t>Profit</a:t>
            </a:r>
            <a:r>
              <a:rPr lang="en-IN" sz="1800" dirty="0">
                <a:latin typeface="Poppins"/>
                <a:cs typeface="Poppins"/>
                <a:sym typeface="Poppins"/>
              </a:rPr>
              <a:t>’ columns are written with two decimal places, so we make sure that each value in these columns have </a:t>
            </a:r>
            <a:r>
              <a:rPr lang="en-IN" sz="1800" b="1" dirty="0">
                <a:latin typeface="Poppins"/>
                <a:cs typeface="Poppins"/>
                <a:sym typeface="Poppins"/>
              </a:rPr>
              <a:t>two</a:t>
            </a:r>
            <a:r>
              <a:rPr lang="en-IN" sz="1800" dirty="0">
                <a:latin typeface="Poppins"/>
                <a:cs typeface="Poppins"/>
                <a:sym typeface="Poppins"/>
              </a:rPr>
              <a:t> </a:t>
            </a:r>
            <a:r>
              <a:rPr lang="en-IN" sz="1800" b="1" dirty="0">
                <a:latin typeface="Poppins"/>
                <a:cs typeface="Poppins"/>
                <a:sym typeface="Poppins"/>
              </a:rPr>
              <a:t>decimal</a:t>
            </a:r>
            <a:r>
              <a:rPr lang="en-IN" sz="1800" dirty="0">
                <a:latin typeface="Poppins"/>
                <a:cs typeface="Poppins"/>
                <a:sym typeface="Poppins"/>
              </a:rPr>
              <a:t> </a:t>
            </a:r>
            <a:r>
              <a:rPr lang="en-IN" sz="1800" b="1" dirty="0">
                <a:latin typeface="Poppins"/>
                <a:cs typeface="Poppins"/>
                <a:sym typeface="Poppins"/>
              </a:rPr>
              <a:t>places</a:t>
            </a:r>
            <a:r>
              <a:rPr lang="en-IN" sz="1800" dirty="0">
                <a:latin typeface="Poppins"/>
                <a:cs typeface="Poppins"/>
                <a:sym typeface="Poppins"/>
              </a:rPr>
              <a:t> by using </a:t>
            </a:r>
            <a:r>
              <a:rPr lang="en-IN" sz="1800" b="1" dirty="0">
                <a:latin typeface="Poppins"/>
                <a:cs typeface="Poppins"/>
                <a:sym typeface="Poppins"/>
              </a:rPr>
              <a:t>Excel.</a:t>
            </a:r>
          </a:p>
          <a:p>
            <a:pPr marL="0" indent="0">
              <a:buNone/>
            </a:pPr>
            <a:endParaRPr lang="en-US" dirty="0"/>
          </a:p>
        </p:txBody>
      </p:sp>
      <p:sp>
        <p:nvSpPr>
          <p:cNvPr id="5" name="Slide Number Placeholder 4">
            <a:extLst>
              <a:ext uri="{FF2B5EF4-FFF2-40B4-BE49-F238E27FC236}">
                <a16:creationId xmlns:a16="http://schemas.microsoft.com/office/drawing/2014/main" id="{5A26BF3E-EFD7-5DB1-7619-DEA20EC9FE28}"/>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17239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419725"/>
            <a:ext cx="11562303" cy="809468"/>
          </a:xfrm>
        </p:spPr>
        <p:txBody>
          <a:bodyPr/>
          <a:lstStyle/>
          <a:p>
            <a:pPr algn="l"/>
            <a:r>
              <a:rPr lang="en-US" sz="3600" dirty="0"/>
              <a:t>Data analysis</a:t>
            </a:r>
          </a:p>
        </p:txBody>
      </p:sp>
      <p:cxnSp>
        <p:nvCxnSpPr>
          <p:cNvPr id="8" name="Straight Connector 7">
            <a:extLst>
              <a:ext uri="{FF2B5EF4-FFF2-40B4-BE49-F238E27FC236}">
                <a16:creationId xmlns:a16="http://schemas.microsoft.com/office/drawing/2014/main" id="{75C7D549-3E53-55B7-5C0E-7468A022374E}"/>
              </a:ext>
            </a:extLst>
          </p:cNvPr>
          <p:cNvCxnSpPr/>
          <p:nvPr/>
        </p:nvCxnSpPr>
        <p:spPr>
          <a:xfrm>
            <a:off x="509666" y="1049311"/>
            <a:ext cx="47818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346C92-B520-ACA9-2630-99697EA645A8}"/>
              </a:ext>
            </a:extLst>
          </p:cNvPr>
          <p:cNvPicPr>
            <a:picLocks noChangeAspect="1"/>
          </p:cNvPicPr>
          <p:nvPr/>
        </p:nvPicPr>
        <p:blipFill>
          <a:blip r:embed="rId3"/>
          <a:stretch>
            <a:fillRect/>
          </a:stretch>
        </p:blipFill>
        <p:spPr>
          <a:xfrm>
            <a:off x="554250" y="1114101"/>
            <a:ext cx="11153067" cy="5324161"/>
          </a:xfrm>
          <a:prstGeom prst="rect">
            <a:avLst/>
          </a:prstGeom>
        </p:spPr>
      </p:pic>
    </p:spTree>
    <p:extLst>
      <p:ext uri="{BB962C8B-B14F-4D97-AF65-F5344CB8AC3E}">
        <p14:creationId xmlns:p14="http://schemas.microsoft.com/office/powerpoint/2010/main" val="139719375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{33DDE01E-AB9A-45F8-AE79-C9A069D0A41F}tf11936837_win32</Template>
  <TotalTime>69</TotalTime>
  <Words>961</Words>
  <Application>Microsoft Office PowerPoint</Application>
  <PresentationFormat>Widescreen</PresentationFormat>
  <Paragraphs>97</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vt:lpstr>
      <vt:lpstr>Biome</vt:lpstr>
      <vt:lpstr>Calibri</vt:lpstr>
      <vt:lpstr>Courier New</vt:lpstr>
      <vt:lpstr>Poppins</vt:lpstr>
      <vt:lpstr>Custom</vt:lpstr>
      <vt:lpstr>AMAZON SAles</vt:lpstr>
      <vt:lpstr>Agenda</vt:lpstr>
      <vt:lpstr>objective</vt:lpstr>
      <vt:lpstr>Problem statement</vt:lpstr>
      <vt:lpstr>About data</vt:lpstr>
      <vt:lpstr>The process</vt:lpstr>
      <vt:lpstr>Data collection</vt:lpstr>
      <vt:lpstr>Data cleaning</vt:lpstr>
      <vt:lpstr>PowerPoint Presentation</vt:lpstr>
      <vt:lpstr>PowerPoint Presentation</vt:lpstr>
      <vt:lpstr>PowerPoint Presentation</vt:lpstr>
      <vt:lpstr>PowerPoint Presentation</vt:lpstr>
      <vt:lpstr>Insights</vt:lpstr>
      <vt:lpstr>insights</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CHANDINI A</dc:creator>
  <cp:lastModifiedBy>CHANDINI A</cp:lastModifiedBy>
  <cp:revision>1</cp:revision>
  <dcterms:created xsi:type="dcterms:W3CDTF">2024-07-27T18:41:12Z</dcterms:created>
  <dcterms:modified xsi:type="dcterms:W3CDTF">2024-07-27T19:50:21Z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