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7" r:id="rId5"/>
    <p:sldId id="260" r:id="rId6"/>
    <p:sldId id="296" r:id="rId7"/>
    <p:sldId id="297" r:id="rId8"/>
    <p:sldId id="312" r:id="rId9"/>
    <p:sldId id="322" r:id="rId10"/>
    <p:sldId id="324" r:id="rId11"/>
    <p:sldId id="325" r:id="rId12"/>
    <p:sldId id="332" r:id="rId13"/>
    <p:sldId id="331" r:id="rId14"/>
    <p:sldId id="333" r:id="rId15"/>
    <p:sldId id="334" r:id="rId16"/>
    <p:sldId id="335" r:id="rId17"/>
    <p:sldId id="326" r:id="rId18"/>
    <p:sldId id="327" r:id="rId19"/>
    <p:sldId id="328" r:id="rId20"/>
    <p:sldId id="329" r:id="rId21"/>
    <p:sldId id="330" r:id="rId22"/>
    <p:sldId id="314" r:id="rId23"/>
    <p:sldId id="321" r:id="rId24"/>
    <p:sldId id="316" r:id="rId25"/>
    <p:sldId id="319" r:id="rId26"/>
    <p:sldId id="320" r:id="rId27"/>
    <p:sldId id="3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900" y="36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24A8E-564A-404C-B727-D7A25D6989BF}" type="doc">
      <dgm:prSet loTypeId="urn:microsoft.com/office/officeart/2011/layout/CircleProcess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D6523-8D5C-4974-A70E-1523C3B86C5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800E03F4-8ECF-41CB-89C8-046A768CFC26}" type="parTrans" cxnId="{4FCEBEAE-1465-4FC1-A3E7-53AA9DC5554B}">
      <dgm:prSet/>
      <dgm:spPr/>
      <dgm:t>
        <a:bodyPr/>
        <a:lstStyle/>
        <a:p>
          <a:endParaRPr lang="en-US"/>
        </a:p>
      </dgm:t>
    </dgm:pt>
    <dgm:pt modelId="{1A572A70-6321-4250-A921-DDBC4609C389}" type="sibTrans" cxnId="{4FCEBEAE-1465-4FC1-A3E7-53AA9DC5554B}">
      <dgm:prSet/>
      <dgm:spPr/>
      <dgm:t>
        <a:bodyPr/>
        <a:lstStyle/>
        <a:p>
          <a:endParaRPr lang="en-US"/>
        </a:p>
      </dgm:t>
    </dgm:pt>
    <dgm:pt modelId="{0A649344-DA01-4B00-8F77-FBC5E8A1A169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4D8CDB3-F63E-4401-8F7D-EEA2FAD12473}" type="parTrans" cxnId="{83428698-8E92-4C15-BB21-92C27F3AFC80}">
      <dgm:prSet/>
      <dgm:spPr/>
      <dgm:t>
        <a:bodyPr/>
        <a:lstStyle/>
        <a:p>
          <a:endParaRPr lang="en-US"/>
        </a:p>
      </dgm:t>
    </dgm:pt>
    <dgm:pt modelId="{DA8274C9-1C5C-461D-8CE0-18E98FF12345}" type="sibTrans" cxnId="{83428698-8E92-4C15-BB21-92C27F3AFC80}">
      <dgm:prSet/>
      <dgm:spPr/>
      <dgm:t>
        <a:bodyPr/>
        <a:lstStyle/>
        <a:p>
          <a:endParaRPr lang="en-US"/>
        </a:p>
      </dgm:t>
    </dgm:pt>
    <dgm:pt modelId="{6252C9BB-BF60-4F7A-87A8-EF2C9CA3D16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67E5E74-7513-45F4-ACD3-7E7764D9C4FE}" type="parTrans" cxnId="{DEC3E123-6C11-423C-B7DB-4206A569BD2D}">
      <dgm:prSet/>
      <dgm:spPr/>
      <dgm:t>
        <a:bodyPr/>
        <a:lstStyle/>
        <a:p>
          <a:endParaRPr lang="en-US"/>
        </a:p>
      </dgm:t>
    </dgm:pt>
    <dgm:pt modelId="{C31F9767-31B8-4824-9029-E45865767370}" type="sibTrans" cxnId="{DEC3E123-6C11-423C-B7DB-4206A569BD2D}">
      <dgm:prSet/>
      <dgm:spPr/>
      <dgm:t>
        <a:bodyPr/>
        <a:lstStyle/>
        <a:p>
          <a:endParaRPr lang="en-US"/>
        </a:p>
      </dgm:t>
    </dgm:pt>
    <dgm:pt modelId="{EB7B46AB-2D60-459F-8644-AE7DF1F4B11B}">
      <dgm:prSet phldrT="[Text]"/>
      <dgm:spPr/>
      <dgm:t>
        <a:bodyPr/>
        <a:lstStyle/>
        <a:p>
          <a:r>
            <a:rPr lang="en-US"/>
            <a:t>Insights</a:t>
          </a:r>
          <a:endParaRPr lang="en-US" dirty="0"/>
        </a:p>
      </dgm:t>
    </dgm:pt>
    <dgm:pt modelId="{3172287F-678B-4656-BE60-D8D39A770421}" type="parTrans" cxnId="{22729E09-A5CC-4C0A-800B-8F92BB21D461}">
      <dgm:prSet/>
      <dgm:spPr/>
      <dgm:t>
        <a:bodyPr/>
        <a:lstStyle/>
        <a:p>
          <a:endParaRPr lang="en-US"/>
        </a:p>
      </dgm:t>
    </dgm:pt>
    <dgm:pt modelId="{A8506DA8-0319-453A-8CB0-8FD529A10FAB}" type="sibTrans" cxnId="{22729E09-A5CC-4C0A-800B-8F92BB21D461}">
      <dgm:prSet/>
      <dgm:spPr/>
      <dgm:t>
        <a:bodyPr/>
        <a:lstStyle/>
        <a:p>
          <a:endParaRPr lang="en-US"/>
        </a:p>
      </dgm:t>
    </dgm:pt>
    <dgm:pt modelId="{81881A71-2760-48CF-93FC-54F8E7EF8B44}" type="pres">
      <dgm:prSet presAssocID="{CF924A8E-564A-404C-B727-D7A25D6989B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CE23601-78CD-4D57-8456-3DEB19E91151}" type="pres">
      <dgm:prSet presAssocID="{EB7B46AB-2D60-459F-8644-AE7DF1F4B11B}" presName="Accent4" presStyleCnt="0"/>
      <dgm:spPr/>
    </dgm:pt>
    <dgm:pt modelId="{2945505F-F5B7-4A6A-B44C-A9AE1BF69E92}" type="pres">
      <dgm:prSet presAssocID="{EB7B46AB-2D60-459F-8644-AE7DF1F4B11B}" presName="Accent" presStyleLbl="node1" presStyleIdx="0" presStyleCnt="4"/>
      <dgm:spPr/>
    </dgm:pt>
    <dgm:pt modelId="{6EA15195-AAF4-49C8-B3C4-8B24943D9966}" type="pres">
      <dgm:prSet presAssocID="{EB7B46AB-2D60-459F-8644-AE7DF1F4B11B}" presName="ParentBackground4" presStyleCnt="0"/>
      <dgm:spPr/>
    </dgm:pt>
    <dgm:pt modelId="{F8E29604-79D1-42EA-A792-7DCDA04524B4}" type="pres">
      <dgm:prSet presAssocID="{EB7B46AB-2D60-459F-8644-AE7DF1F4B11B}" presName="ParentBackground" presStyleLbl="fgAcc1" presStyleIdx="0" presStyleCnt="4"/>
      <dgm:spPr/>
    </dgm:pt>
    <dgm:pt modelId="{8A7C7BB1-85B9-412D-B126-99DFDC8A91B0}" type="pres">
      <dgm:prSet presAssocID="{EB7B46AB-2D60-459F-8644-AE7DF1F4B11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7C837A-695B-47DF-8C87-09A8EE91AE79}" type="pres">
      <dgm:prSet presAssocID="{6252C9BB-BF60-4F7A-87A8-EF2C9CA3D160}" presName="Accent3" presStyleCnt="0"/>
      <dgm:spPr/>
    </dgm:pt>
    <dgm:pt modelId="{96DAFE7E-642F-4F4D-A5BA-43CADD348BB5}" type="pres">
      <dgm:prSet presAssocID="{6252C9BB-BF60-4F7A-87A8-EF2C9CA3D160}" presName="Accent" presStyleLbl="node1" presStyleIdx="1" presStyleCnt="4"/>
      <dgm:spPr/>
    </dgm:pt>
    <dgm:pt modelId="{E684AA04-DA64-40BC-9FD3-113B9857C897}" type="pres">
      <dgm:prSet presAssocID="{6252C9BB-BF60-4F7A-87A8-EF2C9CA3D160}" presName="ParentBackground3" presStyleCnt="0"/>
      <dgm:spPr/>
    </dgm:pt>
    <dgm:pt modelId="{8050DD09-8232-42BF-B06B-BF74A94A9594}" type="pres">
      <dgm:prSet presAssocID="{6252C9BB-BF60-4F7A-87A8-EF2C9CA3D160}" presName="ParentBackground" presStyleLbl="fgAcc1" presStyleIdx="1" presStyleCnt="4"/>
      <dgm:spPr/>
    </dgm:pt>
    <dgm:pt modelId="{F67AB081-D50C-49F0-AABB-E500C5883CF7}" type="pres">
      <dgm:prSet presAssocID="{6252C9BB-BF60-4F7A-87A8-EF2C9CA3D16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26408BD-5092-4381-ABF6-7B5BC6EF733F}" type="pres">
      <dgm:prSet presAssocID="{0A649344-DA01-4B00-8F77-FBC5E8A1A169}" presName="Accent2" presStyleCnt="0"/>
      <dgm:spPr/>
    </dgm:pt>
    <dgm:pt modelId="{57244B8D-E9D3-4478-AA6F-2E032DCB05A5}" type="pres">
      <dgm:prSet presAssocID="{0A649344-DA01-4B00-8F77-FBC5E8A1A169}" presName="Accent" presStyleLbl="node1" presStyleIdx="2" presStyleCnt="4"/>
      <dgm:spPr/>
    </dgm:pt>
    <dgm:pt modelId="{C24C3953-4705-4591-A4A7-31FF757B1A3C}" type="pres">
      <dgm:prSet presAssocID="{0A649344-DA01-4B00-8F77-FBC5E8A1A169}" presName="ParentBackground2" presStyleCnt="0"/>
      <dgm:spPr/>
    </dgm:pt>
    <dgm:pt modelId="{2731A9C5-99CD-418D-8AFA-CB8A4A2A5D96}" type="pres">
      <dgm:prSet presAssocID="{0A649344-DA01-4B00-8F77-FBC5E8A1A169}" presName="ParentBackground" presStyleLbl="fgAcc1" presStyleIdx="2" presStyleCnt="4"/>
      <dgm:spPr/>
    </dgm:pt>
    <dgm:pt modelId="{AC24B4F7-82A8-4A77-BEDE-43A592B41EE7}" type="pres">
      <dgm:prSet presAssocID="{0A649344-DA01-4B00-8F77-FBC5E8A1A16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214F3AA-F3D0-4EAB-B61E-7A2301CA4529}" type="pres">
      <dgm:prSet presAssocID="{516D6523-8D5C-4974-A70E-1523C3B86C5F}" presName="Accent1" presStyleCnt="0"/>
      <dgm:spPr/>
    </dgm:pt>
    <dgm:pt modelId="{009DAD21-F4A6-465C-80B9-0223C25925C5}" type="pres">
      <dgm:prSet presAssocID="{516D6523-8D5C-4974-A70E-1523C3B86C5F}" presName="Accent" presStyleLbl="node1" presStyleIdx="3" presStyleCnt="4"/>
      <dgm:spPr/>
    </dgm:pt>
    <dgm:pt modelId="{3245710B-1256-41EB-B1EF-7EF109E9347F}" type="pres">
      <dgm:prSet presAssocID="{516D6523-8D5C-4974-A70E-1523C3B86C5F}" presName="ParentBackground1" presStyleCnt="0"/>
      <dgm:spPr/>
    </dgm:pt>
    <dgm:pt modelId="{83426401-1B89-4643-9232-1EB42F77B691}" type="pres">
      <dgm:prSet presAssocID="{516D6523-8D5C-4974-A70E-1523C3B86C5F}" presName="ParentBackground" presStyleLbl="fgAcc1" presStyleIdx="3" presStyleCnt="4"/>
      <dgm:spPr/>
    </dgm:pt>
    <dgm:pt modelId="{071E59C7-8221-41DC-929C-1172D1475591}" type="pres">
      <dgm:prSet presAssocID="{516D6523-8D5C-4974-A70E-1523C3B86C5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2729E09-A5CC-4C0A-800B-8F92BB21D461}" srcId="{CF924A8E-564A-404C-B727-D7A25D6989BF}" destId="{EB7B46AB-2D60-459F-8644-AE7DF1F4B11B}" srcOrd="3" destOrd="0" parTransId="{3172287F-678B-4656-BE60-D8D39A770421}" sibTransId="{A8506DA8-0319-453A-8CB0-8FD529A10FAB}"/>
    <dgm:cxn modelId="{59F79D0D-DD7D-4076-9CC9-C381B0FA9921}" type="presOf" srcId="{6252C9BB-BF60-4F7A-87A8-EF2C9CA3D160}" destId="{F67AB081-D50C-49F0-AABB-E500C5883CF7}" srcOrd="1" destOrd="0" presId="urn:microsoft.com/office/officeart/2011/layout/CircleProcess"/>
    <dgm:cxn modelId="{3D49001C-DDBD-4EC1-8E66-1A4F08147A95}" type="presOf" srcId="{0A649344-DA01-4B00-8F77-FBC5E8A1A169}" destId="{2731A9C5-99CD-418D-8AFA-CB8A4A2A5D96}" srcOrd="0" destOrd="0" presId="urn:microsoft.com/office/officeart/2011/layout/CircleProcess"/>
    <dgm:cxn modelId="{DEC3E123-6C11-423C-B7DB-4206A569BD2D}" srcId="{CF924A8E-564A-404C-B727-D7A25D6989BF}" destId="{6252C9BB-BF60-4F7A-87A8-EF2C9CA3D160}" srcOrd="2" destOrd="0" parTransId="{367E5E74-7513-45F4-ACD3-7E7764D9C4FE}" sibTransId="{C31F9767-31B8-4824-9029-E45865767370}"/>
    <dgm:cxn modelId="{6C339942-ACF9-4003-9E06-FDD172207FE8}" type="presOf" srcId="{EB7B46AB-2D60-459F-8644-AE7DF1F4B11B}" destId="{F8E29604-79D1-42EA-A792-7DCDA04524B4}" srcOrd="0" destOrd="0" presId="urn:microsoft.com/office/officeart/2011/layout/CircleProcess"/>
    <dgm:cxn modelId="{AB5E3A6D-760C-4814-A67C-F6724B890297}" type="presOf" srcId="{EB7B46AB-2D60-459F-8644-AE7DF1F4B11B}" destId="{8A7C7BB1-85B9-412D-B126-99DFDC8A91B0}" srcOrd="1" destOrd="0" presId="urn:microsoft.com/office/officeart/2011/layout/CircleProcess"/>
    <dgm:cxn modelId="{CF4B8C84-19FD-4971-A4EE-E77730886C79}" type="presOf" srcId="{6252C9BB-BF60-4F7A-87A8-EF2C9CA3D160}" destId="{8050DD09-8232-42BF-B06B-BF74A94A9594}" srcOrd="0" destOrd="0" presId="urn:microsoft.com/office/officeart/2011/layout/CircleProcess"/>
    <dgm:cxn modelId="{52A0AD85-47BF-4844-86C8-CDC946859E30}" type="presOf" srcId="{516D6523-8D5C-4974-A70E-1523C3B86C5F}" destId="{071E59C7-8221-41DC-929C-1172D1475591}" srcOrd="1" destOrd="0" presId="urn:microsoft.com/office/officeart/2011/layout/CircleProcess"/>
    <dgm:cxn modelId="{83428698-8E92-4C15-BB21-92C27F3AFC80}" srcId="{CF924A8E-564A-404C-B727-D7A25D6989BF}" destId="{0A649344-DA01-4B00-8F77-FBC5E8A1A169}" srcOrd="1" destOrd="0" parTransId="{84D8CDB3-F63E-4401-8F7D-EEA2FAD12473}" sibTransId="{DA8274C9-1C5C-461D-8CE0-18E98FF12345}"/>
    <dgm:cxn modelId="{9A4982A6-B703-40E2-BB5E-28428135F625}" type="presOf" srcId="{0A649344-DA01-4B00-8F77-FBC5E8A1A169}" destId="{AC24B4F7-82A8-4A77-BEDE-43A592B41EE7}" srcOrd="1" destOrd="0" presId="urn:microsoft.com/office/officeart/2011/layout/CircleProcess"/>
    <dgm:cxn modelId="{4FCEBEAE-1465-4FC1-A3E7-53AA9DC5554B}" srcId="{CF924A8E-564A-404C-B727-D7A25D6989BF}" destId="{516D6523-8D5C-4974-A70E-1523C3B86C5F}" srcOrd="0" destOrd="0" parTransId="{800E03F4-8ECF-41CB-89C8-046A768CFC26}" sibTransId="{1A572A70-6321-4250-A921-DDBC4609C389}"/>
    <dgm:cxn modelId="{91E4D2E0-9652-44B8-9E17-5349393CABD3}" type="presOf" srcId="{516D6523-8D5C-4974-A70E-1523C3B86C5F}" destId="{83426401-1B89-4643-9232-1EB42F77B691}" srcOrd="0" destOrd="0" presId="urn:microsoft.com/office/officeart/2011/layout/CircleProcess"/>
    <dgm:cxn modelId="{DBFD2CF9-731A-49C6-9049-F50CC197FCFC}" type="presOf" srcId="{CF924A8E-564A-404C-B727-D7A25D6989BF}" destId="{81881A71-2760-48CF-93FC-54F8E7EF8B44}" srcOrd="0" destOrd="0" presId="urn:microsoft.com/office/officeart/2011/layout/CircleProcess"/>
    <dgm:cxn modelId="{18F362A3-ED0E-4F45-83E3-89D57CCEFF51}" type="presParOf" srcId="{81881A71-2760-48CF-93FC-54F8E7EF8B44}" destId="{FCE23601-78CD-4D57-8456-3DEB19E91151}" srcOrd="0" destOrd="0" presId="urn:microsoft.com/office/officeart/2011/layout/CircleProcess"/>
    <dgm:cxn modelId="{2DABA51B-5162-4767-AA37-C74DD5151F13}" type="presParOf" srcId="{FCE23601-78CD-4D57-8456-3DEB19E91151}" destId="{2945505F-F5B7-4A6A-B44C-A9AE1BF69E92}" srcOrd="0" destOrd="0" presId="urn:microsoft.com/office/officeart/2011/layout/CircleProcess"/>
    <dgm:cxn modelId="{E95EC815-C7C3-4ABE-9A2A-68785F502A64}" type="presParOf" srcId="{81881A71-2760-48CF-93FC-54F8E7EF8B44}" destId="{6EA15195-AAF4-49C8-B3C4-8B24943D9966}" srcOrd="1" destOrd="0" presId="urn:microsoft.com/office/officeart/2011/layout/CircleProcess"/>
    <dgm:cxn modelId="{DAC00D0F-43D3-4EEF-9910-EC362675BE70}" type="presParOf" srcId="{6EA15195-AAF4-49C8-B3C4-8B24943D9966}" destId="{F8E29604-79D1-42EA-A792-7DCDA04524B4}" srcOrd="0" destOrd="0" presId="urn:microsoft.com/office/officeart/2011/layout/CircleProcess"/>
    <dgm:cxn modelId="{6BC641B4-E042-4947-8329-1C1CFE5FBBFF}" type="presParOf" srcId="{81881A71-2760-48CF-93FC-54F8E7EF8B44}" destId="{8A7C7BB1-85B9-412D-B126-99DFDC8A91B0}" srcOrd="2" destOrd="0" presId="urn:microsoft.com/office/officeart/2011/layout/CircleProcess"/>
    <dgm:cxn modelId="{B9F0D47A-AD3D-4A3F-AAD2-CE94FD56B549}" type="presParOf" srcId="{81881A71-2760-48CF-93FC-54F8E7EF8B44}" destId="{597C837A-695B-47DF-8C87-09A8EE91AE79}" srcOrd="3" destOrd="0" presId="urn:microsoft.com/office/officeart/2011/layout/CircleProcess"/>
    <dgm:cxn modelId="{5DBFB6CE-B52E-44A0-BF66-113D867EAE14}" type="presParOf" srcId="{597C837A-695B-47DF-8C87-09A8EE91AE79}" destId="{96DAFE7E-642F-4F4D-A5BA-43CADD348BB5}" srcOrd="0" destOrd="0" presId="urn:microsoft.com/office/officeart/2011/layout/CircleProcess"/>
    <dgm:cxn modelId="{77734401-5410-4F2E-8DB6-C6EAA8CE27A4}" type="presParOf" srcId="{81881A71-2760-48CF-93FC-54F8E7EF8B44}" destId="{E684AA04-DA64-40BC-9FD3-113B9857C897}" srcOrd="4" destOrd="0" presId="urn:microsoft.com/office/officeart/2011/layout/CircleProcess"/>
    <dgm:cxn modelId="{62832E10-0D1C-4F05-87FF-EF5A9BF73B40}" type="presParOf" srcId="{E684AA04-DA64-40BC-9FD3-113B9857C897}" destId="{8050DD09-8232-42BF-B06B-BF74A94A9594}" srcOrd="0" destOrd="0" presId="urn:microsoft.com/office/officeart/2011/layout/CircleProcess"/>
    <dgm:cxn modelId="{98BF0E0D-335F-40AD-BB65-74206CC4F10B}" type="presParOf" srcId="{81881A71-2760-48CF-93FC-54F8E7EF8B44}" destId="{F67AB081-D50C-49F0-AABB-E500C5883CF7}" srcOrd="5" destOrd="0" presId="urn:microsoft.com/office/officeart/2011/layout/CircleProcess"/>
    <dgm:cxn modelId="{5509053D-B24C-424A-B1FB-7D4E35471028}" type="presParOf" srcId="{81881A71-2760-48CF-93FC-54F8E7EF8B44}" destId="{626408BD-5092-4381-ABF6-7B5BC6EF733F}" srcOrd="6" destOrd="0" presId="urn:microsoft.com/office/officeart/2011/layout/CircleProcess"/>
    <dgm:cxn modelId="{8C42E252-E85F-43A4-B6C2-F1F0BED0DF44}" type="presParOf" srcId="{626408BD-5092-4381-ABF6-7B5BC6EF733F}" destId="{57244B8D-E9D3-4478-AA6F-2E032DCB05A5}" srcOrd="0" destOrd="0" presId="urn:microsoft.com/office/officeart/2011/layout/CircleProcess"/>
    <dgm:cxn modelId="{D66E6731-13AB-4821-BA7B-A7CDBD44ABB7}" type="presParOf" srcId="{81881A71-2760-48CF-93FC-54F8E7EF8B44}" destId="{C24C3953-4705-4591-A4A7-31FF757B1A3C}" srcOrd="7" destOrd="0" presId="urn:microsoft.com/office/officeart/2011/layout/CircleProcess"/>
    <dgm:cxn modelId="{1A614812-7149-4726-9478-863160762E3C}" type="presParOf" srcId="{C24C3953-4705-4591-A4A7-31FF757B1A3C}" destId="{2731A9C5-99CD-418D-8AFA-CB8A4A2A5D96}" srcOrd="0" destOrd="0" presId="urn:microsoft.com/office/officeart/2011/layout/CircleProcess"/>
    <dgm:cxn modelId="{6F9C6C88-78FC-4C3D-8349-F0E26B06CA0D}" type="presParOf" srcId="{81881A71-2760-48CF-93FC-54F8E7EF8B44}" destId="{AC24B4F7-82A8-4A77-BEDE-43A592B41EE7}" srcOrd="8" destOrd="0" presId="urn:microsoft.com/office/officeart/2011/layout/CircleProcess"/>
    <dgm:cxn modelId="{BA69D773-05D8-4A19-A10C-3AA2467706F9}" type="presParOf" srcId="{81881A71-2760-48CF-93FC-54F8E7EF8B44}" destId="{B214F3AA-F3D0-4EAB-B61E-7A2301CA4529}" srcOrd="9" destOrd="0" presId="urn:microsoft.com/office/officeart/2011/layout/CircleProcess"/>
    <dgm:cxn modelId="{619DF9C9-2DF5-4ACE-9B4A-62E14871F47E}" type="presParOf" srcId="{B214F3AA-F3D0-4EAB-B61E-7A2301CA4529}" destId="{009DAD21-F4A6-465C-80B9-0223C25925C5}" srcOrd="0" destOrd="0" presId="urn:microsoft.com/office/officeart/2011/layout/CircleProcess"/>
    <dgm:cxn modelId="{0B71E32E-9098-4978-8FE9-344AFF2DBECC}" type="presParOf" srcId="{81881A71-2760-48CF-93FC-54F8E7EF8B44}" destId="{3245710B-1256-41EB-B1EF-7EF109E9347F}" srcOrd="10" destOrd="0" presId="urn:microsoft.com/office/officeart/2011/layout/CircleProcess"/>
    <dgm:cxn modelId="{71CAC28B-AB0B-4AF8-A37F-6A417C3A2392}" type="presParOf" srcId="{3245710B-1256-41EB-B1EF-7EF109E9347F}" destId="{83426401-1B89-4643-9232-1EB42F77B691}" srcOrd="0" destOrd="0" presId="urn:microsoft.com/office/officeart/2011/layout/CircleProcess"/>
    <dgm:cxn modelId="{32F4DD12-2AEB-4F19-A516-000CC4A9BE3F}" type="presParOf" srcId="{81881A71-2760-48CF-93FC-54F8E7EF8B44}" destId="{071E59C7-8221-41DC-929C-1172D1475591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5505F-F5B7-4A6A-B44C-A9AE1BF69E92}">
      <dsp:nvSpPr>
        <dsp:cNvPr id="0" name=""/>
        <dsp:cNvSpPr/>
      </dsp:nvSpPr>
      <dsp:spPr>
        <a:xfrm>
          <a:off x="6667750" y="2120320"/>
          <a:ext cx="1995510" cy="1995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E29604-79D1-42EA-A792-7DCDA04524B4}">
      <dsp:nvSpPr>
        <dsp:cNvPr id="0" name=""/>
        <dsp:cNvSpPr/>
      </dsp:nvSpPr>
      <dsp:spPr>
        <a:xfrm>
          <a:off x="6734496" y="2186852"/>
          <a:ext cx="1862875" cy="186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Insights</a:t>
          </a:r>
          <a:endParaRPr lang="en-US" sz="2200" kern="1200" dirty="0"/>
        </a:p>
      </dsp:txBody>
      <dsp:txXfrm>
        <a:off x="7000621" y="2452980"/>
        <a:ext cx="1330625" cy="1330291"/>
      </dsp:txXfrm>
    </dsp:sp>
    <dsp:sp modelId="{96DAFE7E-642F-4F4D-A5BA-43CADD348BB5}">
      <dsp:nvSpPr>
        <dsp:cNvPr id="0" name=""/>
        <dsp:cNvSpPr/>
      </dsp:nvSpPr>
      <dsp:spPr>
        <a:xfrm rot="2700000">
          <a:off x="4596921" y="2120179"/>
          <a:ext cx="1995543" cy="199554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50DD09-8232-42BF-B06B-BF74A94A9594}">
      <dsp:nvSpPr>
        <dsp:cNvPr id="0" name=""/>
        <dsp:cNvSpPr/>
      </dsp:nvSpPr>
      <dsp:spPr>
        <a:xfrm>
          <a:off x="4672240" y="2186852"/>
          <a:ext cx="1862875" cy="186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Analysis</a:t>
          </a:r>
        </a:p>
      </dsp:txBody>
      <dsp:txXfrm>
        <a:off x="4938365" y="2452980"/>
        <a:ext cx="1330625" cy="1330291"/>
      </dsp:txXfrm>
    </dsp:sp>
    <dsp:sp modelId="{57244B8D-E9D3-4478-AA6F-2E032DCB05A5}">
      <dsp:nvSpPr>
        <dsp:cNvPr id="0" name=""/>
        <dsp:cNvSpPr/>
      </dsp:nvSpPr>
      <dsp:spPr>
        <a:xfrm rot="2700000">
          <a:off x="2543222" y="2120179"/>
          <a:ext cx="1995543" cy="199554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31A9C5-99CD-418D-8AFA-CB8A4A2A5D96}">
      <dsp:nvSpPr>
        <dsp:cNvPr id="0" name=""/>
        <dsp:cNvSpPr/>
      </dsp:nvSpPr>
      <dsp:spPr>
        <a:xfrm>
          <a:off x="2609984" y="2186852"/>
          <a:ext cx="1862875" cy="186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</a:t>
          </a:r>
        </a:p>
      </dsp:txBody>
      <dsp:txXfrm>
        <a:off x="2876109" y="2452980"/>
        <a:ext cx="1330625" cy="1330291"/>
      </dsp:txXfrm>
    </dsp:sp>
    <dsp:sp modelId="{009DAD21-F4A6-465C-80B9-0223C25925C5}">
      <dsp:nvSpPr>
        <dsp:cNvPr id="0" name=""/>
        <dsp:cNvSpPr/>
      </dsp:nvSpPr>
      <dsp:spPr>
        <a:xfrm rot="2700000">
          <a:off x="480967" y="2120179"/>
          <a:ext cx="1995543" cy="199554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426401-1B89-4643-9232-1EB42F77B691}">
      <dsp:nvSpPr>
        <dsp:cNvPr id="0" name=""/>
        <dsp:cNvSpPr/>
      </dsp:nvSpPr>
      <dsp:spPr>
        <a:xfrm>
          <a:off x="547728" y="2186852"/>
          <a:ext cx="1862875" cy="186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Collection</a:t>
          </a:r>
        </a:p>
      </dsp:txBody>
      <dsp:txXfrm>
        <a:off x="813853" y="2452980"/>
        <a:ext cx="1330625" cy="1330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818A-7A83-4A6E-91B3-BFCD663DE6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951A-16B0-4D4A-A78C-C7558C6C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0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5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196" y="685800"/>
            <a:ext cx="5913531" cy="5438955"/>
          </a:xfrm>
        </p:spPr>
        <p:txBody>
          <a:bodyPr anchor="ctr" anchorCtr="0"/>
          <a:lstStyle/>
          <a:p>
            <a:r>
              <a:rPr lang="en-US" dirty="0"/>
              <a:t>BUDGET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C53-DDD9-75A0-4B5F-AB52ECD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31111-86EE-5A70-0562-D8FA8C72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692665"/>
            <a:ext cx="8145012" cy="3324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869E3-ACA7-C269-495E-61AB3EA29396}"/>
              </a:ext>
            </a:extLst>
          </p:cNvPr>
          <p:cNvSpPr txBox="1"/>
          <p:nvPr/>
        </p:nvSpPr>
        <p:spPr>
          <a:xfrm>
            <a:off x="2203554" y="4961744"/>
            <a:ext cx="796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above product can be sold in a bundle or a combined package for discount</a:t>
            </a:r>
          </a:p>
        </p:txBody>
      </p:sp>
    </p:spTree>
    <p:extLst>
      <p:ext uri="{BB962C8B-B14F-4D97-AF65-F5344CB8AC3E}">
        <p14:creationId xmlns:p14="http://schemas.microsoft.com/office/powerpoint/2010/main" val="165700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E812-863D-272A-B8C6-A308BF79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AE7F1-FF97-1EE2-CC15-2957D508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45" y="413626"/>
            <a:ext cx="8764223" cy="4591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06D25-2B7C-ABCB-9C56-4EAE31229B53}"/>
              </a:ext>
            </a:extLst>
          </p:cNvPr>
          <p:cNvSpPr txBox="1"/>
          <p:nvPr/>
        </p:nvSpPr>
        <p:spPr>
          <a:xfrm>
            <a:off x="1474046" y="5636302"/>
            <a:ext cx="876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It's interesting to note that the average amount spent by men without permanent addresses is low, whilst the average amount spent by women without permanent addresses is higher</a:t>
            </a:r>
          </a:p>
        </p:txBody>
      </p:sp>
    </p:spTree>
    <p:extLst>
      <p:ext uri="{BB962C8B-B14F-4D97-AF65-F5344CB8AC3E}">
        <p14:creationId xmlns:p14="http://schemas.microsoft.com/office/powerpoint/2010/main" val="180875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3808-37D7-BE8E-4530-11F5FF0B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D77B2-BDEE-A4BA-8ED0-95C06743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9" y="697042"/>
            <a:ext cx="5534797" cy="3439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5DBAE-7BE6-4C89-C7C3-951E7ADF45DF}"/>
              </a:ext>
            </a:extLst>
          </p:cNvPr>
          <p:cNvSpPr txBox="1"/>
          <p:nvPr/>
        </p:nvSpPr>
        <p:spPr>
          <a:xfrm>
            <a:off x="2348458" y="4946754"/>
            <a:ext cx="7105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the customer segmentation described above, approximately 15% of our clients are high value clients, whereas most of our clientele are low value and lost clients </a:t>
            </a:r>
          </a:p>
        </p:txBody>
      </p:sp>
    </p:spTree>
    <p:extLst>
      <p:ext uri="{BB962C8B-B14F-4D97-AF65-F5344CB8AC3E}">
        <p14:creationId xmlns:p14="http://schemas.microsoft.com/office/powerpoint/2010/main" val="265704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E0B6-E231-A2EE-999D-50A6F4AD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8698"/>
            <a:ext cx="10859928" cy="166921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B35A7-F7EF-E9C6-531C-A4128E15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09505" cy="3755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43776-B075-4802-61CE-25D2D273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5391"/>
            <a:ext cx="6809505" cy="3137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E2C43-DD79-FE25-07BC-067EF1791CD5}"/>
              </a:ext>
            </a:extLst>
          </p:cNvPr>
          <p:cNvSpPr txBox="1"/>
          <p:nvPr/>
        </p:nvSpPr>
        <p:spPr>
          <a:xfrm>
            <a:off x="7518399" y="2685143"/>
            <a:ext cx="4397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D5D5D5"/>
                </a:solidFill>
                <a:effectLst/>
                <a:latin typeface="Roboto" panose="020F0502020204030204" pitchFamily="2" charset="0"/>
              </a:rPr>
              <a:t>We can infer from the heatmap above that client retention in 2014 was subpar</a:t>
            </a:r>
          </a:p>
          <a:p>
            <a:pPr algn="l"/>
            <a:r>
              <a:rPr lang="en-US" b="0" i="0" dirty="0">
                <a:solidFill>
                  <a:srgbClr val="D5D5D5"/>
                </a:solidFill>
                <a:effectLst/>
                <a:latin typeface="Roboto" panose="020F0502020204030204" pitchFamily="2" charset="0"/>
              </a:rPr>
              <a:t>Since August of 2015, we have noticed some customers returning, though not in large numbers</a:t>
            </a:r>
          </a:p>
          <a:p>
            <a:pPr algn="l"/>
            <a:r>
              <a:rPr lang="en-US" b="0" i="0" dirty="0">
                <a:solidFill>
                  <a:srgbClr val="D5D5D5"/>
                </a:solidFill>
                <a:effectLst/>
                <a:latin typeface="Roboto" panose="020F0502020204030204" pitchFamily="2" charset="0"/>
              </a:rPr>
              <a:t>2016 brought about a slight improvement in retention</a:t>
            </a:r>
          </a:p>
        </p:txBody>
      </p:sp>
    </p:spTree>
    <p:extLst>
      <p:ext uri="{BB962C8B-B14F-4D97-AF65-F5344CB8AC3E}">
        <p14:creationId xmlns:p14="http://schemas.microsoft.com/office/powerpoint/2010/main" val="171578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709F-C934-8826-9214-85E42B3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131163"/>
            <a:ext cx="10859928" cy="447355"/>
          </a:xfrm>
        </p:spPr>
        <p:txBody>
          <a:bodyPr/>
          <a:lstStyle/>
          <a:p>
            <a:r>
              <a:rPr lang="en-US" dirty="0"/>
              <a:t>Dashboard 1: Budget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74CC2-A95F-1505-F457-E94B72CF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6" y="803315"/>
            <a:ext cx="10519781" cy="59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1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709F-C934-8826-9214-85E42B3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131163"/>
            <a:ext cx="10859928" cy="447355"/>
          </a:xfrm>
        </p:spPr>
        <p:txBody>
          <a:bodyPr/>
          <a:lstStyle/>
          <a:p>
            <a:r>
              <a:rPr lang="en-US" dirty="0"/>
              <a:t>Dashboard 2: 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74CC2-A95F-1505-F457-E94B72CF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6" y="803315"/>
            <a:ext cx="10519781" cy="5923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4474D-5621-24A6-B14D-21DB45F2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5" y="846864"/>
            <a:ext cx="10519781" cy="5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9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709F-C934-8826-9214-85E42B3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131163"/>
            <a:ext cx="10859928" cy="447355"/>
          </a:xfrm>
        </p:spPr>
        <p:txBody>
          <a:bodyPr/>
          <a:lstStyle/>
          <a:p>
            <a:r>
              <a:rPr lang="en-US" dirty="0"/>
              <a:t>Dashboard 3: Profit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74CC2-A95F-1505-F457-E94B72CF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6" y="803315"/>
            <a:ext cx="10519781" cy="5923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F8518-BE47-3A65-4ED8-DBF9E634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6" y="803315"/>
            <a:ext cx="10519780" cy="59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709F-C934-8826-9214-85E42B3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131163"/>
            <a:ext cx="10859928" cy="447355"/>
          </a:xfrm>
        </p:spPr>
        <p:txBody>
          <a:bodyPr/>
          <a:lstStyle/>
          <a:p>
            <a:r>
              <a:rPr lang="en-US" dirty="0"/>
              <a:t>Dashboard 4: Variance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74CC2-A95F-1505-F457-E94B72CF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6" y="803315"/>
            <a:ext cx="10519781" cy="5923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F8518-BE47-3A65-4ED8-DBF9E634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6" y="803315"/>
            <a:ext cx="10519780" cy="592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2C35C-CB8A-2185-D632-50A446FFE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35" y="803315"/>
            <a:ext cx="10519780" cy="59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3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709F-C934-8826-9214-85E42B3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131163"/>
            <a:ext cx="10859928" cy="447355"/>
          </a:xfrm>
        </p:spPr>
        <p:txBody>
          <a:bodyPr/>
          <a:lstStyle/>
          <a:p>
            <a:r>
              <a:rPr lang="en-US" dirty="0"/>
              <a:t>Dashboard 5: Customer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74CC2-A95F-1505-F457-E94B72CF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6" y="803315"/>
            <a:ext cx="10519781" cy="5923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F8518-BE47-3A65-4ED8-DBF9E634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6" y="803315"/>
            <a:ext cx="10519780" cy="592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2C35C-CB8A-2185-D632-50A446FFE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35" y="803315"/>
            <a:ext cx="10519780" cy="5923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DE955-BE96-79AA-FFB7-C049D6789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34" y="827895"/>
            <a:ext cx="10519780" cy="58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750-C110-9BBC-A941-CC960605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89920" cy="1255143"/>
          </a:xfrm>
        </p:spPr>
        <p:txBody>
          <a:bodyPr/>
          <a:lstStyle/>
          <a:p>
            <a:r>
              <a:rPr lang="en-US" dirty="0"/>
              <a:t>KPI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21B66-5897-93A0-A560-5656CECD7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9180" y="2211654"/>
            <a:ext cx="4572000" cy="3233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trend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trend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unit cost and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generated by Subcategory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by Product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contribution by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contribution by region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2D1FB-B663-E5FE-EFE9-F966E1E3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0820" y="2211654"/>
            <a:ext cx="4572000" cy="3233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% by region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year profit margin vs difference in last year’s 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to target comparison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Variance by month line chart </a:t>
            </a:r>
          </a:p>
        </p:txBody>
      </p:sp>
    </p:spTree>
    <p:extLst>
      <p:ext uri="{BB962C8B-B14F-4D97-AF65-F5344CB8AC3E}">
        <p14:creationId xmlns:p14="http://schemas.microsoft.com/office/powerpoint/2010/main" val="308431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034"/>
            <a:ext cx="4800600" cy="2036114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6751"/>
            <a:ext cx="4800600" cy="3784612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The process</a:t>
            </a:r>
          </a:p>
          <a:p>
            <a:r>
              <a:rPr lang="en-US" dirty="0"/>
              <a:t>KPI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750-C110-9BBC-A941-CC960605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89920" cy="1255143"/>
          </a:xfrm>
        </p:spPr>
        <p:txBody>
          <a:bodyPr/>
          <a:lstStyle/>
          <a:p>
            <a:r>
              <a:rPr lang="en-US" dirty="0"/>
              <a:t>KPI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21B66-5897-93A0-A560-5656CECD7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9180" y="2211654"/>
            <a:ext cx="4572000" cy="3233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sales and target sales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Cohort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retention line chartable.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2D1FB-B663-E5FE-EFE9-F966E1E3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0820" y="2211654"/>
            <a:ext cx="4572000" cy="3233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spending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monthly spend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48514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BB50-8E0F-6691-22C9-EDCB2504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591438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BC70B68-CC64-8DD5-2CCF-5B4848530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691908"/>
            <a:ext cx="10616785" cy="3738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sizable portion of the clientele is made up of people between the ages of 40 and 59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year 2016 saw an exponential surge in sales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quantity of products is ordered from Australia and United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Major Profit is contributed by the Bike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average order has a gap of 7 days between the day the order is ready for export from the factory and the date it was shipped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Maximum profit earned in the months of June, November, and December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sales orders are seen on Wednesday and Saturday, when compared to other weekdays</a:t>
            </a:r>
          </a:p>
        </p:txBody>
      </p:sp>
    </p:spTree>
    <p:extLst>
      <p:ext uri="{BB962C8B-B14F-4D97-AF65-F5344CB8AC3E}">
        <p14:creationId xmlns:p14="http://schemas.microsoft.com/office/powerpoint/2010/main" val="101462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BB50-8E0F-6691-22C9-EDCB2504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591438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BC70B68-CC64-8DD5-2CCF-5B4848530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691908"/>
            <a:ext cx="10616785" cy="3738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a high negative correlation between Price and number of Quantity ordered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average amount spent by men without permanent addresses is low, whilst the average amount spent by women without permanent addresses is higher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Age range of 40-49 and 50-59 is shows high demand compared to other age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salary range leads to increase in revenue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Customers with a high school diploma and modest annual income buy more products than people with bachelor's degrees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According to the customer segmentation described above, approximately 15% of our clients are high value clients, whereas the majority of our clientele are low value and lost clients</a:t>
            </a:r>
          </a:p>
        </p:txBody>
      </p:sp>
    </p:spTree>
    <p:extLst>
      <p:ext uri="{BB962C8B-B14F-4D97-AF65-F5344CB8AC3E}">
        <p14:creationId xmlns:p14="http://schemas.microsoft.com/office/powerpoint/2010/main" val="289288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BB50-8E0F-6691-22C9-EDCB2504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591438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BC70B68-CC64-8DD5-2CCF-5B4848530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691908"/>
            <a:ext cx="10616785" cy="3738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 retention in 2014 was subpar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2016 brought about a slight improvement in retention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7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6432"/>
            <a:ext cx="6317189" cy="46653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DDBD-1496-5B4C-6F8D-33A1D114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137885"/>
            <a:ext cx="7375427" cy="1564836"/>
          </a:xfrm>
        </p:spPr>
        <p:txBody>
          <a:bodyPr anchor="t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13"/>
            <a:ext cx="5669280" cy="1610109"/>
          </a:xfrm>
        </p:spPr>
        <p:txBody>
          <a:bodyPr/>
          <a:lstStyle/>
          <a:p>
            <a:r>
              <a:rPr lang="en-US" sz="3200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40E5-2095-8D56-C4F0-C2558AD0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88564"/>
            <a:ext cx="5669280" cy="395343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 collection includes records for sales orders, customer information, product information, and geographical data. 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To deduce important metrics and patterns in the dataset, this project will use the provided data to perform ETL and data analysis.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Additionally, several visualizations and reports are created to represent significant linkages.</a:t>
            </a:r>
          </a:p>
        </p:txBody>
      </p:sp>
    </p:spTree>
    <p:extLst>
      <p:ext uri="{BB962C8B-B14F-4D97-AF65-F5344CB8AC3E}">
        <p14:creationId xmlns:p14="http://schemas.microsoft.com/office/powerpoint/2010/main" val="211527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D49-8F1E-F223-EE96-F9AA23C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69013"/>
            <a:ext cx="5029200" cy="217049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5FBB-BD98-3531-60F6-413FD6E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2265391"/>
            <a:ext cx="4988765" cy="3775971"/>
          </a:xfrm>
        </p:spPr>
        <p:txBody>
          <a:bodyPr>
            <a:normAutofit/>
          </a:bodyPr>
          <a:lstStyle/>
          <a:p>
            <a:r>
              <a:rPr lang="en-US" dirty="0"/>
              <a:t>Our "Domain Sale" process is structured to help potential buyers purchase the domain they want immediately without the hassle of contacting the seller directly. </a:t>
            </a:r>
          </a:p>
          <a:p>
            <a:r>
              <a:rPr lang="en-US" dirty="0"/>
              <a:t>A seller lists a domain for sale at a specific price in our Marketplace. An interested buyer sees this domain for sale and decides to buy it.</a:t>
            </a:r>
          </a:p>
        </p:txBody>
      </p:sp>
    </p:spTree>
    <p:extLst>
      <p:ext uri="{BB962C8B-B14F-4D97-AF65-F5344CB8AC3E}">
        <p14:creationId xmlns:p14="http://schemas.microsoft.com/office/powerpoint/2010/main" val="421714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173-B4DD-AF0D-59E8-6CCE908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976" y="359495"/>
            <a:ext cx="5891752" cy="884689"/>
          </a:xfrm>
        </p:spPr>
        <p:txBody>
          <a:bodyPr/>
          <a:lstStyle/>
          <a:p>
            <a:r>
              <a:rPr lang="en-US" sz="3200" dirty="0"/>
              <a:t>The Process</a:t>
            </a:r>
          </a:p>
        </p:txBody>
      </p:sp>
      <p:pic>
        <p:nvPicPr>
          <p:cNvPr id="15" name="Picture Placeholder 14" descr="A group of people sitting in a circle">
            <a:extLst>
              <a:ext uri="{FF2B5EF4-FFF2-40B4-BE49-F238E27FC236}">
                <a16:creationId xmlns:a16="http://schemas.microsoft.com/office/drawing/2014/main" id="{83CF12B1-5519-F1F3-F111-12E090AA1F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9" r="109"/>
          <a:stretch/>
        </p:blipFill>
        <p:spPr>
          <a:xfrm>
            <a:off x="646113" y="1430338"/>
            <a:ext cx="4196817" cy="4205964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B45889-F6C4-7EBF-EC2F-6F92666FB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404818"/>
              </p:ext>
            </p:extLst>
          </p:nvPr>
        </p:nvGraphicFramePr>
        <p:xfrm>
          <a:off x="3650937" y="415368"/>
          <a:ext cx="8730938" cy="6235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113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89D4-5347-D6AB-6D6C-7944B2CD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55" y="2484233"/>
            <a:ext cx="5029200" cy="18895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C072-47B6-6029-F0E1-5A8C0287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1184222"/>
            <a:ext cx="4988765" cy="4937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step involves extracting the data from different sources relevant to the problem statement or obtaining data from the client.</a:t>
            </a:r>
          </a:p>
          <a:p>
            <a:pPr marL="0" indent="0">
              <a:buNone/>
            </a:pPr>
            <a:r>
              <a:rPr lang="en-US" dirty="0"/>
              <a:t>It consist of:</a:t>
            </a:r>
          </a:p>
          <a:p>
            <a:pPr marL="0" indent="0">
              <a:buNone/>
            </a:pPr>
            <a:r>
              <a:rPr lang="en-US" dirty="0"/>
              <a:t>Dataset 1: </a:t>
            </a:r>
            <a:r>
              <a:rPr lang="en-US" dirty="0" err="1"/>
              <a:t>AdventureWorks_Database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Columns: ProductKey,OrderDate,ShipDate,CustomerKey,PromotionKey,SalesTerritoryKey,SalesOrderNumber,SalesOrderLineNumber, </a:t>
            </a:r>
            <a:r>
              <a:rPr lang="en-US" dirty="0" err="1"/>
              <a:t>orderQuantity,UnitPrice</a:t>
            </a:r>
            <a:r>
              <a:rPr lang="en-US" dirty="0"/>
              <a:t> </a:t>
            </a:r>
            <a:r>
              <a:rPr lang="en-US" dirty="0" err="1"/>
              <a:t>TotalProductCost,SalesAmount</a:t>
            </a:r>
            <a:r>
              <a:rPr lang="en-US" dirty="0"/>
              <a:t>, </a:t>
            </a:r>
            <a:r>
              <a:rPr lang="en-US" dirty="0" err="1"/>
              <a:t>StandardCost,List</a:t>
            </a:r>
            <a:r>
              <a:rPr lang="en-US" dirty="0"/>
              <a:t> Price, diff std cost and diff list price.</a:t>
            </a:r>
          </a:p>
          <a:p>
            <a:pPr marL="0" indent="0">
              <a:buNone/>
            </a:pPr>
            <a:r>
              <a:rPr lang="en-US" dirty="0"/>
              <a:t>Dataset 2: Budget </a:t>
            </a:r>
          </a:p>
          <a:p>
            <a:pPr marL="0" indent="0">
              <a:buNone/>
            </a:pPr>
            <a:r>
              <a:rPr lang="en-US" dirty="0"/>
              <a:t>Columns: Category, Subcategory, ProductName and Jan-Dec, 2016</a:t>
            </a:r>
          </a:p>
        </p:txBody>
      </p:sp>
    </p:spTree>
    <p:extLst>
      <p:ext uri="{BB962C8B-B14F-4D97-AF65-F5344CB8AC3E}">
        <p14:creationId xmlns:p14="http://schemas.microsoft.com/office/powerpoint/2010/main" val="8296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89D4-5347-D6AB-6D6C-7944B2CD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55" y="2484233"/>
            <a:ext cx="5029200" cy="18895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C072-47B6-6029-F0E1-5A8C0287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1184222"/>
            <a:ext cx="4988765" cy="4937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6FA828-9343-EDCF-94C4-49613C82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198" y="1184222"/>
            <a:ext cx="5029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Analysis Process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Importing analysis-related Python libraries like Pandas,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Wrangling: Gathering, assessing, handling missing data, and adding columns.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Data: Preforming data analysis using Python libraries and Business Intelligence tools like Power BI.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Modelling: Connecting multiple data sources in BI tool using relationships for creating visualizations.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 Preparing visualizations for public availability on powerbi.microsoft.com site.</a:t>
            </a:r>
          </a:p>
        </p:txBody>
      </p:sp>
    </p:spTree>
    <p:extLst>
      <p:ext uri="{BB962C8B-B14F-4D97-AF65-F5344CB8AC3E}">
        <p14:creationId xmlns:p14="http://schemas.microsoft.com/office/powerpoint/2010/main" val="88261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528-7D3C-96C5-4C5E-AD9F7040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1C1D6-8665-8C87-A1A6-58A70126D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C35C-5AE9-9432-77C6-F3FCDD08F9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F2C82-D23C-B3FA-021D-04C12C6A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51" y="246465"/>
            <a:ext cx="4477375" cy="2751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BDE22-78CE-0E81-37AD-7FD5075EEDCF}"/>
              </a:ext>
            </a:extLst>
          </p:cNvPr>
          <p:cNvSpPr txBox="1"/>
          <p:nvPr/>
        </p:nvSpPr>
        <p:spPr>
          <a:xfrm>
            <a:off x="6752876" y="1004340"/>
            <a:ext cx="4162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sizable portion of the clientele is made up of people between the ages of 40 and 59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98071-5634-9AF7-2E7C-E37DB002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50" y="3671383"/>
            <a:ext cx="4658375" cy="2753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FFFD8-6C80-7E83-0310-FC0AD239F3FA}"/>
              </a:ext>
            </a:extLst>
          </p:cNvPr>
          <p:cNvSpPr txBox="1"/>
          <p:nvPr/>
        </p:nvSpPr>
        <p:spPr>
          <a:xfrm>
            <a:off x="6865495" y="4646951"/>
            <a:ext cx="374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selling 5 companies</a:t>
            </a:r>
          </a:p>
        </p:txBody>
      </p:sp>
    </p:spTree>
    <p:extLst>
      <p:ext uri="{BB962C8B-B14F-4D97-AF65-F5344CB8AC3E}">
        <p14:creationId xmlns:p14="http://schemas.microsoft.com/office/powerpoint/2010/main" val="26841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92A3E-F2B0-4292-AC0B-570CBB84965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09F07-C111-4867-90B5-0CE7E302C8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6A77E-EA39-4A1C-BA35-11637B4AD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Greenback presentation</Template>
  <TotalTime>80</TotalTime>
  <Words>790</Words>
  <Application>Microsoft Office PowerPoint</Application>
  <PresentationFormat>Widescreen</PresentationFormat>
  <Paragraphs>93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Arial</vt:lpstr>
      <vt:lpstr>Calibri</vt:lpstr>
      <vt:lpstr>Courier New</vt:lpstr>
      <vt:lpstr>Roboto</vt:lpstr>
      <vt:lpstr>Trebuchet MS</vt:lpstr>
      <vt:lpstr>Wingdings</vt:lpstr>
      <vt:lpstr>Wingdings 3</vt:lpstr>
      <vt:lpstr>Facet</vt:lpstr>
      <vt:lpstr>BUDGET SALES ANALYSIS</vt:lpstr>
      <vt:lpstr>Agenda</vt:lpstr>
      <vt:lpstr>Objective</vt:lpstr>
      <vt:lpstr>Problem Statement</vt:lpstr>
      <vt:lpstr>The Process</vt:lpstr>
      <vt:lpstr>Data Collection</vt:lpstr>
      <vt:lpstr>Data Cleaning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1: Budget Analysis</vt:lpstr>
      <vt:lpstr>Dashboard 2: Sales Analysis</vt:lpstr>
      <vt:lpstr>Dashboard 3: Profit Analysis</vt:lpstr>
      <vt:lpstr>Dashboard 4: Variance Analysis</vt:lpstr>
      <vt:lpstr>Dashboard 5: Customer Analysis</vt:lpstr>
      <vt:lpstr>KPI</vt:lpstr>
      <vt:lpstr>KPI</vt:lpstr>
      <vt:lpstr>Conclusion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CHANDINI A</dc:creator>
  <cp:lastModifiedBy>CHANDINI A</cp:lastModifiedBy>
  <cp:revision>1</cp:revision>
  <dcterms:created xsi:type="dcterms:W3CDTF">2024-07-30T19:06:33Z</dcterms:created>
  <dcterms:modified xsi:type="dcterms:W3CDTF">2024-07-30T20:27:02Z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