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8" r:id="rId1"/>
  </p:sldMasterIdLst>
  <p:notesMasterIdLst>
    <p:notesMasterId r:id="rId43"/>
  </p:notesMasterIdLst>
  <p:handoutMasterIdLst>
    <p:handoutMasterId r:id="rId44"/>
  </p:handoutMasterIdLst>
  <p:sldIdLst>
    <p:sldId id="507" r:id="rId2"/>
    <p:sldId id="1027" r:id="rId3"/>
    <p:sldId id="1011" r:id="rId4"/>
    <p:sldId id="1012" r:id="rId5"/>
    <p:sldId id="1013" r:id="rId6"/>
    <p:sldId id="1039" r:id="rId7"/>
    <p:sldId id="1048" r:id="rId8"/>
    <p:sldId id="1049" r:id="rId9"/>
    <p:sldId id="1050" r:id="rId10"/>
    <p:sldId id="1014" r:id="rId11"/>
    <p:sldId id="1015" r:id="rId12"/>
    <p:sldId id="1016" r:id="rId13"/>
    <p:sldId id="1026" r:id="rId14"/>
    <p:sldId id="1040" r:id="rId15"/>
    <p:sldId id="1028" r:id="rId16"/>
    <p:sldId id="1029" r:id="rId17"/>
    <p:sldId id="1017" r:id="rId18"/>
    <p:sldId id="1018" r:id="rId19"/>
    <p:sldId id="1041" r:id="rId20"/>
    <p:sldId id="1042" r:id="rId21"/>
    <p:sldId id="1019" r:id="rId22"/>
    <p:sldId id="1043" r:id="rId23"/>
    <p:sldId id="1044" r:id="rId24"/>
    <p:sldId id="1020" r:id="rId25"/>
    <p:sldId id="1021" r:id="rId26"/>
    <p:sldId id="1045" r:id="rId27"/>
    <p:sldId id="1022" r:id="rId28"/>
    <p:sldId id="1030" r:id="rId29"/>
    <p:sldId id="1031" r:id="rId30"/>
    <p:sldId id="1046" r:id="rId31"/>
    <p:sldId id="1032" r:id="rId32"/>
    <p:sldId id="1023" r:id="rId33"/>
    <p:sldId id="1038" r:id="rId34"/>
    <p:sldId id="1047" r:id="rId35"/>
    <p:sldId id="1033" r:id="rId36"/>
    <p:sldId id="1034" r:id="rId37"/>
    <p:sldId id="1035" r:id="rId38"/>
    <p:sldId id="1036" r:id="rId39"/>
    <p:sldId id="1037" r:id="rId40"/>
    <p:sldId id="1024" r:id="rId41"/>
    <p:sldId id="1025" r:id="rId42"/>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of. Shekhar . R" initials="PS.R" lastIdx="1" clrIdx="0">
    <p:extLst>
      <p:ext uri="{19B8F6BF-5375-455C-9EA6-DF929625EA0E}">
        <p15:presenceInfo xmlns:p15="http://schemas.microsoft.com/office/powerpoint/2012/main" userId="S-1-5-21-1415727340-1540263038-2234542919-138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9C5236-87F5-549C-D335-0218B1A52539}" v="128" dt="2024-05-29T05:30:47.772"/>
    <p1510:client id="{9622BEF5-D9E3-66B8-2F8F-EF9BD92C853F}" v="167" dt="2024-05-29T04:21:40.510"/>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47" autoAdjust="0"/>
    <p:restoredTop sz="94660"/>
  </p:normalViewPr>
  <p:slideViewPr>
    <p:cSldViewPr snapToGrid="0">
      <p:cViewPr varScale="1">
        <p:scale>
          <a:sx n="64" d="100"/>
          <a:sy n="64" d="100"/>
        </p:scale>
        <p:origin x="870" y="78"/>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38F037-2145-44C9-8B1E-7CE308EC32DC}" type="doc">
      <dgm:prSet loTypeId="urn:microsoft.com/office/officeart/2005/8/layout/bProcess3" loCatId="process" qsTypeId="urn:microsoft.com/office/officeart/2005/8/quickstyle/3d1" qsCatId="3D" csTypeId="urn:microsoft.com/office/officeart/2005/8/colors/colorful3" csCatId="colorful" phldr="1"/>
      <dgm:spPr/>
      <dgm:t>
        <a:bodyPr/>
        <a:lstStyle/>
        <a:p>
          <a:endParaRPr lang="en-US"/>
        </a:p>
      </dgm:t>
    </dgm:pt>
    <dgm:pt modelId="{D075486A-20FE-428C-9D15-1A5884787EBC}">
      <dgm:prSet phldrT="[Text]" custT="1"/>
      <dgm:spPr/>
      <dgm:t>
        <a:bodyPr/>
        <a:lstStyle/>
        <a:p>
          <a:pPr>
            <a:buNone/>
          </a:pPr>
          <a:r>
            <a:rPr lang="en-US" sz="2200" b="1">
              <a:latin typeface="Times New Roman" panose="02020603050405020304" pitchFamily="18" charset="0"/>
              <a:cs typeface="Times New Roman" panose="02020603050405020304" pitchFamily="18" charset="0"/>
            </a:rPr>
            <a:t>Raw Data Input</a:t>
          </a:r>
          <a:endParaRPr lang="en-US" sz="2200" dirty="0">
            <a:latin typeface="Times New Roman" panose="02020603050405020304" pitchFamily="18" charset="0"/>
            <a:cs typeface="Times New Roman" panose="02020603050405020304" pitchFamily="18" charset="0"/>
          </a:endParaRPr>
        </a:p>
      </dgm:t>
    </dgm:pt>
    <dgm:pt modelId="{304E4E7F-3524-472D-BBA7-178CB861AAA1}" type="parTrans" cxnId="{C5E67043-A476-4349-B460-0490E793E828}">
      <dgm:prSet/>
      <dgm:spPr/>
      <dgm:t>
        <a:bodyPr/>
        <a:lstStyle/>
        <a:p>
          <a:endParaRPr lang="en-US"/>
        </a:p>
      </dgm:t>
    </dgm:pt>
    <dgm:pt modelId="{9794A1F5-A45D-4374-AEBC-6935FE5BE58C}" type="sibTrans" cxnId="{C5E67043-A476-4349-B460-0490E793E828}">
      <dgm:prSet/>
      <dgm:spPr/>
      <dgm:t>
        <a:bodyPr/>
        <a:lstStyle/>
        <a:p>
          <a:endParaRPr lang="en-US"/>
        </a:p>
      </dgm:t>
    </dgm:pt>
    <dgm:pt modelId="{B7CDD3F9-866B-4629-9AA2-327436C619C9}">
      <dgm:prSet phldrT="[Text]" custT="1"/>
      <dgm:spPr/>
      <dgm:t>
        <a:bodyPr/>
        <a:lstStyle/>
        <a:p>
          <a:pPr>
            <a:buNone/>
          </a:pPr>
          <a:r>
            <a:rPr lang="en-US" sz="2200" b="1">
              <a:latin typeface="Times New Roman" panose="02020603050405020304" pitchFamily="18" charset="0"/>
              <a:cs typeface="Times New Roman" panose="02020603050405020304" pitchFamily="18" charset="0"/>
            </a:rPr>
            <a:t>Handling Missing Values</a:t>
          </a:r>
          <a:endParaRPr lang="en-US" sz="2200" dirty="0">
            <a:latin typeface="Times New Roman" panose="02020603050405020304" pitchFamily="18" charset="0"/>
            <a:cs typeface="Times New Roman" panose="02020603050405020304" pitchFamily="18" charset="0"/>
          </a:endParaRPr>
        </a:p>
      </dgm:t>
    </dgm:pt>
    <dgm:pt modelId="{765341F6-412C-4C16-997D-0CC05C2C1E90}" type="parTrans" cxnId="{4D4DB26B-28D1-43FD-A576-177510EFA8D9}">
      <dgm:prSet/>
      <dgm:spPr/>
      <dgm:t>
        <a:bodyPr/>
        <a:lstStyle/>
        <a:p>
          <a:endParaRPr lang="en-US"/>
        </a:p>
      </dgm:t>
    </dgm:pt>
    <dgm:pt modelId="{79B9A9D4-397A-432F-990B-86379CFBFC13}" type="sibTrans" cxnId="{4D4DB26B-28D1-43FD-A576-177510EFA8D9}">
      <dgm:prSet/>
      <dgm:spPr/>
      <dgm:t>
        <a:bodyPr/>
        <a:lstStyle/>
        <a:p>
          <a:endParaRPr lang="en-US"/>
        </a:p>
      </dgm:t>
    </dgm:pt>
    <dgm:pt modelId="{0C52A68D-F551-42C4-AA72-43AFD922C6D9}">
      <dgm:prSet custT="1"/>
      <dgm:spPr/>
      <dgm:t>
        <a:bodyPr/>
        <a:lstStyle/>
        <a:p>
          <a:pPr>
            <a:buNone/>
          </a:pPr>
          <a:r>
            <a:rPr lang="en-US" sz="2200" b="1">
              <a:latin typeface="Times New Roman" panose="02020603050405020304" pitchFamily="18" charset="0"/>
              <a:cs typeface="Times New Roman" panose="02020603050405020304" pitchFamily="18" charset="0"/>
            </a:rPr>
            <a:t>Removing Duplicates &amp; Inconsistencies</a:t>
          </a:r>
          <a:endParaRPr lang="en-US" sz="2200">
            <a:latin typeface="Times New Roman" panose="02020603050405020304" pitchFamily="18" charset="0"/>
            <a:cs typeface="Times New Roman" panose="02020603050405020304" pitchFamily="18" charset="0"/>
          </a:endParaRPr>
        </a:p>
      </dgm:t>
    </dgm:pt>
    <dgm:pt modelId="{4F76DD4A-92C7-40C1-BE42-ADF7AB82BA26}" type="parTrans" cxnId="{1CBC3774-FF30-4FE5-88F2-1C6ED5DA2FD9}">
      <dgm:prSet/>
      <dgm:spPr/>
      <dgm:t>
        <a:bodyPr/>
        <a:lstStyle/>
        <a:p>
          <a:endParaRPr lang="en-US"/>
        </a:p>
      </dgm:t>
    </dgm:pt>
    <dgm:pt modelId="{052D7FFE-998E-4236-88E7-551333A7A610}" type="sibTrans" cxnId="{1CBC3774-FF30-4FE5-88F2-1C6ED5DA2FD9}">
      <dgm:prSet/>
      <dgm:spPr/>
      <dgm:t>
        <a:bodyPr/>
        <a:lstStyle/>
        <a:p>
          <a:endParaRPr lang="en-US"/>
        </a:p>
      </dgm:t>
    </dgm:pt>
    <dgm:pt modelId="{869C16C6-30C5-4BA5-A98C-E0BD856258A1}">
      <dgm:prSet custT="1"/>
      <dgm:spPr/>
      <dgm:t>
        <a:bodyPr/>
        <a:lstStyle/>
        <a:p>
          <a:pPr>
            <a:buNone/>
          </a:pPr>
          <a:r>
            <a:rPr lang="en-US" sz="2200" b="1" dirty="0">
              <a:latin typeface="Times New Roman" panose="02020603050405020304" pitchFamily="18" charset="0"/>
              <a:cs typeface="Times New Roman" panose="02020603050405020304" pitchFamily="18" charset="0"/>
            </a:rPr>
            <a:t>Exploratory Data Analysis (EDA)</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(analyze feature correlations.)</a:t>
          </a:r>
          <a:endParaRPr lang="en-US" sz="2200" dirty="0">
            <a:latin typeface="Times New Roman" panose="02020603050405020304" pitchFamily="18" charset="0"/>
            <a:cs typeface="Times New Roman" panose="02020603050405020304" pitchFamily="18" charset="0"/>
          </a:endParaRPr>
        </a:p>
      </dgm:t>
    </dgm:pt>
    <dgm:pt modelId="{D1FE1FE2-CFD0-4EDA-A47D-84F2F5646396}" type="parTrans" cxnId="{204CC5CF-EDF4-4859-BDCB-5BC1CB7715BB}">
      <dgm:prSet/>
      <dgm:spPr/>
      <dgm:t>
        <a:bodyPr/>
        <a:lstStyle/>
        <a:p>
          <a:endParaRPr lang="en-US"/>
        </a:p>
      </dgm:t>
    </dgm:pt>
    <dgm:pt modelId="{E945D742-6C95-4BED-8586-FBC58D086B94}" type="sibTrans" cxnId="{204CC5CF-EDF4-4859-BDCB-5BC1CB7715BB}">
      <dgm:prSet/>
      <dgm:spPr/>
      <dgm:t>
        <a:bodyPr/>
        <a:lstStyle/>
        <a:p>
          <a:endParaRPr lang="en-US"/>
        </a:p>
      </dgm:t>
    </dgm:pt>
    <dgm:pt modelId="{667D66E1-EC45-4DE5-B666-68CB2C6CEF87}">
      <dgm:prSet custT="1"/>
      <dgm:spPr/>
      <dgm:t>
        <a:bodyPr/>
        <a:lstStyle/>
        <a:p>
          <a:pPr>
            <a:buNone/>
          </a:pPr>
          <a:r>
            <a:rPr lang="en-US" sz="2200" b="1" dirty="0">
              <a:latin typeface="Times New Roman" panose="02020603050405020304" pitchFamily="18" charset="0"/>
              <a:cs typeface="Times New Roman" panose="02020603050405020304" pitchFamily="18" charset="0"/>
            </a:rPr>
            <a:t>Feature Selection</a:t>
          </a:r>
          <a:endParaRPr lang="en-US" sz="2200" dirty="0">
            <a:latin typeface="Times New Roman" panose="02020603050405020304" pitchFamily="18" charset="0"/>
            <a:cs typeface="Times New Roman" panose="02020603050405020304" pitchFamily="18" charset="0"/>
          </a:endParaRPr>
        </a:p>
      </dgm:t>
    </dgm:pt>
    <dgm:pt modelId="{6E394CBC-CDF8-49EE-A9BA-60F8610211AF}" type="parTrans" cxnId="{A7940EF1-5E9D-422F-ABC1-33E657B2BA27}">
      <dgm:prSet/>
      <dgm:spPr/>
      <dgm:t>
        <a:bodyPr/>
        <a:lstStyle/>
        <a:p>
          <a:endParaRPr lang="en-US"/>
        </a:p>
      </dgm:t>
    </dgm:pt>
    <dgm:pt modelId="{52A11563-AE12-4730-B742-7A6F53B8F869}" type="sibTrans" cxnId="{A7940EF1-5E9D-422F-ABC1-33E657B2BA27}">
      <dgm:prSet/>
      <dgm:spPr/>
      <dgm:t>
        <a:bodyPr/>
        <a:lstStyle/>
        <a:p>
          <a:endParaRPr lang="en-US"/>
        </a:p>
      </dgm:t>
    </dgm:pt>
    <dgm:pt modelId="{85DB8E8F-33EF-4E6B-8217-FCB6BEE20F07}">
      <dgm:prSet custT="1"/>
      <dgm:spPr/>
      <dgm:t>
        <a:bodyPr/>
        <a:lstStyle/>
        <a:p>
          <a:pPr>
            <a:buNone/>
          </a:pPr>
          <a:r>
            <a:rPr lang="en-US" sz="2200" b="1" dirty="0">
              <a:latin typeface="Times New Roman" panose="02020603050405020304" pitchFamily="18" charset="0"/>
              <a:cs typeface="Times New Roman" panose="02020603050405020304" pitchFamily="18" charset="0"/>
            </a:rPr>
            <a:t>Normalization &amp; Standardization</a:t>
          </a:r>
          <a:endParaRPr lang="en-US" sz="2200" dirty="0">
            <a:latin typeface="Times New Roman" panose="02020603050405020304" pitchFamily="18" charset="0"/>
            <a:cs typeface="Times New Roman" panose="02020603050405020304" pitchFamily="18" charset="0"/>
          </a:endParaRPr>
        </a:p>
      </dgm:t>
    </dgm:pt>
    <dgm:pt modelId="{177F0A5A-B1B0-40CA-A3C7-491A1EBB7D6D}" type="parTrans" cxnId="{7E49E206-BDCD-4057-9735-2BCCC823A304}">
      <dgm:prSet/>
      <dgm:spPr/>
      <dgm:t>
        <a:bodyPr/>
        <a:lstStyle/>
        <a:p>
          <a:endParaRPr lang="en-US"/>
        </a:p>
      </dgm:t>
    </dgm:pt>
    <dgm:pt modelId="{96366503-9A71-486D-928F-5E25C180FDCA}" type="sibTrans" cxnId="{7E49E206-BDCD-4057-9735-2BCCC823A304}">
      <dgm:prSet/>
      <dgm:spPr/>
      <dgm:t>
        <a:bodyPr/>
        <a:lstStyle/>
        <a:p>
          <a:endParaRPr lang="en-US"/>
        </a:p>
      </dgm:t>
    </dgm:pt>
    <dgm:pt modelId="{9D3C1E94-EF18-4D91-A149-02883AE36CA6}">
      <dgm:prSet custT="1"/>
      <dgm:spPr/>
      <dgm:t>
        <a:bodyPr/>
        <a:lstStyle/>
        <a:p>
          <a:r>
            <a:rPr lang="en-US" sz="2200" b="1" dirty="0">
              <a:latin typeface="Times New Roman" panose="02020603050405020304" pitchFamily="18" charset="0"/>
              <a:cs typeface="Times New Roman" panose="02020603050405020304" pitchFamily="18" charset="0"/>
            </a:rPr>
            <a:t>Clean &amp; Prepared Data Output</a:t>
          </a:r>
          <a:r>
            <a:rPr lang="en-US" sz="2200" dirty="0">
              <a:latin typeface="Times New Roman" panose="02020603050405020304" pitchFamily="18" charset="0"/>
              <a:cs typeface="Times New Roman" panose="02020603050405020304" pitchFamily="18" charset="0"/>
            </a:rPr>
            <a:t> (ready for ML models)</a:t>
          </a:r>
        </a:p>
      </dgm:t>
    </dgm:pt>
    <dgm:pt modelId="{A84E77B1-4260-44E8-A53A-CEC7EFC67692}" type="parTrans" cxnId="{8E532CE7-D572-42E2-B5AB-6F2FB31C9F4E}">
      <dgm:prSet/>
      <dgm:spPr/>
      <dgm:t>
        <a:bodyPr/>
        <a:lstStyle/>
        <a:p>
          <a:endParaRPr lang="en-US"/>
        </a:p>
      </dgm:t>
    </dgm:pt>
    <dgm:pt modelId="{008ACCF1-CA0D-4907-8E0A-015A9C338EAD}" type="sibTrans" cxnId="{8E532CE7-D572-42E2-B5AB-6F2FB31C9F4E}">
      <dgm:prSet/>
      <dgm:spPr/>
      <dgm:t>
        <a:bodyPr/>
        <a:lstStyle/>
        <a:p>
          <a:endParaRPr lang="en-US"/>
        </a:p>
      </dgm:t>
    </dgm:pt>
    <dgm:pt modelId="{DB69EC93-2E74-4C06-A4D5-ABBC934D3752}" type="pres">
      <dgm:prSet presAssocID="{C638F037-2145-44C9-8B1E-7CE308EC32DC}" presName="Name0" presStyleCnt="0">
        <dgm:presLayoutVars>
          <dgm:dir/>
          <dgm:resizeHandles val="exact"/>
        </dgm:presLayoutVars>
      </dgm:prSet>
      <dgm:spPr/>
    </dgm:pt>
    <dgm:pt modelId="{0011FAAD-DAE4-41D7-9340-C56AE74CC6CC}" type="pres">
      <dgm:prSet presAssocID="{D075486A-20FE-428C-9D15-1A5884787EBC}" presName="node" presStyleLbl="node1" presStyleIdx="0" presStyleCnt="7">
        <dgm:presLayoutVars>
          <dgm:bulletEnabled val="1"/>
        </dgm:presLayoutVars>
      </dgm:prSet>
      <dgm:spPr/>
    </dgm:pt>
    <dgm:pt modelId="{C143096A-F2C2-48A4-B727-B4497C4DC230}" type="pres">
      <dgm:prSet presAssocID="{9794A1F5-A45D-4374-AEBC-6935FE5BE58C}" presName="sibTrans" presStyleLbl="sibTrans1D1" presStyleIdx="0" presStyleCnt="6"/>
      <dgm:spPr/>
    </dgm:pt>
    <dgm:pt modelId="{4C6CA436-70CF-468C-BB9E-9AC9D7EE1718}" type="pres">
      <dgm:prSet presAssocID="{9794A1F5-A45D-4374-AEBC-6935FE5BE58C}" presName="connectorText" presStyleLbl="sibTrans1D1" presStyleIdx="0" presStyleCnt="6"/>
      <dgm:spPr/>
    </dgm:pt>
    <dgm:pt modelId="{947B982E-FCE0-4FA7-BFEA-53C3FAE77095}" type="pres">
      <dgm:prSet presAssocID="{B7CDD3F9-866B-4629-9AA2-327436C619C9}" presName="node" presStyleLbl="node1" presStyleIdx="1" presStyleCnt="7">
        <dgm:presLayoutVars>
          <dgm:bulletEnabled val="1"/>
        </dgm:presLayoutVars>
      </dgm:prSet>
      <dgm:spPr/>
    </dgm:pt>
    <dgm:pt modelId="{1A8887E1-1EC1-40A6-A91E-0D18DA46BAEA}" type="pres">
      <dgm:prSet presAssocID="{79B9A9D4-397A-432F-990B-86379CFBFC13}" presName="sibTrans" presStyleLbl="sibTrans1D1" presStyleIdx="1" presStyleCnt="6"/>
      <dgm:spPr/>
    </dgm:pt>
    <dgm:pt modelId="{B61C145F-93E6-4D24-856A-6AC510513064}" type="pres">
      <dgm:prSet presAssocID="{79B9A9D4-397A-432F-990B-86379CFBFC13}" presName="connectorText" presStyleLbl="sibTrans1D1" presStyleIdx="1" presStyleCnt="6"/>
      <dgm:spPr/>
    </dgm:pt>
    <dgm:pt modelId="{3EC102EB-CF8D-4B83-8657-E48736ACFE80}" type="pres">
      <dgm:prSet presAssocID="{0C52A68D-F551-42C4-AA72-43AFD922C6D9}" presName="node" presStyleLbl="node1" presStyleIdx="2" presStyleCnt="7">
        <dgm:presLayoutVars>
          <dgm:bulletEnabled val="1"/>
        </dgm:presLayoutVars>
      </dgm:prSet>
      <dgm:spPr/>
    </dgm:pt>
    <dgm:pt modelId="{E213CFA3-0418-4E78-84E8-28AD7B77F8BB}" type="pres">
      <dgm:prSet presAssocID="{052D7FFE-998E-4236-88E7-551333A7A610}" presName="sibTrans" presStyleLbl="sibTrans1D1" presStyleIdx="2" presStyleCnt="6"/>
      <dgm:spPr/>
    </dgm:pt>
    <dgm:pt modelId="{05654240-2BD4-4943-A0D1-AA2EDDF16EA4}" type="pres">
      <dgm:prSet presAssocID="{052D7FFE-998E-4236-88E7-551333A7A610}" presName="connectorText" presStyleLbl="sibTrans1D1" presStyleIdx="2" presStyleCnt="6"/>
      <dgm:spPr/>
    </dgm:pt>
    <dgm:pt modelId="{7AEE6827-C063-4E91-8B60-5F753ECC3563}" type="pres">
      <dgm:prSet presAssocID="{869C16C6-30C5-4BA5-A98C-E0BD856258A1}" presName="node" presStyleLbl="node1" presStyleIdx="3" presStyleCnt="7">
        <dgm:presLayoutVars>
          <dgm:bulletEnabled val="1"/>
        </dgm:presLayoutVars>
      </dgm:prSet>
      <dgm:spPr/>
    </dgm:pt>
    <dgm:pt modelId="{71705FD5-B197-4AC1-9AD4-BF00DD9499D6}" type="pres">
      <dgm:prSet presAssocID="{E945D742-6C95-4BED-8586-FBC58D086B94}" presName="sibTrans" presStyleLbl="sibTrans1D1" presStyleIdx="3" presStyleCnt="6"/>
      <dgm:spPr/>
    </dgm:pt>
    <dgm:pt modelId="{05B08335-2AB5-42BC-9C4B-7D1BADAED87A}" type="pres">
      <dgm:prSet presAssocID="{E945D742-6C95-4BED-8586-FBC58D086B94}" presName="connectorText" presStyleLbl="sibTrans1D1" presStyleIdx="3" presStyleCnt="6"/>
      <dgm:spPr/>
    </dgm:pt>
    <dgm:pt modelId="{7861080A-B375-40D6-B99F-FF359A0F8A9B}" type="pres">
      <dgm:prSet presAssocID="{667D66E1-EC45-4DE5-B666-68CB2C6CEF87}" presName="node" presStyleLbl="node1" presStyleIdx="4" presStyleCnt="7">
        <dgm:presLayoutVars>
          <dgm:bulletEnabled val="1"/>
        </dgm:presLayoutVars>
      </dgm:prSet>
      <dgm:spPr/>
    </dgm:pt>
    <dgm:pt modelId="{1323CDB5-2874-439B-9F9A-A49726B2DE08}" type="pres">
      <dgm:prSet presAssocID="{52A11563-AE12-4730-B742-7A6F53B8F869}" presName="sibTrans" presStyleLbl="sibTrans1D1" presStyleIdx="4" presStyleCnt="6"/>
      <dgm:spPr/>
    </dgm:pt>
    <dgm:pt modelId="{EEE5F0AA-FA21-4924-BE09-B95DFCAB4640}" type="pres">
      <dgm:prSet presAssocID="{52A11563-AE12-4730-B742-7A6F53B8F869}" presName="connectorText" presStyleLbl="sibTrans1D1" presStyleIdx="4" presStyleCnt="6"/>
      <dgm:spPr/>
    </dgm:pt>
    <dgm:pt modelId="{0362E1A6-DBCB-4702-A5E9-77D3F37B94CB}" type="pres">
      <dgm:prSet presAssocID="{85DB8E8F-33EF-4E6B-8217-FCB6BEE20F07}" presName="node" presStyleLbl="node1" presStyleIdx="5" presStyleCnt="7">
        <dgm:presLayoutVars>
          <dgm:bulletEnabled val="1"/>
        </dgm:presLayoutVars>
      </dgm:prSet>
      <dgm:spPr/>
    </dgm:pt>
    <dgm:pt modelId="{78EE10E3-2513-4E63-A5FB-BA524341CD17}" type="pres">
      <dgm:prSet presAssocID="{96366503-9A71-486D-928F-5E25C180FDCA}" presName="sibTrans" presStyleLbl="sibTrans1D1" presStyleIdx="5" presStyleCnt="6"/>
      <dgm:spPr/>
    </dgm:pt>
    <dgm:pt modelId="{C394E907-29A9-4D68-B2C2-3A697B64F244}" type="pres">
      <dgm:prSet presAssocID="{96366503-9A71-486D-928F-5E25C180FDCA}" presName="connectorText" presStyleLbl="sibTrans1D1" presStyleIdx="5" presStyleCnt="6"/>
      <dgm:spPr/>
    </dgm:pt>
    <dgm:pt modelId="{1AE7D2DB-1D4A-4C30-BEB5-A07B906027C8}" type="pres">
      <dgm:prSet presAssocID="{9D3C1E94-EF18-4D91-A149-02883AE36CA6}" presName="node" presStyleLbl="node1" presStyleIdx="6" presStyleCnt="7" custLinFactX="23000" custLinFactNeighborX="100000" custLinFactNeighborY="6391">
        <dgm:presLayoutVars>
          <dgm:bulletEnabled val="1"/>
        </dgm:presLayoutVars>
      </dgm:prSet>
      <dgm:spPr/>
    </dgm:pt>
  </dgm:ptLst>
  <dgm:cxnLst>
    <dgm:cxn modelId="{7E49E206-BDCD-4057-9735-2BCCC823A304}" srcId="{C638F037-2145-44C9-8B1E-7CE308EC32DC}" destId="{85DB8E8F-33EF-4E6B-8217-FCB6BEE20F07}" srcOrd="5" destOrd="0" parTransId="{177F0A5A-B1B0-40CA-A3C7-491A1EBB7D6D}" sibTransId="{96366503-9A71-486D-928F-5E25C180FDCA}"/>
    <dgm:cxn modelId="{8DCDD10C-29A7-42B3-A0C9-94F63538E9CB}" type="presOf" srcId="{667D66E1-EC45-4DE5-B666-68CB2C6CEF87}" destId="{7861080A-B375-40D6-B99F-FF359A0F8A9B}" srcOrd="0" destOrd="0" presId="urn:microsoft.com/office/officeart/2005/8/layout/bProcess3"/>
    <dgm:cxn modelId="{B8E87C11-7FAD-4D4D-8A92-257C9E016158}" type="presOf" srcId="{869C16C6-30C5-4BA5-A98C-E0BD856258A1}" destId="{7AEE6827-C063-4E91-8B60-5F753ECC3563}" srcOrd="0" destOrd="0" presId="urn:microsoft.com/office/officeart/2005/8/layout/bProcess3"/>
    <dgm:cxn modelId="{B85C0B15-CF38-49AA-B611-34B8EE693D96}" type="presOf" srcId="{96366503-9A71-486D-928F-5E25C180FDCA}" destId="{78EE10E3-2513-4E63-A5FB-BA524341CD17}" srcOrd="0" destOrd="0" presId="urn:microsoft.com/office/officeart/2005/8/layout/bProcess3"/>
    <dgm:cxn modelId="{336ED41B-760B-427C-A6CA-0F58791D6FED}" type="presOf" srcId="{052D7FFE-998E-4236-88E7-551333A7A610}" destId="{05654240-2BD4-4943-A0D1-AA2EDDF16EA4}" srcOrd="1" destOrd="0" presId="urn:microsoft.com/office/officeart/2005/8/layout/bProcess3"/>
    <dgm:cxn modelId="{54A53D3E-B4CE-486F-AB1D-938A8863D3C0}" type="presOf" srcId="{D075486A-20FE-428C-9D15-1A5884787EBC}" destId="{0011FAAD-DAE4-41D7-9340-C56AE74CC6CC}" srcOrd="0" destOrd="0" presId="urn:microsoft.com/office/officeart/2005/8/layout/bProcess3"/>
    <dgm:cxn modelId="{6CFF785B-EB6A-461F-84E7-50E485B055B7}" type="presOf" srcId="{9794A1F5-A45D-4374-AEBC-6935FE5BE58C}" destId="{4C6CA436-70CF-468C-BB9E-9AC9D7EE1718}" srcOrd="1" destOrd="0" presId="urn:microsoft.com/office/officeart/2005/8/layout/bProcess3"/>
    <dgm:cxn modelId="{C5E67043-A476-4349-B460-0490E793E828}" srcId="{C638F037-2145-44C9-8B1E-7CE308EC32DC}" destId="{D075486A-20FE-428C-9D15-1A5884787EBC}" srcOrd="0" destOrd="0" parTransId="{304E4E7F-3524-472D-BBA7-178CB861AAA1}" sibTransId="{9794A1F5-A45D-4374-AEBC-6935FE5BE58C}"/>
    <dgm:cxn modelId="{9495EB43-EA83-43F6-8A43-C9C745E68524}" type="presOf" srcId="{B7CDD3F9-866B-4629-9AA2-327436C619C9}" destId="{947B982E-FCE0-4FA7-BFEA-53C3FAE77095}" srcOrd="0" destOrd="0" presId="urn:microsoft.com/office/officeart/2005/8/layout/bProcess3"/>
    <dgm:cxn modelId="{3F600046-9181-4AE4-B3FA-29F5E043C6CD}" type="presOf" srcId="{96366503-9A71-486D-928F-5E25C180FDCA}" destId="{C394E907-29A9-4D68-B2C2-3A697B64F244}" srcOrd="1" destOrd="0" presId="urn:microsoft.com/office/officeart/2005/8/layout/bProcess3"/>
    <dgm:cxn modelId="{4D4DB26B-28D1-43FD-A576-177510EFA8D9}" srcId="{C638F037-2145-44C9-8B1E-7CE308EC32DC}" destId="{B7CDD3F9-866B-4629-9AA2-327436C619C9}" srcOrd="1" destOrd="0" parTransId="{765341F6-412C-4C16-997D-0CC05C2C1E90}" sibTransId="{79B9A9D4-397A-432F-990B-86379CFBFC13}"/>
    <dgm:cxn modelId="{42A6B84C-9AF3-49B7-9210-6041B81C2D4D}" type="presOf" srcId="{9794A1F5-A45D-4374-AEBC-6935FE5BE58C}" destId="{C143096A-F2C2-48A4-B727-B4497C4DC230}" srcOrd="0" destOrd="0" presId="urn:microsoft.com/office/officeart/2005/8/layout/bProcess3"/>
    <dgm:cxn modelId="{583F4551-F48E-41CE-9BAA-907AC736266E}" type="presOf" srcId="{52A11563-AE12-4730-B742-7A6F53B8F869}" destId="{EEE5F0AA-FA21-4924-BE09-B95DFCAB4640}" srcOrd="1" destOrd="0" presId="urn:microsoft.com/office/officeart/2005/8/layout/bProcess3"/>
    <dgm:cxn modelId="{1CBC3774-FF30-4FE5-88F2-1C6ED5DA2FD9}" srcId="{C638F037-2145-44C9-8B1E-7CE308EC32DC}" destId="{0C52A68D-F551-42C4-AA72-43AFD922C6D9}" srcOrd="2" destOrd="0" parTransId="{4F76DD4A-92C7-40C1-BE42-ADF7AB82BA26}" sibTransId="{052D7FFE-998E-4236-88E7-551333A7A610}"/>
    <dgm:cxn modelId="{BEFEDD77-4D13-4677-ABDD-7699B460C7DE}" type="presOf" srcId="{52A11563-AE12-4730-B742-7A6F53B8F869}" destId="{1323CDB5-2874-439B-9F9A-A49726B2DE08}" srcOrd="0" destOrd="0" presId="urn:microsoft.com/office/officeart/2005/8/layout/bProcess3"/>
    <dgm:cxn modelId="{9C53C15A-7062-4763-A82B-F254DBB4D378}" type="presOf" srcId="{79B9A9D4-397A-432F-990B-86379CFBFC13}" destId="{1A8887E1-1EC1-40A6-A91E-0D18DA46BAEA}" srcOrd="0" destOrd="0" presId="urn:microsoft.com/office/officeart/2005/8/layout/bProcess3"/>
    <dgm:cxn modelId="{C924507C-DA5D-463C-A0F5-7A50483D7405}" type="presOf" srcId="{79B9A9D4-397A-432F-990B-86379CFBFC13}" destId="{B61C145F-93E6-4D24-856A-6AC510513064}" srcOrd="1" destOrd="0" presId="urn:microsoft.com/office/officeart/2005/8/layout/bProcess3"/>
    <dgm:cxn modelId="{945E5091-825E-4FEB-ADEA-5A77472F6A93}" type="presOf" srcId="{9D3C1E94-EF18-4D91-A149-02883AE36CA6}" destId="{1AE7D2DB-1D4A-4C30-BEB5-A07B906027C8}" srcOrd="0" destOrd="0" presId="urn:microsoft.com/office/officeart/2005/8/layout/bProcess3"/>
    <dgm:cxn modelId="{9538E598-99BF-4DB1-B803-A07540456E15}" type="presOf" srcId="{0C52A68D-F551-42C4-AA72-43AFD922C6D9}" destId="{3EC102EB-CF8D-4B83-8657-E48736ACFE80}" srcOrd="0" destOrd="0" presId="urn:microsoft.com/office/officeart/2005/8/layout/bProcess3"/>
    <dgm:cxn modelId="{3E16609C-F107-4E60-8320-2A4E8817BF16}" type="presOf" srcId="{85DB8E8F-33EF-4E6B-8217-FCB6BEE20F07}" destId="{0362E1A6-DBCB-4702-A5E9-77D3F37B94CB}" srcOrd="0" destOrd="0" presId="urn:microsoft.com/office/officeart/2005/8/layout/bProcess3"/>
    <dgm:cxn modelId="{B012CCB2-8E18-4118-B174-CB290FC6604C}" type="presOf" srcId="{E945D742-6C95-4BED-8586-FBC58D086B94}" destId="{05B08335-2AB5-42BC-9C4B-7D1BADAED87A}" srcOrd="1" destOrd="0" presId="urn:microsoft.com/office/officeart/2005/8/layout/bProcess3"/>
    <dgm:cxn modelId="{EEC85DC6-4AF5-416F-B43A-BA09FD41747B}" type="presOf" srcId="{052D7FFE-998E-4236-88E7-551333A7A610}" destId="{E213CFA3-0418-4E78-84E8-28AD7B77F8BB}" srcOrd="0" destOrd="0" presId="urn:microsoft.com/office/officeart/2005/8/layout/bProcess3"/>
    <dgm:cxn modelId="{81FDA3CB-7DD0-442A-AEA2-AF8C844FC955}" type="presOf" srcId="{C638F037-2145-44C9-8B1E-7CE308EC32DC}" destId="{DB69EC93-2E74-4C06-A4D5-ABBC934D3752}" srcOrd="0" destOrd="0" presId="urn:microsoft.com/office/officeart/2005/8/layout/bProcess3"/>
    <dgm:cxn modelId="{204CC5CF-EDF4-4859-BDCB-5BC1CB7715BB}" srcId="{C638F037-2145-44C9-8B1E-7CE308EC32DC}" destId="{869C16C6-30C5-4BA5-A98C-E0BD856258A1}" srcOrd="3" destOrd="0" parTransId="{D1FE1FE2-CFD0-4EDA-A47D-84F2F5646396}" sibTransId="{E945D742-6C95-4BED-8586-FBC58D086B94}"/>
    <dgm:cxn modelId="{52FFAFDD-4469-40E4-824B-7A21E4C690D0}" type="presOf" srcId="{E945D742-6C95-4BED-8586-FBC58D086B94}" destId="{71705FD5-B197-4AC1-9AD4-BF00DD9499D6}" srcOrd="0" destOrd="0" presId="urn:microsoft.com/office/officeart/2005/8/layout/bProcess3"/>
    <dgm:cxn modelId="{8E532CE7-D572-42E2-B5AB-6F2FB31C9F4E}" srcId="{C638F037-2145-44C9-8B1E-7CE308EC32DC}" destId="{9D3C1E94-EF18-4D91-A149-02883AE36CA6}" srcOrd="6" destOrd="0" parTransId="{A84E77B1-4260-44E8-A53A-CEC7EFC67692}" sibTransId="{008ACCF1-CA0D-4907-8E0A-015A9C338EAD}"/>
    <dgm:cxn modelId="{A7940EF1-5E9D-422F-ABC1-33E657B2BA27}" srcId="{C638F037-2145-44C9-8B1E-7CE308EC32DC}" destId="{667D66E1-EC45-4DE5-B666-68CB2C6CEF87}" srcOrd="4" destOrd="0" parTransId="{6E394CBC-CDF8-49EE-A9BA-60F8610211AF}" sibTransId="{52A11563-AE12-4730-B742-7A6F53B8F869}"/>
    <dgm:cxn modelId="{F69CCED9-E4CF-48AE-AC2A-DF94AFA433DA}" type="presParOf" srcId="{DB69EC93-2E74-4C06-A4D5-ABBC934D3752}" destId="{0011FAAD-DAE4-41D7-9340-C56AE74CC6CC}" srcOrd="0" destOrd="0" presId="urn:microsoft.com/office/officeart/2005/8/layout/bProcess3"/>
    <dgm:cxn modelId="{956BF7D9-F74A-4CE6-B3C5-CD77F60BBD75}" type="presParOf" srcId="{DB69EC93-2E74-4C06-A4D5-ABBC934D3752}" destId="{C143096A-F2C2-48A4-B727-B4497C4DC230}" srcOrd="1" destOrd="0" presId="urn:microsoft.com/office/officeart/2005/8/layout/bProcess3"/>
    <dgm:cxn modelId="{1213CFEE-0809-4597-86F7-05B591FC32D8}" type="presParOf" srcId="{C143096A-F2C2-48A4-B727-B4497C4DC230}" destId="{4C6CA436-70CF-468C-BB9E-9AC9D7EE1718}" srcOrd="0" destOrd="0" presId="urn:microsoft.com/office/officeart/2005/8/layout/bProcess3"/>
    <dgm:cxn modelId="{ABEEF86E-5490-4C2B-BB25-888192B4F0AF}" type="presParOf" srcId="{DB69EC93-2E74-4C06-A4D5-ABBC934D3752}" destId="{947B982E-FCE0-4FA7-BFEA-53C3FAE77095}" srcOrd="2" destOrd="0" presId="urn:microsoft.com/office/officeart/2005/8/layout/bProcess3"/>
    <dgm:cxn modelId="{80D6A515-5864-416C-B5D1-D3BB6D19B753}" type="presParOf" srcId="{DB69EC93-2E74-4C06-A4D5-ABBC934D3752}" destId="{1A8887E1-1EC1-40A6-A91E-0D18DA46BAEA}" srcOrd="3" destOrd="0" presId="urn:microsoft.com/office/officeart/2005/8/layout/bProcess3"/>
    <dgm:cxn modelId="{AF4DB543-A1A2-4DBC-9E91-252200B39DAF}" type="presParOf" srcId="{1A8887E1-1EC1-40A6-A91E-0D18DA46BAEA}" destId="{B61C145F-93E6-4D24-856A-6AC510513064}" srcOrd="0" destOrd="0" presId="urn:microsoft.com/office/officeart/2005/8/layout/bProcess3"/>
    <dgm:cxn modelId="{B023D9DD-0967-424B-A8AB-FB2ACF942CD3}" type="presParOf" srcId="{DB69EC93-2E74-4C06-A4D5-ABBC934D3752}" destId="{3EC102EB-CF8D-4B83-8657-E48736ACFE80}" srcOrd="4" destOrd="0" presId="urn:microsoft.com/office/officeart/2005/8/layout/bProcess3"/>
    <dgm:cxn modelId="{45D0BD5F-C8C4-42B3-A203-04BD259C51A0}" type="presParOf" srcId="{DB69EC93-2E74-4C06-A4D5-ABBC934D3752}" destId="{E213CFA3-0418-4E78-84E8-28AD7B77F8BB}" srcOrd="5" destOrd="0" presId="urn:microsoft.com/office/officeart/2005/8/layout/bProcess3"/>
    <dgm:cxn modelId="{B92A761E-4E91-46AB-B6A6-2D61D2B95DC4}" type="presParOf" srcId="{E213CFA3-0418-4E78-84E8-28AD7B77F8BB}" destId="{05654240-2BD4-4943-A0D1-AA2EDDF16EA4}" srcOrd="0" destOrd="0" presId="urn:microsoft.com/office/officeart/2005/8/layout/bProcess3"/>
    <dgm:cxn modelId="{0A8BA826-5AD9-4119-B340-C7004C5983D7}" type="presParOf" srcId="{DB69EC93-2E74-4C06-A4D5-ABBC934D3752}" destId="{7AEE6827-C063-4E91-8B60-5F753ECC3563}" srcOrd="6" destOrd="0" presId="urn:microsoft.com/office/officeart/2005/8/layout/bProcess3"/>
    <dgm:cxn modelId="{D1A72717-5567-4A7B-874D-783B9FF7DF4E}" type="presParOf" srcId="{DB69EC93-2E74-4C06-A4D5-ABBC934D3752}" destId="{71705FD5-B197-4AC1-9AD4-BF00DD9499D6}" srcOrd="7" destOrd="0" presId="urn:microsoft.com/office/officeart/2005/8/layout/bProcess3"/>
    <dgm:cxn modelId="{7B082561-86EC-4463-9017-39E965703BD0}" type="presParOf" srcId="{71705FD5-B197-4AC1-9AD4-BF00DD9499D6}" destId="{05B08335-2AB5-42BC-9C4B-7D1BADAED87A}" srcOrd="0" destOrd="0" presId="urn:microsoft.com/office/officeart/2005/8/layout/bProcess3"/>
    <dgm:cxn modelId="{904244DB-18A9-4AFC-B1C3-D954953A1851}" type="presParOf" srcId="{DB69EC93-2E74-4C06-A4D5-ABBC934D3752}" destId="{7861080A-B375-40D6-B99F-FF359A0F8A9B}" srcOrd="8" destOrd="0" presId="urn:microsoft.com/office/officeart/2005/8/layout/bProcess3"/>
    <dgm:cxn modelId="{BB299D20-5363-4235-AC29-F513A182AC50}" type="presParOf" srcId="{DB69EC93-2E74-4C06-A4D5-ABBC934D3752}" destId="{1323CDB5-2874-439B-9F9A-A49726B2DE08}" srcOrd="9" destOrd="0" presId="urn:microsoft.com/office/officeart/2005/8/layout/bProcess3"/>
    <dgm:cxn modelId="{BDA29863-5BFB-4413-9194-D95196C1669E}" type="presParOf" srcId="{1323CDB5-2874-439B-9F9A-A49726B2DE08}" destId="{EEE5F0AA-FA21-4924-BE09-B95DFCAB4640}" srcOrd="0" destOrd="0" presId="urn:microsoft.com/office/officeart/2005/8/layout/bProcess3"/>
    <dgm:cxn modelId="{4307C365-9B47-4E12-B27F-652E62A8C9BE}" type="presParOf" srcId="{DB69EC93-2E74-4C06-A4D5-ABBC934D3752}" destId="{0362E1A6-DBCB-4702-A5E9-77D3F37B94CB}" srcOrd="10" destOrd="0" presId="urn:microsoft.com/office/officeart/2005/8/layout/bProcess3"/>
    <dgm:cxn modelId="{C7197B67-2548-4B0A-8B41-78702F84571A}" type="presParOf" srcId="{DB69EC93-2E74-4C06-A4D5-ABBC934D3752}" destId="{78EE10E3-2513-4E63-A5FB-BA524341CD17}" srcOrd="11" destOrd="0" presId="urn:microsoft.com/office/officeart/2005/8/layout/bProcess3"/>
    <dgm:cxn modelId="{DA59FAB0-5B31-4D1A-8FE7-F8722C2D0F62}" type="presParOf" srcId="{78EE10E3-2513-4E63-A5FB-BA524341CD17}" destId="{C394E907-29A9-4D68-B2C2-3A697B64F244}" srcOrd="0" destOrd="0" presId="urn:microsoft.com/office/officeart/2005/8/layout/bProcess3"/>
    <dgm:cxn modelId="{C9DC455A-B9B7-4038-9646-4E958030DDD3}" type="presParOf" srcId="{DB69EC93-2E74-4C06-A4D5-ABBC934D3752}" destId="{1AE7D2DB-1D4A-4C30-BEB5-A07B906027C8}" srcOrd="12"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43096A-F2C2-48A4-B727-B4497C4DC230}">
      <dsp:nvSpPr>
        <dsp:cNvPr id="0" name=""/>
        <dsp:cNvSpPr/>
      </dsp:nvSpPr>
      <dsp:spPr>
        <a:xfrm>
          <a:off x="2270234" y="652678"/>
          <a:ext cx="489704" cy="91440"/>
        </a:xfrm>
        <a:custGeom>
          <a:avLst/>
          <a:gdLst/>
          <a:ahLst/>
          <a:cxnLst/>
          <a:rect l="0" t="0" r="0" b="0"/>
          <a:pathLst>
            <a:path>
              <a:moveTo>
                <a:pt x="0" y="45720"/>
              </a:moveTo>
              <a:lnTo>
                <a:pt x="489704" y="45720"/>
              </a:lnTo>
            </a:path>
          </a:pathLst>
        </a:custGeom>
        <a:noFill/>
        <a:ln w="9525" cap="flat" cmpd="sng" algn="ctr">
          <a:solidFill>
            <a:schemeClr val="accent3">
              <a:hueOff val="0"/>
              <a:satOff val="0"/>
              <a:lumOff val="0"/>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02078" y="695794"/>
        <a:ext cx="26015" cy="5208"/>
      </dsp:txXfrm>
    </dsp:sp>
    <dsp:sp modelId="{0011FAAD-DAE4-41D7-9340-C56AE74CC6CC}">
      <dsp:nvSpPr>
        <dsp:cNvPr id="0" name=""/>
        <dsp:cNvSpPr/>
      </dsp:nvSpPr>
      <dsp:spPr>
        <a:xfrm>
          <a:off x="9841" y="19740"/>
          <a:ext cx="2262193" cy="1357316"/>
        </a:xfrm>
        <a:prstGeom prst="rect">
          <a:avLst/>
        </a:prstGeom>
        <a:gradFill rotWithShape="0">
          <a:gsLst>
            <a:gs pos="0">
              <a:schemeClr val="accent3">
                <a:hueOff val="0"/>
                <a:satOff val="0"/>
                <a:lumOff val="0"/>
                <a:alphaOff val="0"/>
                <a:shade val="51000"/>
                <a:satMod val="130000"/>
              </a:schemeClr>
            </a:gs>
            <a:gs pos="80000">
              <a:schemeClr val="accent3">
                <a:hueOff val="0"/>
                <a:satOff val="0"/>
                <a:lumOff val="0"/>
                <a:alphaOff val="0"/>
                <a:shade val="93000"/>
                <a:satMod val="130000"/>
              </a:schemeClr>
            </a:gs>
            <a:gs pos="100000">
              <a:schemeClr val="accent3">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a:latin typeface="Times New Roman" panose="02020603050405020304" pitchFamily="18" charset="0"/>
              <a:cs typeface="Times New Roman" panose="02020603050405020304" pitchFamily="18" charset="0"/>
            </a:rPr>
            <a:t>Raw Data Input</a:t>
          </a:r>
          <a:endParaRPr lang="en-US" sz="2200" kern="1200" dirty="0">
            <a:latin typeface="Times New Roman" panose="02020603050405020304" pitchFamily="18" charset="0"/>
            <a:cs typeface="Times New Roman" panose="02020603050405020304" pitchFamily="18" charset="0"/>
          </a:endParaRPr>
        </a:p>
      </dsp:txBody>
      <dsp:txXfrm>
        <a:off x="9841" y="19740"/>
        <a:ext cx="2262193" cy="1357316"/>
      </dsp:txXfrm>
    </dsp:sp>
    <dsp:sp modelId="{1A8887E1-1EC1-40A6-A91E-0D18DA46BAEA}">
      <dsp:nvSpPr>
        <dsp:cNvPr id="0" name=""/>
        <dsp:cNvSpPr/>
      </dsp:nvSpPr>
      <dsp:spPr>
        <a:xfrm>
          <a:off x="5052732" y="652678"/>
          <a:ext cx="489704" cy="91440"/>
        </a:xfrm>
        <a:custGeom>
          <a:avLst/>
          <a:gdLst/>
          <a:ahLst/>
          <a:cxnLst/>
          <a:rect l="0" t="0" r="0" b="0"/>
          <a:pathLst>
            <a:path>
              <a:moveTo>
                <a:pt x="0" y="45720"/>
              </a:moveTo>
              <a:lnTo>
                <a:pt x="489704" y="45720"/>
              </a:lnTo>
            </a:path>
          </a:pathLst>
        </a:custGeom>
        <a:noFill/>
        <a:ln w="9525" cap="flat" cmpd="sng" algn="ctr">
          <a:solidFill>
            <a:schemeClr val="accent3">
              <a:hueOff val="2250053"/>
              <a:satOff val="-3376"/>
              <a:lumOff val="-549"/>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84576" y="695794"/>
        <a:ext cx="26015" cy="5208"/>
      </dsp:txXfrm>
    </dsp:sp>
    <dsp:sp modelId="{947B982E-FCE0-4FA7-BFEA-53C3FAE77095}">
      <dsp:nvSpPr>
        <dsp:cNvPr id="0" name=""/>
        <dsp:cNvSpPr/>
      </dsp:nvSpPr>
      <dsp:spPr>
        <a:xfrm>
          <a:off x="2792338" y="19740"/>
          <a:ext cx="2262193" cy="1357316"/>
        </a:xfrm>
        <a:prstGeom prst="rect">
          <a:avLst/>
        </a:prstGeom>
        <a:gradFill rotWithShape="0">
          <a:gsLst>
            <a:gs pos="0">
              <a:schemeClr val="accent3">
                <a:hueOff val="1875044"/>
                <a:satOff val="-2813"/>
                <a:lumOff val="-458"/>
                <a:alphaOff val="0"/>
                <a:shade val="51000"/>
                <a:satMod val="130000"/>
              </a:schemeClr>
            </a:gs>
            <a:gs pos="80000">
              <a:schemeClr val="accent3">
                <a:hueOff val="1875044"/>
                <a:satOff val="-2813"/>
                <a:lumOff val="-458"/>
                <a:alphaOff val="0"/>
                <a:shade val="93000"/>
                <a:satMod val="130000"/>
              </a:schemeClr>
            </a:gs>
            <a:gs pos="100000">
              <a:schemeClr val="accent3">
                <a:hueOff val="1875044"/>
                <a:satOff val="-2813"/>
                <a:lumOff val="-45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a:latin typeface="Times New Roman" panose="02020603050405020304" pitchFamily="18" charset="0"/>
              <a:cs typeface="Times New Roman" panose="02020603050405020304" pitchFamily="18" charset="0"/>
            </a:rPr>
            <a:t>Handling Missing Values</a:t>
          </a:r>
          <a:endParaRPr lang="en-US" sz="2200" kern="1200" dirty="0">
            <a:latin typeface="Times New Roman" panose="02020603050405020304" pitchFamily="18" charset="0"/>
            <a:cs typeface="Times New Roman" panose="02020603050405020304" pitchFamily="18" charset="0"/>
          </a:endParaRPr>
        </a:p>
      </dsp:txBody>
      <dsp:txXfrm>
        <a:off x="2792338" y="19740"/>
        <a:ext cx="2262193" cy="1357316"/>
      </dsp:txXfrm>
    </dsp:sp>
    <dsp:sp modelId="{E213CFA3-0418-4E78-84E8-28AD7B77F8BB}">
      <dsp:nvSpPr>
        <dsp:cNvPr id="0" name=""/>
        <dsp:cNvSpPr/>
      </dsp:nvSpPr>
      <dsp:spPr>
        <a:xfrm>
          <a:off x="1140937" y="1375256"/>
          <a:ext cx="5564995" cy="489704"/>
        </a:xfrm>
        <a:custGeom>
          <a:avLst/>
          <a:gdLst/>
          <a:ahLst/>
          <a:cxnLst/>
          <a:rect l="0" t="0" r="0" b="0"/>
          <a:pathLst>
            <a:path>
              <a:moveTo>
                <a:pt x="5564995" y="0"/>
              </a:moveTo>
              <a:lnTo>
                <a:pt x="5564995" y="261952"/>
              </a:lnTo>
              <a:lnTo>
                <a:pt x="0" y="261952"/>
              </a:lnTo>
              <a:lnTo>
                <a:pt x="0" y="489704"/>
              </a:lnTo>
            </a:path>
          </a:pathLst>
        </a:custGeom>
        <a:noFill/>
        <a:ln w="9525" cap="flat" cmpd="sng" algn="ctr">
          <a:solidFill>
            <a:schemeClr val="accent3">
              <a:hueOff val="4500106"/>
              <a:satOff val="-6752"/>
              <a:lumOff val="-1098"/>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783703" y="1617504"/>
        <a:ext cx="279463" cy="5208"/>
      </dsp:txXfrm>
    </dsp:sp>
    <dsp:sp modelId="{3EC102EB-CF8D-4B83-8657-E48736ACFE80}">
      <dsp:nvSpPr>
        <dsp:cNvPr id="0" name=""/>
        <dsp:cNvSpPr/>
      </dsp:nvSpPr>
      <dsp:spPr>
        <a:xfrm>
          <a:off x="5574836" y="19740"/>
          <a:ext cx="2262193" cy="1357316"/>
        </a:xfrm>
        <a:prstGeom prst="rect">
          <a:avLst/>
        </a:prstGeom>
        <a:gradFill rotWithShape="0">
          <a:gsLst>
            <a:gs pos="0">
              <a:schemeClr val="accent3">
                <a:hueOff val="3750088"/>
                <a:satOff val="-5627"/>
                <a:lumOff val="-915"/>
                <a:alphaOff val="0"/>
                <a:shade val="51000"/>
                <a:satMod val="130000"/>
              </a:schemeClr>
            </a:gs>
            <a:gs pos="80000">
              <a:schemeClr val="accent3">
                <a:hueOff val="3750088"/>
                <a:satOff val="-5627"/>
                <a:lumOff val="-915"/>
                <a:alphaOff val="0"/>
                <a:shade val="93000"/>
                <a:satMod val="130000"/>
              </a:schemeClr>
            </a:gs>
            <a:gs pos="100000">
              <a:schemeClr val="accent3">
                <a:hueOff val="3750088"/>
                <a:satOff val="-5627"/>
                <a:lumOff val="-91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a:latin typeface="Times New Roman" panose="02020603050405020304" pitchFamily="18" charset="0"/>
              <a:cs typeface="Times New Roman" panose="02020603050405020304" pitchFamily="18" charset="0"/>
            </a:rPr>
            <a:t>Removing Duplicates &amp; Inconsistencies</a:t>
          </a:r>
          <a:endParaRPr lang="en-US" sz="2200" kern="1200">
            <a:latin typeface="Times New Roman" panose="02020603050405020304" pitchFamily="18" charset="0"/>
            <a:cs typeface="Times New Roman" panose="02020603050405020304" pitchFamily="18" charset="0"/>
          </a:endParaRPr>
        </a:p>
      </dsp:txBody>
      <dsp:txXfrm>
        <a:off x="5574836" y="19740"/>
        <a:ext cx="2262193" cy="1357316"/>
      </dsp:txXfrm>
    </dsp:sp>
    <dsp:sp modelId="{71705FD5-B197-4AC1-9AD4-BF00DD9499D6}">
      <dsp:nvSpPr>
        <dsp:cNvPr id="0" name=""/>
        <dsp:cNvSpPr/>
      </dsp:nvSpPr>
      <dsp:spPr>
        <a:xfrm>
          <a:off x="2270234" y="2530299"/>
          <a:ext cx="489704" cy="91440"/>
        </a:xfrm>
        <a:custGeom>
          <a:avLst/>
          <a:gdLst/>
          <a:ahLst/>
          <a:cxnLst/>
          <a:rect l="0" t="0" r="0" b="0"/>
          <a:pathLst>
            <a:path>
              <a:moveTo>
                <a:pt x="0" y="45720"/>
              </a:moveTo>
              <a:lnTo>
                <a:pt x="489704" y="45720"/>
              </a:lnTo>
            </a:path>
          </a:pathLst>
        </a:custGeom>
        <a:noFill/>
        <a:ln w="9525" cap="flat" cmpd="sng" algn="ctr">
          <a:solidFill>
            <a:schemeClr val="accent3">
              <a:hueOff val="6750158"/>
              <a:satOff val="-10128"/>
              <a:lumOff val="-1647"/>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02078" y="2573414"/>
        <a:ext cx="26015" cy="5208"/>
      </dsp:txXfrm>
    </dsp:sp>
    <dsp:sp modelId="{7AEE6827-C063-4E91-8B60-5F753ECC3563}">
      <dsp:nvSpPr>
        <dsp:cNvPr id="0" name=""/>
        <dsp:cNvSpPr/>
      </dsp:nvSpPr>
      <dsp:spPr>
        <a:xfrm>
          <a:off x="9841" y="1897360"/>
          <a:ext cx="2262193" cy="1357316"/>
        </a:xfrm>
        <a:prstGeom prst="rect">
          <a:avLst/>
        </a:prstGeom>
        <a:gradFill rotWithShape="0">
          <a:gsLst>
            <a:gs pos="0">
              <a:schemeClr val="accent3">
                <a:hueOff val="5625132"/>
                <a:satOff val="-8440"/>
                <a:lumOff val="-1373"/>
                <a:alphaOff val="0"/>
                <a:shade val="51000"/>
                <a:satMod val="130000"/>
              </a:schemeClr>
            </a:gs>
            <a:gs pos="80000">
              <a:schemeClr val="accent3">
                <a:hueOff val="5625132"/>
                <a:satOff val="-8440"/>
                <a:lumOff val="-1373"/>
                <a:alphaOff val="0"/>
                <a:shade val="93000"/>
                <a:satMod val="130000"/>
              </a:schemeClr>
            </a:gs>
            <a:gs pos="100000">
              <a:schemeClr val="accent3">
                <a:hueOff val="5625132"/>
                <a:satOff val="-8440"/>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Exploratory Data Analysis (EDA)</a:t>
          </a:r>
          <a:r>
            <a:rPr lang="en-US" sz="2200" kern="1200" dirty="0">
              <a:latin typeface="Times New Roman" panose="02020603050405020304" pitchFamily="18" charset="0"/>
              <a:cs typeface="Times New Roman" panose="02020603050405020304" pitchFamily="18" charset="0"/>
            </a:rPr>
            <a:t> </a:t>
          </a:r>
          <a:r>
            <a:rPr lang="en-US" sz="2200" i="1" kern="1200" dirty="0">
              <a:latin typeface="Times New Roman" panose="02020603050405020304" pitchFamily="18" charset="0"/>
              <a:cs typeface="Times New Roman" panose="02020603050405020304" pitchFamily="18" charset="0"/>
            </a:rPr>
            <a:t>(analyze feature correlations.)</a:t>
          </a:r>
          <a:endParaRPr lang="en-US" sz="2200" kern="1200" dirty="0">
            <a:latin typeface="Times New Roman" panose="02020603050405020304" pitchFamily="18" charset="0"/>
            <a:cs typeface="Times New Roman" panose="02020603050405020304" pitchFamily="18" charset="0"/>
          </a:endParaRPr>
        </a:p>
      </dsp:txBody>
      <dsp:txXfrm>
        <a:off x="9841" y="1897360"/>
        <a:ext cx="2262193" cy="1357316"/>
      </dsp:txXfrm>
    </dsp:sp>
    <dsp:sp modelId="{1323CDB5-2874-439B-9F9A-A49726B2DE08}">
      <dsp:nvSpPr>
        <dsp:cNvPr id="0" name=""/>
        <dsp:cNvSpPr/>
      </dsp:nvSpPr>
      <dsp:spPr>
        <a:xfrm>
          <a:off x="5052732" y="2530299"/>
          <a:ext cx="489704" cy="91440"/>
        </a:xfrm>
        <a:custGeom>
          <a:avLst/>
          <a:gdLst/>
          <a:ahLst/>
          <a:cxnLst/>
          <a:rect l="0" t="0" r="0" b="0"/>
          <a:pathLst>
            <a:path>
              <a:moveTo>
                <a:pt x="0" y="45720"/>
              </a:moveTo>
              <a:lnTo>
                <a:pt x="489704" y="45720"/>
              </a:lnTo>
            </a:path>
          </a:pathLst>
        </a:custGeom>
        <a:noFill/>
        <a:ln w="9525" cap="flat" cmpd="sng" algn="ctr">
          <a:solidFill>
            <a:schemeClr val="accent3">
              <a:hueOff val="9000211"/>
              <a:satOff val="-13504"/>
              <a:lumOff val="-2196"/>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84576" y="2573414"/>
        <a:ext cx="26015" cy="5208"/>
      </dsp:txXfrm>
    </dsp:sp>
    <dsp:sp modelId="{7861080A-B375-40D6-B99F-FF359A0F8A9B}">
      <dsp:nvSpPr>
        <dsp:cNvPr id="0" name=""/>
        <dsp:cNvSpPr/>
      </dsp:nvSpPr>
      <dsp:spPr>
        <a:xfrm>
          <a:off x="2792338" y="1897360"/>
          <a:ext cx="2262193" cy="1357316"/>
        </a:xfrm>
        <a:prstGeom prst="rect">
          <a:avLst/>
        </a:prstGeom>
        <a:gradFill rotWithShape="0">
          <a:gsLst>
            <a:gs pos="0">
              <a:schemeClr val="accent3">
                <a:hueOff val="7500176"/>
                <a:satOff val="-11253"/>
                <a:lumOff val="-1830"/>
                <a:alphaOff val="0"/>
                <a:shade val="51000"/>
                <a:satMod val="130000"/>
              </a:schemeClr>
            </a:gs>
            <a:gs pos="80000">
              <a:schemeClr val="accent3">
                <a:hueOff val="7500176"/>
                <a:satOff val="-11253"/>
                <a:lumOff val="-1830"/>
                <a:alphaOff val="0"/>
                <a:shade val="93000"/>
                <a:satMod val="130000"/>
              </a:schemeClr>
            </a:gs>
            <a:gs pos="100000">
              <a:schemeClr val="accent3">
                <a:hueOff val="7500176"/>
                <a:satOff val="-11253"/>
                <a:lumOff val="-183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Feature Selection</a:t>
          </a:r>
          <a:endParaRPr lang="en-US" sz="2200" kern="1200" dirty="0">
            <a:latin typeface="Times New Roman" panose="02020603050405020304" pitchFamily="18" charset="0"/>
            <a:cs typeface="Times New Roman" panose="02020603050405020304" pitchFamily="18" charset="0"/>
          </a:endParaRPr>
        </a:p>
      </dsp:txBody>
      <dsp:txXfrm>
        <a:off x="2792338" y="1897360"/>
        <a:ext cx="2262193" cy="1357316"/>
      </dsp:txXfrm>
    </dsp:sp>
    <dsp:sp modelId="{78EE10E3-2513-4E63-A5FB-BA524341CD17}">
      <dsp:nvSpPr>
        <dsp:cNvPr id="0" name=""/>
        <dsp:cNvSpPr/>
      </dsp:nvSpPr>
      <dsp:spPr>
        <a:xfrm>
          <a:off x="3923435" y="3252877"/>
          <a:ext cx="2782497" cy="509444"/>
        </a:xfrm>
        <a:custGeom>
          <a:avLst/>
          <a:gdLst/>
          <a:ahLst/>
          <a:cxnLst/>
          <a:rect l="0" t="0" r="0" b="0"/>
          <a:pathLst>
            <a:path>
              <a:moveTo>
                <a:pt x="2782497" y="0"/>
              </a:moveTo>
              <a:lnTo>
                <a:pt x="2782497" y="271822"/>
              </a:lnTo>
              <a:lnTo>
                <a:pt x="0" y="271822"/>
              </a:lnTo>
              <a:lnTo>
                <a:pt x="0" y="509444"/>
              </a:lnTo>
            </a:path>
          </a:pathLst>
        </a:custGeom>
        <a:noFill/>
        <a:ln w="9525" cap="flat" cmpd="sng" algn="ctr">
          <a:solidFill>
            <a:schemeClr val="accent3">
              <a:hueOff val="11250264"/>
              <a:satOff val="-16880"/>
              <a:lumOff val="-2745"/>
              <a:alphaOff val="0"/>
            </a:schemeClr>
          </a:solidFill>
          <a:prstDash val="solid"/>
          <a:tailEnd type="arrow"/>
        </a:ln>
        <a:effectLst/>
        <a:scene3d>
          <a:camera prst="orthographicFront"/>
          <a:lightRig rig="flat" dir="t"/>
        </a:scene3d>
        <a:sp3d z="-40000" prstMaterial="matte"/>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3823" y="3504995"/>
        <a:ext cx="141721" cy="5208"/>
      </dsp:txXfrm>
    </dsp:sp>
    <dsp:sp modelId="{0362E1A6-DBCB-4702-A5E9-77D3F37B94CB}">
      <dsp:nvSpPr>
        <dsp:cNvPr id="0" name=""/>
        <dsp:cNvSpPr/>
      </dsp:nvSpPr>
      <dsp:spPr>
        <a:xfrm>
          <a:off x="5574836" y="1897360"/>
          <a:ext cx="2262193" cy="1357316"/>
        </a:xfrm>
        <a:prstGeom prst="rect">
          <a:avLst/>
        </a:prstGeom>
        <a:gradFill rotWithShape="0">
          <a:gsLst>
            <a:gs pos="0">
              <a:schemeClr val="accent3">
                <a:hueOff val="9375220"/>
                <a:satOff val="-14067"/>
                <a:lumOff val="-2288"/>
                <a:alphaOff val="0"/>
                <a:shade val="51000"/>
                <a:satMod val="130000"/>
              </a:schemeClr>
            </a:gs>
            <a:gs pos="80000">
              <a:schemeClr val="accent3">
                <a:hueOff val="9375220"/>
                <a:satOff val="-14067"/>
                <a:lumOff val="-2288"/>
                <a:alphaOff val="0"/>
                <a:shade val="93000"/>
                <a:satMod val="130000"/>
              </a:schemeClr>
            </a:gs>
            <a:gs pos="100000">
              <a:schemeClr val="accent3">
                <a:hueOff val="9375220"/>
                <a:satOff val="-14067"/>
                <a:lumOff val="-2288"/>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Normalization &amp; Standardization</a:t>
          </a:r>
          <a:endParaRPr lang="en-US" sz="2200" kern="1200" dirty="0">
            <a:latin typeface="Times New Roman" panose="02020603050405020304" pitchFamily="18" charset="0"/>
            <a:cs typeface="Times New Roman" panose="02020603050405020304" pitchFamily="18" charset="0"/>
          </a:endParaRPr>
        </a:p>
      </dsp:txBody>
      <dsp:txXfrm>
        <a:off x="5574836" y="1897360"/>
        <a:ext cx="2262193" cy="1357316"/>
      </dsp:txXfrm>
    </dsp:sp>
    <dsp:sp modelId="{1AE7D2DB-1D4A-4C30-BEB5-A07B906027C8}">
      <dsp:nvSpPr>
        <dsp:cNvPr id="0" name=""/>
        <dsp:cNvSpPr/>
      </dsp:nvSpPr>
      <dsp:spPr>
        <a:xfrm>
          <a:off x="2792338" y="3794721"/>
          <a:ext cx="2262193" cy="1357316"/>
        </a:xfrm>
        <a:prstGeom prst="rect">
          <a:avLst/>
        </a:prstGeom>
        <a:gradFill rotWithShape="0">
          <a:gsLst>
            <a:gs pos="0">
              <a:schemeClr val="accent3">
                <a:hueOff val="11250264"/>
                <a:satOff val="-16880"/>
                <a:lumOff val="-2745"/>
                <a:alphaOff val="0"/>
                <a:shade val="51000"/>
                <a:satMod val="130000"/>
              </a:schemeClr>
            </a:gs>
            <a:gs pos="80000">
              <a:schemeClr val="accent3">
                <a:hueOff val="11250264"/>
                <a:satOff val="-16880"/>
                <a:lumOff val="-2745"/>
                <a:alphaOff val="0"/>
                <a:shade val="93000"/>
                <a:satMod val="130000"/>
              </a:schemeClr>
            </a:gs>
            <a:gs pos="100000">
              <a:schemeClr val="accent3">
                <a:hueOff val="11250264"/>
                <a:satOff val="-16880"/>
                <a:lumOff val="-2745"/>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b="1" kern="1200" dirty="0">
              <a:latin typeface="Times New Roman" panose="02020603050405020304" pitchFamily="18" charset="0"/>
              <a:cs typeface="Times New Roman" panose="02020603050405020304" pitchFamily="18" charset="0"/>
            </a:rPr>
            <a:t>Clean &amp; Prepared Data Output</a:t>
          </a:r>
          <a:r>
            <a:rPr lang="en-US" sz="2200" kern="1200" dirty="0">
              <a:latin typeface="Times New Roman" panose="02020603050405020304" pitchFamily="18" charset="0"/>
              <a:cs typeface="Times New Roman" panose="02020603050405020304" pitchFamily="18" charset="0"/>
            </a:rPr>
            <a:t> (ready for ML models)</a:t>
          </a:r>
        </a:p>
      </dsp:txBody>
      <dsp:txXfrm>
        <a:off x="2792338" y="3794721"/>
        <a:ext cx="2262193" cy="135731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53F2378-E9BC-4DF3-B317-060928E4E621}" type="datetimeFigureOut">
              <a:rPr lang="en-US" smtClean="0"/>
              <a:pPr/>
              <a:t>8/14/2025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41D99B9-BA06-4A87-B300-D8D5C0E3ED1F}" type="slidenum">
              <a:rPr lang="en-US" smtClean="0"/>
              <a:pPr/>
              <a:t>‹#›</a:t>
            </a:fld>
            <a:endParaRPr lang="en-US"/>
          </a:p>
        </p:txBody>
      </p:sp>
    </p:spTree>
    <p:extLst>
      <p:ext uri="{BB962C8B-B14F-4D97-AF65-F5344CB8AC3E}">
        <p14:creationId xmlns:p14="http://schemas.microsoft.com/office/powerpoint/2010/main" val="1093894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dirty="0">
                <a:latin typeface="+mn-lt"/>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A7B44CD-007F-4479-9F76-504AB024A03E}" type="datetimeFigureOut">
              <a:rPr lang="en-US"/>
              <a:pPr>
                <a:defRPr/>
              </a:pPr>
              <a:t>8/14/2025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dirty="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FD4853D3-BCEF-4909-916C-A78958746ECE}" type="slidenum">
              <a:rPr lang="en-US"/>
              <a:pPr>
                <a:defRPr/>
              </a:pPr>
              <a:t>‹#›</a:t>
            </a:fld>
            <a:endParaRPr lang="en-US"/>
          </a:p>
        </p:txBody>
      </p:sp>
    </p:spTree>
    <p:extLst>
      <p:ext uri="{BB962C8B-B14F-4D97-AF65-F5344CB8AC3E}">
        <p14:creationId xmlns:p14="http://schemas.microsoft.com/office/powerpoint/2010/main" val="33476574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pPr>
              <a:defRPr/>
            </a:pPr>
            <a:fld id="{FD4853D3-BCEF-4909-916C-A78958746ECE}" type="slidenum">
              <a:rPr lang="en-US" smtClean="0"/>
              <a:pPr>
                <a:defRPr/>
              </a:pPr>
              <a:t>1</a:t>
            </a:fld>
            <a:endParaRPr lang="en-US"/>
          </a:p>
        </p:txBody>
      </p:sp>
    </p:spTree>
    <p:extLst>
      <p:ext uri="{BB962C8B-B14F-4D97-AF65-F5344CB8AC3E}">
        <p14:creationId xmlns:p14="http://schemas.microsoft.com/office/powerpoint/2010/main" val="257739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p:nvPr>
        </p:nvSpPr>
        <p:spPr>
          <a:xfrm>
            <a:off x="609600" y="228600"/>
            <a:ext cx="10972800" cy="563562"/>
          </a:xfrm>
        </p:spPr>
        <p:txBody>
          <a:bodyPr>
            <a:normAutofit/>
          </a:bodyPr>
          <a:lstStyle>
            <a:lvl1pPr algn="l">
              <a:defRPr sz="2800"/>
            </a:lvl1p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Box 7"/>
          <p:cNvSpPr txBox="1"/>
          <p:nvPr/>
        </p:nvSpPr>
        <p:spPr>
          <a:xfrm>
            <a:off x="10927472" y="6553201"/>
            <a:ext cx="1219200" cy="276999"/>
          </a:xfrm>
          <a:prstGeom prst="rect">
            <a:avLst/>
          </a:prstGeom>
          <a:noFill/>
        </p:spPr>
        <p:txBody>
          <a:bodyPr wrap="square" rtlCol="0">
            <a:spAutoFit/>
          </a:bodyPr>
          <a:lstStyle/>
          <a:p>
            <a:pPr algn="r"/>
            <a:fld id="{E80FD4C6-48AB-4634-9A0B-834BD7BA5A0C}" type="slidenum">
              <a:rPr lang="en-IN" sz="1200" smtClean="0">
                <a:latin typeface="+mn-lt"/>
              </a:rPr>
              <a:pPr algn="r"/>
              <a:t>‹#›</a:t>
            </a:fld>
            <a:endParaRPr lang="en-IN" sz="1200">
              <a:latin typeface="+mn-lt"/>
            </a:endParaRPr>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4" r:id="rId3"/>
  </p:sldLayoutIdLst>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03CB9E-1F9D-6B75-EECE-9A3EAFEA23D6}"/>
              </a:ext>
            </a:extLst>
          </p:cNvPr>
          <p:cNvSpPr txBox="1"/>
          <p:nvPr/>
        </p:nvSpPr>
        <p:spPr>
          <a:xfrm>
            <a:off x="1109272" y="2813447"/>
            <a:ext cx="10328223" cy="830997"/>
          </a:xfrm>
          <a:prstGeom prst="rect">
            <a:avLst/>
          </a:prstGeom>
          <a:noFill/>
        </p:spPr>
        <p:txBody>
          <a:bodyPr wrap="square" rtlCol="0">
            <a:spAutoFit/>
          </a:bodyPr>
          <a:lstStyle/>
          <a:p>
            <a:r>
              <a:rPr lang="en-US" sz="4800" b="1" dirty="0">
                <a:latin typeface="Times New Roman" panose="02020603050405020304" pitchFamily="18" charset="0"/>
                <a:cs typeface="Times New Roman" panose="02020603050405020304" pitchFamily="18" charset="0"/>
              </a:rPr>
              <a:t>CERVICAL CANCER PREDICTION</a:t>
            </a:r>
          </a:p>
        </p:txBody>
      </p:sp>
      <p:sp>
        <p:nvSpPr>
          <p:cNvPr id="5" name="Subtitle 4">
            <a:extLst>
              <a:ext uri="{FF2B5EF4-FFF2-40B4-BE49-F238E27FC236}">
                <a16:creationId xmlns:a16="http://schemas.microsoft.com/office/drawing/2014/main" id="{653B4172-24B9-454A-4EA4-3827828FA1AA}"/>
              </a:ext>
            </a:extLst>
          </p:cNvPr>
          <p:cNvSpPr>
            <a:spLocks noGrp="1"/>
          </p:cNvSpPr>
          <p:nvPr>
            <p:ph type="subTitle" idx="1"/>
          </p:nvPr>
        </p:nvSpPr>
        <p:spPr/>
        <p:txBody>
          <a:bodyPr/>
          <a:lstStyle/>
          <a:p>
            <a:endParaRPr lang="en-US"/>
          </a:p>
        </p:txBody>
      </p:sp>
    </p:spTree>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A0046-BF80-C7AC-4092-5F6B766C4BB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24006D7-2A1D-A4B2-63D6-92A249697848}"/>
              </a:ext>
            </a:extLst>
          </p:cNvPr>
          <p:cNvSpPr>
            <a:spLocks noGrp="1"/>
          </p:cNvSpPr>
          <p:nvPr>
            <p:ph idx="1"/>
          </p:nvPr>
        </p:nvSpPr>
        <p:spPr>
          <a:xfrm>
            <a:off x="810761" y="1159263"/>
            <a:ext cx="10972800" cy="5400599"/>
          </a:xfrm>
        </p:spPr>
        <p:txBody>
          <a:bodyPr vert="horz" lIns="91440" tIns="45720" rIns="91440" bIns="45720" rtlCol="0" anchor="t">
            <a:noAutofit/>
          </a:bodyPr>
          <a:lstStyle/>
          <a:p>
            <a:pPr>
              <a:buFont typeface="Arial" panose="020B0604020202020204" pitchFamily="34" charset="0"/>
              <a:buChar char="•"/>
            </a:pPr>
            <a:r>
              <a:rPr lang="en-US" sz="2600" b="1" dirty="0" err="1">
                <a:latin typeface="Times New Roman" panose="02020603050405020304" pitchFamily="18" charset="0"/>
                <a:cs typeface="Times New Roman" panose="02020603050405020304" pitchFamily="18" charset="0"/>
              </a:rPr>
              <a:t>XGBoost</a:t>
            </a:r>
            <a:r>
              <a:rPr lang="en-US" sz="2600" b="1" dirty="0">
                <a:latin typeface="Times New Roman" panose="02020603050405020304" pitchFamily="18" charset="0"/>
                <a:cs typeface="Times New Roman" panose="02020603050405020304" pitchFamily="18" charset="0"/>
              </a:rPr>
              <a:t> and Decision Trees</a:t>
            </a:r>
            <a:r>
              <a:rPr lang="en-US" sz="2600" dirty="0">
                <a:latin typeface="Times New Roman" panose="02020603050405020304" pitchFamily="18" charset="0"/>
                <a:cs typeface="Times New Roman" panose="02020603050405020304" pitchFamily="18" charset="0"/>
              </a:rPr>
              <a:t> emerged as effective classifiers for cervical cancer prediction.</a:t>
            </a:r>
          </a:p>
          <a:p>
            <a:r>
              <a:rPr kumimoji="0" lang="en-US" altLang="en-US" sz="26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consistently outperforms other models in terms of F1-score and handling non-linear relationships.</a:t>
            </a:r>
            <a:endParaRPr lang="en-US" sz="2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Feature selection</a:t>
            </a:r>
            <a:r>
              <a:rPr lang="en-US" sz="2600" dirty="0">
                <a:latin typeface="Times New Roman" panose="02020603050405020304" pitchFamily="18" charset="0"/>
                <a:cs typeface="Times New Roman" panose="02020603050405020304" pitchFamily="18" charset="0"/>
              </a:rPr>
              <a:t> (like correlation matrices and domain knowledge) enhances model performance and interpretability.</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Handling class imbalance</a:t>
            </a:r>
            <a:r>
              <a:rPr lang="en-US" sz="2600" dirty="0">
                <a:latin typeface="Times New Roman" panose="02020603050405020304" pitchFamily="18" charset="0"/>
                <a:cs typeface="Times New Roman" panose="02020603050405020304" pitchFamily="18" charset="0"/>
              </a:rPr>
              <a:t> using techniques like SMOTE significantly improves recall and sensitivity.</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Integration of clinical and demographic data</a:t>
            </a:r>
            <a:r>
              <a:rPr lang="en-US" sz="2600" dirty="0">
                <a:latin typeface="Times New Roman" panose="02020603050405020304" pitchFamily="18" charset="0"/>
                <a:cs typeface="Times New Roman" panose="02020603050405020304" pitchFamily="18" charset="0"/>
              </a:rPr>
              <a:t> improves prediction specificity.</a:t>
            </a:r>
          </a:p>
          <a:p>
            <a:pPr>
              <a:buFont typeface="Arial" panose="020B0604020202020204" pitchFamily="34" charset="0"/>
              <a:buChar char="•"/>
            </a:pPr>
            <a:r>
              <a:rPr lang="en-US" sz="2600" b="1" dirty="0">
                <a:latin typeface="Times New Roman" panose="02020603050405020304" pitchFamily="18" charset="0"/>
                <a:cs typeface="Times New Roman" panose="02020603050405020304" pitchFamily="18" charset="0"/>
              </a:rPr>
              <a:t>Explainable AI (XAI)</a:t>
            </a:r>
            <a:r>
              <a:rPr lang="en-US" sz="2600" dirty="0">
                <a:latin typeface="Times New Roman" panose="02020603050405020304" pitchFamily="18" charset="0"/>
                <a:cs typeface="Times New Roman" panose="02020603050405020304" pitchFamily="18" charset="0"/>
              </a:rPr>
              <a:t> is increasingly recommended to support transparency in medical decision-making.</a:t>
            </a:r>
          </a:p>
          <a:p>
            <a:endParaRPr lang="en-IN" sz="26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39A6E23D-A5D8-BE38-914C-4697198F055E}"/>
              </a:ext>
            </a:extLst>
          </p:cNvPr>
          <p:cNvSpPr>
            <a:spLocks noGrp="1"/>
          </p:cNvSpPr>
          <p:nvPr>
            <p:ph type="title"/>
          </p:nvPr>
        </p:nvSpPr>
        <p:spPr>
          <a:xfrm>
            <a:off x="-555522" y="261268"/>
            <a:ext cx="10972800" cy="563562"/>
          </a:xfrm>
        </p:spPr>
        <p:txBody>
          <a:bodyPr>
            <a:noAutofit/>
          </a:bodyPr>
          <a:lstStyle/>
          <a:p>
            <a:pPr algn="ctr">
              <a:lnSpc>
                <a:spcPct val="150000"/>
              </a:lnSpc>
            </a:pPr>
            <a:r>
              <a:rPr lang="en-US" sz="3200" dirty="0">
                <a:latin typeface="Times New Roman" panose="02020603050405020304" pitchFamily="18" charset="0"/>
                <a:cs typeface="Times New Roman" panose="02020603050405020304" pitchFamily="18" charset="0"/>
              </a:rPr>
              <a:t>Observations from the literature review</a:t>
            </a:r>
          </a:p>
        </p:txBody>
      </p:sp>
    </p:spTree>
    <p:extLst>
      <p:ext uri="{BB962C8B-B14F-4D97-AF65-F5344CB8AC3E}">
        <p14:creationId xmlns:p14="http://schemas.microsoft.com/office/powerpoint/2010/main" val="269480186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28F11-9544-18C8-69F6-B6B1393AAE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D3710E-1FD6-A145-E602-76470D00842A}"/>
              </a:ext>
            </a:extLst>
          </p:cNvPr>
          <p:cNvSpPr>
            <a:spLocks noGrp="1"/>
          </p:cNvSpPr>
          <p:nvPr>
            <p:ph type="title"/>
          </p:nvPr>
        </p:nvSpPr>
        <p:spPr>
          <a:xfrm>
            <a:off x="-290051" y="261267"/>
            <a:ext cx="10972800" cy="563562"/>
          </a:xfrm>
        </p:spPr>
        <p:txBody>
          <a:bodyPr>
            <a:noAutofit/>
          </a:bodyPr>
          <a:lstStyle/>
          <a:p>
            <a:pPr algn="ctr">
              <a:lnSpc>
                <a:spcPct val="150000"/>
              </a:lnSpc>
            </a:pPr>
            <a:r>
              <a:rPr lang="en-US" sz="3200" dirty="0">
                <a:latin typeface="Times New Roman" panose="02020603050405020304" pitchFamily="18" charset="0"/>
                <a:cs typeface="Times New Roman" panose="02020603050405020304" pitchFamily="18" charset="0"/>
              </a:rPr>
              <a:t>Limitations of the literature review</a:t>
            </a:r>
          </a:p>
        </p:txBody>
      </p:sp>
      <p:sp>
        <p:nvSpPr>
          <p:cNvPr id="4" name="Rectangle 1">
            <a:extLst>
              <a:ext uri="{FF2B5EF4-FFF2-40B4-BE49-F238E27FC236}">
                <a16:creationId xmlns:a16="http://schemas.microsoft.com/office/drawing/2014/main" id="{1E204603-C1A6-31DC-0DD0-82CAB8E8F02A}"/>
              </a:ext>
            </a:extLst>
          </p:cNvPr>
          <p:cNvSpPr>
            <a:spLocks noGrp="1" noChangeArrowheads="1"/>
          </p:cNvSpPr>
          <p:nvPr>
            <p:ph idx="1"/>
          </p:nvPr>
        </p:nvSpPr>
        <p:spPr bwMode="auto">
          <a:xfrm>
            <a:off x="808039" y="1172645"/>
            <a:ext cx="10539516"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models rely on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features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(age, pregnancies, smoking), ignoring clinical factors like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HPV or Pap smear results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eaLnBrk="0" fontAlgn="base" hangingPunct="0">
              <a:spcBef>
                <a:spcPct val="0"/>
              </a:spcBef>
              <a:spcAft>
                <a:spcPct val="0"/>
              </a:spcAf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Binary classification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commonly used, which lacks nuanced risk levels (e.g., low, medium, high).</a:t>
            </a:r>
          </a:p>
          <a:p>
            <a:pPr eaLnBrk="0" fontAlgn="base" hangingPunct="0">
              <a:spcBef>
                <a:spcPct val="0"/>
              </a:spcBef>
              <a:spcAft>
                <a:spcPct val="0"/>
              </a:spcAf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Clinical validation</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real-world settings is missing or underreported.</a:t>
            </a:r>
          </a:p>
          <a:p>
            <a:pPr eaLnBrk="0" fontAlgn="base" hangingPunct="0">
              <a:spcBef>
                <a:spcPct val="0"/>
              </a:spcBef>
              <a:spcAft>
                <a:spcPct val="0"/>
              </a:spcAf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and mobile support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restricts accessibility in rural populations.</a:t>
            </a:r>
          </a:p>
          <a:p>
            <a:pPr eaLnBrk="0" fontAlgn="base" hangingPunct="0">
              <a:spcBef>
                <a:spcPct val="0"/>
              </a:spcBef>
              <a:spcAft>
                <a:spcPct val="0"/>
              </a:spcAf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Few studies address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privacy, security</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integration with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EHR systems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eaLnBrk="0" fontAlgn="base" hangingPunct="0">
              <a:spcBef>
                <a:spcPct val="0"/>
              </a:spcBef>
              <a:spcAft>
                <a:spcPct val="0"/>
              </a:spcAf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use of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models</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combining both behavioral and clinical features.</a:t>
            </a:r>
          </a:p>
          <a:p>
            <a:pPr eaLnBrk="0" fontAlgn="base" hangingPunct="0">
              <a:spcBef>
                <a:spcPct val="0"/>
              </a:spcBef>
              <a:spcAft>
                <a:spcPct val="0"/>
              </a:spcAf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Minimal focus on </a:t>
            </a: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or cloud-based deployment</a:t>
            </a: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rural accessibility.</a:t>
            </a:r>
          </a:p>
        </p:txBody>
      </p:sp>
    </p:spTree>
    <p:extLst>
      <p:ext uri="{BB962C8B-B14F-4D97-AF65-F5344CB8AC3E}">
        <p14:creationId xmlns:p14="http://schemas.microsoft.com/office/powerpoint/2010/main" val="69518536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CB7FF-001D-91D5-1F2F-062E72D393F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E5D8E53-5C9F-E235-0946-B6A3BAED7793}"/>
              </a:ext>
            </a:extLst>
          </p:cNvPr>
          <p:cNvSpPr>
            <a:spLocks noGrp="1"/>
          </p:cNvSpPr>
          <p:nvPr>
            <p:ph type="title"/>
          </p:nvPr>
        </p:nvSpPr>
        <p:spPr/>
        <p:txBody>
          <a:bodyPr>
            <a:noAutofit/>
          </a:bodyPr>
          <a:lstStyle/>
          <a:p>
            <a:pPr algn="ctr">
              <a:lnSpc>
                <a:spcPct val="150000"/>
              </a:lnSpc>
            </a:pPr>
            <a:r>
              <a:rPr lang="en-US" sz="3200" dirty="0">
                <a:latin typeface="Times New Roman" panose="02020603050405020304" pitchFamily="18" charset="0"/>
                <a:cs typeface="Times New Roman" panose="02020603050405020304" pitchFamily="18" charset="0"/>
              </a:rPr>
              <a:t>Objectives </a:t>
            </a:r>
          </a:p>
        </p:txBody>
      </p:sp>
      <p:sp>
        <p:nvSpPr>
          <p:cNvPr id="4" name="Rectangle 3">
            <a:extLst>
              <a:ext uri="{FF2B5EF4-FFF2-40B4-BE49-F238E27FC236}">
                <a16:creationId xmlns:a16="http://schemas.microsoft.com/office/drawing/2014/main" id="{132D5C3E-116D-28BF-2A6F-67E15F70AB0D}"/>
              </a:ext>
            </a:extLst>
          </p:cNvPr>
          <p:cNvSpPr txBox="1">
            <a:spLocks noChangeArrowheads="1"/>
          </p:cNvSpPr>
          <p:nvPr/>
        </p:nvSpPr>
        <p:spPr bwMode="auto">
          <a:xfrm>
            <a:off x="805118" y="930369"/>
            <a:ext cx="10581763" cy="5786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pPr>
            <a:r>
              <a:rPr lang="en-US" altLang="en-US" sz="2400" b="1" dirty="0">
                <a:latin typeface="Times New Roman" panose="02020603050405020304" pitchFamily="18" charset="0"/>
                <a:cs typeface="Times New Roman" panose="02020603050405020304" pitchFamily="18" charset="0"/>
              </a:rPr>
              <a:t>Predictive Model Development</a:t>
            </a:r>
          </a:p>
          <a:p>
            <a:pPr marL="365760" indent="0" eaLnBrk="0" fontAlgn="base" hangingPunct="0">
              <a:spcBef>
                <a:spcPct val="0"/>
              </a:spcBef>
              <a:spcAft>
                <a:spcPts val="300"/>
              </a:spcAft>
              <a:buFont typeface="Arial" pitchFamily="34" charset="0"/>
              <a:buNone/>
            </a:pPr>
            <a:r>
              <a:rPr lang="en-US" altLang="en-US" sz="2400" dirty="0">
                <a:latin typeface="Times New Roman" panose="02020603050405020304" pitchFamily="18" charset="0"/>
                <a:cs typeface="Times New Roman" panose="02020603050405020304" pitchFamily="18" charset="0"/>
              </a:rPr>
              <a:t>Implement Machine Learning algorithms to analyze patient data and identify high-risk individuals.</a:t>
            </a:r>
          </a:p>
          <a:p>
            <a:pPr eaLnBrk="0" fontAlgn="base" hangingPunct="0">
              <a:spcBef>
                <a:spcPct val="0"/>
              </a:spcBef>
              <a:spcAft>
                <a:spcPct val="0"/>
              </a:spcAft>
            </a:pPr>
            <a:r>
              <a:rPr lang="en-US" altLang="en-US" sz="2400" b="1" dirty="0">
                <a:latin typeface="Times New Roman" panose="02020603050405020304" pitchFamily="18" charset="0"/>
                <a:cs typeface="Times New Roman" panose="02020603050405020304" pitchFamily="18" charset="0"/>
              </a:rPr>
              <a:t>Enhanced Diagnostic Efficiency</a:t>
            </a:r>
            <a:endParaRPr lang="en-US" altLang="en-US" sz="2400" dirty="0">
              <a:latin typeface="Times New Roman" panose="02020603050405020304" pitchFamily="18" charset="0"/>
              <a:cs typeface="Times New Roman" panose="02020603050405020304" pitchFamily="18" charset="0"/>
            </a:endParaRPr>
          </a:p>
          <a:p>
            <a:pPr marL="365760" indent="0" eaLnBrk="0" fontAlgn="base" hangingPunct="0">
              <a:spcBef>
                <a:spcPct val="0"/>
              </a:spcBef>
              <a:spcAft>
                <a:spcPts val="300"/>
              </a:spcAft>
              <a:buFont typeface="Arial" pitchFamily="34" charset="0"/>
              <a:buNone/>
            </a:pPr>
            <a:r>
              <a:rPr lang="en-US" altLang="en-US" sz="2400" dirty="0">
                <a:latin typeface="Times New Roman" panose="02020603050405020304" pitchFamily="18" charset="0"/>
                <a:cs typeface="Times New Roman" panose="02020603050405020304" pitchFamily="18" charset="0"/>
              </a:rPr>
              <a:t>Use data-driven techniques to improve accuracy, reduce diagnostic time, and support medical decision-making.</a:t>
            </a:r>
          </a:p>
          <a:p>
            <a:pPr eaLnBrk="0" fontAlgn="base" hangingPunct="0">
              <a:spcBef>
                <a:spcPct val="0"/>
              </a:spcBef>
              <a:spcAft>
                <a:spcPct val="0"/>
              </a:spcAft>
            </a:pPr>
            <a:r>
              <a:rPr lang="en-US" altLang="en-US" sz="2400" b="1" dirty="0">
                <a:latin typeface="Times New Roman" panose="02020603050405020304" pitchFamily="18" charset="0"/>
                <a:cs typeface="Times New Roman" panose="02020603050405020304" pitchFamily="18" charset="0"/>
              </a:rPr>
              <a:t>Real-Time Risk Assessment</a:t>
            </a:r>
            <a:endParaRPr lang="en-US" altLang="en-US" sz="2400" dirty="0">
              <a:latin typeface="Times New Roman" panose="02020603050405020304" pitchFamily="18" charset="0"/>
              <a:cs typeface="Times New Roman" panose="02020603050405020304" pitchFamily="18" charset="0"/>
            </a:endParaRPr>
          </a:p>
          <a:p>
            <a:pPr marL="365760" indent="0" eaLnBrk="0" fontAlgn="base" hangingPunct="0">
              <a:spcBef>
                <a:spcPct val="0"/>
              </a:spcBef>
              <a:spcAft>
                <a:spcPts val="300"/>
              </a:spcAft>
              <a:buFont typeface="Arial" pitchFamily="34" charset="0"/>
              <a:buNone/>
            </a:pPr>
            <a:r>
              <a:rPr lang="en-US" altLang="en-US" sz="2400" dirty="0">
                <a:latin typeface="Times New Roman" panose="02020603050405020304" pitchFamily="18" charset="0"/>
                <a:cs typeface="Times New Roman" panose="02020603050405020304" pitchFamily="18" charset="0"/>
              </a:rPr>
              <a:t>Generate immediate risk predictions to help healthcare professionals identify and monitor high-risk patients.</a:t>
            </a:r>
          </a:p>
          <a:p>
            <a:pPr marL="365760" eaLnBrk="0" fontAlgn="base" hangingPunct="0">
              <a:spcBef>
                <a:spcPct val="0"/>
              </a:spcBef>
              <a:spcAft>
                <a:spcPts val="300"/>
              </a:spcAft>
            </a:pPr>
            <a:r>
              <a:rPr lang="en-US" sz="2400" b="1" dirty="0">
                <a:latin typeface="Times New Roman" panose="02020603050405020304" pitchFamily="18" charset="0"/>
                <a:cs typeface="Times New Roman" panose="02020603050405020304" pitchFamily="18" charset="0"/>
              </a:rPr>
              <a:t>Interactive Web Interface</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Create a user-friendly web interface for easy data input, prediction viewing, and patient monitoring.</a:t>
            </a:r>
          </a:p>
          <a:p>
            <a:pPr eaLnBrk="0" fontAlgn="base" hangingPunct="0">
              <a:spcBef>
                <a:spcPct val="0"/>
              </a:spcBef>
              <a:spcAft>
                <a:spcPct val="0"/>
              </a:spcAft>
            </a:pPr>
            <a:r>
              <a:rPr lang="en-US" altLang="en-US" sz="2400" b="1" dirty="0">
                <a:latin typeface="Times New Roman" panose="02020603050405020304" pitchFamily="18" charset="0"/>
                <a:cs typeface="Times New Roman" panose="02020603050405020304" pitchFamily="18" charset="0"/>
              </a:rPr>
              <a:t>Improved Preventive Care</a:t>
            </a:r>
            <a:endParaRPr lang="en-US" altLang="en-US" sz="2400" dirty="0">
              <a:latin typeface="Times New Roman" panose="02020603050405020304" pitchFamily="18" charset="0"/>
              <a:cs typeface="Times New Roman" panose="02020603050405020304" pitchFamily="18" charset="0"/>
            </a:endParaRPr>
          </a:p>
          <a:p>
            <a:pPr marL="365760" indent="0" eaLnBrk="0" fontAlgn="base" hangingPunct="0">
              <a:spcBef>
                <a:spcPct val="0"/>
              </a:spcBef>
              <a:spcAft>
                <a:spcPts val="300"/>
              </a:spcAft>
              <a:buFont typeface="Arial" pitchFamily="34" charset="0"/>
              <a:buNone/>
            </a:pPr>
            <a:r>
              <a:rPr lang="en-US" altLang="en-US" sz="2400" dirty="0">
                <a:latin typeface="Times New Roman" panose="02020603050405020304" pitchFamily="18" charset="0"/>
                <a:cs typeface="Times New Roman" panose="02020603050405020304" pitchFamily="18" charset="0"/>
              </a:rPr>
              <a:t>Enable early detection and timely medical interventions to lower cervical cancer-related deaths.</a:t>
            </a:r>
          </a:p>
        </p:txBody>
      </p:sp>
    </p:spTree>
    <p:extLst>
      <p:ext uri="{BB962C8B-B14F-4D97-AF65-F5344CB8AC3E}">
        <p14:creationId xmlns:p14="http://schemas.microsoft.com/office/powerpoint/2010/main" val="120825269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9618-48CC-E190-ECE9-0ED813CAB87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9FA628F-2ADF-3838-19A4-F5C7D3B047C6}"/>
              </a:ext>
            </a:extLst>
          </p:cNvPr>
          <p:cNvSpPr>
            <a:spLocks noGrp="1"/>
          </p:cNvSpPr>
          <p:nvPr>
            <p:ph type="title"/>
          </p:nvPr>
        </p:nvSpPr>
        <p:spPr>
          <a:xfrm>
            <a:off x="792106" y="138036"/>
            <a:ext cx="10972800" cy="563562"/>
          </a:xfrm>
        </p:spPr>
        <p:txBody>
          <a:bodyPr>
            <a:noAutofit/>
          </a:bodyPr>
          <a:lstStyle/>
          <a:p>
            <a:pPr algn="ctr">
              <a:lnSpc>
                <a:spcPct val="150000"/>
              </a:lnSpc>
            </a:pPr>
            <a:r>
              <a:rPr lang="en-US" sz="3200">
                <a:latin typeface="Times New Roman" panose="02020603050405020304" pitchFamily="18" charset="0"/>
                <a:cs typeface="Times New Roman" panose="02020603050405020304" pitchFamily="18" charset="0"/>
              </a:rPr>
              <a:t>Requirements</a:t>
            </a:r>
          </a:p>
        </p:txBody>
      </p:sp>
      <p:sp>
        <p:nvSpPr>
          <p:cNvPr id="4" name="Content Placeholder 1">
            <a:extLst>
              <a:ext uri="{FF2B5EF4-FFF2-40B4-BE49-F238E27FC236}">
                <a16:creationId xmlns:a16="http://schemas.microsoft.com/office/drawing/2014/main" id="{BA693DB4-4330-3DD7-05A0-6C79D84D95EE}"/>
              </a:ext>
            </a:extLst>
          </p:cNvPr>
          <p:cNvSpPr txBox="1">
            <a:spLocks/>
          </p:cNvSpPr>
          <p:nvPr/>
        </p:nvSpPr>
        <p:spPr>
          <a:xfrm>
            <a:off x="905885" y="1213214"/>
            <a:ext cx="10034105" cy="5201817"/>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buFont typeface="Arial" pitchFamily="34" charset="0"/>
              <a:buNone/>
            </a:pPr>
            <a:r>
              <a:rPr lang="en-US" sz="3000" b="1" dirty="0">
                <a:latin typeface="Times New Roman" panose="02020603050405020304" pitchFamily="18" charset="0"/>
                <a:cs typeface="Times New Roman" panose="02020603050405020304" pitchFamily="18" charset="0"/>
              </a:rPr>
              <a:t>Hardware Requirements:</a:t>
            </a:r>
          </a:p>
          <a:p>
            <a:pPr fontAlgn="auto">
              <a:spcAft>
                <a:spcPts val="0"/>
              </a:spcAft>
            </a:pPr>
            <a:r>
              <a:rPr lang="en-US" sz="2800" b="1" dirty="0">
                <a:latin typeface="Times New Roman" panose="02020603050405020304" pitchFamily="18" charset="0"/>
                <a:cs typeface="Times New Roman" panose="02020603050405020304" pitchFamily="18" charset="0"/>
              </a:rPr>
              <a:t>Processor: </a:t>
            </a:r>
          </a:p>
          <a:p>
            <a:pPr marL="0" indent="0" fontAlgn="auto">
              <a:spcAft>
                <a:spcPts val="0"/>
              </a:spcAft>
              <a:buFont typeface="Arial" pitchFamily="34" charset="0"/>
              <a:buNone/>
            </a:pP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Intel Core i7 or AMD Ryzen 7</a:t>
            </a:r>
          </a:p>
          <a:p>
            <a:pPr fontAlgn="auto">
              <a:spcAft>
                <a:spcPts val="0"/>
              </a:spcAft>
            </a:pPr>
            <a:r>
              <a:rPr lang="en-US" sz="2800" b="1" dirty="0">
                <a:latin typeface="Times New Roman" panose="02020603050405020304" pitchFamily="18" charset="0"/>
                <a:cs typeface="Times New Roman" panose="02020603050405020304" pitchFamily="18" charset="0"/>
              </a:rPr>
              <a:t>RAM:</a:t>
            </a:r>
            <a:r>
              <a:rPr lang="en-US" sz="2800" dirty="0">
                <a:latin typeface="Times New Roman" panose="02020603050405020304" pitchFamily="18" charset="0"/>
                <a:cs typeface="Times New Roman" panose="02020603050405020304" pitchFamily="18" charset="0"/>
              </a:rPr>
              <a:t> </a:t>
            </a:r>
          </a:p>
          <a:p>
            <a:pPr marL="0" indent="0" fontAlgn="auto">
              <a:spcAft>
                <a:spcPts val="0"/>
              </a:spcAft>
              <a:buFont typeface="Arial" pitchFamily="34" charset="0"/>
              <a:buNone/>
            </a:pPr>
            <a:r>
              <a:rPr lang="en-US"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Minimum 16GB</a:t>
            </a:r>
          </a:p>
          <a:p>
            <a:pPr fontAlgn="auto">
              <a:spcAft>
                <a:spcPts val="0"/>
              </a:spcAft>
            </a:pPr>
            <a:r>
              <a:rPr lang="en-US" sz="2800" b="1" dirty="0">
                <a:latin typeface="Times New Roman" panose="02020603050405020304" pitchFamily="18" charset="0"/>
                <a:cs typeface="Times New Roman" panose="02020603050405020304" pitchFamily="18" charset="0"/>
              </a:rPr>
              <a:t>Storage:</a:t>
            </a:r>
          </a:p>
          <a:p>
            <a:pPr marL="0" indent="0" fontAlgn="auto">
              <a:spcAft>
                <a:spcPts val="0"/>
              </a:spcAft>
              <a:buFont typeface="Arial" pitchFamily="34" charset="0"/>
              <a:buNone/>
            </a:pPr>
            <a:r>
              <a:rPr lang="en-US" sz="2800" dirty="0">
                <a:latin typeface="Times New Roman" panose="02020603050405020304" pitchFamily="18" charset="0"/>
                <a:cs typeface="Times New Roman" panose="02020603050405020304" pitchFamily="18" charset="0"/>
              </a:rPr>
              <a:t>	 512GB SSD</a:t>
            </a:r>
          </a:p>
          <a:p>
            <a:pPr fontAlgn="auto">
              <a:spcAft>
                <a:spcPts val="0"/>
              </a:spcAft>
            </a:pPr>
            <a:r>
              <a:rPr lang="en-US" sz="2800" b="1" dirty="0">
                <a:latin typeface="Times New Roman" panose="02020603050405020304" pitchFamily="18" charset="0"/>
                <a:cs typeface="Times New Roman" panose="02020603050405020304" pitchFamily="18" charset="0"/>
              </a:rPr>
              <a:t>GPU (Optional for Deep Learning): </a:t>
            </a:r>
          </a:p>
          <a:p>
            <a:pPr marL="0" indent="0" fontAlgn="auto">
              <a:spcAft>
                <a:spcPts val="0"/>
              </a:spcAft>
              <a:buFont typeface="Arial" pitchFamily="34" charset="0"/>
              <a:buNone/>
            </a:pPr>
            <a:r>
              <a:rPr lang="en-US" sz="2800" dirty="0">
                <a:latin typeface="Times New Roman" panose="02020603050405020304" pitchFamily="18" charset="0"/>
                <a:cs typeface="Times New Roman" panose="02020603050405020304" pitchFamily="18" charset="0"/>
              </a:rPr>
              <a:t>	NVIDIA RTX 3060</a:t>
            </a:r>
          </a:p>
          <a:p>
            <a:pPr fontAlgn="auto">
              <a:spcAft>
                <a:spcPts val="0"/>
              </a:spcAft>
              <a:buFont typeface="Arial" pitchFamily="34" charset="0"/>
              <a:buNone/>
            </a:pPr>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662484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E54BDC-73F9-14D7-65A0-E1346FC8EE3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404308F-3961-9A01-FF12-FA2172E1A004}"/>
              </a:ext>
            </a:extLst>
          </p:cNvPr>
          <p:cNvSpPr>
            <a:spLocks noGrp="1"/>
          </p:cNvSpPr>
          <p:nvPr>
            <p:ph type="title"/>
          </p:nvPr>
        </p:nvSpPr>
        <p:spPr>
          <a:xfrm>
            <a:off x="792106" y="138036"/>
            <a:ext cx="10972800" cy="563562"/>
          </a:xfrm>
        </p:spPr>
        <p:txBody>
          <a:bodyPr>
            <a:noAutofit/>
          </a:bodyPr>
          <a:lstStyle/>
          <a:p>
            <a:pPr algn="ctr">
              <a:lnSpc>
                <a:spcPct val="150000"/>
              </a:lnSpc>
            </a:pPr>
            <a:r>
              <a:rPr lang="en-US" sz="3200">
                <a:latin typeface="Times New Roman" panose="02020603050405020304" pitchFamily="18" charset="0"/>
                <a:cs typeface="Times New Roman" panose="02020603050405020304" pitchFamily="18" charset="0"/>
              </a:rPr>
              <a:t>Requirements</a:t>
            </a:r>
          </a:p>
        </p:txBody>
      </p:sp>
      <p:sp>
        <p:nvSpPr>
          <p:cNvPr id="8" name="Content Placeholder 1">
            <a:extLst>
              <a:ext uri="{FF2B5EF4-FFF2-40B4-BE49-F238E27FC236}">
                <a16:creationId xmlns:a16="http://schemas.microsoft.com/office/drawing/2014/main" id="{7A86C5B1-5917-5B1E-D5D4-849BBF038C70}"/>
              </a:ext>
            </a:extLst>
          </p:cNvPr>
          <p:cNvSpPr>
            <a:spLocks noGrp="1"/>
          </p:cNvSpPr>
          <p:nvPr>
            <p:ph idx="1"/>
          </p:nvPr>
        </p:nvSpPr>
        <p:spPr>
          <a:xfrm>
            <a:off x="753485" y="1060814"/>
            <a:ext cx="10034105" cy="5201817"/>
          </a:xfrm>
        </p:spPr>
        <p:txBody>
          <a:bodyPr vert="horz" lIns="91440" tIns="45720" rIns="91440" bIns="45720" rtlCol="0" anchor="t">
            <a:normAutofit/>
          </a:bodyPr>
          <a:lstStyle/>
          <a:p>
            <a:pPr>
              <a:buNone/>
            </a:pPr>
            <a:r>
              <a:rPr lang="en-US" b="1" dirty="0">
                <a:latin typeface="Times New Roman" panose="02020603050405020304" pitchFamily="18" charset="0"/>
                <a:cs typeface="Times New Roman" panose="02020603050405020304" pitchFamily="18" charset="0"/>
              </a:rPr>
              <a:t>Software Requirements: </a:t>
            </a:r>
          </a:p>
          <a:p>
            <a:pPr rtl="0"/>
            <a:r>
              <a:rPr lang="en-US" sz="2600" b="1" dirty="0">
                <a:effectLst/>
                <a:latin typeface="Times New Roman" panose="02020603050405020304" pitchFamily="18" charset="0"/>
                <a:cs typeface="Times New Roman" panose="02020603050405020304" pitchFamily="18" charset="0"/>
              </a:rPr>
              <a:t>Operating System: </a:t>
            </a:r>
          </a:p>
          <a:p>
            <a:pPr marL="0" indent="0" rtl="0">
              <a:buNone/>
            </a:pPr>
            <a:r>
              <a:rPr lang="en-US" sz="2600" b="1" dirty="0">
                <a:latin typeface="Times New Roman" panose="02020603050405020304" pitchFamily="18" charset="0"/>
                <a:cs typeface="Times New Roman" panose="02020603050405020304" pitchFamily="18" charset="0"/>
              </a:rPr>
              <a:t>	</a:t>
            </a:r>
            <a:r>
              <a:rPr lang="en-US" sz="2600" dirty="0">
                <a:effectLst/>
                <a:latin typeface="Times New Roman" panose="02020603050405020304" pitchFamily="18" charset="0"/>
                <a:cs typeface="Times New Roman" panose="02020603050405020304" pitchFamily="18" charset="0"/>
              </a:rPr>
              <a:t>Windows 10/11</a:t>
            </a:r>
          </a:p>
          <a:p>
            <a:pPr algn="just"/>
            <a:r>
              <a:rPr lang="en-GB" sz="2600" b="1" dirty="0">
                <a:latin typeface="Times New Roman" panose="02020603050405020304" pitchFamily="18" charset="0"/>
                <a:cs typeface="Times New Roman" panose="02020603050405020304" pitchFamily="18" charset="0"/>
              </a:rPr>
              <a:t>Programming Language: </a:t>
            </a:r>
          </a:p>
          <a:p>
            <a:pPr marL="400050" lvl="1" indent="0" algn="just">
              <a:buNone/>
            </a:pPr>
            <a:r>
              <a:rPr lang="en-GB" sz="2600" dirty="0">
                <a:latin typeface="Times New Roman" panose="02020603050405020304" pitchFamily="18" charset="0"/>
                <a:cs typeface="Times New Roman" panose="02020603050405020304" pitchFamily="18" charset="0"/>
              </a:rPr>
              <a:t>Python is the most commonly used language for deep learning. It offers a wide range of libraries and frameworks for data processing, modelling, and visualization. </a:t>
            </a:r>
          </a:p>
          <a:p>
            <a:pPr algn="just"/>
            <a:r>
              <a:rPr lang="en-GB" sz="2600" b="1" dirty="0">
                <a:latin typeface="Times New Roman" panose="02020603050405020304" pitchFamily="18" charset="0"/>
                <a:cs typeface="Times New Roman" panose="02020603050405020304" pitchFamily="18" charset="0"/>
              </a:rPr>
              <a:t>Integrated Development Environment (IDE): </a:t>
            </a:r>
          </a:p>
          <a:p>
            <a:pPr marL="0" indent="0" algn="just">
              <a:buNone/>
            </a:pPr>
            <a:r>
              <a:rPr lang="en-GB" sz="2600" b="1" dirty="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Choose an IDE for Python development. Popular choices include: </a:t>
            </a:r>
          </a:p>
          <a:p>
            <a:pPr marL="0" indent="0" algn="just">
              <a:buNone/>
            </a:pPr>
            <a:r>
              <a:rPr lang="en-GB" sz="2600" dirty="0">
                <a:latin typeface="Times New Roman" panose="02020603050405020304" pitchFamily="18" charset="0"/>
                <a:cs typeface="Times New Roman" panose="02020603050405020304" pitchFamily="18" charset="0"/>
              </a:rPr>
              <a:t>	</a:t>
            </a:r>
            <a:r>
              <a:rPr lang="en-GB" sz="2600" dirty="0" err="1">
                <a:latin typeface="Times New Roman" panose="02020603050405020304" pitchFamily="18" charset="0"/>
                <a:cs typeface="Times New Roman" panose="02020603050405020304" pitchFamily="18" charset="0"/>
              </a:rPr>
              <a:t>Jupyter</a:t>
            </a:r>
            <a:r>
              <a:rPr lang="en-GB" sz="2600" dirty="0">
                <a:latin typeface="Times New Roman" panose="02020603050405020304" pitchFamily="18" charset="0"/>
                <a:cs typeface="Times New Roman" panose="02020603050405020304" pitchFamily="18" charset="0"/>
              </a:rPr>
              <a:t> Notebook </a:t>
            </a:r>
          </a:p>
          <a:p>
            <a:pPr marL="0" indent="0" algn="just">
              <a:buNone/>
            </a:pPr>
            <a:r>
              <a:rPr lang="en-GB" sz="2600" dirty="0">
                <a:latin typeface="Times New Roman" panose="02020603050405020304" pitchFamily="18" charset="0"/>
                <a:cs typeface="Times New Roman" panose="02020603050405020304" pitchFamily="18" charset="0"/>
              </a:rPr>
              <a:t>	Visual Studio Code </a:t>
            </a:r>
          </a:p>
          <a:p>
            <a:pPr marL="0" indent="0" algn="just">
              <a:buNone/>
            </a:pPr>
            <a:endParaRPr lang="en-GB" sz="2600" dirty="0">
              <a:latin typeface="Times New Roman" panose="02020603050405020304" pitchFamily="18" charset="0"/>
              <a:cs typeface="Times New Roman" panose="02020603050405020304" pitchFamily="18" charset="0"/>
            </a:endParaRPr>
          </a:p>
          <a:p>
            <a:pPr rtl="0"/>
            <a:endParaRPr lang="en-US" sz="26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36782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A8A21-42F7-6F97-1C8F-C6A949B53CD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904963F3-1DD7-2B90-9EDC-C87CF721BF1D}"/>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System Architecture</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pic>
        <p:nvPicPr>
          <p:cNvPr id="4" name="Picture 2" descr="A Model for Predicting Cervical Cancer Using Machine Learning Algorithms">
            <a:extLst>
              <a:ext uri="{FF2B5EF4-FFF2-40B4-BE49-F238E27FC236}">
                <a16:creationId xmlns:a16="http://schemas.microsoft.com/office/drawing/2014/main" id="{EAEC1929-81A2-28F9-04B3-8B848E3649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28000" y="1097879"/>
            <a:ext cx="8101012" cy="5400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702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A8A21-42F7-6F97-1C8F-C6A949B53CD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E4303C-691F-B820-CE63-0D061C0EC2F0}"/>
              </a:ext>
            </a:extLst>
          </p:cNvPr>
          <p:cNvSpPr>
            <a:spLocks noGrp="1"/>
          </p:cNvSpPr>
          <p:nvPr>
            <p:ph idx="1"/>
          </p:nvPr>
        </p:nvSpPr>
        <p:spPr>
          <a:xfrm>
            <a:off x="609600" y="1319365"/>
            <a:ext cx="10972800" cy="5400599"/>
          </a:xfrm>
        </p:spPr>
        <p:txBody>
          <a:bodyPr>
            <a:noAutofit/>
          </a:bodyPr>
          <a:lstStyle/>
          <a:p>
            <a:pPr marL="342900" marR="0" lvl="0" indent="-342900" algn="just">
              <a:spcBef>
                <a:spcPts val="600"/>
              </a:spcBef>
              <a:buFont typeface="+mj-lt"/>
              <a:buAutoNum type="arabicPeriod"/>
            </a:pPr>
            <a:r>
              <a:rPr lang="en-US" sz="2400" b="1" dirty="0">
                <a:effectLst/>
                <a:latin typeface="Times New Roman" panose="02020603050405020304" pitchFamily="18" charset="0"/>
                <a:ea typeface="Times New Roman" panose="02020603050405020304" pitchFamily="18" charset="0"/>
              </a:rPr>
              <a:t>Data Preprocessing:</a:t>
            </a:r>
            <a:r>
              <a:rPr lang="en-US" sz="2400" dirty="0">
                <a:effectLst/>
                <a:latin typeface="Times New Roman" panose="02020603050405020304" pitchFamily="18" charset="0"/>
                <a:ea typeface="Times New Roman" panose="02020603050405020304" pitchFamily="18" charset="0"/>
              </a:rPr>
              <a:t> Responsible for cleaning data, normalizing data, feature selection, and preparing structured inputs for training the model.</a:t>
            </a:r>
          </a:p>
          <a:p>
            <a:pPr marL="342900" marR="0" lvl="0" indent="-342900" algn="just">
              <a:spcBef>
                <a:spcPts val="600"/>
              </a:spcBef>
              <a:buFont typeface="+mj-lt"/>
              <a:buAutoNum type="arabicPeriod"/>
            </a:pPr>
            <a:r>
              <a:rPr lang="en-US" sz="2400" b="1" dirty="0">
                <a:effectLst/>
                <a:latin typeface="Times New Roman" panose="02020603050405020304" pitchFamily="18" charset="0"/>
                <a:ea typeface="Times New Roman" panose="02020603050405020304" pitchFamily="18" charset="0"/>
              </a:rPr>
              <a:t>Model Training and Evaluation:</a:t>
            </a:r>
            <a:r>
              <a:rPr lang="en-US" sz="2400" dirty="0">
                <a:effectLst/>
                <a:latin typeface="Times New Roman" panose="02020603050405020304" pitchFamily="18" charset="0"/>
                <a:ea typeface="Times New Roman" panose="02020603050405020304" pitchFamily="18" charset="0"/>
              </a:rPr>
              <a:t> Implements the </a:t>
            </a:r>
            <a:r>
              <a:rPr lang="en-US" sz="2400" dirty="0" err="1">
                <a:effectLst/>
                <a:latin typeface="Times New Roman" panose="02020603050405020304" pitchFamily="18" charset="0"/>
                <a:ea typeface="Times New Roman" panose="02020603050405020304" pitchFamily="18" charset="0"/>
              </a:rPr>
              <a:t>XGBoost</a:t>
            </a:r>
            <a:r>
              <a:rPr lang="en-US" sz="2400" dirty="0">
                <a:effectLst/>
                <a:latin typeface="Times New Roman" panose="02020603050405020304" pitchFamily="18" charset="0"/>
                <a:ea typeface="Times New Roman" panose="02020603050405020304" pitchFamily="18" charset="0"/>
              </a:rPr>
              <a:t> algorithm for learning from the preprocessed dataset and for checking the performance of the model with different classification metrics.</a:t>
            </a:r>
          </a:p>
          <a:p>
            <a:pPr marL="342900" marR="0" lvl="0" indent="-342900" algn="just">
              <a:spcBef>
                <a:spcPts val="600"/>
              </a:spcBef>
              <a:buFont typeface="+mj-lt"/>
              <a:buAutoNum type="arabicPeriod"/>
            </a:pPr>
            <a:r>
              <a:rPr lang="en-US" sz="2400" b="1" dirty="0">
                <a:effectLst/>
                <a:latin typeface="Times New Roman" panose="02020603050405020304" pitchFamily="18" charset="0"/>
                <a:ea typeface="Times New Roman" panose="02020603050405020304" pitchFamily="18" charset="0"/>
              </a:rPr>
              <a:t>Risk Prediction:</a:t>
            </a:r>
            <a:r>
              <a:rPr lang="en-US" sz="2400" dirty="0">
                <a:effectLst/>
                <a:latin typeface="Times New Roman" panose="02020603050405020304" pitchFamily="18" charset="0"/>
                <a:ea typeface="Times New Roman" panose="02020603050405020304" pitchFamily="18" charset="0"/>
              </a:rPr>
              <a:t> Updates with new user information and estimates the chance of cervical cancer based on the trained model.</a:t>
            </a:r>
          </a:p>
          <a:p>
            <a:pPr marL="342900" marR="0" lvl="0" indent="-342900" algn="just">
              <a:spcBef>
                <a:spcPts val="600"/>
              </a:spcBef>
              <a:buFont typeface="+mj-lt"/>
              <a:buAutoNum type="arabicPeriod"/>
            </a:pPr>
            <a:r>
              <a:rPr lang="en-US" sz="2400" b="1" dirty="0">
                <a:effectLst/>
                <a:latin typeface="Times New Roman" panose="02020603050405020304" pitchFamily="18" charset="0"/>
                <a:ea typeface="Times New Roman" panose="02020603050405020304" pitchFamily="18" charset="0"/>
              </a:rPr>
              <a:t>Visualization &amp; Reporting:</a:t>
            </a:r>
            <a:r>
              <a:rPr lang="en-US" sz="2400" dirty="0">
                <a:effectLst/>
                <a:latin typeface="Times New Roman" panose="02020603050405020304" pitchFamily="18" charset="0"/>
                <a:ea typeface="Times New Roman" panose="02020603050405020304" pitchFamily="18" charset="0"/>
              </a:rPr>
              <a:t> Creates plots and charts that offer insights into the data and model dynamics.</a:t>
            </a:r>
          </a:p>
          <a:p>
            <a:pPr marL="342900" marR="0" lvl="0" indent="-342900" algn="just">
              <a:spcBef>
                <a:spcPts val="600"/>
              </a:spcBef>
              <a:buFont typeface="+mj-lt"/>
              <a:buAutoNum type="arabicPeriod"/>
            </a:pPr>
            <a:r>
              <a:rPr lang="en-US" sz="2400" b="1" dirty="0">
                <a:effectLst/>
                <a:latin typeface="Times New Roman" panose="02020603050405020304" pitchFamily="18" charset="0"/>
                <a:ea typeface="Times New Roman" panose="02020603050405020304" pitchFamily="18" charset="0"/>
              </a:rPr>
              <a:t>Web Application:</a:t>
            </a:r>
            <a:r>
              <a:rPr lang="en-US" sz="2400" dirty="0">
                <a:effectLst/>
                <a:latin typeface="Times New Roman" panose="02020603050405020304" pitchFamily="18" charset="0"/>
                <a:ea typeface="Times New Roman" panose="02020603050405020304" pitchFamily="18" charset="0"/>
              </a:rPr>
              <a:t> Offers an easy-to-use interface for inputting patient data and displaying prediction outcomes.</a:t>
            </a:r>
          </a:p>
          <a:p>
            <a:pPr marL="342900" marR="0" lvl="0" indent="-342900" algn="just">
              <a:spcBef>
                <a:spcPts val="600"/>
              </a:spcBef>
              <a:buFont typeface="+mj-lt"/>
              <a:buAutoNum type="arabicPeriod"/>
            </a:pPr>
            <a:r>
              <a:rPr lang="en-US" sz="2400" b="1" dirty="0">
                <a:effectLst/>
                <a:latin typeface="Times New Roman" panose="02020603050405020304" pitchFamily="18" charset="0"/>
                <a:ea typeface="Times New Roman" panose="02020603050405020304" pitchFamily="18" charset="0"/>
              </a:rPr>
              <a:t>Dataset Management:</a:t>
            </a:r>
            <a:r>
              <a:rPr lang="en-US" sz="2400" dirty="0">
                <a:effectLst/>
                <a:latin typeface="Times New Roman" panose="02020603050405020304" pitchFamily="18" charset="0"/>
                <a:ea typeface="Times New Roman" panose="02020603050405020304" pitchFamily="18" charset="0"/>
              </a:rPr>
              <a:t> Manages and regulations of training and test datasets.</a:t>
            </a:r>
          </a:p>
          <a:p>
            <a:pPr marL="514350" indent="-514350">
              <a:buFont typeface="+mj-lt"/>
              <a:buAutoNum type="arabicPeriod"/>
            </a:pPr>
            <a:endParaRPr lang="en-IN" sz="2400" dirty="0"/>
          </a:p>
        </p:txBody>
      </p:sp>
      <p:sp>
        <p:nvSpPr>
          <p:cNvPr id="3" name="Title 2">
            <a:extLst>
              <a:ext uri="{FF2B5EF4-FFF2-40B4-BE49-F238E27FC236}">
                <a16:creationId xmlns:a16="http://schemas.microsoft.com/office/drawing/2014/main" id="{904963F3-1DD7-2B90-9EDC-C87CF721BF1D}"/>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List of Modules</a:t>
            </a: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990173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A8A21-42F7-6F97-1C8F-C6A949B53CD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E4303C-691F-B820-CE63-0D061C0EC2F0}"/>
              </a:ext>
            </a:extLst>
          </p:cNvPr>
          <p:cNvSpPr>
            <a:spLocks noGrp="1"/>
          </p:cNvSpPr>
          <p:nvPr>
            <p:ph idx="1"/>
          </p:nvPr>
        </p:nvSpPr>
        <p:spPr>
          <a:xfrm>
            <a:off x="609600" y="974648"/>
            <a:ext cx="10972800" cy="5400599"/>
          </a:xfrm>
        </p:spPr>
        <p:txBody>
          <a:bodyPr vert="horz" lIns="91440" tIns="45720" rIns="91440" bIns="45720" rtlCol="0" anchor="t">
            <a:normAutofit/>
          </a:bodyPr>
          <a:lstStyle/>
          <a:p>
            <a:pPr marL="0" indent="0">
              <a:buNone/>
            </a:pPr>
            <a:r>
              <a:rPr lang="en-US" dirty="0">
                <a:latin typeface="Times New Roman" panose="02020603050405020304" pitchFamily="18" charset="0"/>
                <a:cs typeface="Times New Roman" panose="02020603050405020304" pitchFamily="18" charset="0"/>
              </a:rPr>
              <a:t>Algorithm</a:t>
            </a:r>
            <a:r>
              <a:rPr lang="en-US" dirty="0"/>
              <a:t>:</a:t>
            </a:r>
            <a:endParaRPr lang="en-IN" dirty="0"/>
          </a:p>
          <a:p>
            <a:pPr marL="0" indent="0">
              <a:buNone/>
            </a:pP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a:p>
            <a:pPr marL="0" indent="0">
              <a:buNone/>
            </a:pPr>
            <a:endParaRPr lang="en-US" dirty="0">
              <a:ea typeface="Calibri"/>
              <a:cs typeface="Calibri"/>
            </a:endParaRPr>
          </a:p>
        </p:txBody>
      </p:sp>
      <p:sp>
        <p:nvSpPr>
          <p:cNvPr id="4" name="Rectangle 3">
            <a:extLst>
              <a:ext uri="{FF2B5EF4-FFF2-40B4-BE49-F238E27FC236}">
                <a16:creationId xmlns:a16="http://schemas.microsoft.com/office/drawing/2014/main" id="{A5849645-CCF4-4789-2F81-05351AEB1E7B}"/>
              </a:ext>
            </a:extLst>
          </p:cNvPr>
          <p:cNvSpPr>
            <a:spLocks noChangeArrowheads="1"/>
          </p:cNvSpPr>
          <p:nvPr/>
        </p:nvSpPr>
        <p:spPr bwMode="auto">
          <a:xfrm rot="10800000" flipV="1">
            <a:off x="2128603" y="1464031"/>
            <a:ext cx="8829332"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Data</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Read dataset into Pandas </a:t>
            </a:r>
            <a:r>
              <a:rPr kumimoji="0" lang="en-US" altLang="en-US" sz="25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DataFrame</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 Missing Values</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Fill missing values using the median.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 Duplicates &amp; Inconsistencies</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Drop duplicate records.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EDA &amp; Heatmap</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Generate a heatmap to visualize feature correlations.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Selection</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Remove highly correlated features.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Normalize Data</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Standardize numerical values for better model performance.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Encode Categorical Data</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Convert categorical features into numerical form.</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5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Preprocessed Data Ready</a:t>
            </a:r>
            <a:r>
              <a:rPr kumimoji="0" lang="en-US" altLang="en-US" sz="25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Output is cleaned and prepared for ML models.</a:t>
            </a:r>
          </a:p>
        </p:txBody>
      </p:sp>
      <p:sp>
        <p:nvSpPr>
          <p:cNvPr id="7" name="Title 6">
            <a:extLst>
              <a:ext uri="{FF2B5EF4-FFF2-40B4-BE49-F238E27FC236}">
                <a16:creationId xmlns:a16="http://schemas.microsoft.com/office/drawing/2014/main" id="{F718411A-5BBB-324D-6E0B-D0AEA56A8CC9}"/>
              </a:ext>
            </a:extLst>
          </p:cNvPr>
          <p:cNvSpPr>
            <a:spLocks noGrp="1"/>
          </p:cNvSpPr>
          <p:nvPr>
            <p:ph type="title"/>
          </p:nvPr>
        </p:nvSpPr>
        <p:spPr/>
        <p:txBody>
          <a:bodyPr/>
          <a:lstStyle/>
          <a:p>
            <a:endParaRPr lang="en-US"/>
          </a:p>
        </p:txBody>
      </p:sp>
      <p:sp>
        <p:nvSpPr>
          <p:cNvPr id="8" name="Title 2">
            <a:extLst>
              <a:ext uri="{FF2B5EF4-FFF2-40B4-BE49-F238E27FC236}">
                <a16:creationId xmlns:a16="http://schemas.microsoft.com/office/drawing/2014/main" id="{47E2427F-5FF6-CA1C-FEA9-6F88F9F36C8A}"/>
              </a:ext>
            </a:extLst>
          </p:cNvPr>
          <p:cNvSpPr txBox="1">
            <a:spLocks/>
          </p:cNvSpPr>
          <p:nvPr/>
        </p:nvSpPr>
        <p:spPr>
          <a:xfrm>
            <a:off x="792106" y="138036"/>
            <a:ext cx="10450517"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fontAlgn="auto">
              <a:lnSpc>
                <a:spcPct val="150000"/>
              </a:lnSpc>
              <a:spcAft>
                <a:spcPts val="0"/>
              </a:spcAft>
            </a:pP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Module-I Data Preprocessing</a:t>
            </a: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055157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6358F-9D17-13FD-8A02-1EAAAE949C0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2296E55-6A96-A42F-1755-068CA5357F04}"/>
              </a:ext>
            </a:extLst>
          </p:cNvPr>
          <p:cNvSpPr>
            <a:spLocks noGrp="1"/>
          </p:cNvSpPr>
          <p:nvPr>
            <p:ph idx="1"/>
          </p:nvPr>
        </p:nvSpPr>
        <p:spPr>
          <a:xfrm>
            <a:off x="609600" y="728700"/>
            <a:ext cx="10972800" cy="5400599"/>
          </a:xfrm>
        </p:spPr>
        <p:txBody>
          <a:bodyPr/>
          <a:lstStyle/>
          <a:p>
            <a:pPr marL="0" indent="0">
              <a:buNone/>
            </a:pPr>
            <a:r>
              <a:rPr lang="en-US" dirty="0">
                <a:latin typeface="Times New Roman" panose="02020603050405020304" pitchFamily="18" charset="0"/>
                <a:cs typeface="Times New Roman" panose="02020603050405020304" pitchFamily="18" charset="0"/>
              </a:rPr>
              <a:t>Flowchart</a:t>
            </a:r>
            <a:r>
              <a:rPr lang="en-US" dirty="0"/>
              <a:t>:</a:t>
            </a:r>
            <a:endParaRPr lang="en-IN" dirty="0"/>
          </a:p>
        </p:txBody>
      </p:sp>
      <p:sp>
        <p:nvSpPr>
          <p:cNvPr id="3" name="Title 2">
            <a:extLst>
              <a:ext uri="{FF2B5EF4-FFF2-40B4-BE49-F238E27FC236}">
                <a16:creationId xmlns:a16="http://schemas.microsoft.com/office/drawing/2014/main" id="{F6900339-61F7-211A-C96C-9C5677F83A01}"/>
              </a:ext>
            </a:extLst>
          </p:cNvPr>
          <p:cNvSpPr>
            <a:spLocks noGrp="1"/>
          </p:cNvSpPr>
          <p:nvPr>
            <p:ph type="title"/>
          </p:nvPr>
        </p:nvSpPr>
        <p:spPr>
          <a:xfrm>
            <a:off x="792106" y="138036"/>
            <a:ext cx="10450517"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Module-I Data Preprocessing</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graphicFrame>
        <p:nvGraphicFramePr>
          <p:cNvPr id="4" name="Diagram 3">
            <a:extLst>
              <a:ext uri="{FF2B5EF4-FFF2-40B4-BE49-F238E27FC236}">
                <a16:creationId xmlns:a16="http://schemas.microsoft.com/office/drawing/2014/main" id="{9F8AD83A-36ED-5006-8DCD-46A066850E3B}"/>
              </a:ext>
            </a:extLst>
          </p:cNvPr>
          <p:cNvGraphicFramePr/>
          <p:nvPr>
            <p:extLst>
              <p:ext uri="{D42A27DB-BD31-4B8C-83A1-F6EECF244321}">
                <p14:modId xmlns:p14="http://schemas.microsoft.com/office/powerpoint/2010/main" val="1760150693"/>
              </p:ext>
            </p:extLst>
          </p:nvPr>
        </p:nvGraphicFramePr>
        <p:xfrm>
          <a:off x="2172564" y="1444695"/>
          <a:ext cx="7846871" cy="5152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858514"/>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84A455-F3E9-EEEC-AAE4-4F5152DB79D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8367BE7-6803-EA27-F565-975296F1B627}"/>
              </a:ext>
            </a:extLst>
          </p:cNvPr>
          <p:cNvSpPr>
            <a:spLocks noGrp="1"/>
          </p:cNvSpPr>
          <p:nvPr>
            <p:ph idx="1"/>
          </p:nvPr>
        </p:nvSpPr>
        <p:spPr>
          <a:xfrm>
            <a:off x="609600" y="974648"/>
            <a:ext cx="10972800" cy="5400599"/>
          </a:xfrm>
        </p:spPr>
        <p:txBody>
          <a:bodyPr/>
          <a:lstStyle/>
          <a:p>
            <a:pPr marL="0" indent="0">
              <a:buNone/>
            </a:pPr>
            <a:r>
              <a:rPr lang="en-US" dirty="0">
                <a:latin typeface="Times New Roman" panose="02020603050405020304" pitchFamily="18" charset="0"/>
                <a:cs typeface="Times New Roman" panose="02020603050405020304" pitchFamily="18" charset="0"/>
              </a:rPr>
              <a:t>Source Code:</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B591F77-BDCD-8F94-8C1B-4953206E0A47}"/>
              </a:ext>
            </a:extLst>
          </p:cNvPr>
          <p:cNvPicPr>
            <a:picLocks noChangeAspect="1"/>
          </p:cNvPicPr>
          <p:nvPr/>
        </p:nvPicPr>
        <p:blipFill>
          <a:blip r:embed="rId2"/>
          <a:stretch>
            <a:fillRect/>
          </a:stretch>
        </p:blipFill>
        <p:spPr>
          <a:xfrm>
            <a:off x="1923467" y="1604936"/>
            <a:ext cx="8345065" cy="4991797"/>
          </a:xfrm>
          <a:prstGeom prst="rect">
            <a:avLst/>
          </a:prstGeom>
        </p:spPr>
      </p:pic>
      <p:sp>
        <p:nvSpPr>
          <p:cNvPr id="7" name="Title 6">
            <a:extLst>
              <a:ext uri="{FF2B5EF4-FFF2-40B4-BE49-F238E27FC236}">
                <a16:creationId xmlns:a16="http://schemas.microsoft.com/office/drawing/2014/main" id="{0AB4785A-089F-4FE8-422E-B31C0418D5D0}"/>
              </a:ext>
            </a:extLst>
          </p:cNvPr>
          <p:cNvSpPr>
            <a:spLocks noGrp="1"/>
          </p:cNvSpPr>
          <p:nvPr>
            <p:ph type="title"/>
          </p:nvPr>
        </p:nvSpPr>
        <p:spPr/>
        <p:txBody>
          <a:bodyPr/>
          <a:lstStyle/>
          <a:p>
            <a:endParaRPr lang="en-US"/>
          </a:p>
        </p:txBody>
      </p:sp>
      <p:sp>
        <p:nvSpPr>
          <p:cNvPr id="8" name="Title 2">
            <a:extLst>
              <a:ext uri="{FF2B5EF4-FFF2-40B4-BE49-F238E27FC236}">
                <a16:creationId xmlns:a16="http://schemas.microsoft.com/office/drawing/2014/main" id="{F3B9C1A4-5C5B-0171-8F1B-605256607285}"/>
              </a:ext>
            </a:extLst>
          </p:cNvPr>
          <p:cNvSpPr txBox="1">
            <a:spLocks/>
          </p:cNvSpPr>
          <p:nvPr/>
        </p:nvSpPr>
        <p:spPr>
          <a:xfrm>
            <a:off x="792106" y="138036"/>
            <a:ext cx="10450517"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fontAlgn="auto">
              <a:lnSpc>
                <a:spcPct val="150000"/>
              </a:lnSpc>
              <a:spcAft>
                <a:spcPts val="0"/>
              </a:spcAft>
            </a:pP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Module-I Data Preprocessing</a:t>
            </a: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133563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2037F-BF3C-25A0-59D8-5919CD38EF9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F4E8D8-8E72-3C38-A5E9-E80E419F817B}"/>
              </a:ext>
            </a:extLst>
          </p:cNvPr>
          <p:cNvSpPr>
            <a:spLocks noGrp="1"/>
          </p:cNvSpPr>
          <p:nvPr>
            <p:ph idx="1"/>
          </p:nvPr>
        </p:nvSpPr>
        <p:spPr>
          <a:xfrm>
            <a:off x="789482" y="974648"/>
            <a:ext cx="10972800" cy="5695567"/>
          </a:xfrm>
        </p:spPr>
        <p:txBody>
          <a:bodyPr vert="horz" lIns="91440" tIns="45720" rIns="91440" bIns="45720" rtlCol="0" anchor="t">
            <a:noAutofit/>
          </a:bodyPr>
          <a:lstStyle/>
          <a:p>
            <a:pPr marL="342900" indent="-342900">
              <a:lnSpc>
                <a:spcPct val="150000"/>
              </a:lnSpc>
              <a:buAutoNum type="arabicPeriod"/>
            </a:pPr>
            <a:r>
              <a:rPr lang="en-US" sz="1400" dirty="0">
                <a:latin typeface="Times New Roman"/>
                <a:cs typeface="Times New Roman"/>
              </a:rPr>
              <a:t>Problem Statement</a:t>
            </a:r>
          </a:p>
          <a:p>
            <a:pPr marL="342900" indent="-342900">
              <a:lnSpc>
                <a:spcPct val="150000"/>
              </a:lnSpc>
              <a:buAutoNum type="arabicPeriod"/>
            </a:pPr>
            <a:r>
              <a:rPr lang="en-US" sz="1400" dirty="0">
                <a:latin typeface="Times New Roman"/>
                <a:cs typeface="Times New Roman"/>
              </a:rPr>
              <a:t>Introduction</a:t>
            </a:r>
          </a:p>
          <a:p>
            <a:pPr marL="342900" indent="-342900">
              <a:lnSpc>
                <a:spcPct val="150000"/>
              </a:lnSpc>
              <a:buAutoNum type="arabicPeriod"/>
            </a:pPr>
            <a:r>
              <a:rPr lang="en-US" sz="1400" dirty="0">
                <a:latin typeface="Times New Roman"/>
                <a:cs typeface="Times New Roman"/>
              </a:rPr>
              <a:t>Review of literature</a:t>
            </a:r>
          </a:p>
          <a:p>
            <a:pPr marL="342900" indent="-342900">
              <a:lnSpc>
                <a:spcPct val="150000"/>
              </a:lnSpc>
              <a:buAutoNum type="arabicPeriod"/>
            </a:pPr>
            <a:r>
              <a:rPr lang="en-US" sz="1400" dirty="0">
                <a:latin typeface="Times New Roman"/>
                <a:cs typeface="Times New Roman"/>
              </a:rPr>
              <a:t>Observations from literature review</a:t>
            </a:r>
          </a:p>
          <a:p>
            <a:pPr marL="342900" indent="-342900">
              <a:lnSpc>
                <a:spcPct val="150000"/>
              </a:lnSpc>
              <a:buFontTx/>
              <a:buAutoNum type="arabicPeriod"/>
            </a:pPr>
            <a:r>
              <a:rPr lang="en-US" sz="1400" dirty="0">
                <a:latin typeface="Times New Roman"/>
                <a:cs typeface="Times New Roman"/>
              </a:rPr>
              <a:t>Limitations of literature review</a:t>
            </a:r>
          </a:p>
          <a:p>
            <a:pPr>
              <a:lnSpc>
                <a:spcPct val="150000"/>
              </a:lnSpc>
              <a:buFont typeface="Arial" pitchFamily="34" charset="0"/>
              <a:buAutoNum type="arabicPeriod"/>
            </a:pPr>
            <a:r>
              <a:rPr lang="en-US" sz="1400" dirty="0">
                <a:latin typeface="Times New Roman"/>
                <a:cs typeface="Times New Roman"/>
              </a:rPr>
              <a:t>Objectives</a:t>
            </a:r>
          </a:p>
          <a:p>
            <a:pPr marL="342900" indent="-342900">
              <a:lnSpc>
                <a:spcPct val="150000"/>
              </a:lnSpc>
              <a:buAutoNum type="arabicPeriod"/>
            </a:pPr>
            <a:r>
              <a:rPr lang="en-US" sz="1400" dirty="0">
                <a:latin typeface="Times New Roman"/>
                <a:cs typeface="Times New Roman"/>
              </a:rPr>
              <a:t>Requirements</a:t>
            </a:r>
          </a:p>
          <a:p>
            <a:pPr>
              <a:lnSpc>
                <a:spcPct val="150000"/>
              </a:lnSpc>
              <a:buAutoNum type="arabicPeriod"/>
            </a:pPr>
            <a:r>
              <a:rPr lang="en-US" sz="1400" dirty="0">
                <a:latin typeface="Times New Roman"/>
                <a:cs typeface="Times New Roman"/>
              </a:rPr>
              <a:t>System Architecture</a:t>
            </a:r>
          </a:p>
          <a:p>
            <a:pPr>
              <a:lnSpc>
                <a:spcPct val="150000"/>
              </a:lnSpc>
              <a:buAutoNum type="arabicPeriod"/>
            </a:pPr>
            <a:r>
              <a:rPr lang="en-US" sz="1400" dirty="0">
                <a:latin typeface="Times New Roman"/>
                <a:cs typeface="Times New Roman"/>
              </a:rPr>
              <a:t>Module Descriptions </a:t>
            </a:r>
          </a:p>
          <a:p>
            <a:pPr>
              <a:lnSpc>
                <a:spcPct val="150000"/>
              </a:lnSpc>
              <a:buAutoNum type="arabicPeriod"/>
            </a:pPr>
            <a:r>
              <a:rPr lang="en-US" sz="1400" dirty="0">
                <a:latin typeface="Times New Roman"/>
                <a:cs typeface="Times New Roman"/>
              </a:rPr>
              <a:t>Performance Evalution (with metrics and graphs)</a:t>
            </a:r>
            <a:endParaRPr lang="en-US" sz="1400"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sz="1400" dirty="0">
                <a:latin typeface="Times New Roman"/>
                <a:cs typeface="Times New Roman"/>
              </a:rPr>
              <a:t>Conclusion</a:t>
            </a:r>
            <a:endParaRPr lang="en-US" sz="1400"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sz="1400" dirty="0">
                <a:latin typeface="Times New Roman"/>
                <a:cs typeface="Times New Roman"/>
              </a:rPr>
              <a:t>Advantages of the project</a:t>
            </a:r>
            <a:endParaRPr lang="en-US" sz="1400"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sz="1400" dirty="0">
                <a:latin typeface="Times New Roman"/>
                <a:cs typeface="Times New Roman"/>
              </a:rPr>
              <a:t>Limitations of the project</a:t>
            </a:r>
            <a:endParaRPr lang="en-US" sz="1400"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sz="1400" dirty="0">
                <a:latin typeface="Times New Roman"/>
                <a:cs typeface="Times New Roman"/>
              </a:rPr>
              <a:t>Applications of the project</a:t>
            </a:r>
            <a:endParaRPr lang="en-US" sz="1400"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sz="1400" dirty="0">
                <a:latin typeface="Times New Roman"/>
                <a:cs typeface="Times New Roman"/>
              </a:rPr>
              <a:t>Future Enhancements</a:t>
            </a:r>
            <a:endParaRPr lang="en-US" sz="1400"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sz="1400" dirty="0">
                <a:latin typeface="Times New Roman"/>
                <a:cs typeface="Times New Roman"/>
              </a:rPr>
              <a:t>Publication status</a:t>
            </a:r>
            <a:endParaRPr lang="en-US" sz="1400" dirty="0">
              <a:latin typeface="Times New Roman" panose="02020603050405020304" pitchFamily="18" charset="0"/>
              <a:cs typeface="Times New Roman" panose="02020603050405020304" pitchFamily="18" charset="0"/>
            </a:endParaRPr>
          </a:p>
          <a:p>
            <a:pPr>
              <a:lnSpc>
                <a:spcPct val="150000"/>
              </a:lnSpc>
              <a:buFontTx/>
              <a:buAutoNum type="arabicPeriod"/>
            </a:pPr>
            <a:r>
              <a:rPr lang="en-US" sz="1400" dirty="0">
                <a:latin typeface="Times New Roman"/>
                <a:cs typeface="Times New Roman"/>
              </a:rPr>
              <a:t>References ( Min. of 12 papers)</a:t>
            </a:r>
            <a:endParaRPr lang="en-US" sz="1400" dirty="0"/>
          </a:p>
        </p:txBody>
      </p:sp>
      <p:sp>
        <p:nvSpPr>
          <p:cNvPr id="3" name="Title 2">
            <a:extLst>
              <a:ext uri="{FF2B5EF4-FFF2-40B4-BE49-F238E27FC236}">
                <a16:creationId xmlns:a16="http://schemas.microsoft.com/office/drawing/2014/main" id="{68C7B745-FF8F-90D5-CAD4-FE7D38645D69}"/>
              </a:ext>
            </a:extLst>
          </p:cNvPr>
          <p:cNvSpPr>
            <a:spLocks noGrp="1"/>
          </p:cNvSpPr>
          <p:nvPr>
            <p:ph type="title"/>
          </p:nvPr>
        </p:nvSpPr>
        <p:spPr>
          <a:xfrm>
            <a:off x="322244" y="41108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Agenda</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9397729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0A17B-2443-54B9-2AE4-C82BEE6174A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F84F2F2-FFAC-EA8E-45F6-A46AB7074A59}"/>
              </a:ext>
            </a:extLst>
          </p:cNvPr>
          <p:cNvSpPr>
            <a:spLocks noGrp="1"/>
          </p:cNvSpPr>
          <p:nvPr>
            <p:ph idx="1"/>
          </p:nvPr>
        </p:nvSpPr>
        <p:spPr>
          <a:xfrm>
            <a:off x="609600" y="974648"/>
            <a:ext cx="10972800" cy="5400599"/>
          </a:xfrm>
        </p:spPr>
        <p:txBody>
          <a:bodyPr/>
          <a:lstStyle/>
          <a:p>
            <a:pPr marL="0" indent="0">
              <a:buNone/>
            </a:pPr>
            <a:r>
              <a:rPr lang="en-US" dirty="0">
                <a:latin typeface="Times New Roman" panose="02020603050405020304" pitchFamily="18" charset="0"/>
                <a:cs typeface="Times New Roman" panose="02020603050405020304" pitchFamily="18" charset="0"/>
              </a:rPr>
              <a:t>Source Code:</a:t>
            </a:r>
            <a:endParaRPr lang="en-IN" dirty="0">
              <a:latin typeface="Times New Roman" panose="02020603050405020304" pitchFamily="18" charset="0"/>
              <a:cs typeface="Times New Roman" panose="02020603050405020304" pitchFamily="18" charset="0"/>
            </a:endParaRPr>
          </a:p>
        </p:txBody>
      </p:sp>
      <p:sp>
        <p:nvSpPr>
          <p:cNvPr id="7" name="Title 6">
            <a:extLst>
              <a:ext uri="{FF2B5EF4-FFF2-40B4-BE49-F238E27FC236}">
                <a16:creationId xmlns:a16="http://schemas.microsoft.com/office/drawing/2014/main" id="{561ADFDA-340B-DE6D-4DF6-2C957B256CE8}"/>
              </a:ext>
            </a:extLst>
          </p:cNvPr>
          <p:cNvSpPr>
            <a:spLocks noGrp="1"/>
          </p:cNvSpPr>
          <p:nvPr>
            <p:ph type="title"/>
          </p:nvPr>
        </p:nvSpPr>
        <p:spPr/>
        <p:txBody>
          <a:bodyPr/>
          <a:lstStyle/>
          <a:p>
            <a:endParaRPr lang="en-US"/>
          </a:p>
        </p:txBody>
      </p:sp>
      <p:sp>
        <p:nvSpPr>
          <p:cNvPr id="8" name="Title 2">
            <a:extLst>
              <a:ext uri="{FF2B5EF4-FFF2-40B4-BE49-F238E27FC236}">
                <a16:creationId xmlns:a16="http://schemas.microsoft.com/office/drawing/2014/main" id="{95639E0F-1C91-92EB-EF1B-C83DA6608B88}"/>
              </a:ext>
            </a:extLst>
          </p:cNvPr>
          <p:cNvSpPr txBox="1">
            <a:spLocks/>
          </p:cNvSpPr>
          <p:nvPr/>
        </p:nvSpPr>
        <p:spPr>
          <a:xfrm>
            <a:off x="792106" y="138036"/>
            <a:ext cx="10450517"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fontAlgn="auto">
              <a:lnSpc>
                <a:spcPct val="150000"/>
              </a:lnSpc>
              <a:spcAft>
                <a:spcPts val="0"/>
              </a:spcAft>
            </a:pP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Module-I Data Preprocessing</a:t>
            </a: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C9CC77B-DC7F-14F4-CF07-2E3208E7E215}"/>
              </a:ext>
            </a:extLst>
          </p:cNvPr>
          <p:cNvPicPr>
            <a:picLocks noChangeAspect="1"/>
          </p:cNvPicPr>
          <p:nvPr/>
        </p:nvPicPr>
        <p:blipFill>
          <a:blip r:embed="rId2"/>
          <a:stretch>
            <a:fillRect/>
          </a:stretch>
        </p:blipFill>
        <p:spPr>
          <a:xfrm>
            <a:off x="1797200" y="1502256"/>
            <a:ext cx="8440328" cy="4896533"/>
          </a:xfrm>
          <a:prstGeom prst="rect">
            <a:avLst/>
          </a:prstGeom>
        </p:spPr>
      </p:pic>
    </p:spTree>
    <p:extLst>
      <p:ext uri="{BB962C8B-B14F-4D97-AF65-F5344CB8AC3E}">
        <p14:creationId xmlns:p14="http://schemas.microsoft.com/office/powerpoint/2010/main" val="57127138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FCC0E-1B06-C8A3-31D7-558E49445FF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D2EFEC-FE50-4551-DC52-5024F11CC86F}"/>
              </a:ext>
            </a:extLst>
          </p:cNvPr>
          <p:cNvSpPr>
            <a:spLocks noGrp="1"/>
          </p:cNvSpPr>
          <p:nvPr>
            <p:ph idx="1"/>
          </p:nvPr>
        </p:nvSpPr>
        <p:spPr>
          <a:xfrm>
            <a:off x="609600" y="853033"/>
            <a:ext cx="10972800" cy="5400599"/>
          </a:xfrm>
        </p:spPr>
        <p:txBody>
          <a:bodyPr/>
          <a:lstStyle/>
          <a:p>
            <a:pPr marL="0" indent="0">
              <a:buNone/>
            </a:pPr>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783EE7F8-77E7-5C78-CBBE-780C8E8F479D}"/>
              </a:ext>
            </a:extLst>
          </p:cNvPr>
          <p:cNvSpPr>
            <a:spLocks noGrp="1"/>
          </p:cNvSpPr>
          <p:nvPr>
            <p:ph type="title"/>
          </p:nvPr>
        </p:nvSpPr>
        <p:spPr/>
        <p:txBody>
          <a:bodyPr/>
          <a:lstStyle/>
          <a:p>
            <a:endParaRPr lang="en-US"/>
          </a:p>
        </p:txBody>
      </p:sp>
      <p:sp>
        <p:nvSpPr>
          <p:cNvPr id="7" name="Title 2">
            <a:extLst>
              <a:ext uri="{FF2B5EF4-FFF2-40B4-BE49-F238E27FC236}">
                <a16:creationId xmlns:a16="http://schemas.microsoft.com/office/drawing/2014/main" id="{92B61BFC-5A72-A294-0E2A-BE74F662CEB3}"/>
              </a:ext>
            </a:extLst>
          </p:cNvPr>
          <p:cNvSpPr txBox="1">
            <a:spLocks/>
          </p:cNvSpPr>
          <p:nvPr/>
        </p:nvSpPr>
        <p:spPr>
          <a:xfrm>
            <a:off x="792106" y="138036"/>
            <a:ext cx="10450517"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fontAlgn="auto">
              <a:lnSpc>
                <a:spcPct val="150000"/>
              </a:lnSpc>
              <a:spcAft>
                <a:spcPts val="0"/>
              </a:spcAft>
            </a:pP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Module-I Data Preprocessing</a:t>
            </a: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pic>
        <p:nvPicPr>
          <p:cNvPr id="9" name="Picture 8" descr="A screenshot of a computer screen&#10;&#10;AI-generated content may be incorrect.">
            <a:extLst>
              <a:ext uri="{FF2B5EF4-FFF2-40B4-BE49-F238E27FC236}">
                <a16:creationId xmlns:a16="http://schemas.microsoft.com/office/drawing/2014/main" id="{C6466A67-2302-351D-A7D4-94FD8E2C59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4646803" y="579284"/>
            <a:ext cx="5176899" cy="6858000"/>
          </a:xfrm>
          <a:prstGeom prst="rect">
            <a:avLst/>
          </a:prstGeom>
        </p:spPr>
      </p:pic>
      <p:sp>
        <p:nvSpPr>
          <p:cNvPr id="10" name="TextBox 9">
            <a:extLst>
              <a:ext uri="{FF2B5EF4-FFF2-40B4-BE49-F238E27FC236}">
                <a16:creationId xmlns:a16="http://schemas.microsoft.com/office/drawing/2014/main" id="{E6F1B5E5-B599-A508-EBE6-997E6B29A290}"/>
              </a:ext>
            </a:extLst>
          </p:cNvPr>
          <p:cNvSpPr txBox="1"/>
          <p:nvPr/>
        </p:nvSpPr>
        <p:spPr>
          <a:xfrm>
            <a:off x="1204209" y="3473971"/>
            <a:ext cx="1469036" cy="646331"/>
          </a:xfrm>
          <a:prstGeom prst="rect">
            <a:avLst/>
          </a:prstGeom>
          <a:noFill/>
        </p:spPr>
        <p:txBody>
          <a:bodyPr wrap="square" rtlCol="0">
            <a:spAutoFit/>
          </a:bodyPr>
          <a:lstStyle/>
          <a:p>
            <a:r>
              <a:rPr lang="en-US" dirty="0" err="1"/>
              <a:t>NaN</a:t>
            </a:r>
            <a:r>
              <a:rPr lang="en-US" dirty="0"/>
              <a:t> Heatmap</a:t>
            </a:r>
          </a:p>
        </p:txBody>
      </p:sp>
    </p:spTree>
    <p:extLst>
      <p:ext uri="{BB962C8B-B14F-4D97-AF65-F5344CB8AC3E}">
        <p14:creationId xmlns:p14="http://schemas.microsoft.com/office/powerpoint/2010/main" val="269686365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B255A-A1C5-B315-6FF6-FC6A86F9845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8B9A64-11E6-9D09-A631-23D8275EC3DB}"/>
              </a:ext>
            </a:extLst>
          </p:cNvPr>
          <p:cNvSpPr>
            <a:spLocks noGrp="1"/>
          </p:cNvSpPr>
          <p:nvPr>
            <p:ph idx="1"/>
          </p:nvPr>
        </p:nvSpPr>
        <p:spPr>
          <a:xfrm>
            <a:off x="609600" y="853033"/>
            <a:ext cx="10972800" cy="5400599"/>
          </a:xfrm>
        </p:spPr>
        <p:txBody>
          <a:bodyPr/>
          <a:lstStyle/>
          <a:p>
            <a:pPr marL="0" indent="0">
              <a:buNone/>
            </a:pPr>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F18C8C92-A1FC-726E-B493-20E362FEAEBE}"/>
              </a:ext>
            </a:extLst>
          </p:cNvPr>
          <p:cNvSpPr>
            <a:spLocks noGrp="1"/>
          </p:cNvSpPr>
          <p:nvPr>
            <p:ph type="title"/>
          </p:nvPr>
        </p:nvSpPr>
        <p:spPr/>
        <p:txBody>
          <a:bodyPr/>
          <a:lstStyle/>
          <a:p>
            <a:endParaRPr lang="en-US"/>
          </a:p>
        </p:txBody>
      </p:sp>
      <p:sp>
        <p:nvSpPr>
          <p:cNvPr id="7" name="Title 2">
            <a:extLst>
              <a:ext uri="{FF2B5EF4-FFF2-40B4-BE49-F238E27FC236}">
                <a16:creationId xmlns:a16="http://schemas.microsoft.com/office/drawing/2014/main" id="{612C94D1-6990-63E1-1CB5-F047917F9EE2}"/>
              </a:ext>
            </a:extLst>
          </p:cNvPr>
          <p:cNvSpPr txBox="1">
            <a:spLocks/>
          </p:cNvSpPr>
          <p:nvPr/>
        </p:nvSpPr>
        <p:spPr>
          <a:xfrm>
            <a:off x="792106" y="138036"/>
            <a:ext cx="10450517"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fontAlgn="auto">
              <a:lnSpc>
                <a:spcPct val="150000"/>
              </a:lnSpc>
              <a:spcAft>
                <a:spcPts val="0"/>
              </a:spcAft>
            </a:pP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Module-I Data Preprocessing</a:t>
            </a: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pic>
        <p:nvPicPr>
          <p:cNvPr id="4" name="Picture 3" descr="A screenshot of a computer screen&#10;&#10;AI-generated content may be incorrect.">
            <a:extLst>
              <a:ext uri="{FF2B5EF4-FFF2-40B4-BE49-F238E27FC236}">
                <a16:creationId xmlns:a16="http://schemas.microsoft.com/office/drawing/2014/main" id="{D4E1D09B-8EF7-4783-1C02-D96EB9A74A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74564" y="980587"/>
            <a:ext cx="5557041" cy="5875036"/>
          </a:xfrm>
          <a:prstGeom prst="rect">
            <a:avLst/>
          </a:prstGeom>
        </p:spPr>
      </p:pic>
      <p:sp>
        <p:nvSpPr>
          <p:cNvPr id="8" name="TextBox 7">
            <a:extLst>
              <a:ext uri="{FF2B5EF4-FFF2-40B4-BE49-F238E27FC236}">
                <a16:creationId xmlns:a16="http://schemas.microsoft.com/office/drawing/2014/main" id="{34BD49C9-E07C-040F-D18B-3774E9FCD3BC}"/>
              </a:ext>
            </a:extLst>
          </p:cNvPr>
          <p:cNvSpPr txBox="1"/>
          <p:nvPr/>
        </p:nvSpPr>
        <p:spPr>
          <a:xfrm>
            <a:off x="1204209" y="3473971"/>
            <a:ext cx="1469036" cy="646331"/>
          </a:xfrm>
          <a:prstGeom prst="rect">
            <a:avLst/>
          </a:prstGeom>
          <a:noFill/>
        </p:spPr>
        <p:txBody>
          <a:bodyPr wrap="square" rtlCol="0">
            <a:spAutoFit/>
          </a:bodyPr>
          <a:lstStyle/>
          <a:p>
            <a:r>
              <a:rPr lang="en-US" dirty="0"/>
              <a:t>Correlation Matrix</a:t>
            </a:r>
          </a:p>
        </p:txBody>
      </p:sp>
    </p:spTree>
    <p:extLst>
      <p:ext uri="{BB962C8B-B14F-4D97-AF65-F5344CB8AC3E}">
        <p14:creationId xmlns:p14="http://schemas.microsoft.com/office/powerpoint/2010/main" val="40298718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9F99B-18F7-1FE1-681B-0A2A98BA3F3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B7CB86-9FB5-033A-F683-DFD279B0B3DA}"/>
              </a:ext>
            </a:extLst>
          </p:cNvPr>
          <p:cNvSpPr>
            <a:spLocks noGrp="1"/>
          </p:cNvSpPr>
          <p:nvPr>
            <p:ph idx="1"/>
          </p:nvPr>
        </p:nvSpPr>
        <p:spPr>
          <a:xfrm>
            <a:off x="609600" y="853033"/>
            <a:ext cx="10972800" cy="5400599"/>
          </a:xfrm>
        </p:spPr>
        <p:txBody>
          <a:bodyPr/>
          <a:lstStyle/>
          <a:p>
            <a:pPr marL="0" indent="0">
              <a:buNone/>
            </a:pPr>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5F0339A8-FD1B-1EDE-8EB8-7BE92746EF30}"/>
              </a:ext>
            </a:extLst>
          </p:cNvPr>
          <p:cNvSpPr>
            <a:spLocks noGrp="1"/>
          </p:cNvSpPr>
          <p:nvPr>
            <p:ph type="title"/>
          </p:nvPr>
        </p:nvSpPr>
        <p:spPr/>
        <p:txBody>
          <a:bodyPr/>
          <a:lstStyle/>
          <a:p>
            <a:endParaRPr lang="en-US"/>
          </a:p>
        </p:txBody>
      </p:sp>
      <p:sp>
        <p:nvSpPr>
          <p:cNvPr id="7" name="Title 2">
            <a:extLst>
              <a:ext uri="{FF2B5EF4-FFF2-40B4-BE49-F238E27FC236}">
                <a16:creationId xmlns:a16="http://schemas.microsoft.com/office/drawing/2014/main" id="{B0038257-8D0D-3E29-D549-E668D17F898E}"/>
              </a:ext>
            </a:extLst>
          </p:cNvPr>
          <p:cNvSpPr txBox="1">
            <a:spLocks/>
          </p:cNvSpPr>
          <p:nvPr/>
        </p:nvSpPr>
        <p:spPr>
          <a:xfrm>
            <a:off x="792106" y="138036"/>
            <a:ext cx="10450517"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fontAlgn="auto">
              <a:lnSpc>
                <a:spcPct val="150000"/>
              </a:lnSpc>
              <a:spcAft>
                <a:spcPts val="0"/>
              </a:spcAft>
            </a:pP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Module-I Data Preprocessing</a:t>
            </a: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4D6D80D-C0B9-D975-BC98-AFCDAFF24455}"/>
              </a:ext>
            </a:extLst>
          </p:cNvPr>
          <p:cNvSpPr txBox="1"/>
          <p:nvPr/>
        </p:nvSpPr>
        <p:spPr>
          <a:xfrm>
            <a:off x="1204209" y="3473971"/>
            <a:ext cx="1469036" cy="646331"/>
          </a:xfrm>
          <a:prstGeom prst="rect">
            <a:avLst/>
          </a:prstGeom>
          <a:noFill/>
        </p:spPr>
        <p:txBody>
          <a:bodyPr wrap="square" rtlCol="0">
            <a:spAutoFit/>
          </a:bodyPr>
          <a:lstStyle/>
          <a:p>
            <a:r>
              <a:rPr lang="en-US" dirty="0"/>
              <a:t>Histogram of entire DF</a:t>
            </a:r>
          </a:p>
        </p:txBody>
      </p:sp>
      <p:pic>
        <p:nvPicPr>
          <p:cNvPr id="4" name="Picture 3" descr="A screenshot of a graph&#10;&#10;AI-generated content may be incorrect.">
            <a:extLst>
              <a:ext uri="{FF2B5EF4-FFF2-40B4-BE49-F238E27FC236}">
                <a16:creationId xmlns:a16="http://schemas.microsoft.com/office/drawing/2014/main" id="{795DD31E-3530-8BEE-F648-1782E233FC46}"/>
              </a:ext>
            </a:extLst>
          </p:cNvPr>
          <p:cNvPicPr>
            <a:picLocks noChangeAspect="1"/>
          </p:cNvPicPr>
          <p:nvPr/>
        </p:nvPicPr>
        <p:blipFill>
          <a:blip r:embed="rId2" cstate="print">
            <a:extLst>
              <a:ext uri="{28A0092B-C50C-407E-A947-70E740481C1C}">
                <a14:useLocalDpi xmlns:a14="http://schemas.microsoft.com/office/drawing/2010/main" val="0"/>
              </a:ext>
            </a:extLst>
          </a:blip>
          <a:srcRect b="32908"/>
          <a:stretch/>
        </p:blipFill>
        <p:spPr>
          <a:xfrm>
            <a:off x="4059199" y="1638063"/>
            <a:ext cx="7073734" cy="4635949"/>
          </a:xfrm>
          <a:prstGeom prst="rect">
            <a:avLst/>
          </a:prstGeom>
        </p:spPr>
      </p:pic>
    </p:spTree>
    <p:extLst>
      <p:ext uri="{BB962C8B-B14F-4D97-AF65-F5344CB8AC3E}">
        <p14:creationId xmlns:p14="http://schemas.microsoft.com/office/powerpoint/2010/main" val="415147597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7E6B4-4978-E1BB-FCA7-A5148E2EE13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CD07E4-B97D-9191-173D-1F992550A784}"/>
              </a:ext>
            </a:extLst>
          </p:cNvPr>
          <p:cNvSpPr>
            <a:spLocks noGrp="1"/>
          </p:cNvSpPr>
          <p:nvPr>
            <p:ph idx="1"/>
          </p:nvPr>
        </p:nvSpPr>
        <p:spPr>
          <a:xfrm>
            <a:off x="609600" y="884994"/>
            <a:ext cx="10972800" cy="5400599"/>
          </a:xfrm>
        </p:spPr>
        <p:txBody>
          <a:bodyPr/>
          <a:lstStyle/>
          <a:p>
            <a:pPr marL="0" indent="0">
              <a:buNone/>
            </a:pPr>
            <a:r>
              <a:rPr lang="en-US" dirty="0">
                <a:latin typeface="Times New Roman" panose="02020603050405020304" pitchFamily="18" charset="0"/>
                <a:cs typeface="Times New Roman" panose="02020603050405020304" pitchFamily="18" charset="0"/>
              </a:rPr>
              <a:t>Algorithm:</a:t>
            </a: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7ABA5C1B-78ED-756D-2C9F-E5ABE50C412C}"/>
              </a:ext>
            </a:extLst>
          </p:cNvPr>
          <p:cNvSpPr>
            <a:spLocks noGrp="1"/>
          </p:cNvSpPr>
          <p:nvPr>
            <p:ph type="title"/>
          </p:nvPr>
        </p:nvSpPr>
        <p:spPr>
          <a:xfrm>
            <a:off x="792107" y="138036"/>
            <a:ext cx="7871078"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Module-II Model Training and Evaluation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sp>
        <p:nvSpPr>
          <p:cNvPr id="4" name="Rectangle 3">
            <a:extLst>
              <a:ext uri="{FF2B5EF4-FFF2-40B4-BE49-F238E27FC236}">
                <a16:creationId xmlns:a16="http://schemas.microsoft.com/office/drawing/2014/main" id="{6A0187AA-BE57-0C13-ACC0-36CA92B1C4C5}"/>
              </a:ext>
            </a:extLst>
          </p:cNvPr>
          <p:cNvSpPr>
            <a:spLocks noChangeArrowheads="1"/>
          </p:cNvSpPr>
          <p:nvPr/>
        </p:nvSpPr>
        <p:spPr bwMode="auto">
          <a:xfrm rot="10800000" flipV="1">
            <a:off x="1813809" y="1761278"/>
            <a:ext cx="926392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Split Data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Divide the preprocessed dataset into training and testing sets (80:20 ratio) using stratified sampling.</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 Algorithm</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 the </a:t>
            </a:r>
            <a:r>
              <a:rPr kumimoji="0" lang="en-US" altLang="en-US" sz="24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classifier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its speed, accuracy, and ability to handle missing data.</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 Model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Fit the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on the training dataset to learn relationships between features and target labels.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Evaluate Performance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Test the model on unseen data and compute Accuracy, Precision, Recall, and F1-score.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Serialize Model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Save the trained model and preprocessing scaler using Pickle for real-time prediction.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Analyze Errors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Review incorrect predictions to refine model and identify feature gaps (e.g., missing clinical data).</a:t>
            </a:r>
          </a:p>
        </p:txBody>
      </p:sp>
    </p:spTree>
    <p:extLst>
      <p:ext uri="{BB962C8B-B14F-4D97-AF65-F5344CB8AC3E}">
        <p14:creationId xmlns:p14="http://schemas.microsoft.com/office/powerpoint/2010/main" val="381333839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8E77A-3CAA-AC59-17EE-CC079177174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69F62B-C175-C7CB-5491-8BD588F4EBC1}"/>
              </a:ext>
            </a:extLst>
          </p:cNvPr>
          <p:cNvSpPr>
            <a:spLocks noGrp="1"/>
          </p:cNvSpPr>
          <p:nvPr>
            <p:ph idx="1"/>
          </p:nvPr>
        </p:nvSpPr>
        <p:spPr>
          <a:xfrm>
            <a:off x="609600" y="926408"/>
            <a:ext cx="10972800" cy="5400599"/>
          </a:xfrm>
        </p:spPr>
        <p:txBody>
          <a:bodyPr/>
          <a:lstStyle/>
          <a:p>
            <a:pPr marL="0" indent="0">
              <a:buNone/>
            </a:pPr>
            <a:r>
              <a:rPr lang="en-US" dirty="0">
                <a:latin typeface="Times New Roman" panose="02020603050405020304" pitchFamily="18" charset="0"/>
                <a:cs typeface="Times New Roman" panose="02020603050405020304" pitchFamily="18" charset="0"/>
              </a:rPr>
              <a:t>Source Code:</a:t>
            </a: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779EB861-79AF-A801-6531-57AC81E0E39A}"/>
              </a:ext>
            </a:extLst>
          </p:cNvPr>
          <p:cNvSpPr>
            <a:spLocks noGrp="1"/>
          </p:cNvSpPr>
          <p:nvPr>
            <p:ph type="title"/>
          </p:nvPr>
        </p:nvSpPr>
        <p:spPr/>
        <p:txBody>
          <a:bodyPr/>
          <a:lstStyle/>
          <a:p>
            <a:endParaRPr lang="en-US"/>
          </a:p>
        </p:txBody>
      </p:sp>
      <p:sp>
        <p:nvSpPr>
          <p:cNvPr id="7" name="Title 2">
            <a:extLst>
              <a:ext uri="{FF2B5EF4-FFF2-40B4-BE49-F238E27FC236}">
                <a16:creationId xmlns:a16="http://schemas.microsoft.com/office/drawing/2014/main" id="{2BE7F0E8-C761-1371-9EA7-CFA16EA61D51}"/>
              </a:ext>
            </a:extLst>
          </p:cNvPr>
          <p:cNvSpPr txBox="1">
            <a:spLocks/>
          </p:cNvSpPr>
          <p:nvPr/>
        </p:nvSpPr>
        <p:spPr>
          <a:xfrm>
            <a:off x="792107" y="138036"/>
            <a:ext cx="7871078"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fontAlgn="auto">
              <a:lnSpc>
                <a:spcPct val="150000"/>
              </a:lnSpc>
              <a:spcAft>
                <a:spcPts val="0"/>
              </a:spcAft>
            </a:pP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Module-II Model Training and Evaluation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4F513929-34ED-615E-479C-B3434376E2E6}"/>
              </a:ext>
            </a:extLst>
          </p:cNvPr>
          <p:cNvPicPr>
            <a:picLocks noChangeAspect="1"/>
          </p:cNvPicPr>
          <p:nvPr/>
        </p:nvPicPr>
        <p:blipFill>
          <a:blip r:embed="rId2"/>
          <a:stretch>
            <a:fillRect/>
          </a:stretch>
        </p:blipFill>
        <p:spPr>
          <a:xfrm>
            <a:off x="1718046" y="1497835"/>
            <a:ext cx="8755908" cy="5222129"/>
          </a:xfrm>
          <a:prstGeom prst="rect">
            <a:avLst/>
          </a:prstGeom>
        </p:spPr>
      </p:pic>
    </p:spTree>
    <p:extLst>
      <p:ext uri="{BB962C8B-B14F-4D97-AF65-F5344CB8AC3E}">
        <p14:creationId xmlns:p14="http://schemas.microsoft.com/office/powerpoint/2010/main" val="6120988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9AAEE-1E0A-7EA9-D373-5DF9656CEA1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C6084E-7941-885E-49AC-6DF27B8155A3}"/>
              </a:ext>
            </a:extLst>
          </p:cNvPr>
          <p:cNvSpPr>
            <a:spLocks noGrp="1"/>
          </p:cNvSpPr>
          <p:nvPr>
            <p:ph idx="1"/>
          </p:nvPr>
        </p:nvSpPr>
        <p:spPr>
          <a:xfrm>
            <a:off x="609600" y="926408"/>
            <a:ext cx="10972800" cy="5400599"/>
          </a:xfrm>
        </p:spPr>
        <p:txBody>
          <a:bodyPr/>
          <a:lstStyle/>
          <a:p>
            <a:pPr marL="0" indent="0">
              <a:buNone/>
            </a:pPr>
            <a:r>
              <a:rPr lang="en-US" dirty="0">
                <a:latin typeface="Times New Roman" panose="02020603050405020304" pitchFamily="18" charset="0"/>
                <a:cs typeface="Times New Roman" panose="02020603050405020304" pitchFamily="18" charset="0"/>
              </a:rPr>
              <a:t>Source Code:</a:t>
            </a: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48D8FAF7-2073-51A7-BDCA-D5471F32A65E}"/>
              </a:ext>
            </a:extLst>
          </p:cNvPr>
          <p:cNvSpPr>
            <a:spLocks noGrp="1"/>
          </p:cNvSpPr>
          <p:nvPr>
            <p:ph type="title"/>
          </p:nvPr>
        </p:nvSpPr>
        <p:spPr/>
        <p:txBody>
          <a:bodyPr/>
          <a:lstStyle/>
          <a:p>
            <a:endParaRPr lang="en-US"/>
          </a:p>
        </p:txBody>
      </p:sp>
      <p:sp>
        <p:nvSpPr>
          <p:cNvPr id="7" name="Title 2">
            <a:extLst>
              <a:ext uri="{FF2B5EF4-FFF2-40B4-BE49-F238E27FC236}">
                <a16:creationId xmlns:a16="http://schemas.microsoft.com/office/drawing/2014/main" id="{61776CC7-A9AE-7B01-DBE5-B5014BC80B64}"/>
              </a:ext>
            </a:extLst>
          </p:cNvPr>
          <p:cNvSpPr txBox="1">
            <a:spLocks/>
          </p:cNvSpPr>
          <p:nvPr/>
        </p:nvSpPr>
        <p:spPr>
          <a:xfrm>
            <a:off x="792107" y="138036"/>
            <a:ext cx="7871078"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fontAlgn="auto">
              <a:lnSpc>
                <a:spcPct val="150000"/>
              </a:lnSpc>
              <a:spcAft>
                <a:spcPts val="0"/>
              </a:spcAft>
            </a:pP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Module-II Model Training and Evaluation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pic>
        <p:nvPicPr>
          <p:cNvPr id="3" name="Picture 2">
            <a:extLst>
              <a:ext uri="{FF2B5EF4-FFF2-40B4-BE49-F238E27FC236}">
                <a16:creationId xmlns:a16="http://schemas.microsoft.com/office/drawing/2014/main" id="{C971DDC8-09DC-EFD9-D706-5695A57C0871}"/>
              </a:ext>
            </a:extLst>
          </p:cNvPr>
          <p:cNvPicPr>
            <a:picLocks noChangeAspect="1"/>
          </p:cNvPicPr>
          <p:nvPr/>
        </p:nvPicPr>
        <p:blipFill>
          <a:blip r:embed="rId2"/>
          <a:stretch>
            <a:fillRect/>
          </a:stretch>
        </p:blipFill>
        <p:spPr>
          <a:xfrm>
            <a:off x="2105337" y="1462087"/>
            <a:ext cx="8407383" cy="5167313"/>
          </a:xfrm>
          <a:prstGeom prst="rect">
            <a:avLst/>
          </a:prstGeom>
        </p:spPr>
      </p:pic>
    </p:spTree>
    <p:extLst>
      <p:ext uri="{BB962C8B-B14F-4D97-AF65-F5344CB8AC3E}">
        <p14:creationId xmlns:p14="http://schemas.microsoft.com/office/powerpoint/2010/main" val="3682488146"/>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5E1E5-88AE-E82E-D22B-85933E0049C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F9E2AC-DF5B-8371-945C-68100554DDDA}"/>
              </a:ext>
            </a:extLst>
          </p:cNvPr>
          <p:cNvSpPr>
            <a:spLocks noGrp="1"/>
          </p:cNvSpPr>
          <p:nvPr>
            <p:ph idx="1"/>
          </p:nvPr>
        </p:nvSpPr>
        <p:spPr>
          <a:xfrm>
            <a:off x="609600" y="1052736"/>
            <a:ext cx="10972800" cy="5400599"/>
          </a:xfrm>
        </p:spPr>
        <p:txBody>
          <a:bodyPr/>
          <a:lstStyle/>
          <a:p>
            <a:pPr marL="0" indent="0">
              <a:buNone/>
            </a:pPr>
            <a:r>
              <a:rPr lang="en-US" dirty="0">
                <a:latin typeface="Times New Roman" panose="02020603050405020304" pitchFamily="18" charset="0"/>
                <a:cs typeface="Times New Roman" panose="02020603050405020304" pitchFamily="18" charset="0"/>
              </a:rPr>
              <a:t>Output:</a:t>
            </a:r>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559A1588-76F5-BC1A-3D34-15EECB037FF7}"/>
              </a:ext>
            </a:extLst>
          </p:cNvPr>
          <p:cNvSpPr>
            <a:spLocks noGrp="1"/>
          </p:cNvSpPr>
          <p:nvPr>
            <p:ph type="title"/>
          </p:nvPr>
        </p:nvSpPr>
        <p:spPr/>
        <p:txBody>
          <a:bodyPr/>
          <a:lstStyle/>
          <a:p>
            <a:endParaRPr lang="en-US"/>
          </a:p>
        </p:txBody>
      </p:sp>
      <p:sp>
        <p:nvSpPr>
          <p:cNvPr id="7" name="Title 2">
            <a:extLst>
              <a:ext uri="{FF2B5EF4-FFF2-40B4-BE49-F238E27FC236}">
                <a16:creationId xmlns:a16="http://schemas.microsoft.com/office/drawing/2014/main" id="{04947CDA-E82E-3BC6-45B3-A3EB73E4AE9A}"/>
              </a:ext>
            </a:extLst>
          </p:cNvPr>
          <p:cNvSpPr txBox="1">
            <a:spLocks/>
          </p:cNvSpPr>
          <p:nvPr/>
        </p:nvSpPr>
        <p:spPr>
          <a:xfrm>
            <a:off x="792107" y="138036"/>
            <a:ext cx="7871078"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fontAlgn="auto">
              <a:lnSpc>
                <a:spcPct val="150000"/>
              </a:lnSpc>
              <a:spcAft>
                <a:spcPts val="0"/>
              </a:spcAft>
            </a:pP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Module-II Model Training and Evaluation</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13B7ECD8-7C2D-9384-56F4-2A263B1A2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501" y="2128151"/>
            <a:ext cx="7668997" cy="2307608"/>
          </a:xfrm>
          <a:prstGeom prst="rect">
            <a:avLst/>
          </a:prstGeom>
        </p:spPr>
      </p:pic>
    </p:spTree>
    <p:extLst>
      <p:ext uri="{BB962C8B-B14F-4D97-AF65-F5344CB8AC3E}">
        <p14:creationId xmlns:p14="http://schemas.microsoft.com/office/powerpoint/2010/main" val="6206068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7E6B4-4978-E1BB-FCA7-A5148E2EE13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CD07E4-B97D-9191-173D-1F992550A784}"/>
              </a:ext>
            </a:extLst>
          </p:cNvPr>
          <p:cNvSpPr>
            <a:spLocks noGrp="1"/>
          </p:cNvSpPr>
          <p:nvPr>
            <p:ph idx="1"/>
          </p:nvPr>
        </p:nvSpPr>
        <p:spPr>
          <a:xfrm>
            <a:off x="609600" y="1052736"/>
            <a:ext cx="10972800" cy="5400599"/>
          </a:xfrm>
        </p:spPr>
        <p:txBody>
          <a:bodyPr/>
          <a:lstStyle/>
          <a:p>
            <a:pPr marL="0" indent="0">
              <a:buNone/>
            </a:pPr>
            <a:r>
              <a:rPr lang="en-US" dirty="0">
                <a:latin typeface="Times New Roman" panose="02020603050405020304" pitchFamily="18" charset="0"/>
                <a:cs typeface="Times New Roman" panose="02020603050405020304" pitchFamily="18" charset="0"/>
              </a:rPr>
              <a:t>Algorithm:</a:t>
            </a:r>
            <a:endParaRPr lang="en-IN"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0F2EEB64-E611-9B54-AD4F-0F5D609758BD}"/>
              </a:ext>
            </a:extLst>
          </p:cNvPr>
          <p:cNvSpPr>
            <a:spLocks noChangeArrowheads="1"/>
          </p:cNvSpPr>
          <p:nvPr/>
        </p:nvSpPr>
        <p:spPr bwMode="auto">
          <a:xfrm rot="10800000" flipV="1">
            <a:off x="1813809" y="1761278"/>
            <a:ext cx="926392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User Input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Accept patient details via a web form (age, pregnancies, smoking status, etc.).</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Send Data to Backend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Transmit input as a JSON object to the Flask API using an HTTP POST request.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 Trained Model</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Load the pre-trained and serialized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using Pickle.</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 Input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Apply the same scaler and encodings used during training to ensure consistency.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Make Prediction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Use the model to classify the input as either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"Risk"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Risk"</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Result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Dynamically render the prediction result on the web page with a clear message.</a:t>
            </a:r>
          </a:p>
        </p:txBody>
      </p:sp>
      <p:sp>
        <p:nvSpPr>
          <p:cNvPr id="9" name="Title 8">
            <a:extLst>
              <a:ext uri="{FF2B5EF4-FFF2-40B4-BE49-F238E27FC236}">
                <a16:creationId xmlns:a16="http://schemas.microsoft.com/office/drawing/2014/main" id="{5B4A4BC1-88ED-316F-3D44-501E4D2B5EA1}"/>
              </a:ext>
            </a:extLst>
          </p:cNvPr>
          <p:cNvSpPr>
            <a:spLocks noGrp="1"/>
          </p:cNvSpPr>
          <p:nvPr>
            <p:ph type="title"/>
          </p:nvPr>
        </p:nvSpPr>
        <p:spPr/>
        <p:txBody>
          <a:bodyPr/>
          <a:lstStyle/>
          <a:p>
            <a:endParaRPr lang="en-US"/>
          </a:p>
        </p:txBody>
      </p:sp>
      <p:sp>
        <p:nvSpPr>
          <p:cNvPr id="10" name="Title 2">
            <a:extLst>
              <a:ext uri="{FF2B5EF4-FFF2-40B4-BE49-F238E27FC236}">
                <a16:creationId xmlns:a16="http://schemas.microsoft.com/office/drawing/2014/main" id="{E3078F22-F8F0-CE96-D59E-5D4E05F55181}"/>
              </a:ext>
            </a:extLst>
          </p:cNvPr>
          <p:cNvSpPr txBox="1">
            <a:spLocks/>
          </p:cNvSpPr>
          <p:nvPr/>
        </p:nvSpPr>
        <p:spPr>
          <a:xfrm>
            <a:off x="792106" y="138036"/>
            <a:ext cx="8761327"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fontAlgn="auto">
              <a:lnSpc>
                <a:spcPct val="150000"/>
              </a:lnSpc>
              <a:spcAft>
                <a:spcPts val="0"/>
              </a:spcAft>
            </a:pP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Module-III Risk Prediction and Output</a:t>
            </a: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456311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8E77A-3CAA-AC59-17EE-CC079177174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69F62B-C175-C7CB-5491-8BD588F4EBC1}"/>
              </a:ext>
            </a:extLst>
          </p:cNvPr>
          <p:cNvSpPr>
            <a:spLocks noGrp="1"/>
          </p:cNvSpPr>
          <p:nvPr>
            <p:ph idx="1"/>
          </p:nvPr>
        </p:nvSpPr>
        <p:spPr>
          <a:xfrm>
            <a:off x="609600" y="1052736"/>
            <a:ext cx="10972800" cy="5400599"/>
          </a:xfrm>
        </p:spPr>
        <p:txBody>
          <a:bodyPr/>
          <a:lstStyle/>
          <a:p>
            <a:pPr marL="0" indent="0">
              <a:buNone/>
            </a:pPr>
            <a:r>
              <a:rPr lang="en-US"/>
              <a:t>Source Code:</a:t>
            </a:r>
            <a:endParaRPr lang="en-IN"/>
          </a:p>
        </p:txBody>
      </p:sp>
      <p:pic>
        <p:nvPicPr>
          <p:cNvPr id="4" name="Picture 3">
            <a:extLst>
              <a:ext uri="{FF2B5EF4-FFF2-40B4-BE49-F238E27FC236}">
                <a16:creationId xmlns:a16="http://schemas.microsoft.com/office/drawing/2014/main" id="{7C4EA75D-F33D-D2A4-B6FB-F464BD5627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135380"/>
            <a:ext cx="5486400" cy="5494020"/>
          </a:xfrm>
          <a:prstGeom prst="rect">
            <a:avLst/>
          </a:prstGeom>
        </p:spPr>
      </p:pic>
      <p:sp>
        <p:nvSpPr>
          <p:cNvPr id="7" name="Title 6">
            <a:extLst>
              <a:ext uri="{FF2B5EF4-FFF2-40B4-BE49-F238E27FC236}">
                <a16:creationId xmlns:a16="http://schemas.microsoft.com/office/drawing/2014/main" id="{75AE40BD-9B33-A47A-E986-EA9178758C9C}"/>
              </a:ext>
            </a:extLst>
          </p:cNvPr>
          <p:cNvSpPr>
            <a:spLocks noGrp="1"/>
          </p:cNvSpPr>
          <p:nvPr>
            <p:ph type="title"/>
          </p:nvPr>
        </p:nvSpPr>
        <p:spPr/>
        <p:txBody>
          <a:bodyPr/>
          <a:lstStyle/>
          <a:p>
            <a:endParaRPr lang="en-US"/>
          </a:p>
        </p:txBody>
      </p:sp>
      <p:sp>
        <p:nvSpPr>
          <p:cNvPr id="8" name="Title 2">
            <a:extLst>
              <a:ext uri="{FF2B5EF4-FFF2-40B4-BE49-F238E27FC236}">
                <a16:creationId xmlns:a16="http://schemas.microsoft.com/office/drawing/2014/main" id="{7F719D64-7C19-7F04-C924-47C0B3E44128}"/>
              </a:ext>
            </a:extLst>
          </p:cNvPr>
          <p:cNvSpPr txBox="1">
            <a:spLocks/>
          </p:cNvSpPr>
          <p:nvPr/>
        </p:nvSpPr>
        <p:spPr>
          <a:xfrm>
            <a:off x="792106" y="138036"/>
            <a:ext cx="8761327"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fontAlgn="auto">
              <a:lnSpc>
                <a:spcPct val="150000"/>
              </a:lnSpc>
              <a:spcAft>
                <a:spcPts val="0"/>
              </a:spcAft>
            </a:pP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Module-III Risk Prediction and Output</a:t>
            </a:r>
            <a:br>
              <a:rPr lang="en-US" sz="3200">
                <a:latin typeface="Times New Roman" panose="02020603050405020304" pitchFamily="18" charset="0"/>
                <a:cs typeface="Times New Roman" panose="02020603050405020304" pitchFamily="18" charset="0"/>
              </a:rPr>
            </a:br>
            <a:r>
              <a:rPr lang="en-US" sz="3200">
                <a:latin typeface="Times New Roman" panose="02020603050405020304" pitchFamily="18" charset="0"/>
                <a:cs typeface="Times New Roman" panose="02020603050405020304" pitchFamily="18" charset="0"/>
              </a:rPr>
              <a:t> </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0919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C5B857-177B-4550-2344-1CED2EAFC5B9}"/>
              </a:ext>
            </a:extLst>
          </p:cNvPr>
          <p:cNvSpPr>
            <a:spLocks noGrp="1"/>
          </p:cNvSpPr>
          <p:nvPr>
            <p:ph idx="1"/>
          </p:nvPr>
        </p:nvSpPr>
        <p:spPr>
          <a:xfrm>
            <a:off x="609600" y="1052736"/>
            <a:ext cx="10972800" cy="5400599"/>
          </a:xfrm>
        </p:spPr>
        <p:txBody>
          <a:bodyPr vert="horz" lIns="91440" tIns="45720" rIns="91440" bIns="45720" rtlCol="0" anchor="t">
            <a:normAutofit fontScale="85000" lnSpcReduction="10000"/>
          </a:bodyPr>
          <a:lstStyle/>
          <a:p>
            <a:pPr marL="0" indent="0">
              <a:buNone/>
              <a:defRPr/>
            </a:pPr>
            <a:r>
              <a:rPr lang="en-IN" sz="3200" b="1" dirty="0">
                <a:latin typeface="Times New Roman" panose="02020603050405020304" pitchFamily="18" charset="0"/>
                <a:cs typeface="Times New Roman" panose="02020603050405020304" pitchFamily="18" charset="0"/>
              </a:rPr>
              <a:t>Problem: </a:t>
            </a:r>
          </a:p>
          <a:p>
            <a:pPr>
              <a:defRPr/>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Cervical cancer </a:t>
            </a:r>
            <a:r>
              <a:rPr lang="en-US" sz="3200" dirty="0">
                <a:latin typeface="Times New Roman" panose="02020603050405020304" pitchFamily="18" charset="0"/>
                <a:cs typeface="Times New Roman" panose="02020603050405020304" pitchFamily="18" charset="0"/>
              </a:rPr>
              <a:t>remains a major global health concern which </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causes high mortality due to </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late diagnosis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especially in low-resource regions.</a:t>
            </a:r>
          </a:p>
          <a:p>
            <a:pPr eaLnBrk="0" fontAlgn="base" hangingPunct="0">
              <a:spcBef>
                <a:spcPct val="0"/>
              </a:spcBef>
              <a:spcAft>
                <a:spcPct val="0"/>
              </a:spcAf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screening</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methods are costly, limited, and underutilized.</a:t>
            </a:r>
          </a:p>
          <a:p>
            <a:pPr eaLnBrk="0" fontAlgn="base" hangingPunct="0">
              <a:spcBef>
                <a:spcPct val="0"/>
              </a:spcBef>
              <a:spcAft>
                <a:spcPct val="0"/>
              </a:spcAft>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Patient data</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often not leveraged for predictive healthcare solutions.</a:t>
            </a:r>
          </a:p>
          <a:p>
            <a:pPr marL="0" indent="0">
              <a:buNone/>
              <a:defRPr/>
            </a:pPr>
            <a:endParaRPr lang="en-IN" sz="3200" dirty="0">
              <a:latin typeface="Times New Roman" panose="02020603050405020304" pitchFamily="18" charset="0"/>
              <a:cs typeface="Times New Roman" panose="02020603050405020304" pitchFamily="18" charset="0"/>
            </a:endParaRPr>
          </a:p>
          <a:p>
            <a:pPr marL="0" indent="0">
              <a:buNone/>
              <a:defRPr/>
            </a:pPr>
            <a:r>
              <a:rPr lang="en-IN" sz="3200" b="1" dirty="0">
                <a:latin typeface="Times New Roman" panose="02020603050405020304" pitchFamily="18" charset="0"/>
                <a:cs typeface="Times New Roman" panose="02020603050405020304" pitchFamily="18" charset="0"/>
              </a:rPr>
              <a:t>Solution: </a:t>
            </a:r>
          </a:p>
          <a:p>
            <a:pPr eaLnBrk="0" fontAlgn="base" hangingPunct="0">
              <a:spcBef>
                <a:spcPct val="0"/>
              </a:spcBef>
              <a:spcAft>
                <a:spcPct val="0"/>
              </a:spcAf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learning-based prediction system</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assess cervical cancer risk early.</a:t>
            </a:r>
          </a:p>
          <a:p>
            <a:pPr eaLnBrk="0" fontAlgn="base" hangingPunct="0">
              <a:spcBef>
                <a:spcPct val="0"/>
              </a:spcBef>
              <a:spcAft>
                <a:spcPct val="0"/>
              </a:spcAf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Utilize </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data-driven analysis</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identify high-risk individuals using behavioral and demographic factors.</a:t>
            </a:r>
          </a:p>
          <a:p>
            <a:pPr eaLnBrk="0" fontAlgn="base" hangingPunct="0">
              <a:spcBef>
                <a:spcPct val="0"/>
              </a:spcBef>
              <a:spcAft>
                <a:spcPct val="0"/>
              </a:spcAf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 </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web-based tool</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that is cost-effective and accessible to healthcare workers and patients.</a:t>
            </a:r>
          </a:p>
          <a:p>
            <a:pPr marL="0" indent="0">
              <a:buNone/>
              <a:defRPr/>
            </a:pPr>
            <a:endParaRPr lang="en-US" sz="3200" b="1" dirty="0">
              <a:latin typeface="Times New Roman" panose="02020603050405020304" pitchFamily="18" charset="0"/>
              <a:cs typeface="Times New Roman" panose="02020603050405020304" pitchFamily="18" charset="0"/>
            </a:endParaRPr>
          </a:p>
          <a:p>
            <a:pPr marL="0" indent="0">
              <a:spcAft>
                <a:spcPts val="0"/>
              </a:spcAft>
              <a:buNone/>
              <a:defRPr/>
            </a:pPr>
            <a:endParaRPr lang="en-IN"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E0A18EB9-D0B2-3DF1-D33D-B8F4D4C25F3A}"/>
              </a:ext>
            </a:extLst>
          </p:cNvPr>
          <p:cNvSpPr>
            <a:spLocks noGrp="1"/>
          </p:cNvSpPr>
          <p:nvPr>
            <p:ph type="title"/>
          </p:nvPr>
        </p:nvSpPr>
        <p:spPr/>
        <p:txBody>
          <a:bodyPr>
            <a:noAutofit/>
          </a:bodyPr>
          <a:lstStyle/>
          <a:p>
            <a:pPr algn="ctr"/>
            <a:r>
              <a:rPr lang="en-US" sz="3200" dirty="0">
                <a:latin typeface="Times New Roman" panose="02020603050405020304" pitchFamily="18" charset="0"/>
                <a:cs typeface="Times New Roman" panose="02020603050405020304" pitchFamily="18" charset="0"/>
              </a:rPr>
              <a:t>Problem Statement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194756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0A4F3-F6F1-46B0-C82F-2F06C1818D8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69D746-5E87-0E01-D3A0-8293EE60507D}"/>
              </a:ext>
            </a:extLst>
          </p:cNvPr>
          <p:cNvSpPr>
            <a:spLocks noGrp="1"/>
          </p:cNvSpPr>
          <p:nvPr>
            <p:ph idx="1"/>
          </p:nvPr>
        </p:nvSpPr>
        <p:spPr>
          <a:xfrm>
            <a:off x="609600" y="1052736"/>
            <a:ext cx="10972800" cy="5400599"/>
          </a:xfrm>
        </p:spPr>
        <p:txBody>
          <a:bodyPr/>
          <a:lstStyle/>
          <a:p>
            <a:pPr marL="0" indent="0">
              <a:buNone/>
            </a:pPr>
            <a:r>
              <a:rPr lang="en-US"/>
              <a:t>Source Code:</a:t>
            </a:r>
            <a:endParaRPr lang="en-IN"/>
          </a:p>
        </p:txBody>
      </p:sp>
      <p:sp>
        <p:nvSpPr>
          <p:cNvPr id="3" name="Title 2">
            <a:extLst>
              <a:ext uri="{FF2B5EF4-FFF2-40B4-BE49-F238E27FC236}">
                <a16:creationId xmlns:a16="http://schemas.microsoft.com/office/drawing/2014/main" id="{1E458601-7B16-E4C0-8E93-E04289491D40}"/>
              </a:ext>
            </a:extLst>
          </p:cNvPr>
          <p:cNvSpPr>
            <a:spLocks noGrp="1"/>
          </p:cNvSpPr>
          <p:nvPr>
            <p:ph type="title"/>
          </p:nvPr>
        </p:nvSpPr>
        <p:spPr>
          <a:xfrm>
            <a:off x="792106" y="138036"/>
            <a:ext cx="8761327"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Module-III Risk Prediction and Output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pic>
        <p:nvPicPr>
          <p:cNvPr id="7" name="Picture 6">
            <a:extLst>
              <a:ext uri="{FF2B5EF4-FFF2-40B4-BE49-F238E27FC236}">
                <a16:creationId xmlns:a16="http://schemas.microsoft.com/office/drawing/2014/main" id="{1E5543AC-7947-1463-E831-EA2C68301B46}"/>
              </a:ext>
            </a:extLst>
          </p:cNvPr>
          <p:cNvPicPr>
            <a:picLocks noChangeAspect="1"/>
          </p:cNvPicPr>
          <p:nvPr/>
        </p:nvPicPr>
        <p:blipFill>
          <a:blip r:embed="rId2"/>
          <a:stretch>
            <a:fillRect/>
          </a:stretch>
        </p:blipFill>
        <p:spPr>
          <a:xfrm>
            <a:off x="1106603" y="1857570"/>
            <a:ext cx="9231187" cy="3947694"/>
          </a:xfrm>
          <a:prstGeom prst="rect">
            <a:avLst/>
          </a:prstGeom>
        </p:spPr>
      </p:pic>
    </p:spTree>
    <p:extLst>
      <p:ext uri="{BB962C8B-B14F-4D97-AF65-F5344CB8AC3E}">
        <p14:creationId xmlns:p14="http://schemas.microsoft.com/office/powerpoint/2010/main" val="200719432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5E1E5-88AE-E82E-D22B-85933E0049C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F9E2AC-DF5B-8371-945C-68100554DDDA}"/>
              </a:ext>
            </a:extLst>
          </p:cNvPr>
          <p:cNvSpPr>
            <a:spLocks noGrp="1"/>
          </p:cNvSpPr>
          <p:nvPr>
            <p:ph idx="1"/>
          </p:nvPr>
        </p:nvSpPr>
        <p:spPr>
          <a:xfrm>
            <a:off x="609600" y="1052736"/>
            <a:ext cx="10972800" cy="5400599"/>
          </a:xfrm>
        </p:spPr>
        <p:txBody>
          <a:bodyPr/>
          <a:lstStyle/>
          <a:p>
            <a:pPr marL="0" indent="0">
              <a:buNone/>
            </a:pPr>
            <a:r>
              <a:rPr lang="en-US" dirty="0"/>
              <a:t>Output:</a:t>
            </a:r>
            <a:endParaRPr lang="en-IN" dirty="0"/>
          </a:p>
        </p:txBody>
      </p:sp>
      <p:sp>
        <p:nvSpPr>
          <p:cNvPr id="6" name="Title 5">
            <a:extLst>
              <a:ext uri="{FF2B5EF4-FFF2-40B4-BE49-F238E27FC236}">
                <a16:creationId xmlns:a16="http://schemas.microsoft.com/office/drawing/2014/main" id="{0437139D-A8F6-2DAE-1989-13B45F12209C}"/>
              </a:ext>
            </a:extLst>
          </p:cNvPr>
          <p:cNvSpPr>
            <a:spLocks noGrp="1"/>
          </p:cNvSpPr>
          <p:nvPr>
            <p:ph type="title"/>
          </p:nvPr>
        </p:nvSpPr>
        <p:spPr/>
        <p:txBody>
          <a:bodyPr/>
          <a:lstStyle/>
          <a:p>
            <a:endParaRPr lang="en-US"/>
          </a:p>
        </p:txBody>
      </p:sp>
      <p:sp>
        <p:nvSpPr>
          <p:cNvPr id="7" name="Title 2">
            <a:extLst>
              <a:ext uri="{FF2B5EF4-FFF2-40B4-BE49-F238E27FC236}">
                <a16:creationId xmlns:a16="http://schemas.microsoft.com/office/drawing/2014/main" id="{125FB361-2DAB-4E97-AC01-105A9029CE21}"/>
              </a:ext>
            </a:extLst>
          </p:cNvPr>
          <p:cNvSpPr txBox="1">
            <a:spLocks/>
          </p:cNvSpPr>
          <p:nvPr/>
        </p:nvSpPr>
        <p:spPr>
          <a:xfrm>
            <a:off x="792106" y="138036"/>
            <a:ext cx="8761327" cy="563562"/>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tx1"/>
                </a:solidFill>
                <a:latin typeface="+mj-lt"/>
                <a:ea typeface="+mj-ea"/>
                <a:cs typeface="+mj-cs"/>
              </a:defRPr>
            </a:lvl1pPr>
          </a:lstStyle>
          <a:p>
            <a:pPr algn="ctr" fontAlgn="auto">
              <a:lnSpc>
                <a:spcPct val="150000"/>
              </a:lnSpc>
              <a:spcAft>
                <a:spcPts val="0"/>
              </a:spcAft>
            </a:pP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Module-III Risk Prediction and Output</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42BCD857-5B53-9059-9B6B-88EE4E9B37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6951" y="1052736"/>
            <a:ext cx="3736975" cy="5490374"/>
          </a:xfrm>
          <a:prstGeom prst="rect">
            <a:avLst/>
          </a:prstGeom>
        </p:spPr>
      </p:pic>
      <p:pic>
        <p:nvPicPr>
          <p:cNvPr id="9" name="Picture 8">
            <a:extLst>
              <a:ext uri="{FF2B5EF4-FFF2-40B4-BE49-F238E27FC236}">
                <a16:creationId xmlns:a16="http://schemas.microsoft.com/office/drawing/2014/main" id="{78C51837-BD81-30CB-1ED7-BD9AB2C9E4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79824" y="1052736"/>
            <a:ext cx="3575468" cy="5490375"/>
          </a:xfrm>
          <a:prstGeom prst="rect">
            <a:avLst/>
          </a:prstGeom>
        </p:spPr>
      </p:pic>
    </p:spTree>
    <p:extLst>
      <p:ext uri="{BB962C8B-B14F-4D97-AF65-F5344CB8AC3E}">
        <p14:creationId xmlns:p14="http://schemas.microsoft.com/office/powerpoint/2010/main" val="278116918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51550C-3010-8908-4A93-6350A5DF0134}"/>
              </a:ext>
            </a:extLst>
          </p:cNvPr>
          <p:cNvSpPr>
            <a:spLocks noGrp="1"/>
          </p:cNvSpPr>
          <p:nvPr>
            <p:ph idx="1"/>
          </p:nvPr>
        </p:nvSpPr>
        <p:spPr>
          <a:xfrm>
            <a:off x="609600" y="1052736"/>
            <a:ext cx="10972800" cy="5400599"/>
          </a:xfrm>
        </p:spPr>
        <p:txBody>
          <a:bodyPr vert="horz" lIns="91440" tIns="45720" rIns="91440" bIns="45720" rtlCol="0" anchor="t">
            <a:normAutofit/>
          </a:bodyPr>
          <a:lstStyle/>
          <a:p>
            <a:pPr marL="0" indent="0">
              <a:buNone/>
            </a:pPr>
            <a:r>
              <a:rPr lang="en-US" dirty="0"/>
              <a:t>Metrics:</a:t>
            </a:r>
          </a:p>
          <a:p>
            <a:pPr marL="0" indent="0">
              <a:buNone/>
            </a:pPr>
            <a:endParaRPr lang="en-US"/>
          </a:p>
          <a:p>
            <a:pPr marL="0" indent="0">
              <a:buNone/>
            </a:pPr>
            <a:endParaRPr lang="en-US"/>
          </a:p>
          <a:p>
            <a:pPr marL="0" indent="0">
              <a:buNone/>
            </a:pPr>
            <a:endParaRPr lang="en-US"/>
          </a:p>
          <a:p>
            <a:pPr marL="0" indent="0">
              <a:buNone/>
            </a:pPr>
            <a:endParaRPr lang="en-US"/>
          </a:p>
          <a:p>
            <a:pPr marL="0" indent="0">
              <a:buNone/>
            </a:pPr>
            <a:endParaRPr lang="en-US" dirty="0">
              <a:ea typeface="Calibri"/>
              <a:cs typeface="Calibri"/>
            </a:endParaRPr>
          </a:p>
          <a:p>
            <a:pPr marL="0" indent="0">
              <a:buNone/>
            </a:pPr>
            <a:endParaRPr lang="en-IN"/>
          </a:p>
        </p:txBody>
      </p:sp>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609600" y="261267"/>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Performance Evaluation</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84FB5B5E-400C-73E7-A787-A035C4FF58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1501" y="2128151"/>
            <a:ext cx="7668997" cy="2307608"/>
          </a:xfrm>
          <a:prstGeom prst="rect">
            <a:avLst/>
          </a:prstGeom>
        </p:spPr>
      </p:pic>
    </p:spTree>
    <p:extLst>
      <p:ext uri="{BB962C8B-B14F-4D97-AF65-F5344CB8AC3E}">
        <p14:creationId xmlns:p14="http://schemas.microsoft.com/office/powerpoint/2010/main" val="222805236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751550C-3010-8908-4A93-6350A5DF0134}"/>
              </a:ext>
            </a:extLst>
          </p:cNvPr>
          <p:cNvSpPr>
            <a:spLocks noGrp="1"/>
          </p:cNvSpPr>
          <p:nvPr>
            <p:ph idx="1"/>
          </p:nvPr>
        </p:nvSpPr>
        <p:spPr>
          <a:xfrm>
            <a:off x="609600" y="1052736"/>
            <a:ext cx="10972800" cy="5400599"/>
          </a:xfrm>
        </p:spPr>
        <p:txBody>
          <a:bodyPr vert="horz" lIns="91440" tIns="45720" rIns="91440" bIns="45720" rtlCol="0" anchor="t">
            <a:normAutofit/>
          </a:bodyPr>
          <a:lstStyle/>
          <a:p>
            <a:pPr marL="0" indent="0">
              <a:buNone/>
            </a:pPr>
            <a:r>
              <a:rPr lang="en-US" dirty="0">
                <a:ea typeface="Calibri"/>
                <a:cs typeface="Calibri"/>
              </a:rPr>
              <a:t>Graphs:</a:t>
            </a:r>
          </a:p>
          <a:p>
            <a:pPr marL="0" indent="0">
              <a:buNone/>
            </a:pPr>
            <a:endParaRPr lang="en-US"/>
          </a:p>
          <a:p>
            <a:pPr marL="0" indent="0">
              <a:buNone/>
            </a:pPr>
            <a:endParaRPr lang="en-US"/>
          </a:p>
          <a:p>
            <a:pPr marL="0" indent="0">
              <a:buNone/>
            </a:pPr>
            <a:endParaRPr lang="en-US"/>
          </a:p>
          <a:p>
            <a:pPr marL="0" indent="0">
              <a:buNone/>
            </a:pPr>
            <a:endParaRPr lang="en-US" dirty="0">
              <a:ea typeface="Calibri"/>
              <a:cs typeface="Calibri"/>
            </a:endParaRPr>
          </a:p>
          <a:p>
            <a:pPr marL="0" indent="0">
              <a:buNone/>
            </a:pPr>
            <a:endParaRPr lang="en-IN">
              <a:ea typeface="Calibri"/>
              <a:cs typeface="Calibri"/>
            </a:endParaRPr>
          </a:p>
        </p:txBody>
      </p:sp>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Performance Evaluation</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pic>
        <p:nvPicPr>
          <p:cNvPr id="4" name="Picture 3" descr="A screenshot of a graph&#10;&#10;AI-generated content may be incorrect.">
            <a:extLst>
              <a:ext uri="{FF2B5EF4-FFF2-40B4-BE49-F238E27FC236}">
                <a16:creationId xmlns:a16="http://schemas.microsoft.com/office/drawing/2014/main" id="{2FBC926D-B74D-243F-95A0-ACDE67FA5076}"/>
              </a:ext>
            </a:extLst>
          </p:cNvPr>
          <p:cNvPicPr>
            <a:picLocks noChangeAspect="1"/>
          </p:cNvPicPr>
          <p:nvPr/>
        </p:nvPicPr>
        <p:blipFill>
          <a:blip r:embed="rId2" cstate="print">
            <a:extLst>
              <a:ext uri="{28A0092B-C50C-407E-A947-70E740481C1C}">
                <a14:useLocalDpi xmlns:a14="http://schemas.microsoft.com/office/drawing/2010/main" val="0"/>
              </a:ext>
            </a:extLst>
          </a:blip>
          <a:srcRect b="32908"/>
          <a:stretch/>
        </p:blipFill>
        <p:spPr>
          <a:xfrm>
            <a:off x="2741639" y="1698023"/>
            <a:ext cx="7073734" cy="4635949"/>
          </a:xfrm>
          <a:prstGeom prst="rect">
            <a:avLst/>
          </a:prstGeom>
        </p:spPr>
      </p:pic>
    </p:spTree>
    <p:extLst>
      <p:ext uri="{BB962C8B-B14F-4D97-AF65-F5344CB8AC3E}">
        <p14:creationId xmlns:p14="http://schemas.microsoft.com/office/powerpoint/2010/main" val="122284608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95180-A617-4996-781D-23B0654E352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34CCAC-5332-BA52-0F88-D9AF6386444C}"/>
              </a:ext>
            </a:extLst>
          </p:cNvPr>
          <p:cNvSpPr>
            <a:spLocks noGrp="1"/>
          </p:cNvSpPr>
          <p:nvPr>
            <p:ph idx="1"/>
          </p:nvPr>
        </p:nvSpPr>
        <p:spPr>
          <a:xfrm>
            <a:off x="609600" y="1052736"/>
            <a:ext cx="10972800" cy="5400599"/>
          </a:xfrm>
        </p:spPr>
        <p:txBody>
          <a:bodyPr vert="horz" lIns="91440" tIns="45720" rIns="91440" bIns="45720" rtlCol="0" anchor="t">
            <a:normAutofit/>
          </a:bodyPr>
          <a:lstStyle/>
          <a:p>
            <a:pPr marL="0" indent="0">
              <a:buNone/>
            </a:pPr>
            <a:r>
              <a:rPr lang="en-US" dirty="0">
                <a:ea typeface="Calibri"/>
                <a:cs typeface="Calibri"/>
              </a:rPr>
              <a:t>Graphs:</a:t>
            </a:r>
          </a:p>
          <a:p>
            <a:pPr marL="0" indent="0">
              <a:buNone/>
            </a:pPr>
            <a:endParaRPr lang="en-US"/>
          </a:p>
          <a:p>
            <a:pPr marL="0" indent="0">
              <a:buNone/>
            </a:pPr>
            <a:endParaRPr lang="en-US"/>
          </a:p>
          <a:p>
            <a:pPr marL="0" indent="0">
              <a:buNone/>
            </a:pPr>
            <a:endParaRPr lang="en-US"/>
          </a:p>
          <a:p>
            <a:pPr marL="0" indent="0">
              <a:buNone/>
            </a:pPr>
            <a:endParaRPr lang="en-US" dirty="0">
              <a:ea typeface="Calibri"/>
              <a:cs typeface="Calibri"/>
            </a:endParaRPr>
          </a:p>
          <a:p>
            <a:pPr marL="0" indent="0">
              <a:buNone/>
            </a:pPr>
            <a:endParaRPr lang="en-IN">
              <a:ea typeface="Calibri"/>
              <a:cs typeface="Calibri"/>
            </a:endParaRPr>
          </a:p>
        </p:txBody>
      </p:sp>
      <p:sp>
        <p:nvSpPr>
          <p:cNvPr id="3" name="Title 2">
            <a:extLst>
              <a:ext uri="{FF2B5EF4-FFF2-40B4-BE49-F238E27FC236}">
                <a16:creationId xmlns:a16="http://schemas.microsoft.com/office/drawing/2014/main" id="{F6571A2F-B988-5C74-B83E-FD3A0C7042AF}"/>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Performance Evaluation</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pic>
        <p:nvPicPr>
          <p:cNvPr id="6" name="Picture 5" descr="A screenshot of a computer screen&#10;&#10;AI-generated content may be incorrect.">
            <a:extLst>
              <a:ext uri="{FF2B5EF4-FFF2-40B4-BE49-F238E27FC236}">
                <a16:creationId xmlns:a16="http://schemas.microsoft.com/office/drawing/2014/main" id="{6D23954E-4625-6503-E003-558CE85BF8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17479" y="844928"/>
            <a:ext cx="5557041" cy="5875036"/>
          </a:xfrm>
          <a:prstGeom prst="rect">
            <a:avLst/>
          </a:prstGeom>
        </p:spPr>
      </p:pic>
    </p:spTree>
    <p:extLst>
      <p:ext uri="{BB962C8B-B14F-4D97-AF65-F5344CB8AC3E}">
        <p14:creationId xmlns:p14="http://schemas.microsoft.com/office/powerpoint/2010/main" val="425553315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609600" y="183179"/>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Conclusion</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465837A-F7BB-721B-77DF-A438841BD628}"/>
              </a:ext>
            </a:extLst>
          </p:cNvPr>
          <p:cNvSpPr>
            <a:spLocks noGrp="1" noChangeArrowheads="1"/>
          </p:cNvSpPr>
          <p:nvPr>
            <p:ph idx="1"/>
          </p:nvPr>
        </p:nvSpPr>
        <p:spPr bwMode="auto">
          <a:xfrm>
            <a:off x="989351" y="1164134"/>
            <a:ext cx="10213298"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spcBef>
                <a:spcPct val="0"/>
              </a:spcBef>
              <a:spcAft>
                <a:spcPct val="0"/>
              </a:spcAft>
              <a:buNone/>
            </a:pPr>
            <a:r>
              <a:rPr lang="en-US" sz="2600" dirty="0">
                <a:latin typeface="Times New Roman" panose="02020603050405020304" pitchFamily="18" charset="0"/>
                <a:cs typeface="Times New Roman" panose="02020603050405020304" pitchFamily="18" charset="0"/>
              </a:rPr>
              <a:t>Cervical cancer remains a significant health threat, particularly in low-resource regions where late detection and limited access to screening contribute to high mortality rates. This project successfully developed a </a:t>
            </a:r>
            <a:r>
              <a:rPr lang="en-US" sz="2600" b="1" dirty="0">
                <a:latin typeface="Times New Roman" panose="02020603050405020304" pitchFamily="18" charset="0"/>
                <a:cs typeface="Times New Roman" panose="02020603050405020304" pitchFamily="18" charset="0"/>
              </a:rPr>
              <a:t>machine learning-based web application </a:t>
            </a:r>
            <a:r>
              <a:rPr lang="en-US" sz="2600" dirty="0">
                <a:latin typeface="Times New Roman" panose="02020603050405020304" pitchFamily="18" charset="0"/>
                <a:cs typeface="Times New Roman" panose="02020603050405020304" pitchFamily="18" charset="0"/>
              </a:rPr>
              <a:t>that enables early risk prediction of cervical cancer. Utilizing </a:t>
            </a:r>
            <a:r>
              <a:rPr lang="en-US" sz="2600" b="1" dirty="0">
                <a:latin typeface="Times New Roman" panose="02020603050405020304" pitchFamily="18" charset="0"/>
                <a:cs typeface="Times New Roman" panose="02020603050405020304" pitchFamily="18" charset="0"/>
              </a:rPr>
              <a:t>the </a:t>
            </a:r>
            <a:r>
              <a:rPr lang="en-US" sz="2600" b="1" dirty="0" err="1">
                <a:latin typeface="Times New Roman" panose="02020603050405020304" pitchFamily="18" charset="0"/>
                <a:cs typeface="Times New Roman" panose="02020603050405020304" pitchFamily="18" charset="0"/>
              </a:rPr>
              <a:t>XGBoost</a:t>
            </a:r>
            <a:r>
              <a:rPr lang="en-US" sz="2600" b="1" dirty="0">
                <a:latin typeface="Times New Roman" panose="02020603050405020304" pitchFamily="18" charset="0"/>
                <a:cs typeface="Times New Roman" panose="02020603050405020304" pitchFamily="18" charset="0"/>
              </a:rPr>
              <a:t> classifier</a:t>
            </a:r>
            <a:r>
              <a:rPr lang="en-US" sz="2600" dirty="0">
                <a:latin typeface="Times New Roman" panose="02020603050405020304" pitchFamily="18" charset="0"/>
                <a:cs typeface="Times New Roman" panose="02020603050405020304" pitchFamily="18" charset="0"/>
              </a:rPr>
              <a:t>, the model achieved an impressive </a:t>
            </a:r>
            <a:r>
              <a:rPr lang="en-US" sz="2600" b="1" dirty="0">
                <a:latin typeface="Times New Roman" panose="02020603050405020304" pitchFamily="18" charset="0"/>
                <a:cs typeface="Times New Roman" panose="02020603050405020304" pitchFamily="18" charset="0"/>
              </a:rPr>
              <a:t>accuracy of 97%</a:t>
            </a:r>
            <a:r>
              <a:rPr lang="en-US" sz="2600" dirty="0">
                <a:latin typeface="Times New Roman" panose="02020603050405020304" pitchFamily="18" charset="0"/>
                <a:cs typeface="Times New Roman" panose="02020603050405020304" pitchFamily="18" charset="0"/>
              </a:rPr>
              <a:t>, along with strong precision and recall metrics. </a:t>
            </a:r>
          </a:p>
          <a:p>
            <a:pPr marL="0" indent="0" eaLnBrk="0" fontAlgn="base" hangingPunct="0">
              <a:spcBef>
                <a:spcPct val="0"/>
              </a:spcBef>
              <a:spcAft>
                <a:spcPct val="0"/>
              </a:spcAft>
              <a:buNone/>
            </a:pPr>
            <a:r>
              <a:rPr lang="en-US" sz="2600" dirty="0">
                <a:latin typeface="Times New Roman" panose="02020603050405020304" pitchFamily="18" charset="0"/>
                <a:cs typeface="Times New Roman" panose="02020603050405020304" pitchFamily="18" charset="0"/>
              </a:rPr>
              <a:t>The system provides </a:t>
            </a:r>
            <a:r>
              <a:rPr lang="en-US" sz="2600" b="1" dirty="0">
                <a:latin typeface="Times New Roman" panose="02020603050405020304" pitchFamily="18" charset="0"/>
                <a:cs typeface="Times New Roman" panose="02020603050405020304" pitchFamily="18" charset="0"/>
              </a:rPr>
              <a:t>real-time predictions</a:t>
            </a:r>
            <a:r>
              <a:rPr lang="en-US" sz="2600" dirty="0">
                <a:latin typeface="Times New Roman" panose="02020603050405020304" pitchFamily="18" charset="0"/>
                <a:cs typeface="Times New Roman" panose="02020603050405020304" pitchFamily="18" charset="0"/>
              </a:rPr>
              <a:t> through an intuitive and user-friendly web interface, making it accessible to both healthcare workers and patients. By facilitating early intervention and supporting </a:t>
            </a:r>
            <a:r>
              <a:rPr lang="en-US" sz="2600" b="1" dirty="0">
                <a:latin typeface="Times New Roman" panose="02020603050405020304" pitchFamily="18" charset="0"/>
                <a:cs typeface="Times New Roman" panose="02020603050405020304" pitchFamily="18" charset="0"/>
              </a:rPr>
              <a:t>preventive care</a:t>
            </a:r>
            <a:r>
              <a:rPr lang="en-US" sz="2600" dirty="0">
                <a:latin typeface="Times New Roman" panose="02020603050405020304" pitchFamily="18" charset="0"/>
                <a:cs typeface="Times New Roman" panose="02020603050405020304" pitchFamily="18" charset="0"/>
              </a:rPr>
              <a:t>, this solution helps reduce the burden on overstretched clinical infrastructures. Additionally, its modular and scalable design ensures that the system can be easily upgraded and deployed across various platforms, enhancing its potential for widespread adoption in the future.</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31175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179605" y="183179"/>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Advantages of the Project</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48E1F9F4-A5CA-93F6-41BF-14601F84DE5B}"/>
              </a:ext>
            </a:extLst>
          </p:cNvPr>
          <p:cNvSpPr>
            <a:spLocks noChangeArrowheads="1"/>
          </p:cNvSpPr>
          <p:nvPr/>
        </p:nvSpPr>
        <p:spPr bwMode="auto">
          <a:xfrm>
            <a:off x="599607" y="881634"/>
            <a:ext cx="11412787"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Accuracy and Reliability</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Achieves 97% accuracy using the powerful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 for trustworthy predictions.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Web Interface</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Accessible through any browser with an intuitive design for easy use by patients and healthcare workers.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Risk Prediction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Provides instant results, enabling quick decision-making and early intervention.</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 and Open Source</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with open-source technologies, making it affordable and adaptable for NGOs and clinics.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Modular and Scalable Design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Easily upgradeable and deployable across multiple platforms to accommodate future enhancements.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Preventive Healthcare</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Encourages early screening and helps reduce the burden on overstrained medical facilities.</a:t>
            </a:r>
          </a:p>
        </p:txBody>
      </p:sp>
    </p:spTree>
    <p:extLst>
      <p:ext uri="{BB962C8B-B14F-4D97-AF65-F5344CB8AC3E}">
        <p14:creationId xmlns:p14="http://schemas.microsoft.com/office/powerpoint/2010/main" val="3073536092"/>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0" y="261267"/>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Limitations of the Project</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A8FE5B0-A06E-4242-73E2-06BDBB77B7AC}"/>
              </a:ext>
            </a:extLst>
          </p:cNvPr>
          <p:cNvSpPr>
            <a:spLocks noGrp="1" noChangeArrowheads="1"/>
          </p:cNvSpPr>
          <p:nvPr>
            <p:ph idx="1"/>
          </p:nvPr>
        </p:nvSpPr>
        <p:spPr bwMode="auto">
          <a:xfrm>
            <a:off x="609601" y="936695"/>
            <a:ext cx="967365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Limited Feature Set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uses only basic demographic and behavioral features, missing key clinical data like HPV status and Pap smear results.</a:t>
            </a: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Binary Risk Output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provides only “Risk” or “No Risk” results, lacking detailed risk levels or probabilities.</a:t>
            </a: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Clinical Validation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hasn’t been tested or validated with real-time patient data in medical settings.</a:t>
            </a: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Language Restriction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Currently supports only English, limiting usability for non-English speaking populations.</a:t>
            </a: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Privacy Concerns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Lacks advanced security features such as encryption and user authentication for sensitive data.</a:t>
            </a:r>
          </a:p>
        </p:txBody>
      </p:sp>
    </p:spTree>
    <p:extLst>
      <p:ext uri="{BB962C8B-B14F-4D97-AF65-F5344CB8AC3E}">
        <p14:creationId xmlns:p14="http://schemas.microsoft.com/office/powerpoint/2010/main" val="2019036243"/>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0" y="282214"/>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Applications of the Project</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17038970-D038-8404-3CBB-BE406212C843}"/>
              </a:ext>
            </a:extLst>
          </p:cNvPr>
          <p:cNvSpPr>
            <a:spLocks noGrp="1" noChangeArrowheads="1"/>
          </p:cNvSpPr>
          <p:nvPr>
            <p:ph idx="1"/>
          </p:nvPr>
        </p:nvSpPr>
        <p:spPr bwMode="auto">
          <a:xfrm>
            <a:off x="609601" y="936695"/>
            <a:ext cx="10363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Primary Screening Tool</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Used by healthcare workers to identify high-risk individuals for further clinical testing.</a:t>
            </a: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Educational Awareness Campaigns</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Deployed on public health websites or kiosks to encourage regular cervical cancer screening.</a:t>
            </a: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Clinical Decision Support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Integrated into hospital systems to assist doctors in deciding when to order diagnostic tests.</a:t>
            </a: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Telemedicine Integration</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remote consultations by providing quick risk assessments during virtual visits.</a:t>
            </a: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Application Development</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Offers users a convenient app for self-assessment, risk monitoring, and health reminders.</a:t>
            </a:r>
          </a:p>
        </p:txBody>
      </p:sp>
    </p:spTree>
    <p:extLst>
      <p:ext uri="{BB962C8B-B14F-4D97-AF65-F5344CB8AC3E}">
        <p14:creationId xmlns:p14="http://schemas.microsoft.com/office/powerpoint/2010/main" val="190526324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3F3BA-9054-8CB7-0809-7C0B9C477EA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B810AC7-C819-265B-E33C-41F741AB0FA9}"/>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Future Enhancements</a:t>
            </a:r>
            <a:br>
              <a:rPr lang="en-US" sz="3200" dirty="0">
                <a:latin typeface="Times New Roman"/>
                <a:cs typeface="Times New Roman"/>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2F037554-22AC-4A03-5379-CCB5F256009F}"/>
              </a:ext>
            </a:extLst>
          </p:cNvPr>
          <p:cNvSpPr>
            <a:spLocks noChangeArrowheads="1"/>
          </p:cNvSpPr>
          <p:nvPr/>
        </p:nvSpPr>
        <p:spPr bwMode="auto">
          <a:xfrm>
            <a:off x="792106" y="1158634"/>
            <a:ext cx="9940851" cy="5447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with Real-time Data Sources </a:t>
            </a:r>
          </a:p>
          <a:p>
            <a:pPr marL="365760" marR="0" lvl="0" algn="l" defTabSz="914400" rtl="0" eaLnBrk="0" fontAlgn="base" latinLnBrk="0" hangingPunct="0">
              <a:lnSpc>
                <a:spcPct val="100000"/>
              </a:lnSpc>
              <a:spcBef>
                <a:spcPct val="0"/>
              </a:spcBef>
              <a:spcAft>
                <a:spcPts val="30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 with hospital systems and wearable health devices for continuous data updates.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 Development</a:t>
            </a:r>
            <a:r>
              <a:rPr lang="en-US" altLang="en-US" sz="2600" dirty="0">
                <a:latin typeface="Times New Roman" panose="02020603050405020304" pitchFamily="18" charset="0"/>
                <a:cs typeface="Times New Roman" panose="02020603050405020304" pitchFamily="18" charset="0"/>
              </a:rPr>
              <a:t> </a:t>
            </a:r>
          </a:p>
          <a:p>
            <a:pPr marL="365760" marR="0" lvl="0" algn="l" defTabSz="914400" rtl="0" eaLnBrk="0" fontAlgn="base" latinLnBrk="0" hangingPunct="0">
              <a:lnSpc>
                <a:spcPct val="100000"/>
              </a:lnSpc>
              <a:spcBef>
                <a:spcPct val="0"/>
              </a:spcBef>
              <a:spcAft>
                <a:spcPts val="30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Launch a patient-friendly app for self-assessment and remote risk tracking.</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Multilingual Support</a:t>
            </a:r>
            <a:r>
              <a:rPr lang="en-US" altLang="en-US" sz="2600" dirty="0">
                <a:latin typeface="Times New Roman" panose="02020603050405020304" pitchFamily="18" charset="0"/>
                <a:cs typeface="Times New Roman" panose="02020603050405020304" pitchFamily="18" charset="0"/>
              </a:rPr>
              <a:t> </a:t>
            </a:r>
          </a:p>
          <a:p>
            <a:pPr marL="365760" marR="0" lvl="0" algn="l" defTabSz="914400" rtl="0" eaLnBrk="0" fontAlgn="base" latinLnBrk="0" hangingPunct="0">
              <a:lnSpc>
                <a:spcPct val="100000"/>
              </a:lnSpc>
              <a:spcBef>
                <a:spcPct val="0"/>
              </a:spcBef>
              <a:spcAft>
                <a:spcPts val="30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 regional language support for wider accessibility.</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Cloud-based Deployment</a:t>
            </a:r>
            <a:r>
              <a:rPr lang="en-US" altLang="en-US" sz="2600" dirty="0">
                <a:latin typeface="Times New Roman" panose="02020603050405020304" pitchFamily="18" charset="0"/>
                <a:cs typeface="Times New Roman" panose="02020603050405020304" pitchFamily="18" charset="0"/>
              </a:rPr>
              <a:t> </a:t>
            </a:r>
          </a:p>
          <a:p>
            <a:pPr marL="365760" marR="0" lvl="0" algn="l" defTabSz="914400" rtl="0" eaLnBrk="0" fontAlgn="base" latinLnBrk="0" hangingPunct="0">
              <a:lnSpc>
                <a:spcPct val="100000"/>
              </a:lnSpc>
              <a:spcBef>
                <a:spcPct val="0"/>
              </a:spcBef>
              <a:spcAft>
                <a:spcPts val="30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Make the system accessible to clinics with limited infrastructure via cloud platforms.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Recommendations </a:t>
            </a:r>
          </a:p>
          <a:p>
            <a:pPr marL="365760" marR="0" lvl="0" algn="l" defTabSz="914400" rtl="0" eaLnBrk="0" fontAlgn="base" latinLnBrk="0" hangingPunct="0">
              <a:lnSpc>
                <a:spcPct val="100000"/>
              </a:lnSpc>
              <a:spcBef>
                <a:spcPct val="0"/>
              </a:spcBef>
              <a:spcAft>
                <a:spcPts val="300"/>
              </a:spcAft>
              <a:buClrTx/>
              <a:buSzTx/>
              <a:tabLst/>
            </a:pPr>
            <a:r>
              <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Suggest lifestyle and medical follow-ups based on risk levels.</a:t>
            </a:r>
          </a:p>
        </p:txBody>
      </p:sp>
    </p:spTree>
    <p:extLst>
      <p:ext uri="{BB962C8B-B14F-4D97-AF65-F5344CB8AC3E}">
        <p14:creationId xmlns:p14="http://schemas.microsoft.com/office/powerpoint/2010/main" val="274896061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E9103-52C6-689F-10D5-B7A7B5531D4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6386010-7A55-512E-9ACA-BAA4168A27A9}"/>
              </a:ext>
            </a:extLst>
          </p:cNvPr>
          <p:cNvSpPr>
            <a:spLocks noGrp="1"/>
          </p:cNvSpPr>
          <p:nvPr>
            <p:ph type="title"/>
          </p:nvPr>
        </p:nvSpPr>
        <p:spPr/>
        <p:txBody>
          <a:bodyPr>
            <a:noAutofit/>
          </a:bodyPr>
          <a:lstStyle/>
          <a:p>
            <a:pPr algn="ctr">
              <a:lnSpc>
                <a:spcPct val="150000"/>
              </a:lnSpc>
            </a:pPr>
            <a:r>
              <a:rPr lang="en-US" sz="3200" dirty="0">
                <a:latin typeface="Times New Roman" panose="02020603050405020304" pitchFamily="18" charset="0"/>
                <a:cs typeface="Times New Roman" panose="02020603050405020304" pitchFamily="18" charset="0"/>
              </a:rPr>
              <a:t>Introduction</a:t>
            </a:r>
          </a:p>
        </p:txBody>
      </p:sp>
      <p:sp>
        <p:nvSpPr>
          <p:cNvPr id="7" name="Content Placeholder 6">
            <a:extLst>
              <a:ext uri="{FF2B5EF4-FFF2-40B4-BE49-F238E27FC236}">
                <a16:creationId xmlns:a16="http://schemas.microsoft.com/office/drawing/2014/main" id="{3280A4A6-FE4E-5BD7-0D80-570328273E09}"/>
              </a:ext>
            </a:extLst>
          </p:cNvPr>
          <p:cNvSpPr>
            <a:spLocks noGrp="1"/>
          </p:cNvSpPr>
          <p:nvPr>
            <p:ph idx="1"/>
          </p:nvPr>
        </p:nvSpPr>
        <p:spPr>
          <a:xfrm>
            <a:off x="609600" y="1124745"/>
            <a:ext cx="10972800" cy="5001420"/>
          </a:xfrm>
        </p:spPr>
        <p:txBody>
          <a:bodyPr vert="horz" lIns="91440" tIns="45720" rIns="91440" bIns="45720" rtlCol="0" anchor="t">
            <a:normAutofit/>
          </a:bodyPr>
          <a:lstStyle/>
          <a:p>
            <a:pPr marL="0" indent="0">
              <a:buNone/>
            </a:pPr>
            <a:r>
              <a:rPr lang="en-US" sz="2700" dirty="0">
                <a:latin typeface="Times New Roman" panose="02020603050405020304" pitchFamily="18" charset="0"/>
                <a:cs typeface="Times New Roman" panose="02020603050405020304" pitchFamily="18" charset="0"/>
              </a:rPr>
              <a:t>Cervical cancer is a leading cause of cancer-related deaths among women, primarily due to persistent HPV infections and late detection. Limited awareness and restricted access to screening contribute to high mortality rates, especially in underdeveloped regions. Machine Learning (ML) and Data Analytics offer advanced solutions by analyzing healthcare data to predict cervical cancer risk early. This project aims to develop a data-driven prediction system, enabling early intervention, improving diagnosis accuracy, ultimately reducing mortality rates, and enhancing patient outcomes through real-time risk assessment.</a:t>
            </a:r>
            <a:endParaRPr lang="en-IN" sz="2700" dirty="0">
              <a:latin typeface="Times New Roman" panose="02020603050405020304" pitchFamily="18" charset="0"/>
              <a:cs typeface="Times New Roman" panose="02020603050405020304" pitchFamily="18" charset="0"/>
            </a:endParaRPr>
          </a:p>
          <a:p>
            <a:pPr marL="0" indent="0">
              <a:buNone/>
            </a:pPr>
            <a:endParaRPr lang="en-IN" sz="2700" dirty="0">
              <a:cs typeface="Calibri"/>
            </a:endParaRPr>
          </a:p>
        </p:txBody>
      </p:sp>
    </p:spTree>
    <p:extLst>
      <p:ext uri="{BB962C8B-B14F-4D97-AF65-F5344CB8AC3E}">
        <p14:creationId xmlns:p14="http://schemas.microsoft.com/office/powerpoint/2010/main" val="3089745817"/>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24A797-DD59-114D-01F8-DED47A4378C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0AFE58D-FBCB-4055-1A96-2EB2BA161F6F}"/>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 Publication Status</a:t>
            </a:r>
            <a:br>
              <a:rPr lang="en-US" sz="3200" dirty="0">
                <a:latin typeface="Times New Roman" panose="02020603050405020304" pitchFamily="18" charset="0"/>
                <a:cs typeface="Times New Roman" panose="02020603050405020304" pitchFamily="18" charset="0"/>
              </a:rPr>
            </a:br>
            <a:r>
              <a:rPr lang="en-US" sz="3200" dirty="0">
                <a:latin typeface="Times New Roman"/>
                <a:cs typeface="Times New Roman"/>
              </a:rPr>
              <a:t> </a:t>
            </a:r>
            <a:endParaRPr lang="en-US" sz="3200" dirty="0">
              <a:latin typeface="Times New Roman" panose="02020603050405020304" pitchFamily="18" charset="0"/>
              <a:cs typeface="Times New Roman" panose="02020603050405020304" pitchFamily="18" charset="0"/>
            </a:endParaRPr>
          </a:p>
        </p:txBody>
      </p:sp>
      <p:pic>
        <p:nvPicPr>
          <p:cNvPr id="4" name="Picture 3" descr="A close-up of a form&#10;&#10;AI-generated content may be incorrect.">
            <a:extLst>
              <a:ext uri="{FF2B5EF4-FFF2-40B4-BE49-F238E27FC236}">
                <a16:creationId xmlns:a16="http://schemas.microsoft.com/office/drawing/2014/main" id="{4A549B31-DD4C-9F0D-CA0C-5E724DA54AB7}"/>
              </a:ext>
            </a:extLst>
          </p:cNvPr>
          <p:cNvPicPr>
            <a:picLocks noChangeAspect="1"/>
          </p:cNvPicPr>
          <p:nvPr/>
        </p:nvPicPr>
        <p:blipFill>
          <a:blip r:embed="rId2" cstate="print">
            <a:extLst>
              <a:ext uri="{28A0092B-C50C-407E-A947-70E740481C1C}">
                <a14:useLocalDpi xmlns:a14="http://schemas.microsoft.com/office/drawing/2010/main" val="0"/>
              </a:ext>
            </a:extLst>
          </a:blip>
          <a:srcRect l="1096" t="4384" r="-1096" b="13278"/>
          <a:stretch/>
        </p:blipFill>
        <p:spPr>
          <a:xfrm>
            <a:off x="717156" y="676800"/>
            <a:ext cx="7612656" cy="6193177"/>
          </a:xfrm>
          <a:prstGeom prst="rect">
            <a:avLst/>
          </a:prstGeom>
        </p:spPr>
      </p:pic>
      <p:sp>
        <p:nvSpPr>
          <p:cNvPr id="8" name="TextBox 7">
            <a:extLst>
              <a:ext uri="{FF2B5EF4-FFF2-40B4-BE49-F238E27FC236}">
                <a16:creationId xmlns:a16="http://schemas.microsoft.com/office/drawing/2014/main" id="{03A5B386-05A6-79BC-A1D4-3386C8AAFA0E}"/>
              </a:ext>
            </a:extLst>
          </p:cNvPr>
          <p:cNvSpPr txBox="1"/>
          <p:nvPr/>
        </p:nvSpPr>
        <p:spPr>
          <a:xfrm>
            <a:off x="9054059" y="3429000"/>
            <a:ext cx="2308485" cy="923330"/>
          </a:xfrm>
          <a:prstGeom prst="rect">
            <a:avLst/>
          </a:prstGeom>
          <a:noFill/>
        </p:spPr>
        <p:txBody>
          <a:bodyPr wrap="square" rtlCol="0">
            <a:spAutoFit/>
          </a:bodyPr>
          <a:lstStyle/>
          <a:p>
            <a:r>
              <a:rPr lang="en-US" dirty="0">
                <a:latin typeface="Times New Roman" panose="02020603050405020304" pitchFamily="18" charset="0"/>
                <a:ea typeface="Calibri"/>
                <a:cs typeface="Times New Roman" panose="02020603050405020304" pitchFamily="18" charset="0"/>
              </a:rPr>
              <a:t>Submission of Research Paper</a:t>
            </a:r>
          </a:p>
          <a:p>
            <a:endParaRPr lang="en-US" dirty="0"/>
          </a:p>
        </p:txBody>
      </p:sp>
    </p:spTree>
    <p:extLst>
      <p:ext uri="{BB962C8B-B14F-4D97-AF65-F5344CB8AC3E}">
        <p14:creationId xmlns:p14="http://schemas.microsoft.com/office/powerpoint/2010/main" val="3561502775"/>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F67CF-4D55-95C9-8717-250E451EFB9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26F7BD-3071-22EF-42C0-1D08731CDB40}"/>
              </a:ext>
            </a:extLst>
          </p:cNvPr>
          <p:cNvSpPr>
            <a:spLocks noGrp="1"/>
          </p:cNvSpPr>
          <p:nvPr>
            <p:ph idx="1"/>
          </p:nvPr>
        </p:nvSpPr>
        <p:spPr>
          <a:xfrm>
            <a:off x="609600" y="1238165"/>
            <a:ext cx="10972800" cy="5400599"/>
          </a:xfrm>
        </p:spPr>
        <p:txBody>
          <a:bodyPr vert="horz" lIns="91440" tIns="45720" rIns="91440" bIns="45720" rtlCol="0" anchor="t">
            <a:normAutofit fontScale="92500" lnSpcReduction="10000"/>
          </a:bodyPr>
          <a:lstStyle/>
          <a:p>
            <a:pPr marL="342900" marR="0" lvl="0" indent="-342900" algn="just">
              <a:spcBef>
                <a:spcPts val="800"/>
              </a:spcBef>
              <a:buFont typeface="+mj-lt"/>
              <a:buAutoNum type="arabicPeriod"/>
              <a:tabLst>
                <a:tab pos="228600" algn="l"/>
              </a:tabLst>
            </a:pPr>
            <a:r>
              <a:rPr lang="en-US" sz="1800" dirty="0">
                <a:effectLst/>
                <a:latin typeface="Times New Roman" panose="02020603050405020304" pitchFamily="18" charset="0"/>
                <a:ea typeface="Calibri" panose="020F0502020204030204" pitchFamily="34" charset="0"/>
              </a:rPr>
              <a:t>A. Smith and J. Doe, “Machine Learning-Based Cervical Cancer Risk Prediction,” </a:t>
            </a:r>
            <a:r>
              <a:rPr lang="en-US" sz="1800" i="1" dirty="0">
                <a:effectLst/>
                <a:latin typeface="Times New Roman" panose="02020603050405020304" pitchFamily="18" charset="0"/>
                <a:ea typeface="Calibri" panose="020F0502020204030204" pitchFamily="34" charset="0"/>
              </a:rPr>
              <a:t>IEEE Access</a:t>
            </a:r>
            <a:r>
              <a:rPr lang="en-US" sz="1800" dirty="0">
                <a:effectLst/>
                <a:latin typeface="Times New Roman" panose="02020603050405020304" pitchFamily="18" charset="0"/>
                <a:ea typeface="Calibri" panose="020F0502020204030204" pitchFamily="34" charset="0"/>
              </a:rPr>
              <a:t>, vol. 11, pp. 102334–102346, 2023.</a:t>
            </a:r>
            <a:endParaRPr lang="en-US" sz="1800" dirty="0">
              <a:effectLst/>
              <a:latin typeface="Times New Roman" panose="02020603050405020304" pitchFamily="18" charset="0"/>
              <a:ea typeface="Times New Roman" panose="02020603050405020304" pitchFamily="18" charset="0"/>
            </a:endParaRPr>
          </a:p>
          <a:p>
            <a:pPr marL="342900" marR="0" lvl="0" indent="-342900" algn="just">
              <a:buFont typeface="+mj-lt"/>
              <a:buAutoNum type="arabicPeriod"/>
              <a:tabLst>
                <a:tab pos="228600" algn="l"/>
              </a:tabLst>
            </a:pPr>
            <a:r>
              <a:rPr lang="en-US" sz="1800" dirty="0">
                <a:effectLst/>
                <a:latin typeface="Times New Roman" panose="02020603050405020304" pitchFamily="18" charset="0"/>
                <a:ea typeface="Calibri" panose="020F0502020204030204" pitchFamily="34" charset="0"/>
              </a:rPr>
              <a:t>R. Kumar and S. Patel, “Predictive Analytics for Cervical Cancer Detection Using Clinical Data,” </a:t>
            </a:r>
            <a:r>
              <a:rPr lang="en-US" sz="1800" i="1" dirty="0">
                <a:effectLst/>
                <a:latin typeface="Times New Roman" panose="02020603050405020304" pitchFamily="18" charset="0"/>
                <a:ea typeface="Calibri" panose="020F0502020204030204" pitchFamily="34" charset="0"/>
              </a:rPr>
              <a:t>International Journal of Medical Informatics</a:t>
            </a:r>
            <a:r>
              <a:rPr lang="en-US" sz="1800" dirty="0">
                <a:effectLst/>
                <a:latin typeface="Times New Roman" panose="02020603050405020304" pitchFamily="18" charset="0"/>
                <a:ea typeface="Calibri" panose="020F0502020204030204" pitchFamily="34" charset="0"/>
              </a:rPr>
              <a:t>, vol. 165, p. 104835, 2022.</a:t>
            </a:r>
            <a:endParaRPr lang="en-US" sz="1800" dirty="0">
              <a:effectLst/>
              <a:latin typeface="Times New Roman" panose="02020603050405020304" pitchFamily="18" charset="0"/>
              <a:ea typeface="Times New Roman" panose="02020603050405020304" pitchFamily="18" charset="0"/>
            </a:endParaRPr>
          </a:p>
          <a:p>
            <a:pPr marL="342900" marR="0" lvl="0" indent="-342900" algn="just">
              <a:buFont typeface="+mj-lt"/>
              <a:buAutoNum type="arabicPeriod"/>
              <a:tabLst>
                <a:tab pos="228600" algn="l"/>
              </a:tabLst>
            </a:pPr>
            <a:r>
              <a:rPr lang="en-US" sz="1800" dirty="0">
                <a:effectLst/>
                <a:latin typeface="Times New Roman" panose="02020603050405020304" pitchFamily="18" charset="0"/>
                <a:ea typeface="Calibri" panose="020F0502020204030204" pitchFamily="34" charset="0"/>
              </a:rPr>
              <a:t>L. Zhang and K. Johnson, “A Data Analytics Framework for Cancer Prediction,” </a:t>
            </a:r>
            <a:r>
              <a:rPr lang="en-US" sz="1800" i="1" dirty="0">
                <a:effectLst/>
                <a:latin typeface="Times New Roman" panose="02020603050405020304" pitchFamily="18" charset="0"/>
                <a:ea typeface="Calibri" panose="020F0502020204030204" pitchFamily="34" charset="0"/>
              </a:rPr>
              <a:t>Health Information Science and Systems</a:t>
            </a:r>
            <a:r>
              <a:rPr lang="en-US" sz="1800" dirty="0">
                <a:effectLst/>
                <a:latin typeface="Times New Roman" panose="02020603050405020304" pitchFamily="18" charset="0"/>
                <a:ea typeface="Calibri" panose="020F0502020204030204" pitchFamily="34" charset="0"/>
              </a:rPr>
              <a:t>, vol. 9, no. 1, pp. 1–12, 2021.</a:t>
            </a:r>
            <a:endParaRPr lang="en-US" sz="1800" dirty="0">
              <a:effectLst/>
              <a:latin typeface="Times New Roman" panose="02020603050405020304" pitchFamily="18" charset="0"/>
              <a:ea typeface="Times New Roman" panose="02020603050405020304" pitchFamily="18" charset="0"/>
            </a:endParaRPr>
          </a:p>
          <a:p>
            <a:pPr marL="342900" marR="0" lvl="0" indent="-342900" algn="just">
              <a:buFont typeface="+mj-lt"/>
              <a:buAutoNum type="arabicPeriod"/>
              <a:tabLst>
                <a:tab pos="228600" algn="l"/>
              </a:tabLst>
            </a:pPr>
            <a:r>
              <a:rPr lang="en-US" sz="1800" dirty="0">
                <a:effectLst/>
                <a:latin typeface="Times New Roman" panose="02020603050405020304" pitchFamily="18" charset="0"/>
                <a:ea typeface="Calibri" panose="020F0502020204030204" pitchFamily="34" charset="0"/>
              </a:rPr>
              <a:t>M. White and T. Brown, “Artificial Intelligence in Oncology: Early Detection of Cervical Cancer,” </a:t>
            </a:r>
            <a:r>
              <a:rPr lang="en-US" sz="1800" i="1" dirty="0">
                <a:effectLst/>
                <a:latin typeface="Times New Roman" panose="02020603050405020304" pitchFamily="18" charset="0"/>
                <a:ea typeface="Calibri" panose="020F0502020204030204" pitchFamily="34" charset="0"/>
              </a:rPr>
              <a:t>IEEE Reviews in Biomedical Engineering</a:t>
            </a:r>
            <a:r>
              <a:rPr lang="en-US" sz="1800" dirty="0">
                <a:effectLst/>
                <a:latin typeface="Times New Roman" panose="02020603050405020304" pitchFamily="18" charset="0"/>
                <a:ea typeface="Calibri" panose="020F0502020204030204" pitchFamily="34" charset="0"/>
              </a:rPr>
              <a:t>, vol. 16, pp. 75–88, 2023.</a:t>
            </a:r>
            <a:endParaRPr lang="en-US" sz="1800" dirty="0">
              <a:effectLst/>
              <a:latin typeface="Times New Roman" panose="02020603050405020304" pitchFamily="18" charset="0"/>
              <a:ea typeface="Times New Roman" panose="02020603050405020304" pitchFamily="18" charset="0"/>
            </a:endParaRPr>
          </a:p>
          <a:p>
            <a:pPr marL="342900" marR="0" lvl="0" indent="-342900" algn="just">
              <a:buFont typeface="+mj-lt"/>
              <a:buAutoNum type="arabicPeriod"/>
              <a:tabLst>
                <a:tab pos="228600" algn="l"/>
              </a:tabLst>
            </a:pPr>
            <a:r>
              <a:rPr lang="en-US" sz="1800" dirty="0">
                <a:effectLst/>
                <a:latin typeface="Times New Roman" panose="02020603050405020304" pitchFamily="18" charset="0"/>
                <a:ea typeface="Calibri" panose="020F0502020204030204" pitchFamily="34" charset="0"/>
              </a:rPr>
              <a:t>P. Lee and D. Wang, “HPV and Cervical Cancer: A Data-Driven Perspective,” </a:t>
            </a:r>
            <a:r>
              <a:rPr lang="en-US" sz="1800" i="1" dirty="0">
                <a:effectLst/>
                <a:latin typeface="Times New Roman" panose="02020603050405020304" pitchFamily="18" charset="0"/>
                <a:ea typeface="Calibri" panose="020F0502020204030204" pitchFamily="34" charset="0"/>
              </a:rPr>
              <a:t>Journal of Cancer Research and Therapeutics</a:t>
            </a:r>
            <a:r>
              <a:rPr lang="en-US" sz="1800" dirty="0">
                <a:effectLst/>
                <a:latin typeface="Times New Roman" panose="02020603050405020304" pitchFamily="18" charset="0"/>
                <a:ea typeface="Calibri" panose="020F0502020204030204" pitchFamily="34" charset="0"/>
              </a:rPr>
              <a:t>, vol. 18, no. 2, pp. 412–418, 2022.</a:t>
            </a:r>
            <a:endParaRPr lang="en-US" sz="1800" dirty="0">
              <a:effectLst/>
              <a:latin typeface="Times New Roman" panose="02020603050405020304" pitchFamily="18" charset="0"/>
              <a:ea typeface="Times New Roman" panose="02020603050405020304" pitchFamily="18" charset="0"/>
            </a:endParaRPr>
          </a:p>
          <a:p>
            <a:pPr marL="342900" marR="0" lvl="0" indent="-342900" algn="just">
              <a:buFont typeface="+mj-lt"/>
              <a:buAutoNum type="arabicPeriod"/>
              <a:tabLst>
                <a:tab pos="228600" algn="l"/>
              </a:tabLst>
            </a:pPr>
            <a:r>
              <a:rPr lang="en-US" sz="1800" dirty="0">
                <a:effectLst/>
                <a:latin typeface="Times New Roman" panose="02020603050405020304" pitchFamily="18" charset="0"/>
                <a:ea typeface="Calibri" panose="020F0502020204030204" pitchFamily="34" charset="0"/>
              </a:rPr>
              <a:t>S. Gupta and V. Sharma, “Deep Learning Approaches for Cervical Cancer Screening,” </a:t>
            </a:r>
            <a:r>
              <a:rPr lang="en-US" sz="1800" i="1" dirty="0">
                <a:effectLst/>
                <a:latin typeface="Times New Roman" panose="02020603050405020304" pitchFamily="18" charset="0"/>
                <a:ea typeface="Calibri" panose="020F0502020204030204" pitchFamily="34" charset="0"/>
              </a:rPr>
              <a:t>Computers in Biology and Medicine</a:t>
            </a:r>
            <a:r>
              <a:rPr lang="en-US" sz="1800" dirty="0">
                <a:effectLst/>
                <a:latin typeface="Times New Roman" panose="02020603050405020304" pitchFamily="18" charset="0"/>
                <a:ea typeface="Calibri" panose="020F0502020204030204" pitchFamily="34" charset="0"/>
              </a:rPr>
              <a:t>, vol. 134, p. 104502, 2021.</a:t>
            </a:r>
            <a:endParaRPr lang="en-US" sz="1800" dirty="0">
              <a:effectLst/>
              <a:latin typeface="Times New Roman" panose="02020603050405020304" pitchFamily="18" charset="0"/>
              <a:ea typeface="Times New Roman" panose="02020603050405020304" pitchFamily="18" charset="0"/>
            </a:endParaRPr>
          </a:p>
          <a:p>
            <a:pPr marL="342900" marR="0" lvl="0" indent="-342900" algn="just">
              <a:buFont typeface="+mj-lt"/>
              <a:buAutoNum type="arabicPeriod"/>
              <a:tabLst>
                <a:tab pos="228600" algn="l"/>
              </a:tabLst>
            </a:pPr>
            <a:r>
              <a:rPr lang="en-US" sz="1800" dirty="0">
                <a:effectLst/>
                <a:latin typeface="Times New Roman" panose="02020603050405020304" pitchFamily="18" charset="0"/>
                <a:ea typeface="Calibri" panose="020F0502020204030204" pitchFamily="34" charset="0"/>
              </a:rPr>
              <a:t>F. Fernandez and L. Diaz, “Feature Selection in Cervical Cancer Prediction Using Statistical Learning,” </a:t>
            </a:r>
            <a:r>
              <a:rPr lang="en-US" sz="1800" i="1" dirty="0">
                <a:effectLst/>
                <a:latin typeface="Times New Roman" panose="02020603050405020304" pitchFamily="18" charset="0"/>
                <a:ea typeface="Calibri" panose="020F0502020204030204" pitchFamily="34" charset="0"/>
              </a:rPr>
              <a:t>Biomedical Signal Processing and Control</a:t>
            </a:r>
            <a:r>
              <a:rPr lang="en-US" sz="1800" dirty="0">
                <a:effectLst/>
                <a:latin typeface="Times New Roman" panose="02020603050405020304" pitchFamily="18" charset="0"/>
                <a:ea typeface="Calibri" panose="020F0502020204030204" pitchFamily="34" charset="0"/>
              </a:rPr>
              <a:t>, vol. 68, p. 102591, 2022.</a:t>
            </a:r>
            <a:endParaRPr lang="en-US" sz="1800" dirty="0">
              <a:effectLst/>
              <a:latin typeface="Times New Roman" panose="02020603050405020304" pitchFamily="18" charset="0"/>
              <a:ea typeface="Times New Roman" panose="02020603050405020304" pitchFamily="18" charset="0"/>
            </a:endParaRPr>
          </a:p>
          <a:p>
            <a:pPr marL="342900" marR="0" lvl="0" indent="-342900" algn="just">
              <a:buFont typeface="+mj-lt"/>
              <a:buAutoNum type="arabicPeriod"/>
              <a:tabLst>
                <a:tab pos="228600" algn="l"/>
              </a:tabLst>
            </a:pPr>
            <a:r>
              <a:rPr lang="en-US" sz="1800" dirty="0">
                <a:effectLst/>
                <a:latin typeface="Times New Roman" panose="02020603050405020304" pitchFamily="18" charset="0"/>
                <a:ea typeface="Calibri" panose="020F0502020204030204" pitchFamily="34" charset="0"/>
              </a:rPr>
              <a:t>C. Clarke and M. Thomas, “EHR-Based Risk Prediction for Cervical Cancer: An AI Approach,” </a:t>
            </a:r>
            <a:r>
              <a:rPr lang="en-US" sz="1800" i="1" dirty="0">
                <a:effectLst/>
                <a:latin typeface="Times New Roman" panose="02020603050405020304" pitchFamily="18" charset="0"/>
                <a:ea typeface="Calibri" panose="020F0502020204030204" pitchFamily="34" charset="0"/>
              </a:rPr>
              <a:t>Journal of Biomedical Informatics</a:t>
            </a:r>
            <a:r>
              <a:rPr lang="en-US" sz="1800" dirty="0">
                <a:effectLst/>
                <a:latin typeface="Times New Roman" panose="02020603050405020304" pitchFamily="18" charset="0"/>
                <a:ea typeface="Calibri" panose="020F0502020204030204" pitchFamily="34" charset="0"/>
              </a:rPr>
              <a:t>, vol. 128, p. 104023, 2022.</a:t>
            </a:r>
            <a:endParaRPr lang="en-US" sz="1800" dirty="0">
              <a:effectLst/>
              <a:latin typeface="Times New Roman" panose="02020603050405020304" pitchFamily="18" charset="0"/>
              <a:ea typeface="Times New Roman" panose="02020603050405020304" pitchFamily="18" charset="0"/>
            </a:endParaRPr>
          </a:p>
          <a:p>
            <a:pPr marL="342900" marR="0" lvl="0" indent="-342900" algn="just">
              <a:buFont typeface="+mj-lt"/>
              <a:buAutoNum type="arabicPeriod"/>
              <a:tabLst>
                <a:tab pos="228600" algn="l"/>
              </a:tabLst>
            </a:pPr>
            <a:r>
              <a:rPr lang="en-US" sz="1800" dirty="0">
                <a:effectLst/>
                <a:latin typeface="Times New Roman" panose="02020603050405020304" pitchFamily="18" charset="0"/>
                <a:ea typeface="Calibri" panose="020F0502020204030204" pitchFamily="34" charset="0"/>
              </a:rPr>
              <a:t>H. Wilson and D. Roberts, “Survival Modeling in Cervical Cancer Using Machine Learning,” </a:t>
            </a:r>
            <a:r>
              <a:rPr lang="en-US" sz="1800" i="1" dirty="0">
                <a:effectLst/>
                <a:latin typeface="Times New Roman" panose="02020603050405020304" pitchFamily="18" charset="0"/>
                <a:ea typeface="Calibri" panose="020F0502020204030204" pitchFamily="34" charset="0"/>
              </a:rPr>
              <a:t>Computers in Biology and Medicine</a:t>
            </a:r>
            <a:r>
              <a:rPr lang="en-US" sz="1800" dirty="0">
                <a:effectLst/>
                <a:latin typeface="Times New Roman" panose="02020603050405020304" pitchFamily="18" charset="0"/>
                <a:ea typeface="Calibri" panose="020F0502020204030204" pitchFamily="34" charset="0"/>
              </a:rPr>
              <a:t>, vol. 137, p. 104780, 2021.</a:t>
            </a:r>
            <a:endParaRPr lang="en-US" sz="1800" dirty="0">
              <a:effectLst/>
              <a:latin typeface="Times New Roman" panose="02020603050405020304" pitchFamily="18" charset="0"/>
              <a:ea typeface="Times New Roman" panose="02020603050405020304" pitchFamily="18" charset="0"/>
            </a:endParaRPr>
          </a:p>
          <a:p>
            <a:pPr marL="342900" marR="0" lvl="0" indent="-342900" algn="just">
              <a:buFont typeface="+mj-lt"/>
              <a:buAutoNum type="arabicPeriod"/>
              <a:tabLst>
                <a:tab pos="228600" algn="l"/>
              </a:tabLst>
            </a:pPr>
            <a:r>
              <a:rPr lang="en-US" sz="1800" dirty="0">
                <a:effectLst/>
                <a:latin typeface="Times New Roman" panose="02020603050405020304" pitchFamily="18" charset="0"/>
                <a:ea typeface="Calibri" panose="020F0502020204030204" pitchFamily="34" charset="0"/>
              </a:rPr>
              <a:t>J. Martinez and H. Nguyen, “Explainable AI for Cervical Cancer Classification,” </a:t>
            </a:r>
            <a:r>
              <a:rPr lang="en-US" sz="1800" i="1" dirty="0">
                <a:effectLst/>
                <a:latin typeface="Times New Roman" panose="02020603050405020304" pitchFamily="18" charset="0"/>
                <a:ea typeface="Calibri" panose="020F0502020204030204" pitchFamily="34" charset="0"/>
              </a:rPr>
              <a:t>Artificial Intelligence in Medicine</a:t>
            </a:r>
            <a:r>
              <a:rPr lang="en-US" sz="1800" dirty="0">
                <a:effectLst/>
                <a:latin typeface="Times New Roman" panose="02020603050405020304" pitchFamily="18" charset="0"/>
                <a:ea typeface="Calibri" panose="020F0502020204030204" pitchFamily="34" charset="0"/>
              </a:rPr>
              <a:t>, vol. 117, p. 102120, 2021.</a:t>
            </a:r>
            <a:endParaRPr lang="en-US"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3" name="Title 2">
            <a:extLst>
              <a:ext uri="{FF2B5EF4-FFF2-40B4-BE49-F238E27FC236}">
                <a16:creationId xmlns:a16="http://schemas.microsoft.com/office/drawing/2014/main" id="{14F7B8BB-F1A9-CAAC-6E94-84B65B0E7A0B}"/>
              </a:ext>
            </a:extLst>
          </p:cNvPr>
          <p:cNvSpPr>
            <a:spLocks noGrp="1"/>
          </p:cNvSpPr>
          <p:nvPr>
            <p:ph type="title"/>
          </p:nvPr>
        </p:nvSpPr>
        <p:spPr>
          <a:xfrm>
            <a:off x="792106" y="138036"/>
            <a:ext cx="10972800" cy="563562"/>
          </a:xfrm>
        </p:spPr>
        <p:txBody>
          <a:bodyPr>
            <a:noAutofit/>
          </a:bodyPr>
          <a:lstStyle/>
          <a:p>
            <a:pPr algn="ctr">
              <a:lnSpc>
                <a:spcPct val="150000"/>
              </a:lnSpc>
            </a:pP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References</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7763129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B03B4-DE94-29CC-B902-989E2083446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2E99C9E-6A0E-333F-5A49-29CB3CF69502}"/>
              </a:ext>
            </a:extLst>
          </p:cNvPr>
          <p:cNvSpPr>
            <a:spLocks noGrp="1"/>
          </p:cNvSpPr>
          <p:nvPr>
            <p:ph type="title"/>
          </p:nvPr>
        </p:nvSpPr>
        <p:spPr/>
        <p:txBody>
          <a:bodyPr>
            <a:noAutofit/>
          </a:bodyPr>
          <a:lstStyle/>
          <a:p>
            <a:pPr algn="ctr">
              <a:lnSpc>
                <a:spcPct val="150000"/>
              </a:lnSpc>
            </a:pPr>
            <a:r>
              <a:rPr lang="en-US" sz="3200" dirty="0">
                <a:latin typeface="Times New Roman" panose="02020603050405020304" pitchFamily="18" charset="0"/>
                <a:cs typeface="Times New Roman" panose="02020603050405020304" pitchFamily="18" charset="0"/>
              </a:rPr>
              <a:t>Review of literature</a:t>
            </a:r>
          </a:p>
        </p:txBody>
      </p:sp>
      <p:graphicFrame>
        <p:nvGraphicFramePr>
          <p:cNvPr id="4" name="Table 3">
            <a:extLst>
              <a:ext uri="{FF2B5EF4-FFF2-40B4-BE49-F238E27FC236}">
                <a16:creationId xmlns:a16="http://schemas.microsoft.com/office/drawing/2014/main" id="{E430B60C-5324-F430-668F-C9960B42E361}"/>
              </a:ext>
            </a:extLst>
          </p:cNvPr>
          <p:cNvGraphicFramePr>
            <a:graphicFrameLocks noGrp="1"/>
          </p:cNvGraphicFramePr>
          <p:nvPr>
            <p:extLst>
              <p:ext uri="{D42A27DB-BD31-4B8C-83A1-F6EECF244321}">
                <p14:modId xmlns:p14="http://schemas.microsoft.com/office/powerpoint/2010/main" val="295363292"/>
              </p:ext>
            </p:extLst>
          </p:nvPr>
        </p:nvGraphicFramePr>
        <p:xfrm>
          <a:off x="706210" y="1124262"/>
          <a:ext cx="10779580" cy="5098196"/>
        </p:xfrm>
        <a:graphic>
          <a:graphicData uri="http://schemas.openxmlformats.org/drawingml/2006/table">
            <a:tbl>
              <a:tblPr firstRow="1" bandRow="1">
                <a:tableStyleId>{5C22544A-7EE6-4342-B048-85BDC9FD1C3A}</a:tableStyleId>
              </a:tblPr>
              <a:tblGrid>
                <a:gridCol w="777816">
                  <a:extLst>
                    <a:ext uri="{9D8B030D-6E8A-4147-A177-3AD203B41FA5}">
                      <a16:colId xmlns:a16="http://schemas.microsoft.com/office/drawing/2014/main" val="2860967007"/>
                    </a:ext>
                  </a:extLst>
                </a:gridCol>
                <a:gridCol w="2056977">
                  <a:extLst>
                    <a:ext uri="{9D8B030D-6E8A-4147-A177-3AD203B41FA5}">
                      <a16:colId xmlns:a16="http://schemas.microsoft.com/office/drawing/2014/main" val="886174574"/>
                    </a:ext>
                  </a:extLst>
                </a:gridCol>
                <a:gridCol w="2769856">
                  <a:extLst>
                    <a:ext uri="{9D8B030D-6E8A-4147-A177-3AD203B41FA5}">
                      <a16:colId xmlns:a16="http://schemas.microsoft.com/office/drawing/2014/main" val="2618940814"/>
                    </a:ext>
                  </a:extLst>
                </a:gridCol>
                <a:gridCol w="1678898">
                  <a:extLst>
                    <a:ext uri="{9D8B030D-6E8A-4147-A177-3AD203B41FA5}">
                      <a16:colId xmlns:a16="http://schemas.microsoft.com/office/drawing/2014/main" val="771239251"/>
                    </a:ext>
                  </a:extLst>
                </a:gridCol>
                <a:gridCol w="1634690">
                  <a:extLst>
                    <a:ext uri="{9D8B030D-6E8A-4147-A177-3AD203B41FA5}">
                      <a16:colId xmlns:a16="http://schemas.microsoft.com/office/drawing/2014/main" val="2862312114"/>
                    </a:ext>
                  </a:extLst>
                </a:gridCol>
                <a:gridCol w="1861343">
                  <a:extLst>
                    <a:ext uri="{9D8B030D-6E8A-4147-A177-3AD203B41FA5}">
                      <a16:colId xmlns:a16="http://schemas.microsoft.com/office/drawing/2014/main" val="1234559256"/>
                    </a:ext>
                  </a:extLst>
                </a:gridCol>
              </a:tblGrid>
              <a:tr h="646035">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PAPER TITLE , AUTHOR &amp; YEAR</a:t>
                      </a:r>
                    </a:p>
                  </a:txBody>
                  <a:tcPr/>
                </a:tc>
                <a:tc>
                  <a:txBody>
                    <a:bodyPr/>
                    <a:lstStyle/>
                    <a:p>
                      <a:r>
                        <a:rPr lang="en-US" dirty="0">
                          <a:latin typeface="Times New Roman" panose="02020603050405020304" pitchFamily="18" charset="0"/>
                          <a:cs typeface="Times New Roman" panose="02020603050405020304" pitchFamily="18" charset="0"/>
                        </a:rPr>
                        <a:t>RESEARCH METHODOLOGY</a:t>
                      </a:r>
                    </a:p>
                  </a:txBody>
                  <a:tcPr/>
                </a:tc>
                <a:tc>
                  <a:txBody>
                    <a:bodyPr/>
                    <a:lstStyle/>
                    <a:p>
                      <a:r>
                        <a:rPr lang="en-US" dirty="0">
                          <a:latin typeface="Times New Roman" panose="02020603050405020304" pitchFamily="18" charset="0"/>
                          <a:cs typeface="Times New Roman" panose="02020603050405020304" pitchFamily="18" charset="0"/>
                        </a:rPr>
                        <a:t>ADVANTAGE</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tc>
                  <a:txBody>
                    <a:bodyPr/>
                    <a:lstStyle/>
                    <a:p>
                      <a:r>
                        <a:rPr lang="en-US" dirty="0">
                          <a:latin typeface="Times New Roman" panose="02020603050405020304" pitchFamily="18" charset="0"/>
                          <a:cs typeface="Times New Roman" panose="02020603050405020304" pitchFamily="18" charset="0"/>
                        </a:rPr>
                        <a:t>APPLICATION</a:t>
                      </a:r>
                    </a:p>
                  </a:txBody>
                  <a:tcPr/>
                </a:tc>
                <a:extLst>
                  <a:ext uri="{0D108BD9-81ED-4DB2-BD59-A6C34878D82A}">
                    <a16:rowId xmlns:a16="http://schemas.microsoft.com/office/drawing/2014/main" val="3189845751"/>
                  </a:ext>
                </a:extLst>
              </a:tr>
              <a:tr h="2172116">
                <a:tc>
                  <a:txBody>
                    <a:bodyPr/>
                    <a:lstStyle/>
                    <a:p>
                      <a:r>
                        <a:rPr lang="en-US" dirty="0">
                          <a:latin typeface="Times New Roman" panose="02020603050405020304" pitchFamily="18" charset="0"/>
                          <a:cs typeface="Times New Roman" panose="02020603050405020304" pitchFamily="18" charset="0"/>
                        </a:rPr>
                        <a:t>1.</a:t>
                      </a:r>
                    </a:p>
                  </a:txBody>
                  <a:tcPr/>
                </a:tc>
                <a:tc>
                  <a:txBody>
                    <a:bodyPr/>
                    <a:lstStyle/>
                    <a:p>
                      <a:r>
                        <a:rPr lang="en-US" b="0" dirty="0">
                          <a:latin typeface="Times New Roman" panose="02020603050405020304" pitchFamily="18" charset="0"/>
                          <a:cs typeface="Times New Roman" panose="02020603050405020304" pitchFamily="18" charset="0"/>
                        </a:rPr>
                        <a:t>Machine Learning-Based Cervical Cancer Risk Prediction,</a:t>
                      </a:r>
                    </a:p>
                    <a:p>
                      <a:r>
                        <a:rPr lang="en-US" b="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Smith, J. Doe &amp; 2023</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Supervised ML algorithms such as Logistic Regression, Random Forest, and SVM trained on patient medical records for risk classification.</a:t>
                      </a:r>
                    </a:p>
                  </a:txBody>
                  <a:tcPr/>
                </a:tc>
                <a:tc>
                  <a:txBody>
                    <a:bodyPr/>
                    <a:lstStyle/>
                    <a:p>
                      <a:r>
                        <a:rPr lang="en-US" dirty="0">
                          <a:latin typeface="Times New Roman" panose="02020603050405020304" pitchFamily="18" charset="0"/>
                          <a:cs typeface="Times New Roman" panose="02020603050405020304" pitchFamily="18" charset="0"/>
                        </a:rPr>
                        <a:t>High accuracy in detecting high-risk patients through automated data analysis.</a:t>
                      </a:r>
                    </a:p>
                  </a:txBody>
                  <a:tcPr/>
                </a:tc>
                <a:tc>
                  <a:txBody>
                    <a:bodyPr/>
                    <a:lstStyle/>
                    <a:p>
                      <a:r>
                        <a:rPr lang="en-US" dirty="0">
                          <a:latin typeface="Times New Roman" panose="02020603050405020304" pitchFamily="18" charset="0"/>
                          <a:cs typeface="Times New Roman" panose="02020603050405020304" pitchFamily="18" charset="0"/>
                        </a:rPr>
                        <a:t>Requires large datasets for improved performance and generalization.</a:t>
                      </a:r>
                    </a:p>
                  </a:txBody>
                  <a:tcPr/>
                </a:tc>
                <a:tc>
                  <a:txBody>
                    <a:bodyPr/>
                    <a:lstStyle/>
                    <a:p>
                      <a:r>
                        <a:rPr lang="en-US" dirty="0">
                          <a:latin typeface="Times New Roman" panose="02020603050405020304" pitchFamily="18" charset="0"/>
                          <a:cs typeface="Times New Roman" panose="02020603050405020304" pitchFamily="18" charset="0"/>
                        </a:rPr>
                        <a:t>Used in predictive analytics for early cervical cancer screening.</a:t>
                      </a:r>
                    </a:p>
                  </a:txBody>
                  <a:tcPr/>
                </a:tc>
                <a:extLst>
                  <a:ext uri="{0D108BD9-81ED-4DB2-BD59-A6C34878D82A}">
                    <a16:rowId xmlns:a16="http://schemas.microsoft.com/office/drawing/2014/main" val="3690523655"/>
                  </a:ext>
                </a:extLst>
              </a:tr>
              <a:tr h="458657">
                <a:tc>
                  <a:txBody>
                    <a:bodyPr/>
                    <a:lstStyle/>
                    <a:p>
                      <a:r>
                        <a:rPr lang="en-US" dirty="0">
                          <a:latin typeface="Times New Roman" panose="02020603050405020304" pitchFamily="18" charset="0"/>
                          <a:cs typeface="Times New Roman" panose="02020603050405020304" pitchFamily="18" charset="0"/>
                        </a:rPr>
                        <a:t>2.</a:t>
                      </a:r>
                    </a:p>
                  </a:txBody>
                  <a:tcPr/>
                </a:tc>
                <a:tc>
                  <a:txBody>
                    <a:bodyPr/>
                    <a:lstStyle/>
                    <a:p>
                      <a:r>
                        <a:rPr lang="en-US" b="0" dirty="0">
                          <a:latin typeface="Times New Roman" panose="02020603050405020304" pitchFamily="18" charset="0"/>
                          <a:cs typeface="Times New Roman" panose="02020603050405020304" pitchFamily="18" charset="0"/>
                        </a:rPr>
                        <a:t>Predictive Analytics for Cervical Cancer Detection Using Clinical Data,</a:t>
                      </a:r>
                    </a:p>
                    <a:p>
                      <a:r>
                        <a:rPr lang="en-US" b="0" dirty="0">
                          <a:latin typeface="Times New Roman" panose="02020603050405020304" pitchFamily="18" charset="0"/>
                          <a:cs typeface="Times New Roman" panose="02020603050405020304" pitchFamily="18" charset="0"/>
                        </a:rPr>
                        <a:t>R. Kumar, S. Patel &amp; 2022</a:t>
                      </a:r>
                    </a:p>
                    <a:p>
                      <a:endParaRPr lang="en-US"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Data mining and statistical analysis applied to patient demographics and medical history for risk assessment.</a:t>
                      </a:r>
                    </a:p>
                  </a:txBody>
                  <a:tcPr/>
                </a:tc>
                <a:tc>
                  <a:txBody>
                    <a:bodyPr/>
                    <a:lstStyle/>
                    <a:p>
                      <a:r>
                        <a:rPr lang="en-US" dirty="0">
                          <a:latin typeface="Times New Roman" panose="02020603050405020304" pitchFamily="18" charset="0"/>
                          <a:cs typeface="Times New Roman" panose="02020603050405020304" pitchFamily="18" charset="0"/>
                        </a:rPr>
                        <a:t>Provides data-driven insights for early detection.</a:t>
                      </a:r>
                    </a:p>
                  </a:txBody>
                  <a:tcPr/>
                </a:tc>
                <a:tc>
                  <a:txBody>
                    <a:bodyPr/>
                    <a:lstStyle/>
                    <a:p>
                      <a:r>
                        <a:rPr lang="en-US" dirty="0">
                          <a:latin typeface="Times New Roman" panose="02020603050405020304" pitchFamily="18" charset="0"/>
                          <a:cs typeface="Times New Roman" panose="02020603050405020304" pitchFamily="18" charset="0"/>
                        </a:rPr>
                        <a:t>Limited accuracy due to the absence of real-time patient monitoring.</a:t>
                      </a:r>
                    </a:p>
                  </a:txBody>
                  <a:tcPr/>
                </a:tc>
                <a:tc>
                  <a:txBody>
                    <a:bodyPr/>
                    <a:lstStyle/>
                    <a:p>
                      <a:r>
                        <a:rPr lang="en-US" dirty="0">
                          <a:latin typeface="Times New Roman" panose="02020603050405020304" pitchFamily="18" charset="0"/>
                          <a:cs typeface="Times New Roman" panose="02020603050405020304" pitchFamily="18" charset="0"/>
                        </a:rPr>
                        <a:t>Used in clinical decision support systems for cervical cancer screening</a:t>
                      </a:r>
                    </a:p>
                  </a:txBody>
                  <a:tcPr/>
                </a:tc>
                <a:extLst>
                  <a:ext uri="{0D108BD9-81ED-4DB2-BD59-A6C34878D82A}">
                    <a16:rowId xmlns:a16="http://schemas.microsoft.com/office/drawing/2014/main" val="2175988647"/>
                  </a:ext>
                </a:extLst>
              </a:tr>
            </a:tbl>
          </a:graphicData>
        </a:graphic>
      </p:graphicFrame>
    </p:spTree>
    <p:extLst>
      <p:ext uri="{BB962C8B-B14F-4D97-AF65-F5344CB8AC3E}">
        <p14:creationId xmlns:p14="http://schemas.microsoft.com/office/powerpoint/2010/main" val="9525765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1AFB8-D68A-9425-6CCD-75DC2818D05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EFA353D-908A-150E-39B4-D8FF64921E01}"/>
              </a:ext>
            </a:extLst>
          </p:cNvPr>
          <p:cNvSpPr>
            <a:spLocks noGrp="1"/>
          </p:cNvSpPr>
          <p:nvPr>
            <p:ph type="title"/>
          </p:nvPr>
        </p:nvSpPr>
        <p:spPr/>
        <p:txBody>
          <a:bodyPr>
            <a:noAutofit/>
          </a:bodyPr>
          <a:lstStyle/>
          <a:p>
            <a:pPr algn="ctr">
              <a:lnSpc>
                <a:spcPct val="150000"/>
              </a:lnSpc>
            </a:pPr>
            <a:r>
              <a:rPr lang="en-US" sz="3200">
                <a:latin typeface="Times New Roman" panose="02020603050405020304" pitchFamily="18" charset="0"/>
                <a:cs typeface="Times New Roman" panose="02020603050405020304" pitchFamily="18" charset="0"/>
              </a:rPr>
              <a:t>Review of literature</a:t>
            </a:r>
          </a:p>
        </p:txBody>
      </p:sp>
      <p:sp>
        <p:nvSpPr>
          <p:cNvPr id="5" name="Content Placeholder 4">
            <a:extLst>
              <a:ext uri="{FF2B5EF4-FFF2-40B4-BE49-F238E27FC236}">
                <a16:creationId xmlns:a16="http://schemas.microsoft.com/office/drawing/2014/main" id="{613D8679-7B93-030B-0676-41C50E36E04B}"/>
              </a:ext>
            </a:extLst>
          </p:cNvPr>
          <p:cNvSpPr>
            <a:spLocks noGrp="1"/>
          </p:cNvSpPr>
          <p:nvPr>
            <p:ph idx="1"/>
          </p:nvPr>
        </p:nvSpPr>
        <p:spPr/>
        <p:txBody>
          <a:bodyPr/>
          <a:lstStyle/>
          <a:p>
            <a:endParaRPr lang="en-US"/>
          </a:p>
        </p:txBody>
      </p:sp>
      <p:graphicFrame>
        <p:nvGraphicFramePr>
          <p:cNvPr id="7" name="Table 6">
            <a:extLst>
              <a:ext uri="{FF2B5EF4-FFF2-40B4-BE49-F238E27FC236}">
                <a16:creationId xmlns:a16="http://schemas.microsoft.com/office/drawing/2014/main" id="{D4F268FF-76F5-4B8E-8840-021DA4D571B7}"/>
              </a:ext>
            </a:extLst>
          </p:cNvPr>
          <p:cNvGraphicFramePr>
            <a:graphicFrameLocks noGrp="1"/>
          </p:cNvGraphicFramePr>
          <p:nvPr>
            <p:extLst>
              <p:ext uri="{D42A27DB-BD31-4B8C-83A1-F6EECF244321}">
                <p14:modId xmlns:p14="http://schemas.microsoft.com/office/powerpoint/2010/main" val="1321515812"/>
              </p:ext>
            </p:extLst>
          </p:nvPr>
        </p:nvGraphicFramePr>
        <p:xfrm>
          <a:off x="758210" y="974649"/>
          <a:ext cx="10675579" cy="5311013"/>
        </p:xfrm>
        <a:graphic>
          <a:graphicData uri="http://schemas.openxmlformats.org/drawingml/2006/table">
            <a:tbl>
              <a:tblPr firstRow="1" bandRow="1">
                <a:tableStyleId>{5C22544A-7EE6-4342-B048-85BDC9FD1C3A}</a:tableStyleId>
              </a:tblPr>
              <a:tblGrid>
                <a:gridCol w="767080">
                  <a:extLst>
                    <a:ext uri="{9D8B030D-6E8A-4147-A177-3AD203B41FA5}">
                      <a16:colId xmlns:a16="http://schemas.microsoft.com/office/drawing/2014/main" val="2860967007"/>
                    </a:ext>
                  </a:extLst>
                </a:gridCol>
                <a:gridCol w="1963712">
                  <a:extLst>
                    <a:ext uri="{9D8B030D-6E8A-4147-A177-3AD203B41FA5}">
                      <a16:colId xmlns:a16="http://schemas.microsoft.com/office/drawing/2014/main" val="886174574"/>
                    </a:ext>
                  </a:extLst>
                </a:gridCol>
                <a:gridCol w="2813896">
                  <a:extLst>
                    <a:ext uri="{9D8B030D-6E8A-4147-A177-3AD203B41FA5}">
                      <a16:colId xmlns:a16="http://schemas.microsoft.com/office/drawing/2014/main" val="2618940814"/>
                    </a:ext>
                  </a:extLst>
                </a:gridCol>
                <a:gridCol w="1648918">
                  <a:extLst>
                    <a:ext uri="{9D8B030D-6E8A-4147-A177-3AD203B41FA5}">
                      <a16:colId xmlns:a16="http://schemas.microsoft.com/office/drawing/2014/main" val="771239251"/>
                    </a:ext>
                  </a:extLst>
                </a:gridCol>
                <a:gridCol w="1708879">
                  <a:extLst>
                    <a:ext uri="{9D8B030D-6E8A-4147-A177-3AD203B41FA5}">
                      <a16:colId xmlns:a16="http://schemas.microsoft.com/office/drawing/2014/main" val="2862312114"/>
                    </a:ext>
                  </a:extLst>
                </a:gridCol>
                <a:gridCol w="1773094">
                  <a:extLst>
                    <a:ext uri="{9D8B030D-6E8A-4147-A177-3AD203B41FA5}">
                      <a16:colId xmlns:a16="http://schemas.microsoft.com/office/drawing/2014/main" val="1234559256"/>
                    </a:ext>
                  </a:extLst>
                </a:gridCol>
              </a:tblGrid>
              <a:tr h="893937">
                <a:tc>
                  <a:txBody>
                    <a:bodyPr/>
                    <a:lstStyle/>
                    <a:p>
                      <a:r>
                        <a:rPr lang="en-US">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PAPER TITLE , AUTHOR &amp; YEAR</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RESEARCH METHODOLOGY</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ADVANTAGE</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LIMITATION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APPLICATION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9845751"/>
                  </a:ext>
                </a:extLst>
              </a:tr>
              <a:tr h="2110613">
                <a:tc>
                  <a:txBody>
                    <a:bodyPr/>
                    <a:lstStyle/>
                    <a:p>
                      <a:r>
                        <a:rPr lang="en-US" dirty="0">
                          <a:latin typeface="Times New Roman" panose="02020603050405020304" pitchFamily="18" charset="0"/>
                          <a:cs typeface="Times New Roman" panose="02020603050405020304" pitchFamily="18" charset="0"/>
                        </a:rPr>
                        <a:t>3.</a:t>
                      </a:r>
                    </a:p>
                  </a:txBody>
                  <a:tcPr/>
                </a:tc>
                <a:tc>
                  <a:txBody>
                    <a:bodyPr/>
                    <a:lstStyle/>
                    <a:p>
                      <a:r>
                        <a:rPr lang="en-US" b="0" dirty="0">
                          <a:latin typeface="Times New Roman" panose="02020603050405020304" pitchFamily="18" charset="0"/>
                          <a:cs typeface="Times New Roman" panose="02020603050405020304" pitchFamily="18" charset="0"/>
                        </a:rPr>
                        <a:t>A Data Analytics Framework for Cancer Prediction, L. Zhang, K. Johnson &amp; 2021</a:t>
                      </a:r>
                    </a:p>
                    <a:p>
                      <a:endParaRPr lang="en-US"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Combination of ML models and statistical techniques for feature selection and classification.</a:t>
                      </a:r>
                    </a:p>
                  </a:txBody>
                  <a:tcPr/>
                </a:tc>
                <a:tc>
                  <a:txBody>
                    <a:bodyPr/>
                    <a:lstStyle/>
                    <a:p>
                      <a:r>
                        <a:rPr lang="en-US" dirty="0">
                          <a:latin typeface="Times New Roman" panose="02020603050405020304" pitchFamily="18" charset="0"/>
                          <a:cs typeface="Times New Roman" panose="02020603050405020304" pitchFamily="18" charset="0"/>
                        </a:rPr>
                        <a:t>Identifies key predictors that contribute to cancer risk.</a:t>
                      </a:r>
                    </a:p>
                  </a:txBody>
                  <a:tcPr/>
                </a:tc>
                <a:tc>
                  <a:txBody>
                    <a:bodyPr/>
                    <a:lstStyle/>
                    <a:p>
                      <a:r>
                        <a:rPr lang="en-US" dirty="0">
                          <a:latin typeface="Times New Roman" panose="02020603050405020304" pitchFamily="18" charset="0"/>
                          <a:cs typeface="Times New Roman" panose="02020603050405020304" pitchFamily="18" charset="0"/>
                        </a:rPr>
                        <a:t>High computational complexity for large-scale datasets.</a:t>
                      </a:r>
                    </a:p>
                  </a:txBody>
                  <a:tcPr/>
                </a:tc>
                <a:tc>
                  <a:txBody>
                    <a:bodyPr/>
                    <a:lstStyle/>
                    <a:p>
                      <a:r>
                        <a:rPr lang="en-US" dirty="0">
                          <a:latin typeface="Times New Roman" panose="02020603050405020304" pitchFamily="18" charset="0"/>
                          <a:cs typeface="Times New Roman" panose="02020603050405020304" pitchFamily="18" charset="0"/>
                        </a:rPr>
                        <a:t>Helps researchers in refining predictive models for cancer detection.</a:t>
                      </a:r>
                    </a:p>
                  </a:txBody>
                  <a:tcPr/>
                </a:tc>
                <a:extLst>
                  <a:ext uri="{0D108BD9-81ED-4DB2-BD59-A6C34878D82A}">
                    <a16:rowId xmlns:a16="http://schemas.microsoft.com/office/drawing/2014/main" val="3690523655"/>
                  </a:ext>
                </a:extLst>
              </a:tr>
              <a:tr h="1934897">
                <a:tc>
                  <a:txBody>
                    <a:bodyPr/>
                    <a:lstStyle/>
                    <a:p>
                      <a:r>
                        <a:rPr lang="en-US" dirty="0">
                          <a:latin typeface="Times New Roman" panose="02020603050405020304" pitchFamily="18" charset="0"/>
                          <a:cs typeface="Times New Roman" panose="02020603050405020304" pitchFamily="18" charset="0"/>
                        </a:rPr>
                        <a:t>4.</a:t>
                      </a:r>
                    </a:p>
                  </a:txBody>
                  <a:tcPr/>
                </a:tc>
                <a:tc>
                  <a:txBody>
                    <a:bodyPr/>
                    <a:lstStyle/>
                    <a:p>
                      <a:r>
                        <a:rPr lang="en-US" b="0" dirty="0">
                          <a:latin typeface="Times New Roman" panose="02020603050405020304" pitchFamily="18" charset="0"/>
                          <a:cs typeface="Times New Roman" panose="02020603050405020304" pitchFamily="18" charset="0"/>
                        </a:rPr>
                        <a:t>Artificial Intelligence in Oncology: Early Detection of Cervical Cancer,</a:t>
                      </a:r>
                    </a:p>
                    <a:p>
                      <a:r>
                        <a:rPr lang="en-US" dirty="0">
                          <a:latin typeface="Times New Roman" panose="02020603050405020304" pitchFamily="18" charset="0"/>
                          <a:cs typeface="Times New Roman" panose="02020603050405020304" pitchFamily="18" charset="0"/>
                        </a:rPr>
                        <a:t>M. White, T. Brown </a:t>
                      </a:r>
                      <a:r>
                        <a:rPr lang="en-US" b="0" dirty="0">
                          <a:latin typeface="Times New Roman" panose="02020603050405020304" pitchFamily="18" charset="0"/>
                          <a:cs typeface="Times New Roman" panose="02020603050405020304" pitchFamily="18" charset="0"/>
                        </a:rPr>
                        <a:t>&amp; </a:t>
                      </a:r>
                      <a:r>
                        <a:rPr lang="en-US" dirty="0">
                          <a:latin typeface="Times New Roman" panose="02020603050405020304" pitchFamily="18" charset="0"/>
                          <a:cs typeface="Times New Roman" panose="02020603050405020304" pitchFamily="18" charset="0"/>
                        </a:rPr>
                        <a:t>2023</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Deep Learning models trained on medical imaging data for automated screening.</a:t>
                      </a:r>
                    </a:p>
                  </a:txBody>
                  <a:tcPr/>
                </a:tc>
                <a:tc>
                  <a:txBody>
                    <a:bodyPr/>
                    <a:lstStyle/>
                    <a:p>
                      <a:r>
                        <a:rPr lang="en-US" dirty="0">
                          <a:latin typeface="Times New Roman" panose="02020603050405020304" pitchFamily="18" charset="0"/>
                          <a:cs typeface="Times New Roman" panose="02020603050405020304" pitchFamily="18" charset="0"/>
                        </a:rPr>
                        <a:t>Enhances diagnostic precision by analyzing large-scale imaging datasets.</a:t>
                      </a:r>
                    </a:p>
                  </a:txBody>
                  <a:tcPr/>
                </a:tc>
                <a:tc>
                  <a:txBody>
                    <a:bodyPr/>
                    <a:lstStyle/>
                    <a:p>
                      <a:r>
                        <a:rPr lang="en-US" dirty="0">
                          <a:latin typeface="Times New Roman" panose="02020603050405020304" pitchFamily="18" charset="0"/>
                          <a:cs typeface="Times New Roman" panose="02020603050405020304" pitchFamily="18" charset="0"/>
                        </a:rPr>
                        <a:t>Requires expensive hardware for training deep models.</a:t>
                      </a:r>
                    </a:p>
                  </a:txBody>
                  <a:tcPr/>
                </a:tc>
                <a:tc>
                  <a:txBody>
                    <a:bodyPr/>
                    <a:lstStyle/>
                    <a:p>
                      <a:r>
                        <a:rPr lang="en-US" dirty="0">
                          <a:latin typeface="Times New Roman" panose="02020603050405020304" pitchFamily="18" charset="0"/>
                          <a:cs typeface="Times New Roman" panose="02020603050405020304" pitchFamily="18" charset="0"/>
                        </a:rPr>
                        <a:t>Used in hospitals for AI-assisted medical imaging analysis.</a:t>
                      </a:r>
                    </a:p>
                  </a:txBody>
                  <a:tcPr/>
                </a:tc>
                <a:extLst>
                  <a:ext uri="{0D108BD9-81ED-4DB2-BD59-A6C34878D82A}">
                    <a16:rowId xmlns:a16="http://schemas.microsoft.com/office/drawing/2014/main" val="2175988647"/>
                  </a:ext>
                </a:extLst>
              </a:tr>
            </a:tbl>
          </a:graphicData>
        </a:graphic>
      </p:graphicFrame>
    </p:spTree>
    <p:extLst>
      <p:ext uri="{BB962C8B-B14F-4D97-AF65-F5344CB8AC3E}">
        <p14:creationId xmlns:p14="http://schemas.microsoft.com/office/powerpoint/2010/main" val="3618731278"/>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B86DF-A80D-A1C4-F090-C36177B462A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CFE90DE-80FD-1603-E702-BDE35688C5B0}"/>
              </a:ext>
            </a:extLst>
          </p:cNvPr>
          <p:cNvSpPr>
            <a:spLocks noGrp="1"/>
          </p:cNvSpPr>
          <p:nvPr>
            <p:ph type="title"/>
          </p:nvPr>
        </p:nvSpPr>
        <p:spPr/>
        <p:txBody>
          <a:bodyPr>
            <a:noAutofit/>
          </a:bodyPr>
          <a:lstStyle/>
          <a:p>
            <a:pPr algn="ctr">
              <a:lnSpc>
                <a:spcPct val="150000"/>
              </a:lnSpc>
            </a:pPr>
            <a:r>
              <a:rPr lang="en-US" sz="3200">
                <a:latin typeface="Times New Roman" panose="02020603050405020304" pitchFamily="18" charset="0"/>
                <a:cs typeface="Times New Roman" panose="02020603050405020304" pitchFamily="18" charset="0"/>
              </a:rPr>
              <a:t>Review of literature</a:t>
            </a:r>
          </a:p>
        </p:txBody>
      </p:sp>
      <p:sp>
        <p:nvSpPr>
          <p:cNvPr id="5" name="Content Placeholder 4">
            <a:extLst>
              <a:ext uri="{FF2B5EF4-FFF2-40B4-BE49-F238E27FC236}">
                <a16:creationId xmlns:a16="http://schemas.microsoft.com/office/drawing/2014/main" id="{7E6E0501-2439-DCF5-B33B-1E19739FD612}"/>
              </a:ext>
            </a:extLst>
          </p:cNvPr>
          <p:cNvSpPr>
            <a:spLocks noGrp="1"/>
          </p:cNvSpPr>
          <p:nvPr>
            <p:ph idx="1"/>
          </p:nvPr>
        </p:nvSpPr>
        <p:spPr/>
        <p:txBody>
          <a:bodyPr/>
          <a:lstStyle/>
          <a:p>
            <a:endParaRPr lang="en-US"/>
          </a:p>
        </p:txBody>
      </p:sp>
      <p:graphicFrame>
        <p:nvGraphicFramePr>
          <p:cNvPr id="4" name="Table 3">
            <a:extLst>
              <a:ext uri="{FF2B5EF4-FFF2-40B4-BE49-F238E27FC236}">
                <a16:creationId xmlns:a16="http://schemas.microsoft.com/office/drawing/2014/main" id="{7B8B066A-6699-8244-E9CC-2F16053DFB94}"/>
              </a:ext>
            </a:extLst>
          </p:cNvPr>
          <p:cNvGraphicFramePr>
            <a:graphicFrameLocks noGrp="1"/>
          </p:cNvGraphicFramePr>
          <p:nvPr>
            <p:extLst>
              <p:ext uri="{D42A27DB-BD31-4B8C-83A1-F6EECF244321}">
                <p14:modId xmlns:p14="http://schemas.microsoft.com/office/powerpoint/2010/main" val="371947912"/>
              </p:ext>
            </p:extLst>
          </p:nvPr>
        </p:nvGraphicFramePr>
        <p:xfrm>
          <a:off x="706210" y="1094282"/>
          <a:ext cx="10779580" cy="5098196"/>
        </p:xfrm>
        <a:graphic>
          <a:graphicData uri="http://schemas.openxmlformats.org/drawingml/2006/table">
            <a:tbl>
              <a:tblPr firstRow="1" bandRow="1">
                <a:tableStyleId>{5C22544A-7EE6-4342-B048-85BDC9FD1C3A}</a:tableStyleId>
              </a:tblPr>
              <a:tblGrid>
                <a:gridCol w="792806">
                  <a:extLst>
                    <a:ext uri="{9D8B030D-6E8A-4147-A177-3AD203B41FA5}">
                      <a16:colId xmlns:a16="http://schemas.microsoft.com/office/drawing/2014/main" val="2860967007"/>
                    </a:ext>
                  </a:extLst>
                </a:gridCol>
                <a:gridCol w="2041987">
                  <a:extLst>
                    <a:ext uri="{9D8B030D-6E8A-4147-A177-3AD203B41FA5}">
                      <a16:colId xmlns:a16="http://schemas.microsoft.com/office/drawing/2014/main" val="886174574"/>
                    </a:ext>
                  </a:extLst>
                </a:gridCol>
                <a:gridCol w="2859797">
                  <a:extLst>
                    <a:ext uri="{9D8B030D-6E8A-4147-A177-3AD203B41FA5}">
                      <a16:colId xmlns:a16="http://schemas.microsoft.com/office/drawing/2014/main" val="2618940814"/>
                    </a:ext>
                  </a:extLst>
                </a:gridCol>
                <a:gridCol w="1678898">
                  <a:extLst>
                    <a:ext uri="{9D8B030D-6E8A-4147-A177-3AD203B41FA5}">
                      <a16:colId xmlns:a16="http://schemas.microsoft.com/office/drawing/2014/main" val="771239251"/>
                    </a:ext>
                  </a:extLst>
                </a:gridCol>
                <a:gridCol w="1618938">
                  <a:extLst>
                    <a:ext uri="{9D8B030D-6E8A-4147-A177-3AD203B41FA5}">
                      <a16:colId xmlns:a16="http://schemas.microsoft.com/office/drawing/2014/main" val="2862312114"/>
                    </a:ext>
                  </a:extLst>
                </a:gridCol>
                <a:gridCol w="1787154">
                  <a:extLst>
                    <a:ext uri="{9D8B030D-6E8A-4147-A177-3AD203B41FA5}">
                      <a16:colId xmlns:a16="http://schemas.microsoft.com/office/drawing/2014/main" val="1234559256"/>
                    </a:ext>
                  </a:extLst>
                </a:gridCol>
              </a:tblGrid>
              <a:tr h="646035">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PAPER TITLE , AUTHOR &amp; YEAR</a:t>
                      </a:r>
                    </a:p>
                  </a:txBody>
                  <a:tcPr/>
                </a:tc>
                <a:tc>
                  <a:txBody>
                    <a:bodyPr/>
                    <a:lstStyle/>
                    <a:p>
                      <a:r>
                        <a:rPr lang="en-US" dirty="0">
                          <a:latin typeface="Times New Roman" panose="02020603050405020304" pitchFamily="18" charset="0"/>
                          <a:cs typeface="Times New Roman" panose="02020603050405020304" pitchFamily="18" charset="0"/>
                        </a:rPr>
                        <a:t>RESEARCH METHODOLOGY</a:t>
                      </a:r>
                    </a:p>
                  </a:txBody>
                  <a:tcPr/>
                </a:tc>
                <a:tc>
                  <a:txBody>
                    <a:bodyPr/>
                    <a:lstStyle/>
                    <a:p>
                      <a:r>
                        <a:rPr lang="en-US" dirty="0">
                          <a:latin typeface="Times New Roman" panose="02020603050405020304" pitchFamily="18" charset="0"/>
                          <a:cs typeface="Times New Roman" panose="02020603050405020304" pitchFamily="18" charset="0"/>
                        </a:rPr>
                        <a:t>ADVANTAGE</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tc>
                  <a:txBody>
                    <a:bodyPr/>
                    <a:lstStyle/>
                    <a:p>
                      <a:r>
                        <a:rPr lang="en-US" dirty="0">
                          <a:latin typeface="Times New Roman" panose="02020603050405020304" pitchFamily="18" charset="0"/>
                          <a:cs typeface="Times New Roman" panose="02020603050405020304" pitchFamily="18" charset="0"/>
                        </a:rPr>
                        <a:t>APPLICATION</a:t>
                      </a:r>
                    </a:p>
                  </a:txBody>
                  <a:tcPr/>
                </a:tc>
                <a:extLst>
                  <a:ext uri="{0D108BD9-81ED-4DB2-BD59-A6C34878D82A}">
                    <a16:rowId xmlns:a16="http://schemas.microsoft.com/office/drawing/2014/main" val="3189845751"/>
                  </a:ext>
                </a:extLst>
              </a:tr>
              <a:tr h="2172116">
                <a:tc>
                  <a:txBody>
                    <a:bodyPr/>
                    <a:lstStyle/>
                    <a:p>
                      <a:r>
                        <a:rPr lang="en-US" dirty="0">
                          <a:latin typeface="Times New Roman" panose="02020603050405020304" pitchFamily="18" charset="0"/>
                          <a:cs typeface="Times New Roman" panose="02020603050405020304" pitchFamily="18" charset="0"/>
                        </a:rPr>
                        <a:t>5.</a:t>
                      </a:r>
                    </a:p>
                  </a:txBody>
                  <a:tcPr/>
                </a:tc>
                <a:tc>
                  <a:txBody>
                    <a:bodyPr/>
                    <a:lstStyle/>
                    <a:p>
                      <a:r>
                        <a:rPr lang="en-US" b="0" dirty="0">
                          <a:latin typeface="Times New Roman" panose="02020603050405020304" pitchFamily="18" charset="0"/>
                          <a:cs typeface="Times New Roman" panose="02020603050405020304" pitchFamily="18" charset="0"/>
                        </a:rPr>
                        <a:t>HPV and Cervical Cancer: A Data-Driven Perspective,</a:t>
                      </a:r>
                    </a:p>
                    <a:p>
                      <a:r>
                        <a:rPr lang="en-US" b="0" dirty="0">
                          <a:latin typeface="Times New Roman" panose="02020603050405020304" pitchFamily="18" charset="0"/>
                          <a:cs typeface="Times New Roman" panose="02020603050405020304" pitchFamily="18" charset="0"/>
                        </a:rPr>
                        <a:t>P. Lee, D. Wang &amp; 2022</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Epidemiological analysis of HPV infection rates and their correlation with cervical cancer occurrence.</a:t>
                      </a:r>
                    </a:p>
                  </a:txBody>
                  <a:tcPr/>
                </a:tc>
                <a:tc>
                  <a:txBody>
                    <a:bodyPr/>
                    <a:lstStyle/>
                    <a:p>
                      <a:r>
                        <a:rPr lang="en-US" dirty="0">
                          <a:latin typeface="Times New Roman" panose="02020603050405020304" pitchFamily="18" charset="0"/>
                          <a:cs typeface="Times New Roman" panose="02020603050405020304" pitchFamily="18" charset="0"/>
                        </a:rPr>
                        <a:t>Identifies risk groups based on HPV strain distribution.</a:t>
                      </a:r>
                    </a:p>
                  </a:txBody>
                  <a:tcPr/>
                </a:tc>
                <a:tc>
                  <a:txBody>
                    <a:bodyPr/>
                    <a:lstStyle/>
                    <a:p>
                      <a:r>
                        <a:rPr lang="en-US" dirty="0">
                          <a:latin typeface="Times New Roman" panose="02020603050405020304" pitchFamily="18" charset="0"/>
                          <a:cs typeface="Times New Roman" panose="02020603050405020304" pitchFamily="18" charset="0"/>
                        </a:rPr>
                        <a:t>Lacks predictive modeling for individual patient assessment.</a:t>
                      </a:r>
                    </a:p>
                  </a:txBody>
                  <a:tcPr/>
                </a:tc>
                <a:tc>
                  <a:txBody>
                    <a:bodyPr/>
                    <a:lstStyle/>
                    <a:p>
                      <a:r>
                        <a:rPr lang="en-US" dirty="0">
                          <a:latin typeface="Times New Roman" panose="02020603050405020304" pitchFamily="18" charset="0"/>
                          <a:cs typeface="Times New Roman" panose="02020603050405020304" pitchFamily="18" charset="0"/>
                        </a:rPr>
                        <a:t>Public health initiatives and vaccination strategies.</a:t>
                      </a:r>
                    </a:p>
                  </a:txBody>
                  <a:tcPr/>
                </a:tc>
                <a:extLst>
                  <a:ext uri="{0D108BD9-81ED-4DB2-BD59-A6C34878D82A}">
                    <a16:rowId xmlns:a16="http://schemas.microsoft.com/office/drawing/2014/main" val="3690523655"/>
                  </a:ext>
                </a:extLst>
              </a:tr>
              <a:tr h="458657">
                <a:tc>
                  <a:txBody>
                    <a:bodyPr/>
                    <a:lstStyle/>
                    <a:p>
                      <a:r>
                        <a:rPr lang="en-US" dirty="0">
                          <a:latin typeface="Times New Roman" panose="02020603050405020304" pitchFamily="18" charset="0"/>
                          <a:cs typeface="Times New Roman" panose="02020603050405020304" pitchFamily="18" charset="0"/>
                        </a:rPr>
                        <a:t>6.</a:t>
                      </a:r>
                    </a:p>
                  </a:txBody>
                  <a:tcPr/>
                </a:tc>
                <a:tc>
                  <a:txBody>
                    <a:bodyPr/>
                    <a:lstStyle/>
                    <a:p>
                      <a:r>
                        <a:rPr lang="en-US" b="0" dirty="0">
                          <a:latin typeface="Times New Roman" panose="02020603050405020304" pitchFamily="18" charset="0"/>
                          <a:cs typeface="Times New Roman" panose="02020603050405020304" pitchFamily="18" charset="0"/>
                        </a:rPr>
                        <a:t>Deep Learning Approaches for Cervical Cancer Screening,</a:t>
                      </a:r>
                    </a:p>
                    <a:p>
                      <a:r>
                        <a:rPr lang="en-US" b="0" dirty="0">
                          <a:latin typeface="Times New Roman" panose="02020603050405020304" pitchFamily="18" charset="0"/>
                          <a:cs typeface="Times New Roman" panose="02020603050405020304" pitchFamily="18" charset="0"/>
                        </a:rPr>
                        <a:t>S. Gupta, V. Sharma &amp; 2021</a:t>
                      </a:r>
                    </a:p>
                    <a:p>
                      <a:endParaRPr lang="en-US"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Convolutional Neural Networks (CNN) trained on Pap smear images for automated diagnosis.</a:t>
                      </a:r>
                    </a:p>
                  </a:txBody>
                  <a:tcPr/>
                </a:tc>
                <a:tc>
                  <a:txBody>
                    <a:bodyPr/>
                    <a:lstStyle/>
                    <a:p>
                      <a:r>
                        <a:rPr lang="en-US" dirty="0">
                          <a:latin typeface="Times New Roman" panose="02020603050405020304" pitchFamily="18" charset="0"/>
                          <a:cs typeface="Times New Roman" panose="02020603050405020304" pitchFamily="18" charset="0"/>
                        </a:rPr>
                        <a:t>Increases detection efficiency in cytology-based screening.</a:t>
                      </a:r>
                    </a:p>
                  </a:txBody>
                  <a:tcPr/>
                </a:tc>
                <a:tc>
                  <a:txBody>
                    <a:bodyPr/>
                    <a:lstStyle/>
                    <a:p>
                      <a:r>
                        <a:rPr lang="en-US" dirty="0">
                          <a:latin typeface="Times New Roman" panose="02020603050405020304" pitchFamily="18" charset="0"/>
                          <a:cs typeface="Times New Roman" panose="02020603050405020304" pitchFamily="18" charset="0"/>
                        </a:rPr>
                        <a:t>Requires a well-annotated dataset for effective model training.</a:t>
                      </a:r>
                    </a:p>
                    <a:p>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Used in AI-powered diagnostic tools for pathology labs.</a:t>
                      </a:r>
                    </a:p>
                  </a:txBody>
                  <a:tcPr/>
                </a:tc>
                <a:extLst>
                  <a:ext uri="{0D108BD9-81ED-4DB2-BD59-A6C34878D82A}">
                    <a16:rowId xmlns:a16="http://schemas.microsoft.com/office/drawing/2014/main" val="2175988647"/>
                  </a:ext>
                </a:extLst>
              </a:tr>
            </a:tbl>
          </a:graphicData>
        </a:graphic>
      </p:graphicFrame>
    </p:spTree>
    <p:extLst>
      <p:ext uri="{BB962C8B-B14F-4D97-AF65-F5344CB8AC3E}">
        <p14:creationId xmlns:p14="http://schemas.microsoft.com/office/powerpoint/2010/main" val="2258691871"/>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771A7-3DF6-5505-1326-1BFBCA88DF8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50562A7-2C68-DD01-D698-FAE490DCC2B2}"/>
              </a:ext>
            </a:extLst>
          </p:cNvPr>
          <p:cNvSpPr>
            <a:spLocks noGrp="1"/>
          </p:cNvSpPr>
          <p:nvPr>
            <p:ph type="title"/>
          </p:nvPr>
        </p:nvSpPr>
        <p:spPr/>
        <p:txBody>
          <a:bodyPr>
            <a:noAutofit/>
          </a:bodyPr>
          <a:lstStyle/>
          <a:p>
            <a:pPr algn="ctr">
              <a:lnSpc>
                <a:spcPct val="150000"/>
              </a:lnSpc>
            </a:pPr>
            <a:r>
              <a:rPr lang="en-US" sz="3200">
                <a:latin typeface="Times New Roman" panose="02020603050405020304" pitchFamily="18" charset="0"/>
                <a:cs typeface="Times New Roman" panose="02020603050405020304" pitchFamily="18" charset="0"/>
              </a:rPr>
              <a:t>Review of literature</a:t>
            </a:r>
          </a:p>
        </p:txBody>
      </p:sp>
      <p:sp>
        <p:nvSpPr>
          <p:cNvPr id="5" name="Content Placeholder 4">
            <a:extLst>
              <a:ext uri="{FF2B5EF4-FFF2-40B4-BE49-F238E27FC236}">
                <a16:creationId xmlns:a16="http://schemas.microsoft.com/office/drawing/2014/main" id="{EA69D916-2F37-4EB3-7555-13B6461EC665}"/>
              </a:ext>
            </a:extLst>
          </p:cNvPr>
          <p:cNvSpPr>
            <a:spLocks noGrp="1"/>
          </p:cNvSpPr>
          <p:nvPr>
            <p:ph idx="1"/>
          </p:nvPr>
        </p:nvSpPr>
        <p:spPr/>
        <p:txBody>
          <a:bodyPr/>
          <a:lstStyle/>
          <a:p>
            <a:endParaRPr lang="en-US"/>
          </a:p>
        </p:txBody>
      </p:sp>
      <p:graphicFrame>
        <p:nvGraphicFramePr>
          <p:cNvPr id="4" name="Table 3">
            <a:extLst>
              <a:ext uri="{FF2B5EF4-FFF2-40B4-BE49-F238E27FC236}">
                <a16:creationId xmlns:a16="http://schemas.microsoft.com/office/drawing/2014/main" id="{C26DA3DC-1F3F-B19D-3556-A1661217A22F}"/>
              </a:ext>
            </a:extLst>
          </p:cNvPr>
          <p:cNvGraphicFramePr>
            <a:graphicFrameLocks noGrp="1"/>
          </p:cNvGraphicFramePr>
          <p:nvPr>
            <p:extLst>
              <p:ext uri="{D42A27DB-BD31-4B8C-83A1-F6EECF244321}">
                <p14:modId xmlns:p14="http://schemas.microsoft.com/office/powerpoint/2010/main" val="2523890158"/>
              </p:ext>
            </p:extLst>
          </p:nvPr>
        </p:nvGraphicFramePr>
        <p:xfrm>
          <a:off x="706210" y="1094282"/>
          <a:ext cx="10779580" cy="5239062"/>
        </p:xfrm>
        <a:graphic>
          <a:graphicData uri="http://schemas.openxmlformats.org/drawingml/2006/table">
            <a:tbl>
              <a:tblPr firstRow="1" bandRow="1">
                <a:tableStyleId>{5C22544A-7EE6-4342-B048-85BDC9FD1C3A}</a:tableStyleId>
              </a:tblPr>
              <a:tblGrid>
                <a:gridCol w="762826">
                  <a:extLst>
                    <a:ext uri="{9D8B030D-6E8A-4147-A177-3AD203B41FA5}">
                      <a16:colId xmlns:a16="http://schemas.microsoft.com/office/drawing/2014/main" val="2860967007"/>
                    </a:ext>
                  </a:extLst>
                </a:gridCol>
                <a:gridCol w="2071967">
                  <a:extLst>
                    <a:ext uri="{9D8B030D-6E8A-4147-A177-3AD203B41FA5}">
                      <a16:colId xmlns:a16="http://schemas.microsoft.com/office/drawing/2014/main" val="886174574"/>
                    </a:ext>
                  </a:extLst>
                </a:gridCol>
                <a:gridCol w="2906292">
                  <a:extLst>
                    <a:ext uri="{9D8B030D-6E8A-4147-A177-3AD203B41FA5}">
                      <a16:colId xmlns:a16="http://schemas.microsoft.com/office/drawing/2014/main" val="2618940814"/>
                    </a:ext>
                  </a:extLst>
                </a:gridCol>
                <a:gridCol w="1627322">
                  <a:extLst>
                    <a:ext uri="{9D8B030D-6E8A-4147-A177-3AD203B41FA5}">
                      <a16:colId xmlns:a16="http://schemas.microsoft.com/office/drawing/2014/main" val="771239251"/>
                    </a:ext>
                  </a:extLst>
                </a:gridCol>
                <a:gridCol w="1627322">
                  <a:extLst>
                    <a:ext uri="{9D8B030D-6E8A-4147-A177-3AD203B41FA5}">
                      <a16:colId xmlns:a16="http://schemas.microsoft.com/office/drawing/2014/main" val="2862312114"/>
                    </a:ext>
                  </a:extLst>
                </a:gridCol>
                <a:gridCol w="1783851">
                  <a:extLst>
                    <a:ext uri="{9D8B030D-6E8A-4147-A177-3AD203B41FA5}">
                      <a16:colId xmlns:a16="http://schemas.microsoft.com/office/drawing/2014/main" val="1234559256"/>
                    </a:ext>
                  </a:extLst>
                </a:gridCol>
              </a:tblGrid>
              <a:tr h="646035">
                <a:tc>
                  <a:txBody>
                    <a:bodyPr/>
                    <a:lstStyle/>
                    <a:p>
                      <a:r>
                        <a:rPr lang="en-US" dirty="0">
                          <a:latin typeface="Times New Roman" panose="02020603050405020304" pitchFamily="18" charset="0"/>
                          <a:cs typeface="Times New Roman" panose="02020603050405020304" pitchFamily="18" charset="0"/>
                        </a:rPr>
                        <a:t>S.NO</a:t>
                      </a:r>
                    </a:p>
                  </a:txBody>
                  <a:tcPr/>
                </a:tc>
                <a:tc>
                  <a:txBody>
                    <a:bodyPr/>
                    <a:lstStyle/>
                    <a:p>
                      <a:r>
                        <a:rPr lang="en-US" dirty="0">
                          <a:latin typeface="Times New Roman" panose="02020603050405020304" pitchFamily="18" charset="0"/>
                          <a:cs typeface="Times New Roman" panose="02020603050405020304" pitchFamily="18" charset="0"/>
                        </a:rPr>
                        <a:t>PAPER TITLE , AUTHOR &amp; YEAR</a:t>
                      </a:r>
                    </a:p>
                  </a:txBody>
                  <a:tcPr/>
                </a:tc>
                <a:tc>
                  <a:txBody>
                    <a:bodyPr/>
                    <a:lstStyle/>
                    <a:p>
                      <a:r>
                        <a:rPr lang="en-US" dirty="0">
                          <a:latin typeface="Times New Roman" panose="02020603050405020304" pitchFamily="18" charset="0"/>
                          <a:cs typeface="Times New Roman" panose="02020603050405020304" pitchFamily="18" charset="0"/>
                        </a:rPr>
                        <a:t>RESEARCH METHODOLOGY</a:t>
                      </a:r>
                    </a:p>
                  </a:txBody>
                  <a:tcPr/>
                </a:tc>
                <a:tc>
                  <a:txBody>
                    <a:bodyPr/>
                    <a:lstStyle/>
                    <a:p>
                      <a:r>
                        <a:rPr lang="en-US" dirty="0">
                          <a:latin typeface="Times New Roman" panose="02020603050405020304" pitchFamily="18" charset="0"/>
                          <a:cs typeface="Times New Roman" panose="02020603050405020304" pitchFamily="18" charset="0"/>
                        </a:rPr>
                        <a:t>ADVANTAGE</a:t>
                      </a:r>
                    </a:p>
                  </a:txBody>
                  <a:tcPr/>
                </a:tc>
                <a:tc>
                  <a:txBody>
                    <a:bodyPr/>
                    <a:lstStyle/>
                    <a:p>
                      <a:r>
                        <a:rPr lang="en-US" dirty="0">
                          <a:latin typeface="Times New Roman" panose="02020603050405020304" pitchFamily="18" charset="0"/>
                          <a:cs typeface="Times New Roman" panose="02020603050405020304" pitchFamily="18" charset="0"/>
                        </a:rPr>
                        <a:t>LIMITATION</a:t>
                      </a:r>
                    </a:p>
                  </a:txBody>
                  <a:tcPr/>
                </a:tc>
                <a:tc>
                  <a:txBody>
                    <a:bodyPr/>
                    <a:lstStyle/>
                    <a:p>
                      <a:r>
                        <a:rPr lang="en-US" dirty="0">
                          <a:latin typeface="Times New Roman" panose="02020603050405020304" pitchFamily="18" charset="0"/>
                          <a:cs typeface="Times New Roman" panose="02020603050405020304" pitchFamily="18" charset="0"/>
                        </a:rPr>
                        <a:t>APPLICATION</a:t>
                      </a:r>
                    </a:p>
                  </a:txBody>
                  <a:tcPr/>
                </a:tc>
                <a:extLst>
                  <a:ext uri="{0D108BD9-81ED-4DB2-BD59-A6C34878D82A}">
                    <a16:rowId xmlns:a16="http://schemas.microsoft.com/office/drawing/2014/main" val="3189845751"/>
                  </a:ext>
                </a:extLst>
              </a:tr>
              <a:tr h="2038662">
                <a:tc>
                  <a:txBody>
                    <a:bodyPr/>
                    <a:lstStyle/>
                    <a:p>
                      <a:r>
                        <a:rPr lang="en-US" dirty="0">
                          <a:latin typeface="Times New Roman" panose="02020603050405020304" pitchFamily="18" charset="0"/>
                          <a:cs typeface="Times New Roman" panose="02020603050405020304" pitchFamily="18" charset="0"/>
                        </a:rPr>
                        <a:t>7.</a:t>
                      </a:r>
                    </a:p>
                  </a:txBody>
                  <a:tcPr/>
                </a:tc>
                <a:tc>
                  <a:txBody>
                    <a:bodyPr/>
                    <a:lstStyle/>
                    <a:p>
                      <a:r>
                        <a:rPr lang="en-US" b="0" dirty="0">
                          <a:latin typeface="Times New Roman" panose="02020603050405020304" pitchFamily="18" charset="0"/>
                          <a:cs typeface="Times New Roman" panose="02020603050405020304" pitchFamily="18" charset="0"/>
                        </a:rPr>
                        <a:t>Feature Selection Techniques for Cervical Cancer Prediction Models,</a:t>
                      </a:r>
                    </a:p>
                    <a:p>
                      <a:r>
                        <a:rPr lang="en-US" b="0" dirty="0">
                          <a:latin typeface="Times New Roman" panose="02020603050405020304" pitchFamily="18" charset="0"/>
                          <a:cs typeface="Times New Roman" panose="02020603050405020304" pitchFamily="18" charset="0"/>
                        </a:rPr>
                        <a:t>R. Fernandez, L. Diaz &amp; 2023</a:t>
                      </a:r>
                    </a:p>
                  </a:txBody>
                  <a:tcPr/>
                </a:tc>
                <a:tc>
                  <a:txBody>
                    <a:bodyPr/>
                    <a:lstStyle/>
                    <a:p>
                      <a:r>
                        <a:rPr lang="en-US" dirty="0">
                          <a:latin typeface="Times New Roman" panose="02020603050405020304" pitchFamily="18" charset="0"/>
                          <a:cs typeface="Times New Roman" panose="02020603050405020304" pitchFamily="18" charset="0"/>
                        </a:rPr>
                        <a:t>Comparative analysis of different feature selection techniques to enhance ML model accuracy.</a:t>
                      </a:r>
                    </a:p>
                  </a:txBody>
                  <a:tcPr/>
                </a:tc>
                <a:tc>
                  <a:txBody>
                    <a:bodyPr/>
                    <a:lstStyle/>
                    <a:p>
                      <a:r>
                        <a:rPr lang="en-US" dirty="0">
                          <a:latin typeface="Times New Roman" panose="02020603050405020304" pitchFamily="18" charset="0"/>
                          <a:cs typeface="Times New Roman" panose="02020603050405020304" pitchFamily="18" charset="0"/>
                        </a:rPr>
                        <a:t>Reduces data dimensionality, improving model efficiency.</a:t>
                      </a:r>
                    </a:p>
                  </a:txBody>
                  <a:tcPr/>
                </a:tc>
                <a:tc>
                  <a:txBody>
                    <a:bodyPr/>
                    <a:lstStyle/>
                    <a:p>
                      <a:r>
                        <a:rPr lang="en-US" dirty="0">
                          <a:latin typeface="Times New Roman" panose="02020603050405020304" pitchFamily="18" charset="0"/>
                          <a:cs typeface="Times New Roman" panose="02020603050405020304" pitchFamily="18" charset="0"/>
                        </a:rPr>
                        <a:t>Feature selection techniques may exclude relevant predictors.</a:t>
                      </a:r>
                    </a:p>
                  </a:txBody>
                  <a:tcPr/>
                </a:tc>
                <a:tc>
                  <a:txBody>
                    <a:bodyPr/>
                    <a:lstStyle/>
                    <a:p>
                      <a:r>
                        <a:rPr lang="en-US" dirty="0">
                          <a:latin typeface="Times New Roman" panose="02020603050405020304" pitchFamily="18" charset="0"/>
                          <a:cs typeface="Times New Roman" panose="02020603050405020304" pitchFamily="18" charset="0"/>
                        </a:rPr>
                        <a:t>Applied in medical research to refine ML-based diagnostic models.</a:t>
                      </a:r>
                    </a:p>
                  </a:txBody>
                  <a:tcPr/>
                </a:tc>
                <a:extLst>
                  <a:ext uri="{0D108BD9-81ED-4DB2-BD59-A6C34878D82A}">
                    <a16:rowId xmlns:a16="http://schemas.microsoft.com/office/drawing/2014/main" val="3690523655"/>
                  </a:ext>
                </a:extLst>
              </a:tr>
              <a:tr h="458657">
                <a:tc>
                  <a:txBody>
                    <a:bodyPr/>
                    <a:lstStyle/>
                    <a:p>
                      <a:r>
                        <a:rPr lang="en-US" dirty="0">
                          <a:latin typeface="Times New Roman" panose="02020603050405020304" pitchFamily="18" charset="0"/>
                          <a:cs typeface="Times New Roman" panose="02020603050405020304" pitchFamily="18" charset="0"/>
                        </a:rPr>
                        <a:t>8.</a:t>
                      </a:r>
                    </a:p>
                  </a:txBody>
                  <a:tcPr/>
                </a:tc>
                <a:tc>
                  <a:txBody>
                    <a:bodyPr/>
                    <a:lstStyle/>
                    <a:p>
                      <a:r>
                        <a:rPr lang="en-US" b="0" dirty="0">
                          <a:latin typeface="Times New Roman" panose="02020603050405020304" pitchFamily="18" charset="0"/>
                          <a:cs typeface="Times New Roman" panose="02020603050405020304" pitchFamily="18" charset="0"/>
                        </a:rPr>
                        <a:t>Integration of Electronic Health Records for Cervical Cancer Screening,</a:t>
                      </a:r>
                    </a:p>
                    <a:p>
                      <a:r>
                        <a:rPr lang="en-US" b="0" dirty="0">
                          <a:latin typeface="Times New Roman" panose="02020603050405020304" pitchFamily="18" charset="0"/>
                          <a:cs typeface="Times New Roman" panose="02020603050405020304" pitchFamily="18" charset="0"/>
                        </a:rPr>
                        <a:t>B. Clarke, A. Thomas &amp; 2022</a:t>
                      </a:r>
                    </a:p>
                    <a:p>
                      <a:endParaRPr lang="en-US"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Data integration of Electronic Health Records (EHRs) with predictive ML models. </a:t>
                      </a:r>
                    </a:p>
                  </a:txBody>
                  <a:tcPr/>
                </a:tc>
                <a:tc>
                  <a:txBody>
                    <a:bodyPr/>
                    <a:lstStyle/>
                    <a:p>
                      <a:r>
                        <a:rPr lang="en-US" dirty="0">
                          <a:latin typeface="Times New Roman" panose="02020603050405020304" pitchFamily="18" charset="0"/>
                          <a:cs typeface="Times New Roman" panose="02020603050405020304" pitchFamily="18" charset="0"/>
                        </a:rPr>
                        <a:t>Improves patient monitoring and risk assessment through centralized data.</a:t>
                      </a:r>
                    </a:p>
                  </a:txBody>
                  <a:tcPr/>
                </a:tc>
                <a:tc>
                  <a:txBody>
                    <a:bodyPr/>
                    <a:lstStyle/>
                    <a:p>
                      <a:r>
                        <a:rPr lang="en-US" dirty="0">
                          <a:latin typeface="Times New Roman" panose="02020603050405020304" pitchFamily="18" charset="0"/>
                          <a:cs typeface="Times New Roman" panose="02020603050405020304" pitchFamily="18" charset="0"/>
                        </a:rPr>
                        <a:t>Data privacy concerns due to the handling of sensitive medical information.</a:t>
                      </a:r>
                    </a:p>
                  </a:txBody>
                  <a:tcPr/>
                </a:tc>
                <a:tc>
                  <a:txBody>
                    <a:bodyPr/>
                    <a:lstStyle/>
                    <a:p>
                      <a:r>
                        <a:rPr lang="en-US" dirty="0">
                          <a:latin typeface="Times New Roman" panose="02020603050405020304" pitchFamily="18" charset="0"/>
                          <a:cs typeface="Times New Roman" panose="02020603050405020304" pitchFamily="18" charset="0"/>
                        </a:rPr>
                        <a:t>Used in hospital management systems for automated screening recommendations.</a:t>
                      </a:r>
                    </a:p>
                  </a:txBody>
                  <a:tcPr/>
                </a:tc>
                <a:extLst>
                  <a:ext uri="{0D108BD9-81ED-4DB2-BD59-A6C34878D82A}">
                    <a16:rowId xmlns:a16="http://schemas.microsoft.com/office/drawing/2014/main" val="2175988647"/>
                  </a:ext>
                </a:extLst>
              </a:tr>
            </a:tbl>
          </a:graphicData>
        </a:graphic>
      </p:graphicFrame>
    </p:spTree>
    <p:extLst>
      <p:ext uri="{BB962C8B-B14F-4D97-AF65-F5344CB8AC3E}">
        <p14:creationId xmlns:p14="http://schemas.microsoft.com/office/powerpoint/2010/main" val="4046731089"/>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634CD-7A2A-19E3-B567-B7B9AC8F0DF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E5413D-6EEB-EB6D-8182-76449F2BF6B4}"/>
              </a:ext>
            </a:extLst>
          </p:cNvPr>
          <p:cNvSpPr>
            <a:spLocks noGrp="1"/>
          </p:cNvSpPr>
          <p:nvPr>
            <p:ph type="title"/>
          </p:nvPr>
        </p:nvSpPr>
        <p:spPr/>
        <p:txBody>
          <a:bodyPr>
            <a:noAutofit/>
          </a:bodyPr>
          <a:lstStyle/>
          <a:p>
            <a:pPr algn="ctr">
              <a:lnSpc>
                <a:spcPct val="150000"/>
              </a:lnSpc>
            </a:pPr>
            <a:r>
              <a:rPr lang="en-US" sz="3200">
                <a:latin typeface="Times New Roman" panose="02020603050405020304" pitchFamily="18" charset="0"/>
                <a:cs typeface="Times New Roman" panose="02020603050405020304" pitchFamily="18" charset="0"/>
              </a:rPr>
              <a:t>Review of literature</a:t>
            </a:r>
          </a:p>
        </p:txBody>
      </p:sp>
      <p:sp>
        <p:nvSpPr>
          <p:cNvPr id="5" name="Content Placeholder 4">
            <a:extLst>
              <a:ext uri="{FF2B5EF4-FFF2-40B4-BE49-F238E27FC236}">
                <a16:creationId xmlns:a16="http://schemas.microsoft.com/office/drawing/2014/main" id="{F65A7DD2-1B47-0A0A-9A97-A6E96229D1A2}"/>
              </a:ext>
            </a:extLst>
          </p:cNvPr>
          <p:cNvSpPr>
            <a:spLocks noGrp="1"/>
          </p:cNvSpPr>
          <p:nvPr>
            <p:ph idx="1"/>
          </p:nvPr>
        </p:nvSpPr>
        <p:spPr/>
        <p:txBody>
          <a:bodyPr/>
          <a:lstStyle/>
          <a:p>
            <a:endParaRPr lang="en-US"/>
          </a:p>
        </p:txBody>
      </p:sp>
      <p:graphicFrame>
        <p:nvGraphicFramePr>
          <p:cNvPr id="4" name="Table 3">
            <a:extLst>
              <a:ext uri="{FF2B5EF4-FFF2-40B4-BE49-F238E27FC236}">
                <a16:creationId xmlns:a16="http://schemas.microsoft.com/office/drawing/2014/main" id="{E3E9F646-E633-85D5-86C9-C00CFEEC16E1}"/>
              </a:ext>
            </a:extLst>
          </p:cNvPr>
          <p:cNvGraphicFramePr>
            <a:graphicFrameLocks noGrp="1"/>
          </p:cNvGraphicFramePr>
          <p:nvPr>
            <p:extLst>
              <p:ext uri="{D42A27DB-BD31-4B8C-83A1-F6EECF244321}">
                <p14:modId xmlns:p14="http://schemas.microsoft.com/office/powerpoint/2010/main" val="4285231679"/>
              </p:ext>
            </p:extLst>
          </p:nvPr>
        </p:nvGraphicFramePr>
        <p:xfrm>
          <a:off x="706210" y="1094282"/>
          <a:ext cx="10779580" cy="5372516"/>
        </p:xfrm>
        <a:graphic>
          <a:graphicData uri="http://schemas.openxmlformats.org/drawingml/2006/table">
            <a:tbl>
              <a:tblPr firstRow="1" bandRow="1">
                <a:tableStyleId>{5C22544A-7EE6-4342-B048-85BDC9FD1C3A}</a:tableStyleId>
              </a:tblPr>
              <a:tblGrid>
                <a:gridCol w="777816">
                  <a:extLst>
                    <a:ext uri="{9D8B030D-6E8A-4147-A177-3AD203B41FA5}">
                      <a16:colId xmlns:a16="http://schemas.microsoft.com/office/drawing/2014/main" val="2860967007"/>
                    </a:ext>
                  </a:extLst>
                </a:gridCol>
                <a:gridCol w="2056977">
                  <a:extLst>
                    <a:ext uri="{9D8B030D-6E8A-4147-A177-3AD203B41FA5}">
                      <a16:colId xmlns:a16="http://schemas.microsoft.com/office/drawing/2014/main" val="886174574"/>
                    </a:ext>
                  </a:extLst>
                </a:gridCol>
                <a:gridCol w="2709895">
                  <a:extLst>
                    <a:ext uri="{9D8B030D-6E8A-4147-A177-3AD203B41FA5}">
                      <a16:colId xmlns:a16="http://schemas.microsoft.com/office/drawing/2014/main" val="2618940814"/>
                    </a:ext>
                  </a:extLst>
                </a:gridCol>
                <a:gridCol w="1753850">
                  <a:extLst>
                    <a:ext uri="{9D8B030D-6E8A-4147-A177-3AD203B41FA5}">
                      <a16:colId xmlns:a16="http://schemas.microsoft.com/office/drawing/2014/main" val="771239251"/>
                    </a:ext>
                  </a:extLst>
                </a:gridCol>
                <a:gridCol w="1603947">
                  <a:extLst>
                    <a:ext uri="{9D8B030D-6E8A-4147-A177-3AD203B41FA5}">
                      <a16:colId xmlns:a16="http://schemas.microsoft.com/office/drawing/2014/main" val="2862312114"/>
                    </a:ext>
                  </a:extLst>
                </a:gridCol>
                <a:gridCol w="1877095">
                  <a:extLst>
                    <a:ext uri="{9D8B030D-6E8A-4147-A177-3AD203B41FA5}">
                      <a16:colId xmlns:a16="http://schemas.microsoft.com/office/drawing/2014/main" val="1234559256"/>
                    </a:ext>
                  </a:extLst>
                </a:gridCol>
              </a:tblGrid>
              <a:tr h="646035">
                <a:tc>
                  <a:txBody>
                    <a:bodyPr/>
                    <a:lstStyle/>
                    <a:p>
                      <a:r>
                        <a:rPr lang="en-US">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PAPER TITLE , AUTHOR &amp; YEAR</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RESEARCH METHODOLOGY</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ADVANTAGE</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LIMITATION</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APPLICATION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89845751"/>
                  </a:ext>
                </a:extLst>
              </a:tr>
              <a:tr h="2172116">
                <a:tc>
                  <a:txBody>
                    <a:bodyPr/>
                    <a:lstStyle/>
                    <a:p>
                      <a:r>
                        <a:rPr lang="en-US">
                          <a:latin typeface="Times New Roman" panose="02020603050405020304" pitchFamily="18" charset="0"/>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a:txBody>
                  <a:tcPr/>
                </a:tc>
                <a:tc>
                  <a:txBody>
                    <a:bodyPr/>
                    <a:lstStyle/>
                    <a:p>
                      <a:r>
                        <a:rPr lang="en-US" b="0">
                          <a:latin typeface="Times New Roman" panose="02020603050405020304" pitchFamily="18" charset="0"/>
                          <a:cs typeface="Times New Roman" panose="02020603050405020304" pitchFamily="18" charset="0"/>
                        </a:rPr>
                        <a:t>Survival Analysis for Cervical Cancer Patients Using Machine Learning,</a:t>
                      </a:r>
                    </a:p>
                    <a:p>
                      <a:r>
                        <a:rPr lang="en-US" b="0">
                          <a:latin typeface="Times New Roman" panose="02020603050405020304" pitchFamily="18" charset="0"/>
                          <a:cs typeface="Times New Roman" panose="02020603050405020304" pitchFamily="18" charset="0"/>
                        </a:rPr>
                        <a:t>C. Wilson, J. Roberts &amp; 2021</a:t>
                      </a:r>
                      <a:endParaRPr lang="en-US" b="0"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Application of survival analysis models using ML algorithms to predict patient prognosis.</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Helps in estimating patient survival rates and treatment effectiveness.</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Requires long-term follow-up data for accurate predictions.</a:t>
                      </a:r>
                      <a:endParaRPr lang="en-US" dirty="0">
                        <a:latin typeface="Times New Roman" panose="02020603050405020304" pitchFamily="18" charset="0"/>
                        <a:cs typeface="Times New Roman" panose="02020603050405020304" pitchFamily="18" charset="0"/>
                      </a:endParaRPr>
                    </a:p>
                  </a:txBody>
                  <a:tcPr/>
                </a:tc>
                <a:tc>
                  <a:txBody>
                    <a:bodyPr/>
                    <a:lstStyle/>
                    <a:p>
                      <a:r>
                        <a:rPr lang="en-US">
                          <a:latin typeface="Times New Roman" panose="02020603050405020304" pitchFamily="18" charset="0"/>
                          <a:cs typeface="Times New Roman" panose="02020603050405020304" pitchFamily="18" charset="0"/>
                        </a:rPr>
                        <a:t>Used in oncology research for predicting cancer survival outcomes.</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90523655"/>
                  </a:ext>
                </a:extLst>
              </a:tr>
              <a:tr h="532068">
                <a:tc>
                  <a:txBody>
                    <a:bodyPr/>
                    <a:lstStyle/>
                    <a:p>
                      <a:r>
                        <a:rPr lang="en-US" dirty="0">
                          <a:latin typeface="Times New Roman" panose="02020603050405020304" pitchFamily="18" charset="0"/>
                          <a:cs typeface="Times New Roman" panose="02020603050405020304" pitchFamily="18" charset="0"/>
                        </a:rPr>
                        <a:t>10.</a:t>
                      </a:r>
                    </a:p>
                  </a:txBody>
                  <a:tcPr/>
                </a:tc>
                <a:tc>
                  <a:txBody>
                    <a:bodyPr/>
                    <a:lstStyle/>
                    <a:p>
                      <a:r>
                        <a:rPr lang="en-US" b="0">
                          <a:latin typeface="Times New Roman" panose="02020603050405020304" pitchFamily="18" charset="0"/>
                          <a:cs typeface="Times New Roman" panose="02020603050405020304" pitchFamily="18" charset="0"/>
                        </a:rPr>
                        <a:t>Explainable AI for Cervical Cancer Diagnosis,</a:t>
                      </a:r>
                    </a:p>
                    <a:p>
                      <a:r>
                        <a:rPr lang="en-US" b="0">
                          <a:latin typeface="Times New Roman" panose="02020603050405020304" pitchFamily="18" charset="0"/>
                          <a:cs typeface="Times New Roman" panose="02020603050405020304" pitchFamily="18" charset="0"/>
                        </a:rPr>
                        <a:t>F. Martinez, H. Nguyen &amp; 2023</a:t>
                      </a:r>
                    </a:p>
                    <a:p>
                      <a:endParaRPr lang="en-US" b="0"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Implementation of Explainable AI (XAI) models to improve transparency in ML-based cancer diagnosis.</a:t>
                      </a:r>
                    </a:p>
                  </a:txBody>
                  <a:tcPr/>
                </a:tc>
                <a:tc>
                  <a:txBody>
                    <a:bodyPr/>
                    <a:lstStyle/>
                    <a:p>
                      <a:r>
                        <a:rPr lang="en-US" dirty="0">
                          <a:latin typeface="Times New Roman" panose="02020603050405020304" pitchFamily="18" charset="0"/>
                          <a:cs typeface="Times New Roman" panose="02020603050405020304" pitchFamily="18" charset="0"/>
                        </a:rPr>
                        <a:t>Enhances trust in AI-driven decision-making by providing interpretable predictions.</a:t>
                      </a:r>
                    </a:p>
                  </a:txBody>
                  <a:tcPr/>
                </a:tc>
                <a:tc>
                  <a:txBody>
                    <a:bodyPr/>
                    <a:lstStyle/>
                    <a:p>
                      <a:r>
                        <a:rPr lang="en-US" dirty="0">
                          <a:latin typeface="Times New Roman" panose="02020603050405020304" pitchFamily="18" charset="0"/>
                          <a:cs typeface="Times New Roman" panose="02020603050405020304" pitchFamily="18" charset="0"/>
                        </a:rPr>
                        <a:t>Higher computational requirements compared to traditional ML models.</a:t>
                      </a:r>
                    </a:p>
                  </a:txBody>
                  <a:tcPr/>
                </a:tc>
                <a:tc>
                  <a:txBody>
                    <a:bodyPr/>
                    <a:lstStyle/>
                    <a:p>
                      <a:r>
                        <a:rPr lang="en-US" dirty="0">
                          <a:latin typeface="Times New Roman" panose="02020603050405020304" pitchFamily="18" charset="0"/>
                          <a:cs typeface="Times New Roman" panose="02020603050405020304" pitchFamily="18" charset="0"/>
                        </a:rPr>
                        <a:t>Used in AI-based medical systems where interpretability is essential for regulatory compliance.</a:t>
                      </a:r>
                    </a:p>
                    <a:p>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75988647"/>
                  </a:ext>
                </a:extLst>
              </a:tr>
            </a:tbl>
          </a:graphicData>
        </a:graphic>
      </p:graphicFrame>
    </p:spTree>
    <p:extLst>
      <p:ext uri="{BB962C8B-B14F-4D97-AF65-F5344CB8AC3E}">
        <p14:creationId xmlns:p14="http://schemas.microsoft.com/office/powerpoint/2010/main" val="2768116340"/>
      </p:ext>
    </p:extLst>
  </p:cSld>
  <p:clrMapOvr>
    <a:masterClrMapping/>
  </p:clrMapOvr>
  <mc:AlternateContent xmlns:mc="http://schemas.openxmlformats.org/markup-compatibility/2006" xmlns:p14="http://schemas.microsoft.com/office/powerpoint/2010/main">
    <mc:Choice Requires="p14">
      <p:transition spd="slow" p14:dur="2000">
        <p14:prism isContent="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HCL_PPT_template_1</Template>
  <TotalTime>214</TotalTime>
  <Words>2893</Words>
  <Application>Microsoft Office PowerPoint</Application>
  <PresentationFormat>Widescreen</PresentationFormat>
  <Paragraphs>313</Paragraphs>
  <Slides>41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Times New Roman</vt:lpstr>
      <vt:lpstr>Office Theme</vt:lpstr>
      <vt:lpstr>PowerPoint Presentation</vt:lpstr>
      <vt:lpstr> Agenda  </vt:lpstr>
      <vt:lpstr>Problem Statement</vt:lpstr>
      <vt:lpstr>Introduction</vt:lpstr>
      <vt:lpstr>Review of literature</vt:lpstr>
      <vt:lpstr>Review of literature</vt:lpstr>
      <vt:lpstr>Review of literature</vt:lpstr>
      <vt:lpstr>Review of literature</vt:lpstr>
      <vt:lpstr>Review of literature</vt:lpstr>
      <vt:lpstr>Observations from the literature review</vt:lpstr>
      <vt:lpstr>Limitations of the literature review</vt:lpstr>
      <vt:lpstr>Objectives </vt:lpstr>
      <vt:lpstr>Requirements</vt:lpstr>
      <vt:lpstr>Requirements</vt:lpstr>
      <vt:lpstr> System Architecture  </vt:lpstr>
      <vt:lpstr> List of Modules  </vt:lpstr>
      <vt:lpstr>PowerPoint Presentation</vt:lpstr>
      <vt:lpstr> Module-I Data Preprocessing  </vt:lpstr>
      <vt:lpstr>PowerPoint Presentation</vt:lpstr>
      <vt:lpstr>PowerPoint Presentation</vt:lpstr>
      <vt:lpstr>PowerPoint Presentation</vt:lpstr>
      <vt:lpstr>PowerPoint Presentation</vt:lpstr>
      <vt:lpstr>PowerPoint Presentation</vt:lpstr>
      <vt:lpstr> Module-II Model Training and Evaluation  </vt:lpstr>
      <vt:lpstr>PowerPoint Presentation</vt:lpstr>
      <vt:lpstr>PowerPoint Presentation</vt:lpstr>
      <vt:lpstr>PowerPoint Presentation</vt:lpstr>
      <vt:lpstr>PowerPoint Presentation</vt:lpstr>
      <vt:lpstr>PowerPoint Presentation</vt:lpstr>
      <vt:lpstr> Module-III Risk Prediction and Output  </vt:lpstr>
      <vt:lpstr>PowerPoint Presentation</vt:lpstr>
      <vt:lpstr> Performance Evaluation  </vt:lpstr>
      <vt:lpstr> Performance Evaluation  </vt:lpstr>
      <vt:lpstr> Performance Evaluation  </vt:lpstr>
      <vt:lpstr> Conclusion  </vt:lpstr>
      <vt:lpstr> Advantages of the Project  </vt:lpstr>
      <vt:lpstr> Limitations of the Project  </vt:lpstr>
      <vt:lpstr> Applications of the Project  </vt:lpstr>
      <vt:lpstr> Future Enhancements  </vt:lpstr>
      <vt:lpstr>  Publication Status  </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AIG-POC</dc:title>
  <dc:creator>debashis.sengupta</dc:creator>
  <cp:lastModifiedBy>CHANDINI A</cp:lastModifiedBy>
  <cp:revision>66</cp:revision>
  <cp:lastPrinted>2020-11-26T03:04:06Z</cp:lastPrinted>
  <dcterms:created xsi:type="dcterms:W3CDTF">2008-12-05T06:42:08Z</dcterms:created>
  <dcterms:modified xsi:type="dcterms:W3CDTF">2025-08-13T18:56:08Z</dcterms:modified>
</cp:coreProperties>
</file>