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57" r:id="rId3"/>
    <p:sldId id="258" r:id="rId4"/>
    <p:sldId id="260" r:id="rId5"/>
    <p:sldId id="261" r:id="rId6"/>
    <p:sldId id="259" r:id="rId7"/>
    <p:sldId id="262" r:id="rId8"/>
    <p:sldId id="269" r:id="rId9"/>
    <p:sldId id="270" r:id="rId10"/>
    <p:sldId id="271" r:id="rId11"/>
    <p:sldId id="272" r:id="rId12"/>
    <p:sldId id="273" r:id="rId13"/>
    <p:sldId id="275" r:id="rId14"/>
    <p:sldId id="274" r:id="rId15"/>
    <p:sldId id="279" r:id="rId16"/>
    <p:sldId id="280" r:id="rId17"/>
    <p:sldId id="276" r:id="rId18"/>
    <p:sldId id="281" r:id="rId19"/>
    <p:sldId id="282" r:id="rId20"/>
    <p:sldId id="283" r:id="rId21"/>
    <p:sldId id="284" r:id="rId22"/>
    <p:sldId id="277" r:id="rId23"/>
    <p:sldId id="278" r:id="rId24"/>
    <p:sldId id="26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8" autoAdjust="0"/>
    <p:restoredTop sz="94660"/>
  </p:normalViewPr>
  <p:slideViewPr>
    <p:cSldViewPr>
      <p:cViewPr varScale="1">
        <p:scale>
          <a:sx n="62" d="100"/>
          <a:sy n="62" d="100"/>
        </p:scale>
        <p:origin x="108"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83A323-915E-4A1F-8C4D-89A03DD383BD}" type="doc">
      <dgm:prSet loTypeId="urn:microsoft.com/office/officeart/2005/8/layout/funnel1" loCatId="process" qsTypeId="urn:microsoft.com/office/officeart/2005/8/quickstyle/3d9" qsCatId="3D" csTypeId="urn:microsoft.com/office/officeart/2005/8/colors/accent1_2" csCatId="accent1" phldr="1"/>
      <dgm:spPr/>
      <dgm:t>
        <a:bodyPr/>
        <a:lstStyle/>
        <a:p>
          <a:endParaRPr lang="en-US"/>
        </a:p>
      </dgm:t>
    </dgm:pt>
    <dgm:pt modelId="{D7BD76A2-CB0B-4E9F-8EEB-E011DE401DEC}">
      <dgm:prSet phldrT="[Text]" custT="1"/>
      <dgm:spPr/>
      <dgm:t>
        <a:bodyPr/>
        <a:lstStyle/>
        <a:p>
          <a:pPr>
            <a:buFont typeface="Arial" panose="020B0604020202020204" pitchFamily="34" charset="0"/>
            <a:buChar char="•"/>
          </a:pPr>
          <a:r>
            <a:rPr lang="en-US" sz="1800" b="0" dirty="0">
              <a:latin typeface="Poppins" panose="00000500000000000000" pitchFamily="2" charset="0"/>
              <a:cs typeface="Poppins" panose="00000500000000000000" pitchFamily="2" charset="0"/>
            </a:rPr>
            <a:t>Data Collection</a:t>
          </a:r>
          <a:endParaRPr lang="en-US" sz="1800" dirty="0"/>
        </a:p>
      </dgm:t>
    </dgm:pt>
    <dgm:pt modelId="{BA2EE8DA-6198-4D13-956A-3F76AC2D903C}" type="parTrans" cxnId="{D5BEF523-05A7-4215-BD19-07B1FBFEB6B1}">
      <dgm:prSet/>
      <dgm:spPr/>
      <dgm:t>
        <a:bodyPr/>
        <a:lstStyle/>
        <a:p>
          <a:endParaRPr lang="en-US"/>
        </a:p>
      </dgm:t>
    </dgm:pt>
    <dgm:pt modelId="{FC39502F-88B5-44EA-B1ED-CA26A33C2BD7}" type="sibTrans" cxnId="{D5BEF523-05A7-4215-BD19-07B1FBFEB6B1}">
      <dgm:prSet/>
      <dgm:spPr/>
      <dgm:t>
        <a:bodyPr/>
        <a:lstStyle/>
        <a:p>
          <a:endParaRPr lang="en-US"/>
        </a:p>
      </dgm:t>
    </dgm:pt>
    <dgm:pt modelId="{F4453FE5-DAC7-43ED-A3C8-75CBA8EAA8FA}">
      <dgm:prSet custT="1"/>
      <dgm:spPr/>
      <dgm:t>
        <a:bodyPr/>
        <a:lstStyle/>
        <a:p>
          <a:r>
            <a:rPr lang="en-US" sz="1800" b="0" dirty="0">
              <a:latin typeface="Poppins" panose="00000500000000000000" pitchFamily="2" charset="0"/>
              <a:cs typeface="Poppins" panose="00000500000000000000" pitchFamily="2" charset="0"/>
            </a:rPr>
            <a:t>Data Cleaning</a:t>
          </a:r>
        </a:p>
      </dgm:t>
    </dgm:pt>
    <dgm:pt modelId="{8FAD01EE-6F66-4AFC-B111-A6AD55874A8E}" type="parTrans" cxnId="{0CAFFBFD-0C84-420D-9E06-470C9347B3BB}">
      <dgm:prSet/>
      <dgm:spPr/>
      <dgm:t>
        <a:bodyPr/>
        <a:lstStyle/>
        <a:p>
          <a:endParaRPr lang="en-US"/>
        </a:p>
      </dgm:t>
    </dgm:pt>
    <dgm:pt modelId="{4BE87B2E-4231-40F1-8BB2-85F00535891F}" type="sibTrans" cxnId="{0CAFFBFD-0C84-420D-9E06-470C9347B3BB}">
      <dgm:prSet/>
      <dgm:spPr/>
      <dgm:t>
        <a:bodyPr/>
        <a:lstStyle/>
        <a:p>
          <a:endParaRPr lang="en-US"/>
        </a:p>
      </dgm:t>
    </dgm:pt>
    <dgm:pt modelId="{565C9A65-5F97-40D7-B9D6-41E0C9C8F4D9}">
      <dgm:prSet custT="1"/>
      <dgm:spPr/>
      <dgm:t>
        <a:bodyPr/>
        <a:lstStyle/>
        <a:p>
          <a:r>
            <a:rPr lang="en-US" sz="1800" b="0" dirty="0">
              <a:latin typeface="Poppins" panose="00000500000000000000" pitchFamily="2" charset="0"/>
              <a:cs typeface="Poppins" panose="00000500000000000000" pitchFamily="2" charset="0"/>
            </a:rPr>
            <a:t>Data Analysis</a:t>
          </a:r>
        </a:p>
      </dgm:t>
    </dgm:pt>
    <dgm:pt modelId="{DEA7530B-0882-4FB3-8B0F-7C91EDE68FFD}" type="parTrans" cxnId="{9DF836CD-38F9-42CE-8D4E-0281609FD901}">
      <dgm:prSet/>
      <dgm:spPr/>
      <dgm:t>
        <a:bodyPr/>
        <a:lstStyle/>
        <a:p>
          <a:endParaRPr lang="en-US"/>
        </a:p>
      </dgm:t>
    </dgm:pt>
    <dgm:pt modelId="{734AC6EE-DFE9-43C2-83E8-71D5F73903D9}" type="sibTrans" cxnId="{9DF836CD-38F9-42CE-8D4E-0281609FD901}">
      <dgm:prSet/>
      <dgm:spPr/>
      <dgm:t>
        <a:bodyPr/>
        <a:lstStyle/>
        <a:p>
          <a:endParaRPr lang="en-US"/>
        </a:p>
      </dgm:t>
    </dgm:pt>
    <dgm:pt modelId="{2170E35C-E95E-43A1-94B4-D648E05714AE}">
      <dgm:prSet/>
      <dgm:spPr/>
      <dgm:t>
        <a:bodyPr/>
        <a:lstStyle/>
        <a:p>
          <a:r>
            <a:rPr lang="en-US" b="0" dirty="0">
              <a:latin typeface="Poppins" panose="00000500000000000000" pitchFamily="2" charset="0"/>
              <a:cs typeface="Poppins" panose="00000500000000000000" pitchFamily="2" charset="0"/>
            </a:rPr>
            <a:t>Insights</a:t>
          </a:r>
        </a:p>
      </dgm:t>
    </dgm:pt>
    <dgm:pt modelId="{C0B5E44C-900D-4940-BC0C-CEEB1118EA2B}" type="parTrans" cxnId="{6EF18084-264D-40C9-9A23-DA45B66CB55C}">
      <dgm:prSet/>
      <dgm:spPr/>
      <dgm:t>
        <a:bodyPr/>
        <a:lstStyle/>
        <a:p>
          <a:endParaRPr lang="en-US"/>
        </a:p>
      </dgm:t>
    </dgm:pt>
    <dgm:pt modelId="{3ACBE828-7B6C-47A2-B67B-D0130BAF28B6}" type="sibTrans" cxnId="{6EF18084-264D-40C9-9A23-DA45B66CB55C}">
      <dgm:prSet/>
      <dgm:spPr/>
      <dgm:t>
        <a:bodyPr/>
        <a:lstStyle/>
        <a:p>
          <a:endParaRPr lang="en-US"/>
        </a:p>
      </dgm:t>
    </dgm:pt>
    <dgm:pt modelId="{00DF1B90-BEFE-474C-8505-4BFEB85D54D2}" type="pres">
      <dgm:prSet presAssocID="{7883A323-915E-4A1F-8C4D-89A03DD383BD}" presName="Name0" presStyleCnt="0">
        <dgm:presLayoutVars>
          <dgm:chMax val="4"/>
          <dgm:resizeHandles val="exact"/>
        </dgm:presLayoutVars>
      </dgm:prSet>
      <dgm:spPr/>
    </dgm:pt>
    <dgm:pt modelId="{D0F75F6A-3CD2-4768-9752-66FF0AFAAD85}" type="pres">
      <dgm:prSet presAssocID="{7883A323-915E-4A1F-8C4D-89A03DD383BD}" presName="ellipse" presStyleLbl="trBgShp" presStyleIdx="0" presStyleCnt="1" custLinFactNeighborX="155" custLinFactNeighborY="13393"/>
      <dgm:spPr/>
    </dgm:pt>
    <dgm:pt modelId="{50DBFD60-D937-4476-97D7-B93787434899}" type="pres">
      <dgm:prSet presAssocID="{7883A323-915E-4A1F-8C4D-89A03DD383BD}" presName="arrow1" presStyleLbl="fgShp" presStyleIdx="0" presStyleCnt="1"/>
      <dgm:spPr/>
    </dgm:pt>
    <dgm:pt modelId="{8CEFF40B-20D1-4DC9-A687-6804A12E2473}" type="pres">
      <dgm:prSet presAssocID="{7883A323-915E-4A1F-8C4D-89A03DD383BD}" presName="rectangle" presStyleLbl="revTx" presStyleIdx="0" presStyleCnt="1">
        <dgm:presLayoutVars>
          <dgm:bulletEnabled val="1"/>
        </dgm:presLayoutVars>
      </dgm:prSet>
      <dgm:spPr/>
    </dgm:pt>
    <dgm:pt modelId="{20C92E71-B21F-471F-BC92-AC31A416A8E8}" type="pres">
      <dgm:prSet presAssocID="{F4453FE5-DAC7-43ED-A3C8-75CBA8EAA8FA}" presName="item1" presStyleLbl="node1" presStyleIdx="0" presStyleCnt="3">
        <dgm:presLayoutVars>
          <dgm:bulletEnabled val="1"/>
        </dgm:presLayoutVars>
      </dgm:prSet>
      <dgm:spPr/>
    </dgm:pt>
    <dgm:pt modelId="{7D500658-4530-4470-BC85-A72C7CB4CEC5}" type="pres">
      <dgm:prSet presAssocID="{565C9A65-5F97-40D7-B9D6-41E0C9C8F4D9}" presName="item2" presStyleLbl="node1" presStyleIdx="1" presStyleCnt="3">
        <dgm:presLayoutVars>
          <dgm:bulletEnabled val="1"/>
        </dgm:presLayoutVars>
      </dgm:prSet>
      <dgm:spPr/>
    </dgm:pt>
    <dgm:pt modelId="{C0E8661C-0E02-4F78-993B-87752B753221}" type="pres">
      <dgm:prSet presAssocID="{2170E35C-E95E-43A1-94B4-D648E05714AE}" presName="item3" presStyleLbl="node1" presStyleIdx="2" presStyleCnt="3">
        <dgm:presLayoutVars>
          <dgm:bulletEnabled val="1"/>
        </dgm:presLayoutVars>
      </dgm:prSet>
      <dgm:spPr/>
    </dgm:pt>
    <dgm:pt modelId="{BD0F166A-D973-4F91-9666-317F33AC0185}" type="pres">
      <dgm:prSet presAssocID="{7883A323-915E-4A1F-8C4D-89A03DD383BD}" presName="funnel" presStyleLbl="trAlignAcc1" presStyleIdx="0" presStyleCnt="1"/>
      <dgm:spPr/>
    </dgm:pt>
  </dgm:ptLst>
  <dgm:cxnLst>
    <dgm:cxn modelId="{D5BEF523-05A7-4215-BD19-07B1FBFEB6B1}" srcId="{7883A323-915E-4A1F-8C4D-89A03DD383BD}" destId="{D7BD76A2-CB0B-4E9F-8EEB-E011DE401DEC}" srcOrd="0" destOrd="0" parTransId="{BA2EE8DA-6198-4D13-956A-3F76AC2D903C}" sibTransId="{FC39502F-88B5-44EA-B1ED-CA26A33C2BD7}"/>
    <dgm:cxn modelId="{CF44FD62-6BC8-46C7-AB7E-97C190B74FBB}" type="presOf" srcId="{F4453FE5-DAC7-43ED-A3C8-75CBA8EAA8FA}" destId="{7D500658-4530-4470-BC85-A72C7CB4CEC5}" srcOrd="0" destOrd="0" presId="urn:microsoft.com/office/officeart/2005/8/layout/funnel1"/>
    <dgm:cxn modelId="{EF6C7564-9EE2-4F52-B9DF-19CEA1AB5836}" type="presOf" srcId="{7883A323-915E-4A1F-8C4D-89A03DD383BD}" destId="{00DF1B90-BEFE-474C-8505-4BFEB85D54D2}" srcOrd="0" destOrd="0" presId="urn:microsoft.com/office/officeart/2005/8/layout/funnel1"/>
    <dgm:cxn modelId="{082A004B-7AB4-447D-A0F1-0C8BB6580E17}" type="presOf" srcId="{2170E35C-E95E-43A1-94B4-D648E05714AE}" destId="{8CEFF40B-20D1-4DC9-A687-6804A12E2473}" srcOrd="0" destOrd="0" presId="urn:microsoft.com/office/officeart/2005/8/layout/funnel1"/>
    <dgm:cxn modelId="{6EF18084-264D-40C9-9A23-DA45B66CB55C}" srcId="{7883A323-915E-4A1F-8C4D-89A03DD383BD}" destId="{2170E35C-E95E-43A1-94B4-D648E05714AE}" srcOrd="3" destOrd="0" parTransId="{C0B5E44C-900D-4940-BC0C-CEEB1118EA2B}" sibTransId="{3ACBE828-7B6C-47A2-B67B-D0130BAF28B6}"/>
    <dgm:cxn modelId="{8E43F885-8315-4A2D-9DDB-24CEB6413975}" type="presOf" srcId="{D7BD76A2-CB0B-4E9F-8EEB-E011DE401DEC}" destId="{C0E8661C-0E02-4F78-993B-87752B753221}" srcOrd="0" destOrd="0" presId="urn:microsoft.com/office/officeart/2005/8/layout/funnel1"/>
    <dgm:cxn modelId="{1786C8BF-D088-464E-9933-25014EF53D2E}" type="presOf" srcId="{565C9A65-5F97-40D7-B9D6-41E0C9C8F4D9}" destId="{20C92E71-B21F-471F-BC92-AC31A416A8E8}" srcOrd="0" destOrd="0" presId="urn:microsoft.com/office/officeart/2005/8/layout/funnel1"/>
    <dgm:cxn modelId="{9DF836CD-38F9-42CE-8D4E-0281609FD901}" srcId="{7883A323-915E-4A1F-8C4D-89A03DD383BD}" destId="{565C9A65-5F97-40D7-B9D6-41E0C9C8F4D9}" srcOrd="2" destOrd="0" parTransId="{DEA7530B-0882-4FB3-8B0F-7C91EDE68FFD}" sibTransId="{734AC6EE-DFE9-43C2-83E8-71D5F73903D9}"/>
    <dgm:cxn modelId="{0CAFFBFD-0C84-420D-9E06-470C9347B3BB}" srcId="{7883A323-915E-4A1F-8C4D-89A03DD383BD}" destId="{F4453FE5-DAC7-43ED-A3C8-75CBA8EAA8FA}" srcOrd="1" destOrd="0" parTransId="{8FAD01EE-6F66-4AFC-B111-A6AD55874A8E}" sibTransId="{4BE87B2E-4231-40F1-8BB2-85F00535891F}"/>
    <dgm:cxn modelId="{314D1B2D-F664-4B01-A186-F1CA2896DCF9}" type="presParOf" srcId="{00DF1B90-BEFE-474C-8505-4BFEB85D54D2}" destId="{D0F75F6A-3CD2-4768-9752-66FF0AFAAD85}" srcOrd="0" destOrd="0" presId="urn:microsoft.com/office/officeart/2005/8/layout/funnel1"/>
    <dgm:cxn modelId="{E3417463-F397-4F79-AD55-BAFFB87C1008}" type="presParOf" srcId="{00DF1B90-BEFE-474C-8505-4BFEB85D54D2}" destId="{50DBFD60-D937-4476-97D7-B93787434899}" srcOrd="1" destOrd="0" presId="urn:microsoft.com/office/officeart/2005/8/layout/funnel1"/>
    <dgm:cxn modelId="{ECDE9257-42F2-4614-88BE-146A9597C2B7}" type="presParOf" srcId="{00DF1B90-BEFE-474C-8505-4BFEB85D54D2}" destId="{8CEFF40B-20D1-4DC9-A687-6804A12E2473}" srcOrd="2" destOrd="0" presId="urn:microsoft.com/office/officeart/2005/8/layout/funnel1"/>
    <dgm:cxn modelId="{4B285F60-ACD0-4873-972E-F3FE8B32FFF9}" type="presParOf" srcId="{00DF1B90-BEFE-474C-8505-4BFEB85D54D2}" destId="{20C92E71-B21F-471F-BC92-AC31A416A8E8}" srcOrd="3" destOrd="0" presId="urn:microsoft.com/office/officeart/2005/8/layout/funnel1"/>
    <dgm:cxn modelId="{A008C8F5-2E5F-4078-9C8A-C520255BE2CA}" type="presParOf" srcId="{00DF1B90-BEFE-474C-8505-4BFEB85D54D2}" destId="{7D500658-4530-4470-BC85-A72C7CB4CEC5}" srcOrd="4" destOrd="0" presId="urn:microsoft.com/office/officeart/2005/8/layout/funnel1"/>
    <dgm:cxn modelId="{345A742B-993B-404A-92CE-6D324F0D14F2}" type="presParOf" srcId="{00DF1B90-BEFE-474C-8505-4BFEB85D54D2}" destId="{C0E8661C-0E02-4F78-993B-87752B753221}" srcOrd="5" destOrd="0" presId="urn:microsoft.com/office/officeart/2005/8/layout/funnel1"/>
    <dgm:cxn modelId="{29DB0FCC-0545-43C9-9EA4-EA2F6405195D}" type="presParOf" srcId="{00DF1B90-BEFE-474C-8505-4BFEB85D54D2}" destId="{BD0F166A-D973-4F91-9666-317F33AC0185}"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F75F6A-3CD2-4768-9752-66FF0AFAAD85}">
      <dsp:nvSpPr>
        <dsp:cNvPr id="0" name=""/>
        <dsp:cNvSpPr/>
      </dsp:nvSpPr>
      <dsp:spPr>
        <a:xfrm>
          <a:off x="1897893" y="473937"/>
          <a:ext cx="4891008" cy="1698582"/>
        </a:xfrm>
        <a:prstGeom prst="ellipse">
          <a:avLst/>
        </a:prstGeom>
        <a:solidFill>
          <a:schemeClr val="accent1">
            <a:tint val="50000"/>
            <a:alpha val="4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dsp:style>
    </dsp:sp>
    <dsp:sp modelId="{50DBFD60-D937-4476-97D7-B93787434899}">
      <dsp:nvSpPr>
        <dsp:cNvPr id="0" name=""/>
        <dsp:cNvSpPr/>
      </dsp:nvSpPr>
      <dsp:spPr>
        <a:xfrm>
          <a:off x="3869465" y="4405699"/>
          <a:ext cx="947869" cy="606636"/>
        </a:xfrm>
        <a:prstGeom prst="downArrow">
          <a:avLst/>
        </a:prstGeom>
        <a:solidFill>
          <a:schemeClr val="accent1">
            <a:tint val="60000"/>
            <a:hueOff val="0"/>
            <a:satOff val="0"/>
            <a:lumOff val="0"/>
            <a:alphaOff val="0"/>
          </a:schemeClr>
        </a:solidFill>
        <a:ln>
          <a:noFill/>
        </a:ln>
        <a:effectLst/>
        <a:sp3d prstMaterial="matte"/>
      </dsp:spPr>
      <dsp:style>
        <a:lnRef idx="0">
          <a:scrgbClr r="0" g="0" b="0"/>
        </a:lnRef>
        <a:fillRef idx="1">
          <a:scrgbClr r="0" g="0" b="0"/>
        </a:fillRef>
        <a:effectRef idx="0">
          <a:scrgbClr r="0" g="0" b="0"/>
        </a:effectRef>
        <a:fontRef idx="minor">
          <a:schemeClr val="lt1"/>
        </a:fontRef>
      </dsp:style>
    </dsp:sp>
    <dsp:sp modelId="{8CEFF40B-20D1-4DC9-A687-6804A12E2473}">
      <dsp:nvSpPr>
        <dsp:cNvPr id="0" name=""/>
        <dsp:cNvSpPr/>
      </dsp:nvSpPr>
      <dsp:spPr>
        <a:xfrm>
          <a:off x="2068512" y="4891008"/>
          <a:ext cx="4549775" cy="1137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256032" rIns="256032" bIns="256032" numCol="1" spcCol="1270" anchor="ctr" anchorCtr="0">
          <a:noAutofit/>
          <a:sp3d extrusionH="28000" prstMaterial="matte"/>
        </a:bodyPr>
        <a:lstStyle/>
        <a:p>
          <a:pPr marL="0" lvl="0" indent="0" algn="ctr" defTabSz="1600200">
            <a:lnSpc>
              <a:spcPct val="90000"/>
            </a:lnSpc>
            <a:spcBef>
              <a:spcPct val="0"/>
            </a:spcBef>
            <a:spcAft>
              <a:spcPct val="35000"/>
            </a:spcAft>
            <a:buNone/>
          </a:pPr>
          <a:r>
            <a:rPr lang="en-US" sz="3600" b="0" kern="1200" dirty="0">
              <a:latin typeface="Poppins" panose="00000500000000000000" pitchFamily="2" charset="0"/>
              <a:cs typeface="Poppins" panose="00000500000000000000" pitchFamily="2" charset="0"/>
            </a:rPr>
            <a:t>Insights</a:t>
          </a:r>
        </a:p>
      </dsp:txBody>
      <dsp:txXfrm>
        <a:off x="2068512" y="4891008"/>
        <a:ext cx="4549775" cy="1137443"/>
      </dsp:txXfrm>
    </dsp:sp>
    <dsp:sp modelId="{20C92E71-B21F-471F-BC92-AC31A416A8E8}">
      <dsp:nvSpPr>
        <dsp:cNvPr id="0" name=""/>
        <dsp:cNvSpPr/>
      </dsp:nvSpPr>
      <dsp:spPr>
        <a:xfrm>
          <a:off x="3668516" y="2076214"/>
          <a:ext cx="1706165" cy="1706165"/>
        </a:xfrm>
        <a:prstGeom prst="ellipse">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sp3d extrusionH="28000" prstMaterial="matte"/>
        </a:bodyPr>
        <a:lstStyle/>
        <a:p>
          <a:pPr marL="0" lvl="0" indent="0" algn="ctr" defTabSz="800100">
            <a:lnSpc>
              <a:spcPct val="90000"/>
            </a:lnSpc>
            <a:spcBef>
              <a:spcPct val="0"/>
            </a:spcBef>
            <a:spcAft>
              <a:spcPct val="35000"/>
            </a:spcAft>
            <a:buNone/>
          </a:pPr>
          <a:r>
            <a:rPr lang="en-US" sz="1800" b="0" kern="1200" dirty="0">
              <a:latin typeface="Poppins" panose="00000500000000000000" pitchFamily="2" charset="0"/>
              <a:cs typeface="Poppins" panose="00000500000000000000" pitchFamily="2" charset="0"/>
            </a:rPr>
            <a:t>Data Analysis</a:t>
          </a:r>
        </a:p>
      </dsp:txBody>
      <dsp:txXfrm>
        <a:off x="3918378" y="2326076"/>
        <a:ext cx="1206441" cy="1206441"/>
      </dsp:txXfrm>
    </dsp:sp>
    <dsp:sp modelId="{7D500658-4530-4470-BC85-A72C7CB4CEC5}">
      <dsp:nvSpPr>
        <dsp:cNvPr id="0" name=""/>
        <dsp:cNvSpPr/>
      </dsp:nvSpPr>
      <dsp:spPr>
        <a:xfrm>
          <a:off x="2447660" y="796210"/>
          <a:ext cx="1706165" cy="1706165"/>
        </a:xfrm>
        <a:prstGeom prst="ellipse">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sp3d extrusionH="28000" prstMaterial="matte"/>
        </a:bodyPr>
        <a:lstStyle/>
        <a:p>
          <a:pPr marL="0" lvl="0" indent="0" algn="ctr" defTabSz="800100">
            <a:lnSpc>
              <a:spcPct val="90000"/>
            </a:lnSpc>
            <a:spcBef>
              <a:spcPct val="0"/>
            </a:spcBef>
            <a:spcAft>
              <a:spcPct val="35000"/>
            </a:spcAft>
            <a:buNone/>
          </a:pPr>
          <a:r>
            <a:rPr lang="en-US" sz="1800" b="0" kern="1200" dirty="0">
              <a:latin typeface="Poppins" panose="00000500000000000000" pitchFamily="2" charset="0"/>
              <a:cs typeface="Poppins" panose="00000500000000000000" pitchFamily="2" charset="0"/>
            </a:rPr>
            <a:t>Data Cleaning</a:t>
          </a:r>
        </a:p>
      </dsp:txBody>
      <dsp:txXfrm>
        <a:off x="2697522" y="1046072"/>
        <a:ext cx="1206441" cy="1206441"/>
      </dsp:txXfrm>
    </dsp:sp>
    <dsp:sp modelId="{C0E8661C-0E02-4F78-993B-87752B753221}">
      <dsp:nvSpPr>
        <dsp:cNvPr id="0" name=""/>
        <dsp:cNvSpPr/>
      </dsp:nvSpPr>
      <dsp:spPr>
        <a:xfrm>
          <a:off x="4191740" y="383697"/>
          <a:ext cx="1706165" cy="1706165"/>
        </a:xfrm>
        <a:prstGeom prst="ellipse">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sp3d extrusionH="28000" prstMaterial="matte"/>
        </a:bodyPr>
        <a:lstStyle/>
        <a:p>
          <a:pPr marL="0" lvl="0" indent="0" algn="ctr" defTabSz="800100">
            <a:lnSpc>
              <a:spcPct val="90000"/>
            </a:lnSpc>
            <a:spcBef>
              <a:spcPct val="0"/>
            </a:spcBef>
            <a:spcAft>
              <a:spcPct val="35000"/>
            </a:spcAft>
            <a:buFont typeface="Arial" panose="020B0604020202020204" pitchFamily="34" charset="0"/>
            <a:buNone/>
          </a:pPr>
          <a:r>
            <a:rPr lang="en-US" sz="1800" b="0" kern="1200" dirty="0">
              <a:latin typeface="Poppins" panose="00000500000000000000" pitchFamily="2" charset="0"/>
              <a:cs typeface="Poppins" panose="00000500000000000000" pitchFamily="2" charset="0"/>
            </a:rPr>
            <a:t>Data Collection</a:t>
          </a:r>
          <a:endParaRPr lang="en-US" sz="1800" kern="1200" dirty="0"/>
        </a:p>
      </dsp:txBody>
      <dsp:txXfrm>
        <a:off x="4441602" y="633559"/>
        <a:ext cx="1206441" cy="1206441"/>
      </dsp:txXfrm>
    </dsp:sp>
    <dsp:sp modelId="{BD0F166A-D973-4F91-9666-317F33AC0185}">
      <dsp:nvSpPr>
        <dsp:cNvPr id="0" name=""/>
        <dsp:cNvSpPr/>
      </dsp:nvSpPr>
      <dsp:spPr>
        <a:xfrm>
          <a:off x="1689364" y="37914"/>
          <a:ext cx="5308071" cy="4246456"/>
        </a:xfrm>
        <a:prstGeom prst="funnel">
          <a:avLst/>
        </a:prstGeom>
        <a:solidFill>
          <a:schemeClr val="lt1">
            <a:alpha val="40000"/>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7/29/2024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7/29/2024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7/29/2024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7/29/2024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7/29/2024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7/29/2024</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7/29/2024</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7/29/2024</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7/29/2024</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7/29/2024</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HEART DISEASE DIAGNOSTIC ANALYSIS</a:t>
            </a:r>
          </a:p>
        </p:txBody>
      </p:sp>
      <p:sp>
        <p:nvSpPr>
          <p:cNvPr id="5" name="Subtitle 4">
            <a:extLst>
              <a:ext uri="{FF2B5EF4-FFF2-40B4-BE49-F238E27FC236}">
                <a16:creationId xmlns:a16="http://schemas.microsoft.com/office/drawing/2014/main" id="{9C3054F8-8FE2-849D-8EE8-47FA40794CF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Cleaning</a:t>
            </a:r>
          </a:p>
        </p:txBody>
      </p:sp>
      <p:sp>
        <p:nvSpPr>
          <p:cNvPr id="7" name="Content Placeholder 6">
            <a:extLst>
              <a:ext uri="{FF2B5EF4-FFF2-40B4-BE49-F238E27FC236}">
                <a16:creationId xmlns:a16="http://schemas.microsoft.com/office/drawing/2014/main" id="{220AA599-2593-6802-CC56-87C9D1C405DE}"/>
              </a:ext>
            </a:extLst>
          </p:cNvPr>
          <p:cNvSpPr>
            <a:spLocks noGrp="1"/>
          </p:cNvSpPr>
          <p:nvPr>
            <p:ph idx="1"/>
          </p:nvPr>
        </p:nvSpPr>
        <p:spPr/>
        <p:txBody>
          <a:bodyPr>
            <a:noAutofit/>
          </a:bodyPr>
          <a:lstStyle/>
          <a:p>
            <a:pPr marL="0" indent="0">
              <a:buNone/>
            </a:pPr>
            <a:r>
              <a:rPr lang="en-IN" sz="2300" dirty="0">
                <a:solidFill>
                  <a:schemeClr val="accent1"/>
                </a:solidFill>
                <a:cs typeface="Poppins"/>
                <a:sym typeface="Poppins"/>
              </a:rPr>
              <a:t>Changed value </a:t>
            </a:r>
            <a:r>
              <a:rPr lang="en-IN" sz="2300" b="1" dirty="0">
                <a:solidFill>
                  <a:schemeClr val="tx1"/>
                </a:solidFill>
                <a:cs typeface="Poppins"/>
                <a:sym typeface="Poppins"/>
              </a:rPr>
              <a:t>0</a:t>
            </a:r>
            <a:r>
              <a:rPr lang="en-IN" sz="2300" dirty="0">
                <a:solidFill>
                  <a:schemeClr val="accent1"/>
                </a:solidFill>
                <a:cs typeface="Poppins"/>
                <a:sym typeface="Poppins"/>
              </a:rPr>
              <a:t> and </a:t>
            </a:r>
            <a:r>
              <a:rPr lang="en-IN" sz="2300" b="1" dirty="0">
                <a:solidFill>
                  <a:schemeClr val="tx1"/>
                </a:solidFill>
                <a:cs typeface="Poppins"/>
                <a:sym typeface="Poppins"/>
              </a:rPr>
              <a:t>1</a:t>
            </a:r>
            <a:r>
              <a:rPr lang="en-IN" sz="2300" dirty="0">
                <a:solidFill>
                  <a:schemeClr val="accent1"/>
                </a:solidFill>
                <a:cs typeface="Poppins"/>
                <a:sym typeface="Poppins"/>
              </a:rPr>
              <a:t> of </a:t>
            </a:r>
            <a:r>
              <a:rPr lang="en-IN" sz="2300" b="1" dirty="0">
                <a:solidFill>
                  <a:schemeClr val="tx1"/>
                </a:solidFill>
                <a:cs typeface="Poppins"/>
                <a:sym typeface="Poppins"/>
              </a:rPr>
              <a:t>Gender</a:t>
            </a:r>
            <a:r>
              <a:rPr lang="en-IN" sz="2300" dirty="0">
                <a:solidFill>
                  <a:schemeClr val="accent1"/>
                </a:solidFill>
                <a:cs typeface="Poppins"/>
                <a:sym typeface="Poppins"/>
              </a:rPr>
              <a:t> column to </a:t>
            </a:r>
            <a:r>
              <a:rPr lang="en-IN" sz="2300" b="1" dirty="0">
                <a:solidFill>
                  <a:schemeClr val="tx1"/>
                </a:solidFill>
                <a:cs typeface="Poppins"/>
                <a:sym typeface="Poppins"/>
              </a:rPr>
              <a:t>Male and Female </a:t>
            </a:r>
            <a:r>
              <a:rPr lang="en-IN" sz="2300" dirty="0">
                <a:solidFill>
                  <a:schemeClr val="accent1"/>
                </a:solidFill>
                <a:cs typeface="Poppins"/>
                <a:sym typeface="Poppins"/>
              </a:rPr>
              <a:t>respectively.</a:t>
            </a:r>
          </a:p>
          <a:p>
            <a:pPr marL="0" indent="0">
              <a:buNone/>
            </a:pPr>
            <a:r>
              <a:rPr lang="en-IN" sz="2300" dirty="0">
                <a:solidFill>
                  <a:schemeClr val="accent1"/>
                </a:solidFill>
                <a:cs typeface="Poppins"/>
                <a:sym typeface="Poppins"/>
              </a:rPr>
              <a:t>Some columns has </a:t>
            </a:r>
            <a:r>
              <a:rPr lang="en-IN" sz="2300" b="1" dirty="0">
                <a:solidFill>
                  <a:schemeClr val="tx1"/>
                </a:solidFill>
                <a:cs typeface="Poppins"/>
                <a:sym typeface="Poppins"/>
              </a:rPr>
              <a:t>outliers</a:t>
            </a:r>
            <a:r>
              <a:rPr lang="en-IN" sz="2300" dirty="0">
                <a:solidFill>
                  <a:schemeClr val="accent1"/>
                </a:solidFill>
                <a:cs typeface="Poppins"/>
                <a:sym typeface="Poppins"/>
              </a:rPr>
              <a:t>. Replaced those values with the </a:t>
            </a:r>
            <a:r>
              <a:rPr lang="en-IN" sz="2300" b="1" dirty="0">
                <a:solidFill>
                  <a:schemeClr val="tx1"/>
                </a:solidFill>
                <a:cs typeface="Poppins"/>
                <a:sym typeface="Poppins"/>
              </a:rPr>
              <a:t>median of that column </a:t>
            </a:r>
            <a:r>
              <a:rPr lang="en-IN" sz="2300" dirty="0">
                <a:solidFill>
                  <a:schemeClr val="accent1"/>
                </a:solidFill>
                <a:cs typeface="Poppins"/>
                <a:sym typeface="Poppins"/>
              </a:rPr>
              <a:t>using Python.</a:t>
            </a:r>
            <a:endParaRPr lang="en-IN" sz="2300" dirty="0">
              <a:solidFill>
                <a:schemeClr val="tx1"/>
              </a:solidFill>
              <a:cs typeface="Poppins"/>
              <a:sym typeface="Poppins"/>
            </a:endParaRPr>
          </a:p>
          <a:p>
            <a:pPr marL="0" indent="0">
              <a:buNone/>
            </a:pPr>
            <a:r>
              <a:rPr lang="en-IN" sz="2300" dirty="0">
                <a:solidFill>
                  <a:schemeClr val="accent1"/>
                </a:solidFill>
                <a:ea typeface="Poppins"/>
                <a:cs typeface="Poppins"/>
                <a:sym typeface="Poppins"/>
              </a:rPr>
              <a:t>Some values of </a:t>
            </a:r>
            <a:r>
              <a:rPr lang="en-IN" sz="2300" dirty="0" err="1">
                <a:solidFill>
                  <a:schemeClr val="accent1"/>
                </a:solidFill>
                <a:ea typeface="Poppins"/>
                <a:cs typeface="Poppins"/>
                <a:sym typeface="Poppins"/>
              </a:rPr>
              <a:t>Oldpeak</a:t>
            </a:r>
            <a:r>
              <a:rPr lang="en-IN" sz="2300" dirty="0">
                <a:solidFill>
                  <a:schemeClr val="accent1"/>
                </a:solidFill>
                <a:ea typeface="Poppins"/>
                <a:cs typeface="Poppins"/>
                <a:sym typeface="Poppins"/>
              </a:rPr>
              <a:t> column has value </a:t>
            </a:r>
            <a:r>
              <a:rPr lang="en-IN" sz="2300" b="1" dirty="0">
                <a:solidFill>
                  <a:schemeClr val="tx1"/>
                </a:solidFill>
                <a:ea typeface="Poppins"/>
                <a:cs typeface="Poppins"/>
                <a:sym typeface="Poppins"/>
              </a:rPr>
              <a:t>zero</a:t>
            </a:r>
            <a:r>
              <a:rPr lang="en-IN" sz="2300" dirty="0">
                <a:solidFill>
                  <a:schemeClr val="accent1"/>
                </a:solidFill>
                <a:ea typeface="Poppins"/>
                <a:cs typeface="Poppins"/>
                <a:sym typeface="Poppins"/>
              </a:rPr>
              <a:t>, which is not possible in practical situation. It is always </a:t>
            </a:r>
            <a:r>
              <a:rPr lang="en-IN" sz="2300" b="1" dirty="0">
                <a:solidFill>
                  <a:schemeClr val="tx1"/>
                </a:solidFill>
                <a:ea typeface="Poppins"/>
                <a:cs typeface="Poppins"/>
                <a:sym typeface="Poppins"/>
              </a:rPr>
              <a:t>greater than zero</a:t>
            </a:r>
            <a:r>
              <a:rPr lang="en-IN" sz="2300" dirty="0">
                <a:solidFill>
                  <a:schemeClr val="accent1"/>
                </a:solidFill>
                <a:ea typeface="Poppins"/>
                <a:cs typeface="Poppins"/>
                <a:sym typeface="Poppins"/>
              </a:rPr>
              <a:t>. So, replaced those zero values with the </a:t>
            </a:r>
            <a:r>
              <a:rPr lang="en-IN" sz="2300" b="1" dirty="0">
                <a:solidFill>
                  <a:schemeClr val="tx1"/>
                </a:solidFill>
                <a:ea typeface="Poppins"/>
                <a:cs typeface="Poppins"/>
                <a:sym typeface="Poppins"/>
              </a:rPr>
              <a:t>median</a:t>
            </a:r>
            <a:r>
              <a:rPr lang="en-IN" sz="2300" dirty="0">
                <a:solidFill>
                  <a:schemeClr val="accent1"/>
                </a:solidFill>
                <a:ea typeface="Poppins"/>
                <a:cs typeface="Poppins"/>
                <a:sym typeface="Poppins"/>
              </a:rPr>
              <a:t> of </a:t>
            </a:r>
            <a:r>
              <a:rPr lang="en-IN" sz="2300" dirty="0" err="1">
                <a:solidFill>
                  <a:schemeClr val="accent1"/>
                </a:solidFill>
                <a:ea typeface="Poppins"/>
                <a:cs typeface="Poppins"/>
                <a:sym typeface="Poppins"/>
              </a:rPr>
              <a:t>Oldpeak</a:t>
            </a:r>
            <a:r>
              <a:rPr lang="en-IN" sz="2300" dirty="0">
                <a:solidFill>
                  <a:schemeClr val="accent1"/>
                </a:solidFill>
                <a:ea typeface="Poppins"/>
                <a:cs typeface="Poppins"/>
                <a:sym typeface="Poppins"/>
              </a:rPr>
              <a:t> Column.</a:t>
            </a:r>
          </a:p>
          <a:p>
            <a:pPr marL="0" indent="0">
              <a:buNone/>
            </a:pPr>
            <a:r>
              <a:rPr lang="en-IN" sz="2300" dirty="0">
                <a:solidFill>
                  <a:schemeClr val="accent1"/>
                </a:solidFill>
                <a:cs typeface="Poppins"/>
                <a:sym typeface="Poppins"/>
              </a:rPr>
              <a:t>According to dataset metadata, Thallium Test column should only have values </a:t>
            </a:r>
            <a:r>
              <a:rPr lang="en-IN" sz="2300" b="1" dirty="0">
                <a:solidFill>
                  <a:schemeClr val="tx1"/>
                </a:solidFill>
                <a:cs typeface="Poppins"/>
                <a:sym typeface="Poppins"/>
              </a:rPr>
              <a:t>0,1 and 2. </a:t>
            </a:r>
            <a:r>
              <a:rPr lang="en-IN" sz="2300" dirty="0">
                <a:solidFill>
                  <a:schemeClr val="accent1"/>
                </a:solidFill>
                <a:cs typeface="Poppins"/>
                <a:sym typeface="Poppins"/>
              </a:rPr>
              <a:t>But some rows has value 3, which is incorrect. </a:t>
            </a:r>
            <a:r>
              <a:rPr lang="en-IN" sz="2300" dirty="0" err="1">
                <a:solidFill>
                  <a:schemeClr val="accent1"/>
                </a:solidFill>
                <a:cs typeface="Poppins"/>
                <a:sym typeface="Poppins"/>
              </a:rPr>
              <a:t>So,Its</a:t>
            </a:r>
            <a:r>
              <a:rPr lang="en-IN" sz="2300" dirty="0">
                <a:solidFill>
                  <a:schemeClr val="accent1"/>
                </a:solidFill>
                <a:cs typeface="Poppins"/>
                <a:sym typeface="Poppins"/>
              </a:rPr>
              <a:t> </a:t>
            </a:r>
            <a:r>
              <a:rPr lang="en-IN" sz="2300" b="1" dirty="0">
                <a:solidFill>
                  <a:schemeClr val="tx1"/>
                </a:solidFill>
                <a:cs typeface="Poppins"/>
                <a:sym typeface="Poppins"/>
              </a:rPr>
              <a:t>replaced all the values of 3 with 2</a:t>
            </a:r>
            <a:r>
              <a:rPr lang="en-IN" sz="2300" dirty="0">
                <a:solidFill>
                  <a:schemeClr val="accent1"/>
                </a:solidFill>
                <a:cs typeface="Poppins"/>
                <a:sym typeface="Poppins"/>
              </a:rPr>
              <a:t>.</a:t>
            </a:r>
          </a:p>
        </p:txBody>
      </p:sp>
    </p:spTree>
    <p:extLst>
      <p:ext uri="{BB962C8B-B14F-4D97-AF65-F5344CB8AC3E}">
        <p14:creationId xmlns:p14="http://schemas.microsoft.com/office/powerpoint/2010/main" val="2484680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5E986-D6F4-9815-35B9-7C4810CD6D9E}"/>
              </a:ext>
            </a:extLst>
          </p:cNvPr>
          <p:cNvSpPr>
            <a:spLocks noGrp="1"/>
          </p:cNvSpPr>
          <p:nvPr>
            <p:ph type="title"/>
          </p:nvPr>
        </p:nvSpPr>
        <p:spPr>
          <a:xfrm>
            <a:off x="1066800" y="381000"/>
            <a:ext cx="3276600" cy="685800"/>
          </a:xfrm>
        </p:spPr>
        <p:txBody>
          <a:bodyPr>
            <a:normAutofit/>
          </a:bodyPr>
          <a:lstStyle/>
          <a:p>
            <a:r>
              <a:rPr lang="en-US" sz="3600" dirty="0"/>
              <a:t>Data Analysis</a:t>
            </a:r>
          </a:p>
        </p:txBody>
      </p:sp>
      <p:pic>
        <p:nvPicPr>
          <p:cNvPr id="5" name="Picture 4">
            <a:extLst>
              <a:ext uri="{FF2B5EF4-FFF2-40B4-BE49-F238E27FC236}">
                <a16:creationId xmlns:a16="http://schemas.microsoft.com/office/drawing/2014/main" id="{A44C4624-A4AE-ABDD-7BC9-D4B260973582}"/>
              </a:ext>
            </a:extLst>
          </p:cNvPr>
          <p:cNvPicPr>
            <a:picLocks noChangeAspect="1"/>
          </p:cNvPicPr>
          <p:nvPr/>
        </p:nvPicPr>
        <p:blipFill>
          <a:blip r:embed="rId2"/>
          <a:stretch>
            <a:fillRect/>
          </a:stretch>
        </p:blipFill>
        <p:spPr>
          <a:xfrm>
            <a:off x="762000" y="1357023"/>
            <a:ext cx="4420217" cy="4143953"/>
          </a:xfrm>
          <a:prstGeom prst="rect">
            <a:avLst/>
          </a:prstGeom>
        </p:spPr>
      </p:pic>
      <p:pic>
        <p:nvPicPr>
          <p:cNvPr id="7" name="Picture 6">
            <a:extLst>
              <a:ext uri="{FF2B5EF4-FFF2-40B4-BE49-F238E27FC236}">
                <a16:creationId xmlns:a16="http://schemas.microsoft.com/office/drawing/2014/main" id="{53F2A616-46A8-0AD3-EB67-B95ECC484B6A}"/>
              </a:ext>
            </a:extLst>
          </p:cNvPr>
          <p:cNvPicPr>
            <a:picLocks noChangeAspect="1"/>
          </p:cNvPicPr>
          <p:nvPr/>
        </p:nvPicPr>
        <p:blipFill>
          <a:blip r:embed="rId3"/>
          <a:stretch>
            <a:fillRect/>
          </a:stretch>
        </p:blipFill>
        <p:spPr>
          <a:xfrm>
            <a:off x="6187440" y="1351481"/>
            <a:ext cx="5257800" cy="4143952"/>
          </a:xfrm>
          <a:prstGeom prst="rect">
            <a:avLst/>
          </a:prstGeom>
        </p:spPr>
      </p:pic>
      <p:sp>
        <p:nvSpPr>
          <p:cNvPr id="8" name="TextBox 7">
            <a:extLst>
              <a:ext uri="{FF2B5EF4-FFF2-40B4-BE49-F238E27FC236}">
                <a16:creationId xmlns:a16="http://schemas.microsoft.com/office/drawing/2014/main" id="{6FB5666E-9338-DB21-E24D-61F452C84640}"/>
              </a:ext>
            </a:extLst>
          </p:cNvPr>
          <p:cNvSpPr txBox="1"/>
          <p:nvPr/>
        </p:nvSpPr>
        <p:spPr>
          <a:xfrm>
            <a:off x="762000" y="5715000"/>
            <a:ext cx="4191000" cy="646331"/>
          </a:xfrm>
          <a:prstGeom prst="rect">
            <a:avLst/>
          </a:prstGeom>
          <a:noFill/>
        </p:spPr>
        <p:txBody>
          <a:bodyPr wrap="square" rtlCol="0">
            <a:spAutoFit/>
          </a:bodyPr>
          <a:lstStyle/>
          <a:p>
            <a:pPr marL="285750" indent="-285750">
              <a:buFont typeface="Wingdings" panose="05000000000000000000" pitchFamily="2" charset="2"/>
              <a:buChar char="ü"/>
            </a:pPr>
            <a:r>
              <a:rPr lang="en-US" dirty="0">
                <a:solidFill>
                  <a:schemeClr val="accent1">
                    <a:lumMod val="40000"/>
                    <a:lumOff val="60000"/>
                  </a:schemeClr>
                </a:solidFill>
              </a:rPr>
              <a:t>51.32% People suffering from heart disease.</a:t>
            </a:r>
          </a:p>
        </p:txBody>
      </p:sp>
      <p:sp>
        <p:nvSpPr>
          <p:cNvPr id="9" name="TextBox 8">
            <a:extLst>
              <a:ext uri="{FF2B5EF4-FFF2-40B4-BE49-F238E27FC236}">
                <a16:creationId xmlns:a16="http://schemas.microsoft.com/office/drawing/2014/main" id="{7335A206-D22C-935A-DDD2-576728733000}"/>
              </a:ext>
            </a:extLst>
          </p:cNvPr>
          <p:cNvSpPr txBox="1"/>
          <p:nvPr/>
        </p:nvSpPr>
        <p:spPr>
          <a:xfrm>
            <a:off x="6233160" y="5715000"/>
            <a:ext cx="4663440" cy="646331"/>
          </a:xfrm>
          <a:prstGeom prst="rect">
            <a:avLst/>
          </a:prstGeom>
          <a:noFill/>
        </p:spPr>
        <p:txBody>
          <a:bodyPr wrap="square" rtlCol="0">
            <a:spAutoFit/>
          </a:bodyPr>
          <a:lstStyle/>
          <a:p>
            <a:pPr marL="285750" indent="-285750">
              <a:buFont typeface="Wingdings" panose="05000000000000000000" pitchFamily="2" charset="2"/>
              <a:buChar char="ü"/>
            </a:pPr>
            <a:r>
              <a:rPr lang="en-US" dirty="0">
                <a:solidFill>
                  <a:schemeClr val="accent1">
                    <a:lumMod val="40000"/>
                    <a:lumOff val="60000"/>
                  </a:schemeClr>
                </a:solidFill>
              </a:rPr>
              <a:t>More men are from age category &gt;50 and females are from category &gt;55 </a:t>
            </a:r>
          </a:p>
        </p:txBody>
      </p:sp>
    </p:spTree>
    <p:extLst>
      <p:ext uri="{BB962C8B-B14F-4D97-AF65-F5344CB8AC3E}">
        <p14:creationId xmlns:p14="http://schemas.microsoft.com/office/powerpoint/2010/main" val="3032845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5E986-D6F4-9815-35B9-7C4810CD6D9E}"/>
              </a:ext>
            </a:extLst>
          </p:cNvPr>
          <p:cNvSpPr>
            <a:spLocks noGrp="1"/>
          </p:cNvSpPr>
          <p:nvPr>
            <p:ph type="title"/>
          </p:nvPr>
        </p:nvSpPr>
        <p:spPr>
          <a:xfrm>
            <a:off x="1066800" y="381000"/>
            <a:ext cx="3276600" cy="685800"/>
          </a:xfrm>
        </p:spPr>
        <p:txBody>
          <a:bodyPr>
            <a:normAutofit/>
          </a:bodyPr>
          <a:lstStyle/>
          <a:p>
            <a:r>
              <a:rPr lang="en-US" sz="3600" dirty="0"/>
              <a:t>Data Analysis</a:t>
            </a:r>
          </a:p>
        </p:txBody>
      </p:sp>
      <p:pic>
        <p:nvPicPr>
          <p:cNvPr id="5" name="Picture 4">
            <a:extLst>
              <a:ext uri="{FF2B5EF4-FFF2-40B4-BE49-F238E27FC236}">
                <a16:creationId xmlns:a16="http://schemas.microsoft.com/office/drawing/2014/main" id="{A44C4624-A4AE-ABDD-7BC9-D4B260973582}"/>
              </a:ext>
            </a:extLst>
          </p:cNvPr>
          <p:cNvPicPr>
            <a:picLocks noChangeAspect="1"/>
          </p:cNvPicPr>
          <p:nvPr/>
        </p:nvPicPr>
        <p:blipFill>
          <a:blip r:embed="rId2"/>
          <a:stretch>
            <a:fillRect/>
          </a:stretch>
        </p:blipFill>
        <p:spPr>
          <a:xfrm>
            <a:off x="762000" y="1357023"/>
            <a:ext cx="4420217" cy="4143953"/>
          </a:xfrm>
          <a:prstGeom prst="rect">
            <a:avLst/>
          </a:prstGeom>
        </p:spPr>
      </p:pic>
      <p:pic>
        <p:nvPicPr>
          <p:cNvPr id="7" name="Picture 6">
            <a:extLst>
              <a:ext uri="{FF2B5EF4-FFF2-40B4-BE49-F238E27FC236}">
                <a16:creationId xmlns:a16="http://schemas.microsoft.com/office/drawing/2014/main" id="{53F2A616-46A8-0AD3-EB67-B95ECC484B6A}"/>
              </a:ext>
            </a:extLst>
          </p:cNvPr>
          <p:cNvPicPr>
            <a:picLocks noChangeAspect="1"/>
          </p:cNvPicPr>
          <p:nvPr/>
        </p:nvPicPr>
        <p:blipFill>
          <a:blip r:embed="rId3"/>
          <a:stretch>
            <a:fillRect/>
          </a:stretch>
        </p:blipFill>
        <p:spPr>
          <a:xfrm>
            <a:off x="6187440" y="1351481"/>
            <a:ext cx="5257800" cy="4143952"/>
          </a:xfrm>
          <a:prstGeom prst="rect">
            <a:avLst/>
          </a:prstGeom>
        </p:spPr>
      </p:pic>
      <p:sp>
        <p:nvSpPr>
          <p:cNvPr id="8" name="TextBox 7">
            <a:extLst>
              <a:ext uri="{FF2B5EF4-FFF2-40B4-BE49-F238E27FC236}">
                <a16:creationId xmlns:a16="http://schemas.microsoft.com/office/drawing/2014/main" id="{6FB5666E-9338-DB21-E24D-61F452C84640}"/>
              </a:ext>
            </a:extLst>
          </p:cNvPr>
          <p:cNvSpPr txBox="1"/>
          <p:nvPr/>
        </p:nvSpPr>
        <p:spPr>
          <a:xfrm>
            <a:off x="762000" y="5715000"/>
            <a:ext cx="4191000" cy="646331"/>
          </a:xfrm>
          <a:prstGeom prst="rect">
            <a:avLst/>
          </a:prstGeom>
          <a:noFill/>
        </p:spPr>
        <p:txBody>
          <a:bodyPr wrap="square" rtlCol="0">
            <a:spAutoFit/>
          </a:bodyPr>
          <a:lstStyle/>
          <a:p>
            <a:pPr marL="285750" indent="-285750">
              <a:buFont typeface="Wingdings" panose="05000000000000000000" pitchFamily="2" charset="2"/>
              <a:buChar char="ü"/>
            </a:pPr>
            <a:r>
              <a:rPr lang="en-US" dirty="0">
                <a:solidFill>
                  <a:schemeClr val="accent1">
                    <a:lumMod val="40000"/>
                    <a:lumOff val="60000"/>
                  </a:schemeClr>
                </a:solidFill>
              </a:rPr>
              <a:t>Males are more prone to Heart Disease</a:t>
            </a:r>
          </a:p>
        </p:txBody>
      </p:sp>
      <p:sp>
        <p:nvSpPr>
          <p:cNvPr id="9" name="TextBox 8">
            <a:extLst>
              <a:ext uri="{FF2B5EF4-FFF2-40B4-BE49-F238E27FC236}">
                <a16:creationId xmlns:a16="http://schemas.microsoft.com/office/drawing/2014/main" id="{7335A206-D22C-935A-DDD2-576728733000}"/>
              </a:ext>
            </a:extLst>
          </p:cNvPr>
          <p:cNvSpPr txBox="1"/>
          <p:nvPr/>
        </p:nvSpPr>
        <p:spPr>
          <a:xfrm>
            <a:off x="6233160" y="5715000"/>
            <a:ext cx="4663440" cy="923330"/>
          </a:xfrm>
          <a:prstGeom prst="rect">
            <a:avLst/>
          </a:prstGeom>
          <a:noFill/>
        </p:spPr>
        <p:txBody>
          <a:bodyPr wrap="square" rtlCol="0">
            <a:spAutoFit/>
          </a:bodyPr>
          <a:lstStyle/>
          <a:p>
            <a:pPr marL="285750" indent="-285750">
              <a:buFont typeface="Wingdings" panose="05000000000000000000" pitchFamily="2" charset="2"/>
              <a:buChar char="ü"/>
            </a:pPr>
            <a:r>
              <a:rPr lang="en-US" dirty="0">
                <a:solidFill>
                  <a:schemeClr val="accent1">
                    <a:lumMod val="40000"/>
                    <a:lumOff val="60000"/>
                  </a:schemeClr>
                </a:solidFill>
              </a:rPr>
              <a:t>More people are from age category &gt;50 and females are from category &gt;60 are prone to HD</a:t>
            </a:r>
          </a:p>
        </p:txBody>
      </p:sp>
      <p:pic>
        <p:nvPicPr>
          <p:cNvPr id="4" name="Picture 3">
            <a:extLst>
              <a:ext uri="{FF2B5EF4-FFF2-40B4-BE49-F238E27FC236}">
                <a16:creationId xmlns:a16="http://schemas.microsoft.com/office/drawing/2014/main" id="{DB6B0341-2F64-ADA5-A520-AAA18C74BC40}"/>
              </a:ext>
            </a:extLst>
          </p:cNvPr>
          <p:cNvPicPr>
            <a:picLocks noChangeAspect="1"/>
          </p:cNvPicPr>
          <p:nvPr/>
        </p:nvPicPr>
        <p:blipFill>
          <a:blip r:embed="rId4"/>
          <a:stretch>
            <a:fillRect/>
          </a:stretch>
        </p:blipFill>
        <p:spPr>
          <a:xfrm>
            <a:off x="761999" y="1351480"/>
            <a:ext cx="4420217" cy="4143953"/>
          </a:xfrm>
          <a:prstGeom prst="rect">
            <a:avLst/>
          </a:prstGeom>
        </p:spPr>
      </p:pic>
      <p:pic>
        <p:nvPicPr>
          <p:cNvPr id="10" name="Picture 9">
            <a:extLst>
              <a:ext uri="{FF2B5EF4-FFF2-40B4-BE49-F238E27FC236}">
                <a16:creationId xmlns:a16="http://schemas.microsoft.com/office/drawing/2014/main" id="{FC97FC23-73AD-6FEC-A18F-C03CDB9625EC}"/>
              </a:ext>
            </a:extLst>
          </p:cNvPr>
          <p:cNvPicPr>
            <a:picLocks noChangeAspect="1"/>
          </p:cNvPicPr>
          <p:nvPr/>
        </p:nvPicPr>
        <p:blipFill>
          <a:blip r:embed="rId5"/>
          <a:stretch>
            <a:fillRect/>
          </a:stretch>
        </p:blipFill>
        <p:spPr>
          <a:xfrm>
            <a:off x="6172199" y="1351479"/>
            <a:ext cx="5257801" cy="4143951"/>
          </a:xfrm>
          <a:prstGeom prst="rect">
            <a:avLst/>
          </a:prstGeom>
        </p:spPr>
      </p:pic>
    </p:spTree>
    <p:extLst>
      <p:ext uri="{BB962C8B-B14F-4D97-AF65-F5344CB8AC3E}">
        <p14:creationId xmlns:p14="http://schemas.microsoft.com/office/powerpoint/2010/main" val="5734797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5E986-D6F4-9815-35B9-7C4810CD6D9E}"/>
              </a:ext>
            </a:extLst>
          </p:cNvPr>
          <p:cNvSpPr>
            <a:spLocks noGrp="1"/>
          </p:cNvSpPr>
          <p:nvPr>
            <p:ph type="title"/>
          </p:nvPr>
        </p:nvSpPr>
        <p:spPr>
          <a:xfrm>
            <a:off x="1066800" y="381000"/>
            <a:ext cx="3276600" cy="685800"/>
          </a:xfrm>
        </p:spPr>
        <p:txBody>
          <a:bodyPr>
            <a:normAutofit/>
          </a:bodyPr>
          <a:lstStyle/>
          <a:p>
            <a:r>
              <a:rPr lang="en-US" sz="3600" dirty="0"/>
              <a:t>Data Analysis</a:t>
            </a:r>
          </a:p>
        </p:txBody>
      </p:sp>
      <p:pic>
        <p:nvPicPr>
          <p:cNvPr id="5" name="Picture 4">
            <a:extLst>
              <a:ext uri="{FF2B5EF4-FFF2-40B4-BE49-F238E27FC236}">
                <a16:creationId xmlns:a16="http://schemas.microsoft.com/office/drawing/2014/main" id="{A44C4624-A4AE-ABDD-7BC9-D4B260973582}"/>
              </a:ext>
            </a:extLst>
          </p:cNvPr>
          <p:cNvPicPr>
            <a:picLocks noChangeAspect="1"/>
          </p:cNvPicPr>
          <p:nvPr/>
        </p:nvPicPr>
        <p:blipFill>
          <a:blip r:embed="rId2"/>
          <a:stretch>
            <a:fillRect/>
          </a:stretch>
        </p:blipFill>
        <p:spPr>
          <a:xfrm>
            <a:off x="762000" y="1357023"/>
            <a:ext cx="4420217" cy="4143953"/>
          </a:xfrm>
          <a:prstGeom prst="rect">
            <a:avLst/>
          </a:prstGeom>
        </p:spPr>
      </p:pic>
      <p:pic>
        <p:nvPicPr>
          <p:cNvPr id="7" name="Picture 6">
            <a:extLst>
              <a:ext uri="{FF2B5EF4-FFF2-40B4-BE49-F238E27FC236}">
                <a16:creationId xmlns:a16="http://schemas.microsoft.com/office/drawing/2014/main" id="{53F2A616-46A8-0AD3-EB67-B95ECC484B6A}"/>
              </a:ext>
            </a:extLst>
          </p:cNvPr>
          <p:cNvPicPr>
            <a:picLocks noChangeAspect="1"/>
          </p:cNvPicPr>
          <p:nvPr/>
        </p:nvPicPr>
        <p:blipFill>
          <a:blip r:embed="rId3"/>
          <a:stretch>
            <a:fillRect/>
          </a:stretch>
        </p:blipFill>
        <p:spPr>
          <a:xfrm>
            <a:off x="6187440" y="1351481"/>
            <a:ext cx="5257800" cy="4143952"/>
          </a:xfrm>
          <a:prstGeom prst="rect">
            <a:avLst/>
          </a:prstGeom>
        </p:spPr>
      </p:pic>
      <p:sp>
        <p:nvSpPr>
          <p:cNvPr id="8" name="TextBox 7">
            <a:extLst>
              <a:ext uri="{FF2B5EF4-FFF2-40B4-BE49-F238E27FC236}">
                <a16:creationId xmlns:a16="http://schemas.microsoft.com/office/drawing/2014/main" id="{6FB5666E-9338-DB21-E24D-61F452C84640}"/>
              </a:ext>
            </a:extLst>
          </p:cNvPr>
          <p:cNvSpPr txBox="1"/>
          <p:nvPr/>
        </p:nvSpPr>
        <p:spPr>
          <a:xfrm>
            <a:off x="762000" y="5715000"/>
            <a:ext cx="4191000" cy="923330"/>
          </a:xfrm>
          <a:prstGeom prst="rect">
            <a:avLst/>
          </a:prstGeom>
          <a:noFill/>
        </p:spPr>
        <p:txBody>
          <a:bodyPr wrap="square" rtlCol="0">
            <a:spAutoFit/>
          </a:bodyPr>
          <a:lstStyle/>
          <a:p>
            <a:pPr marL="285750" indent="-285750">
              <a:buFont typeface="Wingdings" panose="05000000000000000000" pitchFamily="2" charset="2"/>
              <a:buChar char="ü"/>
            </a:pPr>
            <a:r>
              <a:rPr lang="en-US" dirty="0">
                <a:solidFill>
                  <a:schemeClr val="accent1">
                    <a:lumMod val="40000"/>
                    <a:lumOff val="60000"/>
                  </a:schemeClr>
                </a:solidFill>
              </a:rPr>
              <a:t>people having asymptomatic chest pain have a higher chance of heart disease.</a:t>
            </a:r>
          </a:p>
        </p:txBody>
      </p:sp>
      <p:sp>
        <p:nvSpPr>
          <p:cNvPr id="9" name="TextBox 8">
            <a:extLst>
              <a:ext uri="{FF2B5EF4-FFF2-40B4-BE49-F238E27FC236}">
                <a16:creationId xmlns:a16="http://schemas.microsoft.com/office/drawing/2014/main" id="{7335A206-D22C-935A-DDD2-576728733000}"/>
              </a:ext>
            </a:extLst>
          </p:cNvPr>
          <p:cNvSpPr txBox="1"/>
          <p:nvPr/>
        </p:nvSpPr>
        <p:spPr>
          <a:xfrm>
            <a:off x="6233160" y="5715000"/>
            <a:ext cx="4663440" cy="646331"/>
          </a:xfrm>
          <a:prstGeom prst="rect">
            <a:avLst/>
          </a:prstGeom>
          <a:noFill/>
        </p:spPr>
        <p:txBody>
          <a:bodyPr wrap="square" rtlCol="0">
            <a:spAutoFit/>
          </a:bodyPr>
          <a:lstStyle/>
          <a:p>
            <a:pPr marL="285750" indent="-285750">
              <a:buFont typeface="Wingdings" panose="05000000000000000000" pitchFamily="2" charset="2"/>
              <a:buChar char="ü"/>
            </a:pPr>
            <a:r>
              <a:rPr lang="en-US" dirty="0">
                <a:solidFill>
                  <a:schemeClr val="accent1">
                    <a:lumMod val="40000"/>
                    <a:lumOff val="60000"/>
                  </a:schemeClr>
                </a:solidFill>
              </a:rPr>
              <a:t>Higher number of men are suffering from Asymptomatic type of Chest Pain</a:t>
            </a:r>
          </a:p>
        </p:txBody>
      </p:sp>
      <p:pic>
        <p:nvPicPr>
          <p:cNvPr id="4" name="Picture 3">
            <a:extLst>
              <a:ext uri="{FF2B5EF4-FFF2-40B4-BE49-F238E27FC236}">
                <a16:creationId xmlns:a16="http://schemas.microsoft.com/office/drawing/2014/main" id="{DE32A236-C9E2-B276-EA30-232EC9833508}"/>
              </a:ext>
            </a:extLst>
          </p:cNvPr>
          <p:cNvPicPr>
            <a:picLocks noChangeAspect="1"/>
          </p:cNvPicPr>
          <p:nvPr/>
        </p:nvPicPr>
        <p:blipFill>
          <a:blip r:embed="rId4"/>
          <a:stretch>
            <a:fillRect/>
          </a:stretch>
        </p:blipFill>
        <p:spPr>
          <a:xfrm>
            <a:off x="746761" y="1362567"/>
            <a:ext cx="4438386" cy="4132866"/>
          </a:xfrm>
          <a:prstGeom prst="rect">
            <a:avLst/>
          </a:prstGeom>
        </p:spPr>
      </p:pic>
      <p:pic>
        <p:nvPicPr>
          <p:cNvPr id="10" name="Picture 9">
            <a:extLst>
              <a:ext uri="{FF2B5EF4-FFF2-40B4-BE49-F238E27FC236}">
                <a16:creationId xmlns:a16="http://schemas.microsoft.com/office/drawing/2014/main" id="{89AA04B4-6565-0DC9-8434-0388F6CE76C7}"/>
              </a:ext>
            </a:extLst>
          </p:cNvPr>
          <p:cNvPicPr>
            <a:picLocks noChangeAspect="1"/>
          </p:cNvPicPr>
          <p:nvPr/>
        </p:nvPicPr>
        <p:blipFill>
          <a:blip r:embed="rId5"/>
          <a:stretch>
            <a:fillRect/>
          </a:stretch>
        </p:blipFill>
        <p:spPr>
          <a:xfrm>
            <a:off x="6184510" y="1377807"/>
            <a:ext cx="5230250" cy="4117626"/>
          </a:xfrm>
          <a:prstGeom prst="rect">
            <a:avLst/>
          </a:prstGeom>
        </p:spPr>
      </p:pic>
    </p:spTree>
    <p:extLst>
      <p:ext uri="{BB962C8B-B14F-4D97-AF65-F5344CB8AC3E}">
        <p14:creationId xmlns:p14="http://schemas.microsoft.com/office/powerpoint/2010/main" val="12893298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5E986-D6F4-9815-35B9-7C4810CD6D9E}"/>
              </a:ext>
            </a:extLst>
          </p:cNvPr>
          <p:cNvSpPr>
            <a:spLocks noGrp="1"/>
          </p:cNvSpPr>
          <p:nvPr>
            <p:ph type="title"/>
          </p:nvPr>
        </p:nvSpPr>
        <p:spPr>
          <a:xfrm>
            <a:off x="1066800" y="381000"/>
            <a:ext cx="3276600" cy="685800"/>
          </a:xfrm>
        </p:spPr>
        <p:txBody>
          <a:bodyPr>
            <a:normAutofit/>
          </a:bodyPr>
          <a:lstStyle/>
          <a:p>
            <a:r>
              <a:rPr lang="en-US" sz="3600" dirty="0"/>
              <a:t>Data Analysis</a:t>
            </a:r>
          </a:p>
        </p:txBody>
      </p:sp>
      <p:sp>
        <p:nvSpPr>
          <p:cNvPr id="8" name="TextBox 7">
            <a:extLst>
              <a:ext uri="{FF2B5EF4-FFF2-40B4-BE49-F238E27FC236}">
                <a16:creationId xmlns:a16="http://schemas.microsoft.com/office/drawing/2014/main" id="{6FB5666E-9338-DB21-E24D-61F452C84640}"/>
              </a:ext>
            </a:extLst>
          </p:cNvPr>
          <p:cNvSpPr txBox="1"/>
          <p:nvPr/>
        </p:nvSpPr>
        <p:spPr>
          <a:xfrm>
            <a:off x="1180705" y="5181600"/>
            <a:ext cx="4191000" cy="923330"/>
          </a:xfrm>
          <a:prstGeom prst="rect">
            <a:avLst/>
          </a:prstGeom>
          <a:noFill/>
        </p:spPr>
        <p:txBody>
          <a:bodyPr wrap="square" rtlCol="0">
            <a:spAutoFit/>
          </a:bodyPr>
          <a:lstStyle/>
          <a:p>
            <a:pPr marL="285750" indent="-285750">
              <a:buFont typeface="Wingdings" panose="05000000000000000000" pitchFamily="2" charset="2"/>
              <a:buChar char="ü"/>
            </a:pPr>
            <a:r>
              <a:rPr lang="en-US" dirty="0">
                <a:solidFill>
                  <a:schemeClr val="accent1">
                    <a:lumMod val="40000"/>
                    <a:lumOff val="60000"/>
                  </a:schemeClr>
                </a:solidFill>
              </a:rPr>
              <a:t>we can observe from here that ST depression mostly increases between the age group of 30-40.</a:t>
            </a:r>
          </a:p>
        </p:txBody>
      </p:sp>
      <p:sp>
        <p:nvSpPr>
          <p:cNvPr id="9" name="TextBox 8">
            <a:extLst>
              <a:ext uri="{FF2B5EF4-FFF2-40B4-BE49-F238E27FC236}">
                <a16:creationId xmlns:a16="http://schemas.microsoft.com/office/drawing/2014/main" id="{7335A206-D22C-935A-DDD2-576728733000}"/>
              </a:ext>
            </a:extLst>
          </p:cNvPr>
          <p:cNvSpPr txBox="1"/>
          <p:nvPr/>
        </p:nvSpPr>
        <p:spPr>
          <a:xfrm>
            <a:off x="6674575" y="1066800"/>
            <a:ext cx="4663440" cy="1477328"/>
          </a:xfrm>
          <a:prstGeom prst="rect">
            <a:avLst/>
          </a:prstGeom>
          <a:noFill/>
        </p:spPr>
        <p:txBody>
          <a:bodyPr wrap="square" rtlCol="0">
            <a:spAutoFit/>
          </a:bodyPr>
          <a:lstStyle/>
          <a:p>
            <a:pPr marL="285750" indent="-285750">
              <a:buFont typeface="Wingdings" panose="05000000000000000000" pitchFamily="2" charset="2"/>
              <a:buChar char="ü"/>
            </a:pPr>
            <a:r>
              <a:rPr lang="en-US" dirty="0">
                <a:solidFill>
                  <a:schemeClr val="accent1">
                    <a:lumMod val="40000"/>
                    <a:lumOff val="60000"/>
                  </a:schemeClr>
                </a:solidFill>
              </a:rPr>
              <a:t>Here we can observe that Blood Pressure increases between age of 50 to 60 and somehow continue the pattern till 70. Similarly, Cholesterol and maximum heart rate Increasing in the age group of 50-60. </a:t>
            </a:r>
          </a:p>
        </p:txBody>
      </p:sp>
      <p:pic>
        <p:nvPicPr>
          <p:cNvPr id="4" name="Picture 3">
            <a:extLst>
              <a:ext uri="{FF2B5EF4-FFF2-40B4-BE49-F238E27FC236}">
                <a16:creationId xmlns:a16="http://schemas.microsoft.com/office/drawing/2014/main" id="{16150845-42D1-83EF-A7CA-86E0BC071169}"/>
              </a:ext>
            </a:extLst>
          </p:cNvPr>
          <p:cNvPicPr>
            <a:picLocks noChangeAspect="1"/>
          </p:cNvPicPr>
          <p:nvPr/>
        </p:nvPicPr>
        <p:blipFill>
          <a:blip r:embed="rId2"/>
          <a:stretch>
            <a:fillRect/>
          </a:stretch>
        </p:blipFill>
        <p:spPr>
          <a:xfrm>
            <a:off x="6277003" y="2872039"/>
            <a:ext cx="5458584" cy="3562847"/>
          </a:xfrm>
          <a:prstGeom prst="rect">
            <a:avLst/>
          </a:prstGeom>
        </p:spPr>
      </p:pic>
      <p:pic>
        <p:nvPicPr>
          <p:cNvPr id="10" name="Picture 9">
            <a:extLst>
              <a:ext uri="{FF2B5EF4-FFF2-40B4-BE49-F238E27FC236}">
                <a16:creationId xmlns:a16="http://schemas.microsoft.com/office/drawing/2014/main" id="{C3B55896-7A1D-9674-7C5A-5C51391FC35A}"/>
              </a:ext>
            </a:extLst>
          </p:cNvPr>
          <p:cNvPicPr>
            <a:picLocks noChangeAspect="1"/>
          </p:cNvPicPr>
          <p:nvPr/>
        </p:nvPicPr>
        <p:blipFill>
          <a:blip r:embed="rId3"/>
          <a:stretch>
            <a:fillRect/>
          </a:stretch>
        </p:blipFill>
        <p:spPr>
          <a:xfrm>
            <a:off x="609600" y="1463122"/>
            <a:ext cx="5077588" cy="3473657"/>
          </a:xfrm>
          <a:prstGeom prst="rect">
            <a:avLst/>
          </a:prstGeom>
        </p:spPr>
      </p:pic>
    </p:spTree>
    <p:extLst>
      <p:ext uri="{BB962C8B-B14F-4D97-AF65-F5344CB8AC3E}">
        <p14:creationId xmlns:p14="http://schemas.microsoft.com/office/powerpoint/2010/main" val="11422785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5E986-D6F4-9815-35B9-7C4810CD6D9E}"/>
              </a:ext>
            </a:extLst>
          </p:cNvPr>
          <p:cNvSpPr>
            <a:spLocks noGrp="1"/>
          </p:cNvSpPr>
          <p:nvPr>
            <p:ph type="title"/>
          </p:nvPr>
        </p:nvSpPr>
        <p:spPr>
          <a:xfrm>
            <a:off x="1066800" y="381000"/>
            <a:ext cx="3276600" cy="685800"/>
          </a:xfrm>
        </p:spPr>
        <p:txBody>
          <a:bodyPr>
            <a:normAutofit/>
          </a:bodyPr>
          <a:lstStyle/>
          <a:p>
            <a:r>
              <a:rPr lang="en-US" sz="3600" dirty="0"/>
              <a:t>Data Analysis</a:t>
            </a:r>
          </a:p>
        </p:txBody>
      </p:sp>
      <p:pic>
        <p:nvPicPr>
          <p:cNvPr id="5" name="Picture 4">
            <a:extLst>
              <a:ext uri="{FF2B5EF4-FFF2-40B4-BE49-F238E27FC236}">
                <a16:creationId xmlns:a16="http://schemas.microsoft.com/office/drawing/2014/main" id="{EDFC9C3C-2C2A-4FBB-79A2-52C621CA1FAF}"/>
              </a:ext>
            </a:extLst>
          </p:cNvPr>
          <p:cNvPicPr>
            <a:picLocks noChangeAspect="1"/>
          </p:cNvPicPr>
          <p:nvPr/>
        </p:nvPicPr>
        <p:blipFill>
          <a:blip r:embed="rId2"/>
          <a:stretch>
            <a:fillRect/>
          </a:stretch>
        </p:blipFill>
        <p:spPr>
          <a:xfrm>
            <a:off x="914400" y="1160539"/>
            <a:ext cx="10439400" cy="5336448"/>
          </a:xfrm>
          <a:prstGeom prst="rect">
            <a:avLst/>
          </a:prstGeom>
        </p:spPr>
      </p:pic>
    </p:spTree>
    <p:extLst>
      <p:ext uri="{BB962C8B-B14F-4D97-AF65-F5344CB8AC3E}">
        <p14:creationId xmlns:p14="http://schemas.microsoft.com/office/powerpoint/2010/main" val="7252665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5E986-D6F4-9815-35B9-7C4810CD6D9E}"/>
              </a:ext>
            </a:extLst>
          </p:cNvPr>
          <p:cNvSpPr>
            <a:spLocks noGrp="1"/>
          </p:cNvSpPr>
          <p:nvPr>
            <p:ph type="title"/>
          </p:nvPr>
        </p:nvSpPr>
        <p:spPr>
          <a:xfrm>
            <a:off x="1066800" y="381000"/>
            <a:ext cx="3276600" cy="685800"/>
          </a:xfrm>
        </p:spPr>
        <p:txBody>
          <a:bodyPr>
            <a:normAutofit/>
          </a:bodyPr>
          <a:lstStyle/>
          <a:p>
            <a:r>
              <a:rPr lang="en-US" sz="3600" dirty="0"/>
              <a:t>Data Analysis</a:t>
            </a:r>
          </a:p>
        </p:txBody>
      </p:sp>
      <p:pic>
        <p:nvPicPr>
          <p:cNvPr id="5" name="Picture 4">
            <a:extLst>
              <a:ext uri="{FF2B5EF4-FFF2-40B4-BE49-F238E27FC236}">
                <a16:creationId xmlns:a16="http://schemas.microsoft.com/office/drawing/2014/main" id="{EDFC9C3C-2C2A-4FBB-79A2-52C621CA1FAF}"/>
              </a:ext>
            </a:extLst>
          </p:cNvPr>
          <p:cNvPicPr>
            <a:picLocks noChangeAspect="1"/>
          </p:cNvPicPr>
          <p:nvPr/>
        </p:nvPicPr>
        <p:blipFill>
          <a:blip r:embed="rId2"/>
          <a:stretch>
            <a:fillRect/>
          </a:stretch>
        </p:blipFill>
        <p:spPr>
          <a:xfrm>
            <a:off x="914400" y="1160539"/>
            <a:ext cx="10439400" cy="5336448"/>
          </a:xfrm>
          <a:prstGeom prst="rect">
            <a:avLst/>
          </a:prstGeom>
        </p:spPr>
      </p:pic>
      <p:pic>
        <p:nvPicPr>
          <p:cNvPr id="4" name="Picture 3">
            <a:extLst>
              <a:ext uri="{FF2B5EF4-FFF2-40B4-BE49-F238E27FC236}">
                <a16:creationId xmlns:a16="http://schemas.microsoft.com/office/drawing/2014/main" id="{9DB4AD36-D47D-E287-5745-8E24D56EE027}"/>
              </a:ext>
            </a:extLst>
          </p:cNvPr>
          <p:cNvPicPr>
            <a:picLocks noChangeAspect="1"/>
          </p:cNvPicPr>
          <p:nvPr/>
        </p:nvPicPr>
        <p:blipFill>
          <a:blip r:embed="rId3"/>
          <a:stretch>
            <a:fillRect/>
          </a:stretch>
        </p:blipFill>
        <p:spPr>
          <a:xfrm>
            <a:off x="933138" y="1160539"/>
            <a:ext cx="10420662" cy="5336448"/>
          </a:xfrm>
          <a:prstGeom prst="rect">
            <a:avLst/>
          </a:prstGeom>
        </p:spPr>
      </p:pic>
    </p:spTree>
    <p:extLst>
      <p:ext uri="{BB962C8B-B14F-4D97-AF65-F5344CB8AC3E}">
        <p14:creationId xmlns:p14="http://schemas.microsoft.com/office/powerpoint/2010/main" val="35618325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4EDD-2653-1A1F-91D9-208F3FD5F468}"/>
              </a:ext>
            </a:extLst>
          </p:cNvPr>
          <p:cNvSpPr>
            <a:spLocks noGrp="1"/>
          </p:cNvSpPr>
          <p:nvPr>
            <p:ph type="title"/>
          </p:nvPr>
        </p:nvSpPr>
        <p:spPr/>
        <p:txBody>
          <a:bodyPr/>
          <a:lstStyle/>
          <a:p>
            <a:r>
              <a:rPr lang="en-US" dirty="0"/>
              <a:t>Key Performance Indicator (KPI)</a:t>
            </a:r>
          </a:p>
        </p:txBody>
      </p:sp>
      <p:sp>
        <p:nvSpPr>
          <p:cNvPr id="3" name="Content Placeholder 2">
            <a:extLst>
              <a:ext uri="{FF2B5EF4-FFF2-40B4-BE49-F238E27FC236}">
                <a16:creationId xmlns:a16="http://schemas.microsoft.com/office/drawing/2014/main" id="{6BF5CAE6-132F-712A-00CD-F07F7ADBFDEC}"/>
              </a:ext>
            </a:extLst>
          </p:cNvPr>
          <p:cNvSpPr>
            <a:spLocks noGrp="1"/>
          </p:cNvSpPr>
          <p:nvPr>
            <p:ph idx="1"/>
          </p:nvPr>
        </p:nvSpPr>
        <p:spPr/>
        <p:txBody>
          <a:bodyPr/>
          <a:lstStyle/>
          <a:p>
            <a:pPr>
              <a:buFont typeface="Wingdings" panose="05000000000000000000" pitchFamily="2" charset="2"/>
              <a:buChar char="Ø"/>
            </a:pPr>
            <a:r>
              <a:rPr lang="en-US" dirty="0">
                <a:solidFill>
                  <a:schemeClr val="accent1"/>
                </a:solidFill>
              </a:rPr>
              <a:t>Percentage of People Having </a:t>
            </a:r>
            <a:r>
              <a:rPr lang="en-US" b="1" dirty="0">
                <a:solidFill>
                  <a:schemeClr val="tx1"/>
                </a:solidFill>
              </a:rPr>
              <a:t>Heart Disease</a:t>
            </a:r>
          </a:p>
          <a:p>
            <a:pPr>
              <a:buFont typeface="Wingdings" panose="05000000000000000000" pitchFamily="2" charset="2"/>
              <a:buChar char="Ø"/>
            </a:pPr>
            <a:r>
              <a:rPr lang="en-US" dirty="0">
                <a:solidFill>
                  <a:schemeClr val="accent1"/>
                </a:solidFill>
              </a:rPr>
              <a:t>Age </a:t>
            </a:r>
            <a:r>
              <a:rPr lang="en-US" b="1" dirty="0">
                <a:solidFill>
                  <a:schemeClr val="tx1"/>
                </a:solidFill>
              </a:rPr>
              <a:t>Distribution</a:t>
            </a:r>
            <a:r>
              <a:rPr lang="en-US" dirty="0">
                <a:solidFill>
                  <a:schemeClr val="accent1"/>
                </a:solidFill>
              </a:rPr>
              <a:t> including Gender</a:t>
            </a:r>
          </a:p>
          <a:p>
            <a:pPr>
              <a:buFont typeface="Wingdings" panose="05000000000000000000" pitchFamily="2" charset="2"/>
              <a:buChar char="Ø"/>
            </a:pPr>
            <a:r>
              <a:rPr lang="en-US" dirty="0">
                <a:solidFill>
                  <a:schemeClr val="accent1"/>
                </a:solidFill>
              </a:rPr>
              <a:t>Gender Distribution Based on </a:t>
            </a:r>
            <a:r>
              <a:rPr lang="en-US" b="1" dirty="0">
                <a:solidFill>
                  <a:schemeClr val="tx1"/>
                </a:solidFill>
              </a:rPr>
              <a:t>Heart Disease</a:t>
            </a:r>
          </a:p>
          <a:p>
            <a:pPr>
              <a:buFont typeface="Wingdings" panose="05000000000000000000" pitchFamily="2" charset="2"/>
              <a:buChar char="Ø"/>
            </a:pPr>
            <a:r>
              <a:rPr lang="en-US" dirty="0">
                <a:solidFill>
                  <a:schemeClr val="accent1"/>
                </a:solidFill>
              </a:rPr>
              <a:t>Chest Pain </a:t>
            </a:r>
            <a:r>
              <a:rPr lang="en-US" b="1" dirty="0">
                <a:solidFill>
                  <a:schemeClr val="tx1"/>
                </a:solidFill>
              </a:rPr>
              <a:t>Experienced</a:t>
            </a:r>
            <a:r>
              <a:rPr lang="en-US" dirty="0">
                <a:solidFill>
                  <a:schemeClr val="accent1"/>
                </a:solidFill>
              </a:rPr>
              <a:t> by People Suffering from Heart Disease</a:t>
            </a:r>
          </a:p>
          <a:p>
            <a:pPr>
              <a:buFont typeface="Wingdings" panose="05000000000000000000" pitchFamily="2" charset="2"/>
              <a:buChar char="Ø"/>
            </a:pPr>
            <a:r>
              <a:rPr lang="en-US" dirty="0">
                <a:solidFill>
                  <a:schemeClr val="accent1"/>
                </a:solidFill>
              </a:rPr>
              <a:t>Blood Pressure, Cholesterol Level and Maximum Heart Rate of People According to their </a:t>
            </a:r>
            <a:r>
              <a:rPr lang="en-US" b="1" dirty="0">
                <a:solidFill>
                  <a:schemeClr val="tx1"/>
                </a:solidFill>
              </a:rPr>
              <a:t>Age and Heart Disease Patients</a:t>
            </a:r>
          </a:p>
          <a:p>
            <a:pPr>
              <a:buFont typeface="Wingdings" panose="05000000000000000000" pitchFamily="2" charset="2"/>
              <a:buChar char="Ø"/>
            </a:pPr>
            <a:r>
              <a:rPr lang="en-US" dirty="0">
                <a:solidFill>
                  <a:schemeClr val="accent1"/>
                </a:solidFill>
              </a:rPr>
              <a:t>ST Depression Experienced by People According to their age and heart disease.</a:t>
            </a:r>
          </a:p>
        </p:txBody>
      </p:sp>
    </p:spTree>
    <p:extLst>
      <p:ext uri="{BB962C8B-B14F-4D97-AF65-F5344CB8AC3E}">
        <p14:creationId xmlns:p14="http://schemas.microsoft.com/office/powerpoint/2010/main" val="319101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4EDD-2653-1A1F-91D9-208F3FD5F468}"/>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6BF5CAE6-132F-712A-00CD-F07F7ADBFDEC}"/>
              </a:ext>
            </a:extLst>
          </p:cNvPr>
          <p:cNvSpPr>
            <a:spLocks noGrp="1"/>
          </p:cNvSpPr>
          <p:nvPr>
            <p:ph idx="1"/>
          </p:nvPr>
        </p:nvSpPr>
        <p:spPr/>
        <p:txBody>
          <a:bodyPr>
            <a:normAutofit lnSpcReduction="10000"/>
          </a:bodyPr>
          <a:lstStyle/>
          <a:p>
            <a:pPr>
              <a:buFont typeface="Wingdings" panose="05000000000000000000" pitchFamily="2" charset="2"/>
              <a:buChar char="Ø"/>
            </a:pPr>
            <a:r>
              <a:rPr lang="en-IN" sz="2400" dirty="0">
                <a:solidFill>
                  <a:schemeClr val="accent1"/>
                </a:solidFill>
                <a:ea typeface="Poppins"/>
                <a:cs typeface="Poppins"/>
                <a:sym typeface="Poppins"/>
              </a:rPr>
              <a:t>Total number of patients are </a:t>
            </a:r>
            <a:r>
              <a:rPr lang="en-IN" sz="2400" b="1" dirty="0">
                <a:solidFill>
                  <a:schemeClr val="tx1"/>
                </a:solidFill>
                <a:ea typeface="Poppins"/>
                <a:cs typeface="Poppins"/>
                <a:sym typeface="Poppins"/>
              </a:rPr>
              <a:t>1025</a:t>
            </a:r>
            <a:r>
              <a:rPr lang="en-IN" sz="2400" dirty="0">
                <a:solidFill>
                  <a:schemeClr val="accent1"/>
                </a:solidFill>
                <a:ea typeface="Poppins"/>
                <a:cs typeface="Poppins"/>
                <a:sym typeface="Poppins"/>
              </a:rPr>
              <a:t> out of which </a:t>
            </a:r>
            <a:r>
              <a:rPr lang="en-IN" sz="2400" b="1" dirty="0">
                <a:solidFill>
                  <a:srgbClr val="C00000"/>
                </a:solidFill>
                <a:ea typeface="Poppins"/>
                <a:cs typeface="Poppins"/>
                <a:sym typeface="Poppins"/>
              </a:rPr>
              <a:t>312</a:t>
            </a:r>
            <a:r>
              <a:rPr lang="en-IN" sz="2400" dirty="0">
                <a:solidFill>
                  <a:schemeClr val="accent1"/>
                </a:solidFill>
                <a:ea typeface="Poppins"/>
                <a:cs typeface="Poppins"/>
                <a:sym typeface="Poppins"/>
              </a:rPr>
              <a:t> are females and </a:t>
            </a:r>
            <a:r>
              <a:rPr lang="en-IN" sz="2400" b="1" dirty="0">
                <a:solidFill>
                  <a:schemeClr val="tx1"/>
                </a:solidFill>
                <a:ea typeface="Poppins"/>
                <a:cs typeface="Poppins"/>
                <a:sym typeface="Poppins"/>
              </a:rPr>
              <a:t>713</a:t>
            </a:r>
            <a:r>
              <a:rPr lang="en-IN" sz="2400" dirty="0">
                <a:solidFill>
                  <a:schemeClr val="accent1"/>
                </a:solidFill>
                <a:ea typeface="Poppins"/>
                <a:cs typeface="Poppins"/>
                <a:sym typeface="Poppins"/>
              </a:rPr>
              <a:t> are males.</a:t>
            </a:r>
            <a:endParaRPr lang="en-IN" sz="2400" b="1" dirty="0">
              <a:solidFill>
                <a:srgbClr val="C00000"/>
              </a:solidFill>
              <a:ea typeface="Poppins"/>
              <a:cs typeface="Poppins"/>
              <a:sym typeface="Poppins"/>
            </a:endParaRPr>
          </a:p>
          <a:p>
            <a:pPr>
              <a:buFont typeface="Wingdings" panose="05000000000000000000" pitchFamily="2" charset="2"/>
              <a:buChar char="Ø"/>
            </a:pPr>
            <a:r>
              <a:rPr lang="en-IN" sz="2400" dirty="0">
                <a:solidFill>
                  <a:schemeClr val="accent1"/>
                </a:solidFill>
                <a:ea typeface="Poppins"/>
                <a:cs typeface="Poppins"/>
                <a:sym typeface="Poppins"/>
              </a:rPr>
              <a:t>The average age of patients is </a:t>
            </a:r>
            <a:r>
              <a:rPr lang="en-IN" sz="2400" b="1" dirty="0">
                <a:solidFill>
                  <a:schemeClr val="tx1"/>
                </a:solidFill>
                <a:ea typeface="Poppins"/>
                <a:cs typeface="Poppins"/>
                <a:sym typeface="Poppins"/>
              </a:rPr>
              <a:t>54</a:t>
            </a:r>
            <a:r>
              <a:rPr lang="en-IN" sz="2400" dirty="0">
                <a:solidFill>
                  <a:schemeClr val="accent1"/>
                </a:solidFill>
                <a:ea typeface="Poppins"/>
                <a:cs typeface="Poppins"/>
                <a:sym typeface="Poppins"/>
              </a:rPr>
              <a:t>.</a:t>
            </a:r>
          </a:p>
          <a:p>
            <a:pPr>
              <a:buFont typeface="Wingdings" panose="05000000000000000000" pitchFamily="2" charset="2"/>
              <a:buChar char="Ø"/>
            </a:pPr>
            <a:r>
              <a:rPr lang="en-IN" sz="2400">
                <a:solidFill>
                  <a:schemeClr val="accent1"/>
                </a:solidFill>
                <a:ea typeface="Poppins"/>
                <a:cs typeface="Poppins"/>
                <a:sym typeface="Poppins"/>
              </a:rPr>
              <a:t>Patients of 48.5% (13% females and 35.5% males) don’t have any kind of Chest Pain.</a:t>
            </a:r>
          </a:p>
          <a:p>
            <a:pPr>
              <a:buFont typeface="Wingdings" panose="05000000000000000000" pitchFamily="2" charset="2"/>
              <a:buChar char="Ø"/>
            </a:pPr>
            <a:r>
              <a:rPr lang="en-IN" sz="2400">
                <a:solidFill>
                  <a:schemeClr val="accent1"/>
                </a:solidFill>
                <a:ea typeface="Poppins"/>
                <a:cs typeface="Poppins"/>
                <a:sym typeface="Poppins"/>
              </a:rPr>
              <a:t>Only </a:t>
            </a:r>
            <a:r>
              <a:rPr lang="en-IN" sz="2400" b="1">
                <a:solidFill>
                  <a:schemeClr val="tx1"/>
                </a:solidFill>
                <a:ea typeface="Poppins"/>
                <a:cs typeface="Poppins"/>
                <a:sym typeface="Poppins"/>
              </a:rPr>
              <a:t>7.5%</a:t>
            </a:r>
            <a:r>
              <a:rPr lang="en-IN" sz="2400">
                <a:solidFill>
                  <a:schemeClr val="accent1"/>
                </a:solidFill>
                <a:ea typeface="Poppins"/>
                <a:cs typeface="Poppins"/>
                <a:sym typeface="Poppins"/>
              </a:rPr>
              <a:t> patients (77 patients – 13 females and 64 males) have very severe Chest Pain.</a:t>
            </a:r>
          </a:p>
          <a:p>
            <a:pPr>
              <a:buFont typeface="Wingdings" panose="05000000000000000000" pitchFamily="2" charset="2"/>
              <a:buChar char="Ø"/>
            </a:pPr>
            <a:r>
              <a:rPr lang="en-IN" sz="2400">
                <a:solidFill>
                  <a:schemeClr val="accent1"/>
                </a:solidFill>
                <a:ea typeface="Poppins"/>
                <a:cs typeface="Poppins"/>
                <a:sym typeface="Poppins"/>
              </a:rPr>
              <a:t>Most of the patients between the </a:t>
            </a:r>
            <a:r>
              <a:rPr lang="en-IN" sz="2400" b="1">
                <a:solidFill>
                  <a:schemeClr val="tx1"/>
                </a:solidFill>
                <a:ea typeface="Poppins"/>
                <a:cs typeface="Poppins"/>
                <a:sym typeface="Poppins"/>
              </a:rPr>
              <a:t>age of 55 and 65 </a:t>
            </a:r>
            <a:r>
              <a:rPr lang="en-IN" sz="2400">
                <a:solidFill>
                  <a:schemeClr val="accent1"/>
                </a:solidFill>
                <a:ea typeface="Poppins"/>
                <a:cs typeface="Poppins"/>
                <a:sym typeface="Poppins"/>
              </a:rPr>
              <a:t>have the highest Resting Blood Pressure (Diastolic value) which is </a:t>
            </a:r>
            <a:r>
              <a:rPr lang="en-IN" sz="2400" b="1">
                <a:solidFill>
                  <a:schemeClr val="tx1"/>
                </a:solidFill>
                <a:ea typeface="Poppins"/>
                <a:cs typeface="Poppins"/>
                <a:sym typeface="Poppins"/>
              </a:rPr>
              <a:t>greater than 150mg/dl</a:t>
            </a:r>
            <a:r>
              <a:rPr lang="en-IN" sz="2400">
                <a:solidFill>
                  <a:schemeClr val="accent1"/>
                </a:solidFill>
                <a:ea typeface="Poppins"/>
                <a:cs typeface="Poppins"/>
                <a:sym typeface="Poppins"/>
              </a:rPr>
              <a:t>. This shows they are more prone to High Blood Pressure.</a:t>
            </a:r>
            <a:endParaRPr lang="en-IN" sz="2400" dirty="0">
              <a:solidFill>
                <a:schemeClr val="accent1"/>
              </a:solidFill>
              <a:ea typeface="Poppins"/>
              <a:cs typeface="Poppins"/>
              <a:sym typeface="Poppins"/>
            </a:endParaRPr>
          </a:p>
        </p:txBody>
      </p:sp>
    </p:spTree>
    <p:extLst>
      <p:ext uri="{BB962C8B-B14F-4D97-AF65-F5344CB8AC3E}">
        <p14:creationId xmlns:p14="http://schemas.microsoft.com/office/powerpoint/2010/main" val="1493114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4EDD-2653-1A1F-91D9-208F3FD5F468}"/>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6BF5CAE6-132F-712A-00CD-F07F7ADBFDEC}"/>
              </a:ext>
            </a:extLst>
          </p:cNvPr>
          <p:cNvSpPr>
            <a:spLocks noGrp="1"/>
          </p:cNvSpPr>
          <p:nvPr>
            <p:ph idx="1"/>
          </p:nvPr>
        </p:nvSpPr>
        <p:spPr/>
        <p:txBody>
          <a:bodyPr>
            <a:normAutofit lnSpcReduction="10000"/>
          </a:bodyPr>
          <a:lstStyle/>
          <a:p>
            <a:pPr>
              <a:buFont typeface="Wingdings" panose="05000000000000000000" pitchFamily="2" charset="2"/>
              <a:buChar char="Ø"/>
            </a:pPr>
            <a:r>
              <a:rPr lang="en-IN" sz="2400" dirty="0">
                <a:solidFill>
                  <a:schemeClr val="accent1"/>
                </a:solidFill>
                <a:latin typeface="+mj-lt"/>
                <a:ea typeface="Poppins"/>
                <a:cs typeface="Poppins"/>
                <a:sym typeface="Poppins"/>
              </a:rPr>
              <a:t>A total of </a:t>
            </a:r>
            <a:r>
              <a:rPr lang="en-IN" sz="2400" b="1" dirty="0">
                <a:solidFill>
                  <a:schemeClr val="tx1"/>
                </a:solidFill>
                <a:latin typeface="+mj-lt"/>
                <a:ea typeface="Poppins"/>
                <a:cs typeface="Poppins"/>
                <a:sym typeface="Poppins"/>
              </a:rPr>
              <a:t>853</a:t>
            </a:r>
            <a:r>
              <a:rPr lang="en-IN" sz="2400" dirty="0">
                <a:solidFill>
                  <a:schemeClr val="accent1"/>
                </a:solidFill>
                <a:latin typeface="+mj-lt"/>
                <a:ea typeface="Poppins"/>
                <a:cs typeface="Poppins"/>
                <a:sym typeface="Poppins"/>
              </a:rPr>
              <a:t> patients (267 females and 586 males), approx. </a:t>
            </a:r>
            <a:r>
              <a:rPr lang="en-IN" sz="2400" b="1" dirty="0">
                <a:solidFill>
                  <a:schemeClr val="tx1"/>
                </a:solidFill>
                <a:latin typeface="+mj-lt"/>
                <a:ea typeface="Poppins"/>
                <a:cs typeface="Poppins"/>
                <a:sym typeface="Poppins"/>
              </a:rPr>
              <a:t>83%</a:t>
            </a:r>
            <a:r>
              <a:rPr lang="en-IN" sz="2400" dirty="0">
                <a:solidFill>
                  <a:schemeClr val="tx1"/>
                </a:solidFill>
                <a:latin typeface="+mj-lt"/>
                <a:ea typeface="Poppins"/>
                <a:cs typeface="Poppins"/>
                <a:sym typeface="Poppins"/>
              </a:rPr>
              <a:t> </a:t>
            </a:r>
            <a:r>
              <a:rPr lang="en-IN" sz="2400" dirty="0">
                <a:solidFill>
                  <a:schemeClr val="accent1"/>
                </a:solidFill>
                <a:latin typeface="+mj-lt"/>
                <a:ea typeface="Poppins"/>
                <a:cs typeface="Poppins"/>
                <a:sym typeface="Poppins"/>
              </a:rPr>
              <a:t>patients have Serum Cholesterol(SC) Value </a:t>
            </a:r>
            <a:r>
              <a:rPr lang="en-IN" sz="2400" b="1" dirty="0">
                <a:solidFill>
                  <a:srgbClr val="C00000"/>
                </a:solidFill>
                <a:latin typeface="+mj-lt"/>
                <a:ea typeface="Poppins"/>
                <a:cs typeface="Poppins"/>
                <a:sym typeface="Poppins"/>
              </a:rPr>
              <a:t>greater than 200mg/dl</a:t>
            </a:r>
            <a:r>
              <a:rPr lang="en-IN" sz="2400" dirty="0">
                <a:solidFill>
                  <a:schemeClr val="accent1"/>
                </a:solidFill>
                <a:latin typeface="+mj-lt"/>
                <a:ea typeface="Poppins"/>
                <a:cs typeface="Poppins"/>
                <a:sym typeface="Poppins"/>
              </a:rPr>
              <a:t>, which increases the risk of Cardiovascular Diseases.</a:t>
            </a:r>
          </a:p>
          <a:p>
            <a:pPr>
              <a:buFont typeface="Wingdings" panose="05000000000000000000" pitchFamily="2" charset="2"/>
              <a:buChar char="Ø"/>
            </a:pPr>
            <a:r>
              <a:rPr lang="en-IN" sz="2400" dirty="0">
                <a:solidFill>
                  <a:schemeClr val="accent1"/>
                </a:solidFill>
                <a:latin typeface="+mj-lt"/>
                <a:ea typeface="Poppins"/>
                <a:cs typeface="Poppins"/>
                <a:sym typeface="Poppins"/>
              </a:rPr>
              <a:t>Only </a:t>
            </a:r>
            <a:r>
              <a:rPr lang="en-IN" sz="2400" b="1" dirty="0">
                <a:solidFill>
                  <a:schemeClr val="tx1"/>
                </a:solidFill>
                <a:latin typeface="+mj-lt"/>
                <a:ea typeface="Poppins"/>
                <a:cs typeface="Poppins"/>
                <a:sym typeface="Poppins"/>
              </a:rPr>
              <a:t>15%</a:t>
            </a:r>
            <a:r>
              <a:rPr lang="en-IN" sz="2400" dirty="0">
                <a:solidFill>
                  <a:schemeClr val="accent1"/>
                </a:solidFill>
                <a:latin typeface="+mj-lt"/>
                <a:ea typeface="Poppins"/>
                <a:cs typeface="Poppins"/>
                <a:sym typeface="Poppins"/>
              </a:rPr>
              <a:t> patients (42 females and 111 males) have Fasting Blood Sugar levels </a:t>
            </a:r>
            <a:r>
              <a:rPr lang="en-IN" sz="2400" b="1" dirty="0">
                <a:solidFill>
                  <a:srgbClr val="C00000"/>
                </a:solidFill>
                <a:latin typeface="+mj-lt"/>
                <a:ea typeface="Poppins"/>
                <a:cs typeface="Poppins"/>
                <a:sym typeface="Poppins"/>
              </a:rPr>
              <a:t>greater than 120mg/dl. </a:t>
            </a:r>
            <a:r>
              <a:rPr lang="en-IN" sz="2400" dirty="0">
                <a:solidFill>
                  <a:schemeClr val="accent1"/>
                </a:solidFill>
                <a:latin typeface="+mj-lt"/>
                <a:ea typeface="Poppins"/>
                <a:cs typeface="Poppins"/>
                <a:sym typeface="Poppins"/>
              </a:rPr>
              <a:t>This indicates that they are either </a:t>
            </a:r>
            <a:r>
              <a:rPr lang="en-IN" sz="2400" b="1" dirty="0">
                <a:solidFill>
                  <a:schemeClr val="tx1"/>
                </a:solidFill>
                <a:latin typeface="+mj-lt"/>
                <a:ea typeface="Poppins"/>
                <a:cs typeface="Poppins"/>
                <a:sym typeface="Poppins"/>
              </a:rPr>
              <a:t>prediabetics or have Type-2 Diabetes.</a:t>
            </a:r>
            <a:endParaRPr lang="en-IN" sz="2400" dirty="0">
              <a:solidFill>
                <a:schemeClr val="tx1"/>
              </a:solidFill>
              <a:latin typeface="+mj-lt"/>
              <a:ea typeface="Poppins"/>
              <a:cs typeface="Poppins"/>
              <a:sym typeface="Poppins"/>
            </a:endParaRPr>
          </a:p>
          <a:p>
            <a:pPr>
              <a:buFont typeface="Wingdings" panose="05000000000000000000" pitchFamily="2" charset="2"/>
              <a:buChar char="Ø"/>
            </a:pPr>
            <a:r>
              <a:rPr lang="en-IN" sz="2400" dirty="0">
                <a:solidFill>
                  <a:schemeClr val="accent1"/>
                </a:solidFill>
                <a:latin typeface="+mj-lt"/>
                <a:ea typeface="Poppins"/>
                <a:cs typeface="Poppins"/>
                <a:sym typeface="Poppins"/>
              </a:rPr>
              <a:t>Only </a:t>
            </a:r>
            <a:r>
              <a:rPr lang="en-IN" sz="2400" b="1" dirty="0">
                <a:solidFill>
                  <a:schemeClr val="tx1"/>
                </a:solidFill>
                <a:latin typeface="+mj-lt"/>
                <a:ea typeface="Poppins"/>
                <a:cs typeface="Poppins"/>
                <a:sym typeface="Poppins"/>
              </a:rPr>
              <a:t>1.5%</a:t>
            </a:r>
            <a:r>
              <a:rPr lang="en-IN" sz="2400" dirty="0">
                <a:solidFill>
                  <a:schemeClr val="accent1"/>
                </a:solidFill>
                <a:latin typeface="+mj-lt"/>
                <a:ea typeface="Poppins"/>
                <a:cs typeface="Poppins"/>
                <a:sym typeface="Poppins"/>
              </a:rPr>
              <a:t> patients (11 females and 4 males) have Resting Electrocardiographic value of 2, which indicates </a:t>
            </a:r>
            <a:r>
              <a:rPr lang="en-IN" sz="2400" b="1" dirty="0">
                <a:solidFill>
                  <a:srgbClr val="C00000"/>
                </a:solidFill>
                <a:latin typeface="+mj-lt"/>
                <a:ea typeface="Poppins"/>
                <a:cs typeface="Poppins"/>
                <a:sym typeface="Poppins"/>
              </a:rPr>
              <a:t>signs of Heart Attack.</a:t>
            </a:r>
            <a:endParaRPr lang="en-IN" sz="2400" dirty="0">
              <a:solidFill>
                <a:schemeClr val="accent1"/>
              </a:solidFill>
              <a:latin typeface="+mj-lt"/>
              <a:ea typeface="Poppins"/>
              <a:cs typeface="Poppins"/>
              <a:sym typeface="Poppins"/>
            </a:endParaRPr>
          </a:p>
          <a:p>
            <a:pPr>
              <a:buFont typeface="Wingdings" panose="05000000000000000000" pitchFamily="2" charset="2"/>
              <a:buChar char="Ø"/>
            </a:pPr>
            <a:r>
              <a:rPr lang="en-IN" sz="2400" b="1" dirty="0">
                <a:solidFill>
                  <a:schemeClr val="tx1"/>
                </a:solidFill>
                <a:latin typeface="+mj-lt"/>
                <a:ea typeface="Poppins"/>
                <a:cs typeface="Poppins"/>
                <a:sym typeface="Poppins"/>
              </a:rPr>
              <a:t>48.5%</a:t>
            </a:r>
            <a:r>
              <a:rPr lang="en-IN" sz="2400" dirty="0">
                <a:solidFill>
                  <a:schemeClr val="accent1"/>
                </a:solidFill>
                <a:latin typeface="+mj-lt"/>
                <a:ea typeface="Poppins"/>
                <a:cs typeface="Poppins"/>
                <a:sym typeface="Poppins"/>
              </a:rPr>
              <a:t> patients don’t have any kind of cardiac abnormalities.</a:t>
            </a:r>
          </a:p>
          <a:p>
            <a:pPr>
              <a:buFont typeface="Wingdings" panose="05000000000000000000" pitchFamily="2" charset="2"/>
              <a:buChar char="Ø"/>
            </a:pPr>
            <a:r>
              <a:rPr lang="en-IN" sz="2400" b="1" dirty="0">
                <a:solidFill>
                  <a:schemeClr val="tx1"/>
                </a:solidFill>
                <a:latin typeface="+mj-lt"/>
                <a:ea typeface="Poppins"/>
                <a:cs typeface="Poppins"/>
                <a:sym typeface="Poppins"/>
              </a:rPr>
              <a:t>Male patients </a:t>
            </a:r>
            <a:r>
              <a:rPr lang="en-IN" sz="2400" dirty="0">
                <a:solidFill>
                  <a:schemeClr val="accent1"/>
                </a:solidFill>
                <a:latin typeface="+mj-lt"/>
                <a:ea typeface="Poppins"/>
                <a:cs typeface="Poppins"/>
                <a:sym typeface="Poppins"/>
              </a:rPr>
              <a:t>have good Resting Electrocardiographic Results as compared to </a:t>
            </a:r>
            <a:r>
              <a:rPr lang="en-IN" sz="2400" b="1" dirty="0">
                <a:solidFill>
                  <a:schemeClr val="tx1"/>
                </a:solidFill>
                <a:latin typeface="+mj-lt"/>
                <a:ea typeface="Poppins"/>
                <a:cs typeface="Poppins"/>
                <a:sym typeface="Poppins"/>
              </a:rPr>
              <a:t>female patients.</a:t>
            </a:r>
          </a:p>
        </p:txBody>
      </p:sp>
    </p:spTree>
    <p:extLst>
      <p:ext uri="{BB962C8B-B14F-4D97-AF65-F5344CB8AC3E}">
        <p14:creationId xmlns:p14="http://schemas.microsoft.com/office/powerpoint/2010/main" val="36499906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95300"/>
            <a:ext cx="7772400" cy="990600"/>
          </a:xfrm>
        </p:spPr>
        <p:txBody>
          <a:bodyPr/>
          <a:lstStyle/>
          <a:p>
            <a:pPr algn="ctr"/>
            <a:r>
              <a:rPr lang="en-US" dirty="0"/>
              <a:t>AGENDA</a:t>
            </a:r>
          </a:p>
        </p:txBody>
      </p:sp>
      <p:sp>
        <p:nvSpPr>
          <p:cNvPr id="3" name="Content Placeholder 2"/>
          <p:cNvSpPr>
            <a:spLocks noGrp="1"/>
          </p:cNvSpPr>
          <p:nvPr>
            <p:ph type="body" idx="1"/>
          </p:nvPr>
        </p:nvSpPr>
        <p:spPr>
          <a:xfrm>
            <a:off x="1974742" y="2286000"/>
            <a:ext cx="7772400" cy="3848100"/>
          </a:xfrm>
        </p:spPr>
        <p:txBody>
          <a:bodyPr>
            <a:normAutofit/>
          </a:bodyPr>
          <a:lstStyle/>
          <a:p>
            <a:pPr algn="ctr"/>
            <a:r>
              <a:rPr lang="en-US" dirty="0"/>
              <a:t>Objectives</a:t>
            </a:r>
          </a:p>
          <a:p>
            <a:pPr algn="ctr"/>
            <a:r>
              <a:rPr lang="en-US" dirty="0"/>
              <a:t>Problem statement</a:t>
            </a:r>
          </a:p>
          <a:p>
            <a:pPr algn="ctr"/>
            <a:r>
              <a:rPr lang="en-US" dirty="0"/>
              <a:t>THE PROCESS</a:t>
            </a:r>
          </a:p>
          <a:p>
            <a:pPr algn="ctr"/>
            <a:r>
              <a:rPr lang="en-US" dirty="0"/>
              <a:t>Key Performance Indicator (KPI)</a:t>
            </a:r>
          </a:p>
          <a:p>
            <a:pPr algn="ctr"/>
            <a:r>
              <a:rPr lang="en-US" dirty="0"/>
              <a:t>INSIGHTS</a:t>
            </a:r>
          </a:p>
          <a:p>
            <a:pPr algn="ctr"/>
            <a:r>
              <a:rPr lang="en-US" dirty="0"/>
              <a:t>CONCLUSION</a:t>
            </a:r>
          </a:p>
          <a:p>
            <a:pPr algn="ctr"/>
            <a:endParaRPr lang="en-US" dirty="0"/>
          </a:p>
          <a:p>
            <a:pPr algn="ctr"/>
            <a:endParaRPr lang="en-US" dirty="0"/>
          </a:p>
        </p:txBody>
      </p:sp>
      <p:cxnSp>
        <p:nvCxnSpPr>
          <p:cNvPr id="7" name="Straight Connector 6">
            <a:extLst>
              <a:ext uri="{FF2B5EF4-FFF2-40B4-BE49-F238E27FC236}">
                <a16:creationId xmlns:a16="http://schemas.microsoft.com/office/drawing/2014/main" id="{A77B6CA5-9FB5-BA17-ACDD-B1ABF2D06626}"/>
              </a:ext>
            </a:extLst>
          </p:cNvPr>
          <p:cNvCxnSpPr>
            <a:cxnSpLocks/>
          </p:cNvCxnSpPr>
          <p:nvPr/>
        </p:nvCxnSpPr>
        <p:spPr>
          <a:xfrm>
            <a:off x="3886200" y="1752600"/>
            <a:ext cx="4114800" cy="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4EDD-2653-1A1F-91D9-208F3FD5F468}"/>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6BF5CAE6-132F-712A-00CD-F07F7ADBFDEC}"/>
              </a:ext>
            </a:extLst>
          </p:cNvPr>
          <p:cNvSpPr>
            <a:spLocks noGrp="1"/>
          </p:cNvSpPr>
          <p:nvPr>
            <p:ph idx="1"/>
          </p:nvPr>
        </p:nvSpPr>
        <p:spPr/>
        <p:txBody>
          <a:bodyPr>
            <a:noAutofit/>
          </a:bodyPr>
          <a:lstStyle/>
          <a:p>
            <a:pPr>
              <a:buFont typeface="Wingdings" panose="05000000000000000000" pitchFamily="2" charset="2"/>
              <a:buChar char="Ø"/>
            </a:pPr>
            <a:r>
              <a:rPr lang="en-IN" sz="2300" b="1" dirty="0">
                <a:solidFill>
                  <a:schemeClr val="tx1"/>
                </a:solidFill>
                <a:latin typeface="+mj-lt"/>
                <a:ea typeface="Poppins"/>
                <a:cs typeface="Poppins"/>
                <a:sym typeface="Poppins"/>
              </a:rPr>
              <a:t>34%</a:t>
            </a:r>
            <a:r>
              <a:rPr lang="en-IN" sz="2300" dirty="0">
                <a:solidFill>
                  <a:schemeClr val="accent1"/>
                </a:solidFill>
                <a:latin typeface="+mj-lt"/>
                <a:ea typeface="Poppins"/>
                <a:cs typeface="Poppins"/>
                <a:sym typeface="Poppins"/>
              </a:rPr>
              <a:t> of the patients (74 females and 271 males) have Exercise Induced Angina which means </a:t>
            </a:r>
            <a:r>
              <a:rPr lang="en-IN" sz="2300" b="1" dirty="0">
                <a:solidFill>
                  <a:srgbClr val="C00000"/>
                </a:solidFill>
                <a:latin typeface="+mj-lt"/>
                <a:ea typeface="Poppins"/>
                <a:cs typeface="Poppins"/>
                <a:sym typeface="Poppins"/>
              </a:rPr>
              <a:t>they feel chest pain due to the insufficient blood flow </a:t>
            </a:r>
            <a:r>
              <a:rPr lang="en-IN" sz="2300" dirty="0">
                <a:solidFill>
                  <a:schemeClr val="accent1"/>
                </a:solidFill>
                <a:latin typeface="+mj-lt"/>
                <a:ea typeface="Poppins"/>
                <a:cs typeface="Poppins"/>
                <a:sym typeface="Poppins"/>
              </a:rPr>
              <a:t>to the heart muscle during physical exercise.</a:t>
            </a:r>
          </a:p>
          <a:p>
            <a:pPr>
              <a:buFont typeface="Wingdings" panose="05000000000000000000" pitchFamily="2" charset="2"/>
              <a:buChar char="Ø"/>
            </a:pPr>
            <a:r>
              <a:rPr lang="en-IN" sz="2300" b="1" dirty="0">
                <a:solidFill>
                  <a:schemeClr val="tx1"/>
                </a:solidFill>
                <a:latin typeface="+mj-lt"/>
                <a:ea typeface="Poppins"/>
                <a:cs typeface="Poppins"/>
                <a:sym typeface="Poppins"/>
              </a:rPr>
              <a:t>390</a:t>
            </a:r>
            <a:r>
              <a:rPr lang="en-IN" sz="2300" dirty="0">
                <a:solidFill>
                  <a:schemeClr val="accent1"/>
                </a:solidFill>
                <a:latin typeface="+mj-lt"/>
                <a:ea typeface="Poppins"/>
                <a:cs typeface="Poppins"/>
                <a:sym typeface="Poppins"/>
              </a:rPr>
              <a:t> patients have </a:t>
            </a:r>
            <a:r>
              <a:rPr lang="en-IN" sz="2300" dirty="0" err="1">
                <a:solidFill>
                  <a:schemeClr val="accent1"/>
                </a:solidFill>
                <a:latin typeface="+mj-lt"/>
                <a:ea typeface="Poppins"/>
                <a:cs typeface="Poppins"/>
                <a:sym typeface="Poppins"/>
              </a:rPr>
              <a:t>Oldpeak</a:t>
            </a:r>
            <a:r>
              <a:rPr lang="en-IN" sz="2300" dirty="0">
                <a:solidFill>
                  <a:schemeClr val="accent1"/>
                </a:solidFill>
                <a:latin typeface="+mj-lt"/>
                <a:ea typeface="Poppins"/>
                <a:cs typeface="Poppins"/>
                <a:sym typeface="Poppins"/>
              </a:rPr>
              <a:t> value of </a:t>
            </a:r>
            <a:r>
              <a:rPr lang="en-IN" sz="2300" b="1" dirty="0">
                <a:solidFill>
                  <a:srgbClr val="C00000"/>
                </a:solidFill>
                <a:latin typeface="+mj-lt"/>
                <a:ea typeface="Poppins"/>
                <a:cs typeface="Poppins"/>
                <a:sym typeface="Poppins"/>
              </a:rPr>
              <a:t>0.8</a:t>
            </a:r>
            <a:r>
              <a:rPr lang="en-IN" sz="2300" dirty="0">
                <a:solidFill>
                  <a:schemeClr val="accent1"/>
                </a:solidFill>
                <a:latin typeface="+mj-lt"/>
                <a:ea typeface="Poppins"/>
                <a:cs typeface="Poppins"/>
                <a:sym typeface="Poppins"/>
              </a:rPr>
              <a:t>, which is not severe but have moderate level of </a:t>
            </a:r>
            <a:r>
              <a:rPr lang="en-IN" sz="2300" b="1" dirty="0">
                <a:solidFill>
                  <a:schemeClr val="tx1"/>
                </a:solidFill>
                <a:latin typeface="+mj-lt"/>
                <a:ea typeface="Poppins"/>
                <a:cs typeface="Poppins"/>
                <a:sym typeface="Poppins"/>
              </a:rPr>
              <a:t>ischemia</a:t>
            </a:r>
            <a:r>
              <a:rPr lang="en-IN" sz="2300" dirty="0">
                <a:solidFill>
                  <a:schemeClr val="accent1"/>
                </a:solidFill>
                <a:latin typeface="+mj-lt"/>
                <a:ea typeface="Poppins"/>
                <a:cs typeface="Poppins"/>
                <a:sym typeface="Poppins"/>
              </a:rPr>
              <a:t> (reduced blood flow to the heart).</a:t>
            </a:r>
          </a:p>
          <a:p>
            <a:pPr>
              <a:buFont typeface="Wingdings" panose="05000000000000000000" pitchFamily="2" charset="2"/>
              <a:buChar char="Ø"/>
            </a:pPr>
            <a:r>
              <a:rPr lang="en-IN" sz="2300" b="1" dirty="0">
                <a:solidFill>
                  <a:schemeClr val="tx1"/>
                </a:solidFill>
                <a:latin typeface="+mj-lt"/>
                <a:ea typeface="Poppins"/>
                <a:cs typeface="Poppins"/>
                <a:sym typeface="Poppins"/>
              </a:rPr>
              <a:t>47%</a:t>
            </a:r>
            <a:r>
              <a:rPr lang="en-IN" sz="2300" dirty="0">
                <a:solidFill>
                  <a:schemeClr val="accent1"/>
                </a:solidFill>
                <a:latin typeface="+mj-lt"/>
                <a:ea typeface="Poppins"/>
                <a:cs typeface="Poppins"/>
                <a:sym typeface="Poppins"/>
              </a:rPr>
              <a:t> patients have normal slope value of 1 as compared to 46% patients who have slope value of 2. But </a:t>
            </a:r>
            <a:r>
              <a:rPr lang="en-IN" sz="2300" b="1" dirty="0">
                <a:solidFill>
                  <a:schemeClr val="tx1"/>
                </a:solidFill>
                <a:latin typeface="+mj-lt"/>
                <a:ea typeface="Poppins"/>
                <a:cs typeface="Poppins"/>
                <a:sym typeface="Poppins"/>
              </a:rPr>
              <a:t>7%</a:t>
            </a:r>
            <a:r>
              <a:rPr lang="en-IN" sz="2300" dirty="0">
                <a:solidFill>
                  <a:schemeClr val="accent1"/>
                </a:solidFill>
                <a:latin typeface="+mj-lt"/>
                <a:ea typeface="Poppins"/>
                <a:cs typeface="Poppins"/>
                <a:sym typeface="Poppins"/>
              </a:rPr>
              <a:t> patients have a slope value of 0, which shows more </a:t>
            </a:r>
            <a:r>
              <a:rPr lang="en-IN" sz="2300" b="1" dirty="0">
                <a:solidFill>
                  <a:srgbClr val="C00000"/>
                </a:solidFill>
                <a:latin typeface="+mj-lt"/>
                <a:ea typeface="Poppins"/>
                <a:cs typeface="Poppins"/>
                <a:sym typeface="Poppins"/>
              </a:rPr>
              <a:t>severe ischemia or coronary artery diseases.</a:t>
            </a:r>
            <a:endParaRPr lang="en-IN" sz="2300" dirty="0">
              <a:solidFill>
                <a:schemeClr val="accent1"/>
              </a:solidFill>
              <a:latin typeface="+mj-lt"/>
              <a:ea typeface="Poppins"/>
              <a:cs typeface="Poppins"/>
              <a:sym typeface="Poppins"/>
            </a:endParaRPr>
          </a:p>
          <a:p>
            <a:pPr>
              <a:buFont typeface="Wingdings" panose="05000000000000000000" pitchFamily="2" charset="2"/>
              <a:buChar char="Ø"/>
            </a:pPr>
            <a:r>
              <a:rPr lang="en-IN" sz="2300" b="1" dirty="0">
                <a:solidFill>
                  <a:schemeClr val="tx1"/>
                </a:solidFill>
                <a:latin typeface="+mj-lt"/>
                <a:ea typeface="Poppins"/>
                <a:cs typeface="Poppins"/>
                <a:sym typeface="Poppins"/>
              </a:rPr>
              <a:t>18</a:t>
            </a:r>
            <a:r>
              <a:rPr lang="en-IN" sz="2300" dirty="0">
                <a:solidFill>
                  <a:schemeClr val="accent1"/>
                </a:solidFill>
                <a:latin typeface="+mj-lt"/>
                <a:ea typeface="Poppins"/>
                <a:cs typeface="Poppins"/>
                <a:sym typeface="Poppins"/>
              </a:rPr>
              <a:t> patients (</a:t>
            </a:r>
            <a:r>
              <a:rPr lang="en-IN" sz="2300" b="1" dirty="0">
                <a:solidFill>
                  <a:srgbClr val="C00000"/>
                </a:solidFill>
                <a:latin typeface="+mj-lt"/>
                <a:ea typeface="Poppins"/>
                <a:cs typeface="Poppins"/>
                <a:sym typeface="Poppins"/>
              </a:rPr>
              <a:t>all male</a:t>
            </a:r>
            <a:r>
              <a:rPr lang="en-IN" sz="2300" dirty="0">
                <a:solidFill>
                  <a:schemeClr val="accent1"/>
                </a:solidFill>
                <a:latin typeface="+mj-lt"/>
                <a:ea typeface="Poppins"/>
                <a:cs typeface="Poppins"/>
                <a:sym typeface="Poppins"/>
              </a:rPr>
              <a:t>) have </a:t>
            </a:r>
            <a:r>
              <a:rPr lang="en-IN" sz="2300" dirty="0" err="1">
                <a:solidFill>
                  <a:schemeClr val="accent1"/>
                </a:solidFill>
                <a:latin typeface="+mj-lt"/>
                <a:ea typeface="Poppins"/>
                <a:cs typeface="Poppins"/>
                <a:sym typeface="Poppins"/>
              </a:rPr>
              <a:t>flourosopy</a:t>
            </a:r>
            <a:r>
              <a:rPr lang="en-IN" sz="2300" dirty="0">
                <a:solidFill>
                  <a:schemeClr val="accent1"/>
                </a:solidFill>
                <a:latin typeface="+mj-lt"/>
                <a:ea typeface="Poppins"/>
                <a:cs typeface="Poppins"/>
                <a:sym typeface="Poppins"/>
              </a:rPr>
              <a:t> level of 4, which is very </a:t>
            </a:r>
            <a:r>
              <a:rPr lang="en-IN" sz="2300" b="1" dirty="0">
                <a:solidFill>
                  <a:srgbClr val="C00000"/>
                </a:solidFill>
                <a:latin typeface="+mj-lt"/>
                <a:ea typeface="Poppins"/>
                <a:cs typeface="Poppins"/>
                <a:sym typeface="Poppins"/>
              </a:rPr>
              <a:t>critical</a:t>
            </a:r>
            <a:r>
              <a:rPr lang="en-IN" sz="2300" dirty="0">
                <a:solidFill>
                  <a:schemeClr val="accent1"/>
                </a:solidFill>
                <a:latin typeface="+mj-lt"/>
                <a:ea typeface="Poppins"/>
                <a:cs typeface="Poppins"/>
                <a:sym typeface="Poppins"/>
              </a:rPr>
              <a:t> and requires immediate action. </a:t>
            </a:r>
            <a:r>
              <a:rPr lang="en-IN" sz="2300" b="1" dirty="0">
                <a:solidFill>
                  <a:schemeClr val="tx1"/>
                </a:solidFill>
                <a:latin typeface="+mj-lt"/>
                <a:ea typeface="Poppins"/>
                <a:cs typeface="Poppins"/>
                <a:sym typeface="Poppins"/>
              </a:rPr>
              <a:t>56%</a:t>
            </a:r>
            <a:r>
              <a:rPr lang="en-IN" sz="2300" dirty="0">
                <a:solidFill>
                  <a:schemeClr val="accent1"/>
                </a:solidFill>
                <a:latin typeface="+mj-lt"/>
                <a:ea typeface="Poppins"/>
                <a:cs typeface="Poppins"/>
                <a:sym typeface="Poppins"/>
              </a:rPr>
              <a:t> of the patients have </a:t>
            </a:r>
            <a:r>
              <a:rPr lang="en-IN" sz="2300" dirty="0" err="1">
                <a:solidFill>
                  <a:schemeClr val="accent1"/>
                </a:solidFill>
                <a:latin typeface="+mj-lt"/>
                <a:ea typeface="Poppins"/>
                <a:cs typeface="Poppins"/>
                <a:sym typeface="Poppins"/>
              </a:rPr>
              <a:t>flourosopy</a:t>
            </a:r>
            <a:r>
              <a:rPr lang="en-IN" sz="2300" dirty="0">
                <a:solidFill>
                  <a:schemeClr val="accent1"/>
                </a:solidFill>
                <a:latin typeface="+mj-lt"/>
                <a:ea typeface="Poppins"/>
                <a:cs typeface="Poppins"/>
                <a:sym typeface="Poppins"/>
              </a:rPr>
              <a:t> value of 0, which indicate their heart works fine.</a:t>
            </a:r>
          </a:p>
        </p:txBody>
      </p:sp>
    </p:spTree>
    <p:extLst>
      <p:ext uri="{BB962C8B-B14F-4D97-AF65-F5344CB8AC3E}">
        <p14:creationId xmlns:p14="http://schemas.microsoft.com/office/powerpoint/2010/main" val="9384189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4EDD-2653-1A1F-91D9-208F3FD5F468}"/>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6BF5CAE6-132F-712A-00CD-F07F7ADBFDEC}"/>
              </a:ext>
            </a:extLst>
          </p:cNvPr>
          <p:cNvSpPr>
            <a:spLocks noGrp="1"/>
          </p:cNvSpPr>
          <p:nvPr>
            <p:ph idx="1"/>
          </p:nvPr>
        </p:nvSpPr>
        <p:spPr/>
        <p:txBody>
          <a:bodyPr>
            <a:noAutofit/>
          </a:bodyPr>
          <a:lstStyle/>
          <a:p>
            <a:pPr>
              <a:buFont typeface="Wingdings" panose="05000000000000000000" pitchFamily="2" charset="2"/>
              <a:buChar char="Ø"/>
            </a:pPr>
            <a:r>
              <a:rPr lang="en-IN" sz="2300" dirty="0">
                <a:solidFill>
                  <a:schemeClr val="accent1"/>
                </a:solidFill>
                <a:latin typeface="+mj-lt"/>
                <a:ea typeface="Poppins"/>
                <a:cs typeface="Poppins"/>
                <a:sym typeface="Poppins"/>
              </a:rPr>
              <a:t>Around </a:t>
            </a:r>
            <a:r>
              <a:rPr lang="en-IN" sz="2300" b="1" dirty="0">
                <a:solidFill>
                  <a:schemeClr val="tx1"/>
                </a:solidFill>
                <a:latin typeface="+mj-lt"/>
                <a:ea typeface="Poppins"/>
                <a:cs typeface="Poppins"/>
                <a:sym typeface="Poppins"/>
              </a:rPr>
              <a:t>93%</a:t>
            </a:r>
            <a:r>
              <a:rPr lang="en-IN" sz="2300" dirty="0">
                <a:solidFill>
                  <a:schemeClr val="accent1"/>
                </a:solidFill>
                <a:latin typeface="+mj-lt"/>
                <a:ea typeface="Poppins"/>
                <a:cs typeface="Poppins"/>
                <a:sym typeface="Poppins"/>
              </a:rPr>
              <a:t> patients have Thallium Test value of </a:t>
            </a:r>
            <a:r>
              <a:rPr lang="en-IN" sz="2300" b="1" dirty="0">
                <a:solidFill>
                  <a:srgbClr val="C00000"/>
                </a:solidFill>
                <a:latin typeface="+mj-lt"/>
                <a:ea typeface="Poppins"/>
                <a:cs typeface="Poppins"/>
                <a:sym typeface="Poppins"/>
              </a:rPr>
              <a:t>2</a:t>
            </a:r>
            <a:r>
              <a:rPr lang="en-IN" sz="2300" dirty="0">
                <a:solidFill>
                  <a:schemeClr val="accent1"/>
                </a:solidFill>
                <a:latin typeface="+mj-lt"/>
                <a:ea typeface="Poppins"/>
                <a:cs typeface="Poppins"/>
                <a:sym typeface="Poppins"/>
              </a:rPr>
              <a:t>, which shows </a:t>
            </a:r>
            <a:r>
              <a:rPr lang="en-IN" sz="2300" b="1" dirty="0">
                <a:solidFill>
                  <a:srgbClr val="C00000"/>
                </a:solidFill>
                <a:latin typeface="+mj-lt"/>
                <a:ea typeface="Poppins"/>
                <a:cs typeface="Poppins"/>
                <a:sym typeface="Poppins"/>
              </a:rPr>
              <a:t>decreased blood flow to the heart or even a scar tissue</a:t>
            </a:r>
            <a:r>
              <a:rPr lang="en-IN" sz="2300" dirty="0">
                <a:solidFill>
                  <a:schemeClr val="accent1"/>
                </a:solidFill>
                <a:latin typeface="+mj-lt"/>
                <a:ea typeface="Poppins"/>
                <a:cs typeface="Poppins"/>
                <a:sym typeface="Poppins"/>
              </a:rPr>
              <a:t> in that region.</a:t>
            </a:r>
          </a:p>
          <a:p>
            <a:pPr>
              <a:buFont typeface="Wingdings" panose="05000000000000000000" pitchFamily="2" charset="2"/>
              <a:buChar char="Ø"/>
            </a:pPr>
            <a:r>
              <a:rPr lang="en-IN" sz="2300" dirty="0">
                <a:solidFill>
                  <a:schemeClr val="accent1"/>
                </a:solidFill>
                <a:latin typeface="+mj-lt"/>
                <a:ea typeface="Poppins"/>
                <a:cs typeface="Poppins"/>
                <a:sym typeface="Poppins"/>
              </a:rPr>
              <a:t>Approximately </a:t>
            </a:r>
            <a:r>
              <a:rPr lang="en-IN" sz="2300" b="1" dirty="0">
                <a:solidFill>
                  <a:schemeClr val="tx1"/>
                </a:solidFill>
                <a:latin typeface="+mj-lt"/>
                <a:ea typeface="Poppins"/>
                <a:cs typeface="Poppins"/>
                <a:sym typeface="Poppins"/>
              </a:rPr>
              <a:t>21% </a:t>
            </a:r>
            <a:r>
              <a:rPr lang="en-IN" sz="2300" dirty="0">
                <a:solidFill>
                  <a:schemeClr val="accent1"/>
                </a:solidFill>
                <a:latin typeface="+mj-lt"/>
                <a:ea typeface="Poppins"/>
                <a:cs typeface="Poppins"/>
                <a:sym typeface="Poppins"/>
              </a:rPr>
              <a:t>patients (105 females and 114 males) having Chest pain Severity of </a:t>
            </a:r>
            <a:r>
              <a:rPr lang="en-IN" sz="2300" b="1" dirty="0">
                <a:solidFill>
                  <a:schemeClr val="tx1"/>
                </a:solidFill>
                <a:latin typeface="+mj-lt"/>
                <a:ea typeface="Poppins"/>
                <a:cs typeface="Poppins"/>
                <a:sym typeface="Poppins"/>
              </a:rPr>
              <a:t>2</a:t>
            </a:r>
            <a:r>
              <a:rPr lang="en-IN" sz="2300" dirty="0">
                <a:solidFill>
                  <a:schemeClr val="accent1"/>
                </a:solidFill>
                <a:latin typeface="+mj-lt"/>
                <a:ea typeface="Poppins"/>
                <a:cs typeface="Poppins"/>
                <a:sym typeface="Poppins"/>
              </a:rPr>
              <a:t>, got diagnosed with Heart Disease. From the chart also we can see that </a:t>
            </a:r>
            <a:r>
              <a:rPr lang="en-IN" sz="2300" b="1" dirty="0">
                <a:solidFill>
                  <a:srgbClr val="C00000"/>
                </a:solidFill>
                <a:latin typeface="+mj-lt"/>
                <a:ea typeface="Poppins"/>
                <a:cs typeface="Poppins"/>
                <a:sym typeface="Poppins"/>
              </a:rPr>
              <a:t>males are more prone to heart diseases.</a:t>
            </a:r>
            <a:endParaRPr lang="en-IN" sz="2300" dirty="0">
              <a:solidFill>
                <a:schemeClr val="accent1"/>
              </a:solidFill>
              <a:latin typeface="+mj-lt"/>
              <a:ea typeface="Poppins"/>
              <a:cs typeface="Poppins"/>
              <a:sym typeface="Poppins"/>
            </a:endParaRPr>
          </a:p>
          <a:p>
            <a:pPr>
              <a:buFont typeface="Wingdings" panose="05000000000000000000" pitchFamily="2" charset="2"/>
              <a:buChar char="Ø"/>
            </a:pPr>
            <a:r>
              <a:rPr lang="en-IN" sz="2300" b="1" dirty="0">
                <a:solidFill>
                  <a:schemeClr val="tx1"/>
                </a:solidFill>
                <a:latin typeface="+mj-lt"/>
                <a:ea typeface="Poppins"/>
                <a:cs typeface="Poppins"/>
                <a:sym typeface="Poppins"/>
              </a:rPr>
              <a:t>51%</a:t>
            </a:r>
            <a:r>
              <a:rPr lang="en-IN" sz="2300" dirty="0">
                <a:solidFill>
                  <a:schemeClr val="accent1"/>
                </a:solidFill>
                <a:latin typeface="+mj-lt"/>
                <a:ea typeface="Poppins"/>
                <a:cs typeface="Poppins"/>
                <a:sym typeface="Poppins"/>
              </a:rPr>
              <a:t> (</a:t>
            </a:r>
            <a:r>
              <a:rPr lang="en-IN" sz="2300" b="1" dirty="0">
                <a:solidFill>
                  <a:srgbClr val="C00000"/>
                </a:solidFill>
                <a:latin typeface="+mj-lt"/>
                <a:ea typeface="Poppins"/>
                <a:cs typeface="Poppins"/>
                <a:sym typeface="Poppins"/>
              </a:rPr>
              <a:t>almost half</a:t>
            </a:r>
            <a:r>
              <a:rPr lang="en-IN" sz="2300" dirty="0">
                <a:solidFill>
                  <a:schemeClr val="accent1"/>
                </a:solidFill>
                <a:latin typeface="+mj-lt"/>
                <a:ea typeface="Poppins"/>
                <a:cs typeface="Poppins"/>
                <a:sym typeface="Poppins"/>
              </a:rPr>
              <a:t>) of the patients are diagnosed with Heart Disease.</a:t>
            </a:r>
          </a:p>
          <a:p>
            <a:pPr>
              <a:buFont typeface="Wingdings" panose="05000000000000000000" pitchFamily="2" charset="2"/>
              <a:buChar char="Ø"/>
            </a:pPr>
            <a:r>
              <a:rPr lang="en-IN" sz="2300" dirty="0">
                <a:solidFill>
                  <a:schemeClr val="accent1"/>
                </a:solidFill>
                <a:latin typeface="+mj-lt"/>
                <a:ea typeface="Poppins"/>
                <a:cs typeface="Poppins"/>
                <a:sym typeface="Poppins"/>
              </a:rPr>
              <a:t>Patients within the age range of </a:t>
            </a:r>
            <a:r>
              <a:rPr lang="en-IN" sz="2300" b="1" dirty="0">
                <a:solidFill>
                  <a:schemeClr val="tx1"/>
                </a:solidFill>
                <a:latin typeface="+mj-lt"/>
                <a:ea typeface="Poppins"/>
                <a:cs typeface="Poppins"/>
                <a:sym typeface="Poppins"/>
              </a:rPr>
              <a:t>40-45 and 50-60 </a:t>
            </a:r>
            <a:r>
              <a:rPr lang="en-IN" sz="2300" dirty="0">
                <a:solidFill>
                  <a:schemeClr val="accent1"/>
                </a:solidFill>
                <a:latin typeface="+mj-lt"/>
                <a:ea typeface="Poppins"/>
                <a:cs typeface="Poppins"/>
                <a:sym typeface="Poppins"/>
              </a:rPr>
              <a:t>have shown the signs of Heart Disease.</a:t>
            </a:r>
          </a:p>
        </p:txBody>
      </p:sp>
    </p:spTree>
    <p:extLst>
      <p:ext uri="{BB962C8B-B14F-4D97-AF65-F5344CB8AC3E}">
        <p14:creationId xmlns:p14="http://schemas.microsoft.com/office/powerpoint/2010/main" val="16786391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4EDD-2653-1A1F-91D9-208F3FD5F46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BF5CAE6-132F-712A-00CD-F07F7ADBFDEC}"/>
              </a:ext>
            </a:extLst>
          </p:cNvPr>
          <p:cNvSpPr>
            <a:spLocks noGrp="1"/>
          </p:cNvSpPr>
          <p:nvPr>
            <p:ph idx="1"/>
          </p:nvPr>
        </p:nvSpPr>
        <p:spPr/>
        <p:txBody>
          <a:bodyPr>
            <a:noAutofit/>
          </a:bodyPr>
          <a:lstStyle/>
          <a:p>
            <a:pPr>
              <a:buClr>
                <a:srgbClr val="C00000"/>
              </a:buClr>
              <a:buFont typeface="Wingdings" panose="05000000000000000000" pitchFamily="2" charset="2"/>
              <a:buChar char="Ø"/>
            </a:pPr>
            <a:r>
              <a:rPr lang="en-US" sz="2300" dirty="0">
                <a:solidFill>
                  <a:schemeClr val="accent1"/>
                </a:solidFill>
              </a:rPr>
              <a:t>The </a:t>
            </a:r>
            <a:r>
              <a:rPr lang="en-US" sz="2300" b="1" dirty="0">
                <a:solidFill>
                  <a:schemeClr val="tx1"/>
                </a:solidFill>
              </a:rPr>
              <a:t>51.32%</a:t>
            </a:r>
            <a:r>
              <a:rPr lang="en-US" sz="2300" dirty="0">
                <a:solidFill>
                  <a:schemeClr val="accent1"/>
                </a:solidFill>
              </a:rPr>
              <a:t> People suffering from heart disease.</a:t>
            </a:r>
          </a:p>
          <a:p>
            <a:pPr>
              <a:buFont typeface="Wingdings" panose="05000000000000000000" pitchFamily="2" charset="2"/>
              <a:buChar char="Ø"/>
            </a:pPr>
            <a:r>
              <a:rPr lang="en-US" sz="2300" dirty="0">
                <a:solidFill>
                  <a:schemeClr val="accent1"/>
                </a:solidFill>
              </a:rPr>
              <a:t>Men are more in </a:t>
            </a:r>
            <a:r>
              <a:rPr lang="en-US" sz="2300" b="1" dirty="0">
                <a:solidFill>
                  <a:schemeClr val="tx1"/>
                </a:solidFill>
              </a:rPr>
              <a:t>50 to 60 Years </a:t>
            </a:r>
            <a:r>
              <a:rPr lang="en-US" sz="2300" dirty="0">
                <a:solidFill>
                  <a:schemeClr val="accent1"/>
                </a:solidFill>
              </a:rPr>
              <a:t>and Females are more in </a:t>
            </a:r>
            <a:r>
              <a:rPr lang="en-US" sz="2300" b="1" dirty="0">
                <a:solidFill>
                  <a:schemeClr val="tx1"/>
                </a:solidFill>
              </a:rPr>
              <a:t>55 to 65 Years </a:t>
            </a:r>
            <a:r>
              <a:rPr lang="en-US" sz="2300" dirty="0">
                <a:solidFill>
                  <a:schemeClr val="accent1"/>
                </a:solidFill>
              </a:rPr>
              <a:t>Category.</a:t>
            </a:r>
          </a:p>
          <a:p>
            <a:pPr>
              <a:buFont typeface="Wingdings" panose="05000000000000000000" pitchFamily="2" charset="2"/>
              <a:buChar char="Ø"/>
            </a:pPr>
            <a:r>
              <a:rPr lang="en-US" sz="2300" dirty="0">
                <a:solidFill>
                  <a:schemeClr val="accent1"/>
                </a:solidFill>
              </a:rPr>
              <a:t>The </a:t>
            </a:r>
            <a:r>
              <a:rPr lang="en-US" sz="2300" b="1" dirty="0">
                <a:solidFill>
                  <a:schemeClr val="tx1"/>
                </a:solidFill>
              </a:rPr>
              <a:t>Males</a:t>
            </a:r>
            <a:r>
              <a:rPr lang="en-US" sz="2300" dirty="0">
                <a:solidFill>
                  <a:schemeClr val="accent1"/>
                </a:solidFill>
              </a:rPr>
              <a:t> are more prone to heart disease.</a:t>
            </a:r>
          </a:p>
          <a:p>
            <a:pPr>
              <a:buFont typeface="Wingdings" panose="05000000000000000000" pitchFamily="2" charset="2"/>
              <a:buChar char="Ø"/>
            </a:pPr>
            <a:r>
              <a:rPr lang="en-US" sz="2300" dirty="0">
                <a:solidFill>
                  <a:schemeClr val="accent1"/>
                </a:solidFill>
              </a:rPr>
              <a:t>Elderly </a:t>
            </a:r>
            <a:r>
              <a:rPr lang="en-US" sz="2300" b="1" dirty="0">
                <a:solidFill>
                  <a:schemeClr val="tx1"/>
                </a:solidFill>
              </a:rPr>
              <a:t>Aged People </a:t>
            </a:r>
            <a:r>
              <a:rPr lang="en-US" sz="2300" dirty="0">
                <a:solidFill>
                  <a:schemeClr val="accent1"/>
                </a:solidFill>
              </a:rPr>
              <a:t>are more prone to heart disease. </a:t>
            </a:r>
          </a:p>
          <a:p>
            <a:pPr>
              <a:buFont typeface="Wingdings" panose="05000000000000000000" pitchFamily="2" charset="2"/>
              <a:buChar char="Ø"/>
            </a:pPr>
            <a:r>
              <a:rPr lang="en-US" sz="2300" dirty="0">
                <a:solidFill>
                  <a:schemeClr val="accent1"/>
                </a:solidFill>
              </a:rPr>
              <a:t>People having </a:t>
            </a:r>
            <a:r>
              <a:rPr lang="en-US" sz="2300" b="1" dirty="0">
                <a:solidFill>
                  <a:schemeClr val="tx1"/>
                </a:solidFill>
              </a:rPr>
              <a:t>asymptomatic chest pain </a:t>
            </a:r>
            <a:r>
              <a:rPr lang="en-US" sz="2300" dirty="0">
                <a:solidFill>
                  <a:schemeClr val="accent1"/>
                </a:solidFill>
              </a:rPr>
              <a:t>have a higher chance of heart disease.</a:t>
            </a:r>
          </a:p>
          <a:p>
            <a:pPr>
              <a:buFont typeface="Wingdings" panose="05000000000000000000" pitchFamily="2" charset="2"/>
              <a:buChar char="Ø"/>
            </a:pPr>
            <a:r>
              <a:rPr lang="en-US" sz="2300" dirty="0">
                <a:solidFill>
                  <a:schemeClr val="accent1"/>
                </a:solidFill>
              </a:rPr>
              <a:t>High number of </a:t>
            </a:r>
            <a:r>
              <a:rPr lang="en-US" sz="2300" b="1" dirty="0">
                <a:solidFill>
                  <a:schemeClr val="tx1"/>
                </a:solidFill>
              </a:rPr>
              <a:t>cholesterol level </a:t>
            </a:r>
            <a:r>
              <a:rPr lang="en-US" sz="2300" dirty="0">
                <a:solidFill>
                  <a:schemeClr val="accent1"/>
                </a:solidFill>
              </a:rPr>
              <a:t>in people having heart disease. </a:t>
            </a:r>
          </a:p>
        </p:txBody>
      </p:sp>
    </p:spTree>
    <p:extLst>
      <p:ext uri="{BB962C8B-B14F-4D97-AF65-F5344CB8AC3E}">
        <p14:creationId xmlns:p14="http://schemas.microsoft.com/office/powerpoint/2010/main" val="25010479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4EDD-2653-1A1F-91D9-208F3FD5F46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BF5CAE6-132F-712A-00CD-F07F7ADBFDEC}"/>
              </a:ext>
            </a:extLst>
          </p:cNvPr>
          <p:cNvSpPr>
            <a:spLocks noGrp="1"/>
          </p:cNvSpPr>
          <p:nvPr>
            <p:ph idx="1"/>
          </p:nvPr>
        </p:nvSpPr>
        <p:spPr/>
        <p:txBody>
          <a:bodyPr>
            <a:noAutofit/>
          </a:bodyPr>
          <a:lstStyle/>
          <a:p>
            <a:pPr>
              <a:buFont typeface="Wingdings" panose="05000000000000000000" pitchFamily="2" charset="2"/>
              <a:buChar char="Ø"/>
            </a:pPr>
            <a:r>
              <a:rPr lang="en-US" sz="2300" dirty="0">
                <a:solidFill>
                  <a:schemeClr val="accent1"/>
                </a:solidFill>
              </a:rPr>
              <a:t>Blood Pressure increases between age </a:t>
            </a:r>
            <a:r>
              <a:rPr lang="en-US" sz="2300" b="1" dirty="0">
                <a:solidFill>
                  <a:schemeClr val="tx1"/>
                </a:solidFill>
              </a:rPr>
              <a:t>of 50 to 60 </a:t>
            </a:r>
            <a:r>
              <a:rPr lang="en-US" sz="2300" dirty="0">
                <a:solidFill>
                  <a:schemeClr val="accent1"/>
                </a:solidFill>
              </a:rPr>
              <a:t>and somehow continue till </a:t>
            </a:r>
            <a:r>
              <a:rPr lang="en-US" sz="2300" b="1" dirty="0">
                <a:solidFill>
                  <a:schemeClr val="tx1"/>
                </a:solidFill>
              </a:rPr>
              <a:t>70</a:t>
            </a:r>
            <a:r>
              <a:rPr lang="en-US" sz="2300" dirty="0">
                <a:solidFill>
                  <a:schemeClr val="accent1"/>
                </a:solidFill>
              </a:rPr>
              <a:t>. </a:t>
            </a:r>
          </a:p>
          <a:p>
            <a:pPr>
              <a:buFont typeface="Wingdings" panose="05000000000000000000" pitchFamily="2" charset="2"/>
              <a:buChar char="Ø"/>
            </a:pPr>
            <a:r>
              <a:rPr lang="en-US" sz="2300" dirty="0">
                <a:solidFill>
                  <a:schemeClr val="accent1"/>
                </a:solidFill>
              </a:rPr>
              <a:t>Cholesterol and maximum heart rate Increasing in the age group of </a:t>
            </a:r>
            <a:r>
              <a:rPr lang="en-US" sz="2300" b="1" dirty="0">
                <a:solidFill>
                  <a:schemeClr val="tx1"/>
                </a:solidFill>
              </a:rPr>
              <a:t>50-60</a:t>
            </a:r>
            <a:r>
              <a:rPr lang="en-US" sz="2300" dirty="0">
                <a:solidFill>
                  <a:schemeClr val="accent1"/>
                </a:solidFill>
              </a:rPr>
              <a:t>.</a:t>
            </a:r>
          </a:p>
          <a:p>
            <a:pPr>
              <a:buFont typeface="Wingdings" panose="05000000000000000000" pitchFamily="2" charset="2"/>
              <a:buChar char="Ø"/>
            </a:pPr>
            <a:r>
              <a:rPr lang="en-US" sz="2300" dirty="0">
                <a:solidFill>
                  <a:schemeClr val="accent1"/>
                </a:solidFill>
              </a:rPr>
              <a:t>ST depression mostly increases between the age group of </a:t>
            </a:r>
            <a:r>
              <a:rPr lang="en-US" sz="2300" b="1" dirty="0">
                <a:solidFill>
                  <a:schemeClr val="tx1"/>
                </a:solidFill>
              </a:rPr>
              <a:t>30-40</a:t>
            </a:r>
            <a:r>
              <a:rPr lang="en-US" sz="2300" dirty="0">
                <a:solidFill>
                  <a:schemeClr val="accent1"/>
                </a:solidFill>
              </a:rPr>
              <a:t>.</a:t>
            </a:r>
          </a:p>
        </p:txBody>
      </p:sp>
    </p:spTree>
    <p:extLst>
      <p:ext uri="{BB962C8B-B14F-4D97-AF65-F5344CB8AC3E}">
        <p14:creationId xmlns:p14="http://schemas.microsoft.com/office/powerpoint/2010/main" val="31454531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a:extLst>
              <a:ext uri="{FF2B5EF4-FFF2-40B4-BE49-F238E27FC236}">
                <a16:creationId xmlns:a16="http://schemas.microsoft.com/office/drawing/2014/main" id="{516D4E39-7318-927A-5922-9A3292764BE4}"/>
              </a:ext>
            </a:extLst>
          </p:cNvPr>
          <p:cNvSpPr/>
          <p:nvPr/>
        </p:nvSpPr>
        <p:spPr>
          <a:xfrm>
            <a:off x="3657600" y="1143000"/>
            <a:ext cx="4876800" cy="457200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dirty="0">
                <a:solidFill>
                  <a:schemeClr val="bg1"/>
                </a:solidFill>
                <a:latin typeface="+mj-lt"/>
              </a:rPr>
              <a:t>THANK YOU</a:t>
            </a:r>
          </a:p>
        </p:txBody>
      </p:sp>
      <p:sp>
        <p:nvSpPr>
          <p:cNvPr id="3" name="Partial Circle 2">
            <a:extLst>
              <a:ext uri="{FF2B5EF4-FFF2-40B4-BE49-F238E27FC236}">
                <a16:creationId xmlns:a16="http://schemas.microsoft.com/office/drawing/2014/main" id="{29D93AAF-BBC4-2995-69BD-DDD46DABAF55}"/>
              </a:ext>
            </a:extLst>
          </p:cNvPr>
          <p:cNvSpPr/>
          <p:nvPr/>
        </p:nvSpPr>
        <p:spPr>
          <a:xfrm rot="5400000">
            <a:off x="-2438400" y="4572000"/>
            <a:ext cx="4876800" cy="4572000"/>
          </a:xfrm>
          <a:prstGeom prst="pi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Partial Circle 3">
            <a:extLst>
              <a:ext uri="{FF2B5EF4-FFF2-40B4-BE49-F238E27FC236}">
                <a16:creationId xmlns:a16="http://schemas.microsoft.com/office/drawing/2014/main" id="{14403657-B405-8BC8-A442-CAD89A60FCD2}"/>
              </a:ext>
            </a:extLst>
          </p:cNvPr>
          <p:cNvSpPr/>
          <p:nvPr/>
        </p:nvSpPr>
        <p:spPr>
          <a:xfrm>
            <a:off x="9783304" y="4557793"/>
            <a:ext cx="4876800" cy="4572000"/>
          </a:xfrm>
          <a:prstGeom prst="pi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Partial Circle 4">
            <a:extLst>
              <a:ext uri="{FF2B5EF4-FFF2-40B4-BE49-F238E27FC236}">
                <a16:creationId xmlns:a16="http://schemas.microsoft.com/office/drawing/2014/main" id="{97E4C33B-91B9-4F19-2973-09732B63DD92}"/>
              </a:ext>
            </a:extLst>
          </p:cNvPr>
          <p:cNvSpPr/>
          <p:nvPr/>
        </p:nvSpPr>
        <p:spPr>
          <a:xfrm>
            <a:off x="9753600" y="-2285999"/>
            <a:ext cx="4876800" cy="4572000"/>
          </a:xfrm>
          <a:prstGeom prst="pi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Partial Circle 5">
            <a:extLst>
              <a:ext uri="{FF2B5EF4-FFF2-40B4-BE49-F238E27FC236}">
                <a16:creationId xmlns:a16="http://schemas.microsoft.com/office/drawing/2014/main" id="{884E579A-B2AF-7956-D8E1-BF42ED7E9DB4}"/>
              </a:ext>
            </a:extLst>
          </p:cNvPr>
          <p:cNvSpPr/>
          <p:nvPr/>
        </p:nvSpPr>
        <p:spPr>
          <a:xfrm rot="10800000">
            <a:off x="-2468105" y="-2307955"/>
            <a:ext cx="4876800" cy="4572000"/>
          </a:xfrm>
          <a:prstGeom prst="pi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4" name="Content Placeholder 3">
            <a:extLst>
              <a:ext uri="{FF2B5EF4-FFF2-40B4-BE49-F238E27FC236}">
                <a16:creationId xmlns:a16="http://schemas.microsoft.com/office/drawing/2014/main" id="{8BAC6E66-888B-13AF-E112-ECF384B024F0}"/>
              </a:ext>
            </a:extLst>
          </p:cNvPr>
          <p:cNvSpPr>
            <a:spLocks noGrp="1"/>
          </p:cNvSpPr>
          <p:nvPr>
            <p:ph idx="1"/>
          </p:nvPr>
        </p:nvSpPr>
        <p:spPr/>
        <p:txBody>
          <a:bodyPr/>
          <a:lstStyle/>
          <a:p>
            <a:pPr marL="0" indent="0">
              <a:buNone/>
            </a:pPr>
            <a:r>
              <a:rPr lang="en-US" dirty="0">
                <a:cs typeface="Poppins" panose="00000500000000000000" pitchFamily="2" charset="0"/>
              </a:rPr>
              <a:t>The goal of this project is to analyze the heart disease occurrence, based on a combination of features that describes the heart disease.</a:t>
            </a:r>
            <a:endParaRPr lang="en-US" sz="2400" b="0" dirty="0">
              <a:solidFill>
                <a:schemeClr val="accent1"/>
              </a:solidFill>
              <a:cs typeface="Poppins" panose="00000500000000000000" pitchFamily="2" charset="0"/>
            </a:endParaRPr>
          </a:p>
          <a:p>
            <a:pPr marL="342900" indent="-342900">
              <a:buFont typeface="Arial" panose="020B0604020202020204" pitchFamily="34" charset="0"/>
              <a:buChar char="•"/>
            </a:pPr>
            <a:r>
              <a:rPr lang="en-US" sz="2400" b="0" dirty="0">
                <a:solidFill>
                  <a:schemeClr val="accent1"/>
                </a:solidFill>
                <a:cs typeface="Poppins" panose="00000500000000000000" pitchFamily="2" charset="0"/>
              </a:rPr>
              <a:t>Which age group has the highest chances of getting heart disease.</a:t>
            </a:r>
          </a:p>
          <a:p>
            <a:pPr marL="342900" indent="-342900">
              <a:buFont typeface="Arial" panose="020B0604020202020204" pitchFamily="34" charset="0"/>
              <a:buChar char="•"/>
            </a:pPr>
            <a:r>
              <a:rPr lang="en-US" sz="2400" b="0" dirty="0">
                <a:solidFill>
                  <a:schemeClr val="accent1"/>
                </a:solidFill>
                <a:cs typeface="Poppins" panose="00000500000000000000" pitchFamily="2" charset="0"/>
              </a:rPr>
              <a:t>Relationship between Chest Pain Severity and Heart Disease.</a:t>
            </a:r>
          </a:p>
          <a:p>
            <a:pPr marL="342900" indent="-342900">
              <a:buFont typeface="Arial" panose="020B0604020202020204" pitchFamily="34" charset="0"/>
              <a:buChar char="•"/>
            </a:pPr>
            <a:r>
              <a:rPr lang="en-US" sz="2400" b="0" dirty="0">
                <a:solidFill>
                  <a:schemeClr val="accent1"/>
                </a:solidFill>
                <a:cs typeface="Poppins" panose="00000500000000000000" pitchFamily="2" charset="0"/>
              </a:rPr>
              <a:t>Do male are more prone to heart disease or female?</a:t>
            </a:r>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7100" y="0"/>
            <a:ext cx="4648200" cy="1752600"/>
          </a:xfrm>
        </p:spPr>
        <p:txBody>
          <a:bodyPr anchor="b">
            <a:normAutofit/>
          </a:bodyPr>
          <a:lstStyle/>
          <a:p>
            <a:pPr algn="ctr"/>
            <a:r>
              <a:rPr lang="en-US" dirty="0"/>
              <a:t>Problem</a:t>
            </a:r>
            <a:br>
              <a:rPr lang="en-US" dirty="0"/>
            </a:br>
            <a:r>
              <a:rPr lang="en-US" dirty="0"/>
              <a:t>Statement</a:t>
            </a:r>
          </a:p>
        </p:txBody>
      </p:sp>
      <p:pic>
        <p:nvPicPr>
          <p:cNvPr id="8" name="Picture 7" descr="Analysing medical x-ray results">
            <a:extLst>
              <a:ext uri="{FF2B5EF4-FFF2-40B4-BE49-F238E27FC236}">
                <a16:creationId xmlns:a16="http://schemas.microsoft.com/office/drawing/2014/main" id="{AF24D357-3977-F46C-3385-78DE79939646}"/>
              </a:ext>
            </a:extLst>
          </p:cNvPr>
          <p:cNvPicPr>
            <a:picLocks noChangeAspect="1"/>
          </p:cNvPicPr>
          <p:nvPr/>
        </p:nvPicPr>
        <p:blipFill>
          <a:blip r:embed="rId2"/>
          <a:srcRect l="28151" r="3630" b="-1"/>
          <a:stretch/>
        </p:blipFill>
        <p:spPr>
          <a:xfrm>
            <a:off x="1" y="10"/>
            <a:ext cx="7008810" cy="6857989"/>
          </a:xfrm>
          <a:prstGeom prst="rect">
            <a:avLst/>
          </a:prstGeom>
          <a:noFill/>
        </p:spPr>
      </p:pic>
      <p:sp>
        <p:nvSpPr>
          <p:cNvPr id="3" name="Content Placeholder 2"/>
          <p:cNvSpPr>
            <a:spLocks noGrp="1"/>
          </p:cNvSpPr>
          <p:nvPr>
            <p:ph type="body" sz="half" idx="2"/>
          </p:nvPr>
        </p:nvSpPr>
        <p:spPr>
          <a:xfrm>
            <a:off x="7467600" y="2895600"/>
            <a:ext cx="4267200" cy="2514600"/>
          </a:xfrm>
        </p:spPr>
        <p:txBody>
          <a:bodyPr>
            <a:normAutofit/>
          </a:bodyPr>
          <a:lstStyle/>
          <a:p>
            <a:pPr marL="0" indent="0">
              <a:buNone/>
            </a:pPr>
            <a:r>
              <a:rPr lang="en-US" sz="2400" dirty="0"/>
              <a:t>Health is real wealth in the pandemic time we all realized the brute effects of covid-19 on all irrespective of any status. You are required to </a:t>
            </a:r>
            <a:r>
              <a:rPr lang="en-US" sz="2400" dirty="0" err="1"/>
              <a:t>analyse</a:t>
            </a:r>
            <a:r>
              <a:rPr lang="en-US" sz="2400" dirty="0"/>
              <a:t> this health and medical data for better future preparation</a:t>
            </a:r>
            <a:r>
              <a:rPr lang="en-US" sz="1800" dirty="0"/>
              <a:t>.</a:t>
            </a:r>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571500"/>
            <a:ext cx="7772400" cy="838200"/>
          </a:xfrm>
        </p:spPr>
        <p:txBody>
          <a:bodyPr>
            <a:normAutofit/>
          </a:bodyPr>
          <a:lstStyle/>
          <a:p>
            <a:pPr algn="ctr"/>
            <a:r>
              <a:rPr lang="en-US" sz="3600" dirty="0"/>
              <a:t>The Process</a:t>
            </a:r>
          </a:p>
        </p:txBody>
      </p:sp>
      <p:sp>
        <p:nvSpPr>
          <p:cNvPr id="3" name="Text Placeholder 2"/>
          <p:cNvSpPr>
            <a:spLocks noGrp="1"/>
          </p:cNvSpPr>
          <p:nvPr>
            <p:ph type="body" idx="1"/>
          </p:nvPr>
        </p:nvSpPr>
        <p:spPr/>
        <p:txBody>
          <a:bodyPr/>
          <a:lstStyle/>
          <a:p>
            <a:endParaRPr lang="en-US"/>
          </a:p>
        </p:txBody>
      </p:sp>
      <p:graphicFrame>
        <p:nvGraphicFramePr>
          <p:cNvPr id="4" name="Diagram 3">
            <a:extLst>
              <a:ext uri="{FF2B5EF4-FFF2-40B4-BE49-F238E27FC236}">
                <a16:creationId xmlns:a16="http://schemas.microsoft.com/office/drawing/2014/main" id="{06E2E54D-9A4A-1026-08B4-A806642AC0EB}"/>
              </a:ext>
            </a:extLst>
          </p:cNvPr>
          <p:cNvGraphicFramePr/>
          <p:nvPr>
            <p:extLst>
              <p:ext uri="{D42A27DB-BD31-4B8C-83A1-F6EECF244321}">
                <p14:modId xmlns:p14="http://schemas.microsoft.com/office/powerpoint/2010/main" val="2466982628"/>
              </p:ext>
            </p:extLst>
          </p:nvPr>
        </p:nvGraphicFramePr>
        <p:xfrm>
          <a:off x="2057400" y="791633"/>
          <a:ext cx="8686800" cy="60663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graphicEl>
                                              <a:dgm id="{D0F75F6A-3CD2-4768-9752-66FF0AFAAD85}"/>
                                            </p:graphicEl>
                                          </p:spTgt>
                                        </p:tgtEl>
                                        <p:attrNameLst>
                                          <p:attrName>style.visibility</p:attrName>
                                        </p:attrNameLst>
                                      </p:cBhvr>
                                      <p:to>
                                        <p:strVal val="visible"/>
                                      </p:to>
                                    </p:set>
                                    <p:anim calcmode="lin" valueType="num">
                                      <p:cBhvr>
                                        <p:cTn id="7" dur="500" fill="hold"/>
                                        <p:tgtEl>
                                          <p:spTgt spid="4">
                                            <p:graphicEl>
                                              <a:dgm id="{D0F75F6A-3CD2-4768-9752-66FF0AFAAD85}"/>
                                            </p:graphicEl>
                                          </p:spTgt>
                                        </p:tgtEl>
                                        <p:attrNameLst>
                                          <p:attrName>ppt_w</p:attrName>
                                        </p:attrNameLst>
                                      </p:cBhvr>
                                      <p:tavLst>
                                        <p:tav tm="0">
                                          <p:val>
                                            <p:fltVal val="0"/>
                                          </p:val>
                                        </p:tav>
                                        <p:tav tm="100000">
                                          <p:val>
                                            <p:strVal val="#ppt_w"/>
                                          </p:val>
                                        </p:tav>
                                      </p:tavLst>
                                    </p:anim>
                                    <p:anim calcmode="lin" valueType="num">
                                      <p:cBhvr>
                                        <p:cTn id="8" dur="500" fill="hold"/>
                                        <p:tgtEl>
                                          <p:spTgt spid="4">
                                            <p:graphicEl>
                                              <a:dgm id="{D0F75F6A-3CD2-4768-9752-66FF0AFAAD85}"/>
                                            </p:graphicEl>
                                          </p:spTgt>
                                        </p:tgtEl>
                                        <p:attrNameLst>
                                          <p:attrName>ppt_h</p:attrName>
                                        </p:attrNameLst>
                                      </p:cBhvr>
                                      <p:tavLst>
                                        <p:tav tm="0">
                                          <p:val>
                                            <p:fltVal val="0"/>
                                          </p:val>
                                        </p:tav>
                                        <p:tav tm="100000">
                                          <p:val>
                                            <p:strVal val="#ppt_h"/>
                                          </p:val>
                                        </p:tav>
                                      </p:tavLst>
                                    </p:anim>
                                    <p:animEffect transition="in" filter="fade">
                                      <p:cBhvr>
                                        <p:cTn id="9" dur="500"/>
                                        <p:tgtEl>
                                          <p:spTgt spid="4">
                                            <p:graphicEl>
                                              <a:dgm id="{D0F75F6A-3CD2-4768-9752-66FF0AFAAD85}"/>
                                            </p:graphic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graphicEl>
                                              <a:dgm id="{50DBFD60-D937-4476-97D7-B93787434899}"/>
                                            </p:graphicEl>
                                          </p:spTgt>
                                        </p:tgtEl>
                                        <p:attrNameLst>
                                          <p:attrName>style.visibility</p:attrName>
                                        </p:attrNameLst>
                                      </p:cBhvr>
                                      <p:to>
                                        <p:strVal val="visible"/>
                                      </p:to>
                                    </p:set>
                                    <p:anim calcmode="lin" valueType="num">
                                      <p:cBhvr>
                                        <p:cTn id="12" dur="500" fill="hold"/>
                                        <p:tgtEl>
                                          <p:spTgt spid="4">
                                            <p:graphicEl>
                                              <a:dgm id="{50DBFD60-D937-4476-97D7-B93787434899}"/>
                                            </p:graphicEl>
                                          </p:spTgt>
                                        </p:tgtEl>
                                        <p:attrNameLst>
                                          <p:attrName>ppt_w</p:attrName>
                                        </p:attrNameLst>
                                      </p:cBhvr>
                                      <p:tavLst>
                                        <p:tav tm="0">
                                          <p:val>
                                            <p:fltVal val="0"/>
                                          </p:val>
                                        </p:tav>
                                        <p:tav tm="100000">
                                          <p:val>
                                            <p:strVal val="#ppt_w"/>
                                          </p:val>
                                        </p:tav>
                                      </p:tavLst>
                                    </p:anim>
                                    <p:anim calcmode="lin" valueType="num">
                                      <p:cBhvr>
                                        <p:cTn id="13" dur="500" fill="hold"/>
                                        <p:tgtEl>
                                          <p:spTgt spid="4">
                                            <p:graphicEl>
                                              <a:dgm id="{50DBFD60-D937-4476-97D7-B93787434899}"/>
                                            </p:graphicEl>
                                          </p:spTgt>
                                        </p:tgtEl>
                                        <p:attrNameLst>
                                          <p:attrName>ppt_h</p:attrName>
                                        </p:attrNameLst>
                                      </p:cBhvr>
                                      <p:tavLst>
                                        <p:tav tm="0">
                                          <p:val>
                                            <p:fltVal val="0"/>
                                          </p:val>
                                        </p:tav>
                                        <p:tav tm="100000">
                                          <p:val>
                                            <p:strVal val="#ppt_h"/>
                                          </p:val>
                                        </p:tav>
                                      </p:tavLst>
                                    </p:anim>
                                    <p:animEffect transition="in" filter="fade">
                                      <p:cBhvr>
                                        <p:cTn id="14" dur="500"/>
                                        <p:tgtEl>
                                          <p:spTgt spid="4">
                                            <p:graphicEl>
                                              <a:dgm id="{50DBFD60-D937-4476-97D7-B93787434899}"/>
                                            </p:graphic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graphicEl>
                                              <a:dgm id="{BD0F166A-D973-4F91-9666-317F33AC0185}"/>
                                            </p:graphicEl>
                                          </p:spTgt>
                                        </p:tgtEl>
                                        <p:attrNameLst>
                                          <p:attrName>style.visibility</p:attrName>
                                        </p:attrNameLst>
                                      </p:cBhvr>
                                      <p:to>
                                        <p:strVal val="visible"/>
                                      </p:to>
                                    </p:set>
                                    <p:anim calcmode="lin" valueType="num">
                                      <p:cBhvr>
                                        <p:cTn id="17" dur="500" fill="hold"/>
                                        <p:tgtEl>
                                          <p:spTgt spid="4">
                                            <p:graphicEl>
                                              <a:dgm id="{BD0F166A-D973-4F91-9666-317F33AC0185}"/>
                                            </p:graphicEl>
                                          </p:spTgt>
                                        </p:tgtEl>
                                        <p:attrNameLst>
                                          <p:attrName>ppt_w</p:attrName>
                                        </p:attrNameLst>
                                      </p:cBhvr>
                                      <p:tavLst>
                                        <p:tav tm="0">
                                          <p:val>
                                            <p:fltVal val="0"/>
                                          </p:val>
                                        </p:tav>
                                        <p:tav tm="100000">
                                          <p:val>
                                            <p:strVal val="#ppt_w"/>
                                          </p:val>
                                        </p:tav>
                                      </p:tavLst>
                                    </p:anim>
                                    <p:anim calcmode="lin" valueType="num">
                                      <p:cBhvr>
                                        <p:cTn id="18" dur="500" fill="hold"/>
                                        <p:tgtEl>
                                          <p:spTgt spid="4">
                                            <p:graphicEl>
                                              <a:dgm id="{BD0F166A-D973-4F91-9666-317F33AC0185}"/>
                                            </p:graphicEl>
                                          </p:spTgt>
                                        </p:tgtEl>
                                        <p:attrNameLst>
                                          <p:attrName>ppt_h</p:attrName>
                                        </p:attrNameLst>
                                      </p:cBhvr>
                                      <p:tavLst>
                                        <p:tav tm="0">
                                          <p:val>
                                            <p:fltVal val="0"/>
                                          </p:val>
                                        </p:tav>
                                        <p:tav tm="100000">
                                          <p:val>
                                            <p:strVal val="#ppt_h"/>
                                          </p:val>
                                        </p:tav>
                                      </p:tavLst>
                                    </p:anim>
                                    <p:animEffect transition="in" filter="fade">
                                      <p:cBhvr>
                                        <p:cTn id="19" dur="500"/>
                                        <p:tgtEl>
                                          <p:spTgt spid="4">
                                            <p:graphicEl>
                                              <a:dgm id="{BD0F166A-D973-4F91-9666-317F33AC0185}"/>
                                            </p:graphic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4">
                                            <p:graphicEl>
                                              <a:dgm id="{C0E8661C-0E02-4F78-993B-87752B753221}"/>
                                            </p:graphicEl>
                                          </p:spTgt>
                                        </p:tgtEl>
                                        <p:attrNameLst>
                                          <p:attrName>style.visibility</p:attrName>
                                        </p:attrNameLst>
                                      </p:cBhvr>
                                      <p:to>
                                        <p:strVal val="visible"/>
                                      </p:to>
                                    </p:set>
                                    <p:anim calcmode="lin" valueType="num">
                                      <p:cBhvr>
                                        <p:cTn id="24" dur="500" fill="hold"/>
                                        <p:tgtEl>
                                          <p:spTgt spid="4">
                                            <p:graphicEl>
                                              <a:dgm id="{C0E8661C-0E02-4F78-993B-87752B753221}"/>
                                            </p:graphicEl>
                                          </p:spTgt>
                                        </p:tgtEl>
                                        <p:attrNameLst>
                                          <p:attrName>ppt_w</p:attrName>
                                        </p:attrNameLst>
                                      </p:cBhvr>
                                      <p:tavLst>
                                        <p:tav tm="0">
                                          <p:val>
                                            <p:fltVal val="0"/>
                                          </p:val>
                                        </p:tav>
                                        <p:tav tm="100000">
                                          <p:val>
                                            <p:strVal val="#ppt_w"/>
                                          </p:val>
                                        </p:tav>
                                      </p:tavLst>
                                    </p:anim>
                                    <p:anim calcmode="lin" valueType="num">
                                      <p:cBhvr>
                                        <p:cTn id="25" dur="500" fill="hold"/>
                                        <p:tgtEl>
                                          <p:spTgt spid="4">
                                            <p:graphicEl>
                                              <a:dgm id="{C0E8661C-0E02-4F78-993B-87752B753221}"/>
                                            </p:graphicEl>
                                          </p:spTgt>
                                        </p:tgtEl>
                                        <p:attrNameLst>
                                          <p:attrName>ppt_h</p:attrName>
                                        </p:attrNameLst>
                                      </p:cBhvr>
                                      <p:tavLst>
                                        <p:tav tm="0">
                                          <p:val>
                                            <p:fltVal val="0"/>
                                          </p:val>
                                        </p:tav>
                                        <p:tav tm="100000">
                                          <p:val>
                                            <p:strVal val="#ppt_h"/>
                                          </p:val>
                                        </p:tav>
                                      </p:tavLst>
                                    </p:anim>
                                    <p:animEffect transition="in" filter="fade">
                                      <p:cBhvr>
                                        <p:cTn id="26" dur="500"/>
                                        <p:tgtEl>
                                          <p:spTgt spid="4">
                                            <p:graphicEl>
                                              <a:dgm id="{C0E8661C-0E02-4F78-993B-87752B753221}"/>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4">
                                            <p:graphicEl>
                                              <a:dgm id="{7D500658-4530-4470-BC85-A72C7CB4CEC5}"/>
                                            </p:graphicEl>
                                          </p:spTgt>
                                        </p:tgtEl>
                                        <p:attrNameLst>
                                          <p:attrName>style.visibility</p:attrName>
                                        </p:attrNameLst>
                                      </p:cBhvr>
                                      <p:to>
                                        <p:strVal val="visible"/>
                                      </p:to>
                                    </p:set>
                                    <p:anim calcmode="lin" valueType="num">
                                      <p:cBhvr>
                                        <p:cTn id="31" dur="500" fill="hold"/>
                                        <p:tgtEl>
                                          <p:spTgt spid="4">
                                            <p:graphicEl>
                                              <a:dgm id="{7D500658-4530-4470-BC85-A72C7CB4CEC5}"/>
                                            </p:graphicEl>
                                          </p:spTgt>
                                        </p:tgtEl>
                                        <p:attrNameLst>
                                          <p:attrName>ppt_w</p:attrName>
                                        </p:attrNameLst>
                                      </p:cBhvr>
                                      <p:tavLst>
                                        <p:tav tm="0">
                                          <p:val>
                                            <p:fltVal val="0"/>
                                          </p:val>
                                        </p:tav>
                                        <p:tav tm="100000">
                                          <p:val>
                                            <p:strVal val="#ppt_w"/>
                                          </p:val>
                                        </p:tav>
                                      </p:tavLst>
                                    </p:anim>
                                    <p:anim calcmode="lin" valueType="num">
                                      <p:cBhvr>
                                        <p:cTn id="32" dur="500" fill="hold"/>
                                        <p:tgtEl>
                                          <p:spTgt spid="4">
                                            <p:graphicEl>
                                              <a:dgm id="{7D500658-4530-4470-BC85-A72C7CB4CEC5}"/>
                                            </p:graphicEl>
                                          </p:spTgt>
                                        </p:tgtEl>
                                        <p:attrNameLst>
                                          <p:attrName>ppt_h</p:attrName>
                                        </p:attrNameLst>
                                      </p:cBhvr>
                                      <p:tavLst>
                                        <p:tav tm="0">
                                          <p:val>
                                            <p:fltVal val="0"/>
                                          </p:val>
                                        </p:tav>
                                        <p:tav tm="100000">
                                          <p:val>
                                            <p:strVal val="#ppt_h"/>
                                          </p:val>
                                        </p:tav>
                                      </p:tavLst>
                                    </p:anim>
                                    <p:animEffect transition="in" filter="fade">
                                      <p:cBhvr>
                                        <p:cTn id="33" dur="500"/>
                                        <p:tgtEl>
                                          <p:spTgt spid="4">
                                            <p:graphicEl>
                                              <a:dgm id="{7D500658-4530-4470-BC85-A72C7CB4CEC5}"/>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4">
                                            <p:graphicEl>
                                              <a:dgm id="{20C92E71-B21F-471F-BC92-AC31A416A8E8}"/>
                                            </p:graphicEl>
                                          </p:spTgt>
                                        </p:tgtEl>
                                        <p:attrNameLst>
                                          <p:attrName>style.visibility</p:attrName>
                                        </p:attrNameLst>
                                      </p:cBhvr>
                                      <p:to>
                                        <p:strVal val="visible"/>
                                      </p:to>
                                    </p:set>
                                    <p:anim calcmode="lin" valueType="num">
                                      <p:cBhvr>
                                        <p:cTn id="38" dur="500" fill="hold"/>
                                        <p:tgtEl>
                                          <p:spTgt spid="4">
                                            <p:graphicEl>
                                              <a:dgm id="{20C92E71-B21F-471F-BC92-AC31A416A8E8}"/>
                                            </p:graphicEl>
                                          </p:spTgt>
                                        </p:tgtEl>
                                        <p:attrNameLst>
                                          <p:attrName>ppt_w</p:attrName>
                                        </p:attrNameLst>
                                      </p:cBhvr>
                                      <p:tavLst>
                                        <p:tav tm="0">
                                          <p:val>
                                            <p:fltVal val="0"/>
                                          </p:val>
                                        </p:tav>
                                        <p:tav tm="100000">
                                          <p:val>
                                            <p:strVal val="#ppt_w"/>
                                          </p:val>
                                        </p:tav>
                                      </p:tavLst>
                                    </p:anim>
                                    <p:anim calcmode="lin" valueType="num">
                                      <p:cBhvr>
                                        <p:cTn id="39" dur="500" fill="hold"/>
                                        <p:tgtEl>
                                          <p:spTgt spid="4">
                                            <p:graphicEl>
                                              <a:dgm id="{20C92E71-B21F-471F-BC92-AC31A416A8E8}"/>
                                            </p:graphicEl>
                                          </p:spTgt>
                                        </p:tgtEl>
                                        <p:attrNameLst>
                                          <p:attrName>ppt_h</p:attrName>
                                        </p:attrNameLst>
                                      </p:cBhvr>
                                      <p:tavLst>
                                        <p:tav tm="0">
                                          <p:val>
                                            <p:fltVal val="0"/>
                                          </p:val>
                                        </p:tav>
                                        <p:tav tm="100000">
                                          <p:val>
                                            <p:strVal val="#ppt_h"/>
                                          </p:val>
                                        </p:tav>
                                      </p:tavLst>
                                    </p:anim>
                                    <p:animEffect transition="in" filter="fade">
                                      <p:cBhvr>
                                        <p:cTn id="40" dur="500"/>
                                        <p:tgtEl>
                                          <p:spTgt spid="4">
                                            <p:graphicEl>
                                              <a:dgm id="{20C92E71-B21F-471F-BC92-AC31A416A8E8}"/>
                                            </p:graphicEl>
                                          </p:spTgt>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4">
                                            <p:graphicEl>
                                              <a:dgm id="{8CEFF40B-20D1-4DC9-A687-6804A12E2473}"/>
                                            </p:graphicEl>
                                          </p:spTgt>
                                        </p:tgtEl>
                                        <p:attrNameLst>
                                          <p:attrName>style.visibility</p:attrName>
                                        </p:attrNameLst>
                                      </p:cBhvr>
                                      <p:to>
                                        <p:strVal val="visible"/>
                                      </p:to>
                                    </p:set>
                                    <p:anim calcmode="lin" valueType="num">
                                      <p:cBhvr>
                                        <p:cTn id="45" dur="500" fill="hold"/>
                                        <p:tgtEl>
                                          <p:spTgt spid="4">
                                            <p:graphicEl>
                                              <a:dgm id="{8CEFF40B-20D1-4DC9-A687-6804A12E2473}"/>
                                            </p:graphicEl>
                                          </p:spTgt>
                                        </p:tgtEl>
                                        <p:attrNameLst>
                                          <p:attrName>ppt_w</p:attrName>
                                        </p:attrNameLst>
                                      </p:cBhvr>
                                      <p:tavLst>
                                        <p:tav tm="0">
                                          <p:val>
                                            <p:fltVal val="0"/>
                                          </p:val>
                                        </p:tav>
                                        <p:tav tm="100000">
                                          <p:val>
                                            <p:strVal val="#ppt_w"/>
                                          </p:val>
                                        </p:tav>
                                      </p:tavLst>
                                    </p:anim>
                                    <p:anim calcmode="lin" valueType="num">
                                      <p:cBhvr>
                                        <p:cTn id="46" dur="500" fill="hold"/>
                                        <p:tgtEl>
                                          <p:spTgt spid="4">
                                            <p:graphicEl>
                                              <a:dgm id="{8CEFF40B-20D1-4DC9-A687-6804A12E2473}"/>
                                            </p:graphicEl>
                                          </p:spTgt>
                                        </p:tgtEl>
                                        <p:attrNameLst>
                                          <p:attrName>ppt_h</p:attrName>
                                        </p:attrNameLst>
                                      </p:cBhvr>
                                      <p:tavLst>
                                        <p:tav tm="0">
                                          <p:val>
                                            <p:fltVal val="0"/>
                                          </p:val>
                                        </p:tav>
                                        <p:tav tm="100000">
                                          <p:val>
                                            <p:strVal val="#ppt_h"/>
                                          </p:val>
                                        </p:tav>
                                      </p:tavLst>
                                    </p:anim>
                                    <p:animEffect transition="in" filter="fade">
                                      <p:cBhvr>
                                        <p:cTn id="47" dur="500"/>
                                        <p:tgtEl>
                                          <p:spTgt spid="4">
                                            <p:graphicEl>
                                              <a:dgm id="{8CEFF40B-20D1-4DC9-A687-6804A12E247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Collection</a:t>
            </a:r>
          </a:p>
        </p:txBody>
      </p:sp>
      <p:sp>
        <p:nvSpPr>
          <p:cNvPr id="3" name="Content Placeholder 2"/>
          <p:cNvSpPr>
            <a:spLocks noGrp="1"/>
          </p:cNvSpPr>
          <p:nvPr>
            <p:ph sz="half" idx="1"/>
          </p:nvPr>
        </p:nvSpPr>
        <p:spPr>
          <a:xfrm>
            <a:off x="1066800" y="1825624"/>
            <a:ext cx="10058400" cy="4575175"/>
          </a:xfrm>
        </p:spPr>
        <p:txBody>
          <a:bodyPr/>
          <a:lstStyle/>
          <a:p>
            <a:r>
              <a:rPr lang="en-IN" sz="2400" dirty="0">
                <a:solidFill>
                  <a:schemeClr val="accent1"/>
                </a:solidFill>
                <a:ea typeface="Poppins"/>
                <a:cs typeface="Poppins"/>
                <a:sym typeface="Poppins"/>
              </a:rPr>
              <a:t>The Data has been collected in the form of a csv file named “</a:t>
            </a:r>
            <a:r>
              <a:rPr lang="en-IN" sz="2400" b="1" dirty="0">
                <a:solidFill>
                  <a:schemeClr val="tx1">
                    <a:lumMod val="95000"/>
                    <a:lumOff val="5000"/>
                  </a:schemeClr>
                </a:solidFill>
                <a:ea typeface="Poppins"/>
                <a:cs typeface="Poppins"/>
                <a:sym typeface="Poppins"/>
              </a:rPr>
              <a:t>Heart Disease Data.csv</a:t>
            </a:r>
            <a:r>
              <a:rPr lang="en-IN" sz="2400" dirty="0">
                <a:solidFill>
                  <a:schemeClr val="accent1"/>
                </a:solidFill>
                <a:ea typeface="Poppins"/>
                <a:cs typeface="Poppins"/>
                <a:sym typeface="Poppins"/>
              </a:rPr>
              <a:t>”. </a:t>
            </a:r>
          </a:p>
          <a:p>
            <a:r>
              <a:rPr lang="en-IN" sz="2400" dirty="0">
                <a:solidFill>
                  <a:schemeClr val="accent1"/>
                </a:solidFill>
                <a:ea typeface="Poppins"/>
                <a:cs typeface="Poppins"/>
                <a:sym typeface="Poppins"/>
              </a:rPr>
              <a:t>File contains </a:t>
            </a:r>
            <a:r>
              <a:rPr lang="en-IN" sz="2400" b="1" dirty="0">
                <a:solidFill>
                  <a:schemeClr val="tx1"/>
                </a:solidFill>
                <a:ea typeface="Poppins"/>
                <a:cs typeface="Poppins"/>
                <a:sym typeface="Poppins"/>
              </a:rPr>
              <a:t>Heart Health </a:t>
            </a:r>
            <a:r>
              <a:rPr lang="en-IN" sz="2400" dirty="0">
                <a:solidFill>
                  <a:schemeClr val="accent1"/>
                </a:solidFill>
                <a:ea typeface="Poppins"/>
                <a:cs typeface="Poppins"/>
                <a:sym typeface="Poppins"/>
              </a:rPr>
              <a:t>data of about 1025 people</a:t>
            </a:r>
          </a:p>
          <a:p>
            <a:r>
              <a:rPr lang="en-IN" dirty="0">
                <a:solidFill>
                  <a:schemeClr val="accent1"/>
                </a:solidFill>
                <a:cs typeface="Poppins"/>
                <a:sym typeface="Poppins"/>
              </a:rPr>
              <a:t>It has a columns</a:t>
            </a:r>
            <a:r>
              <a:rPr lang="en-IN" b="1" dirty="0">
                <a:solidFill>
                  <a:schemeClr val="accent1"/>
                </a:solidFill>
                <a:cs typeface="Poppins"/>
                <a:sym typeface="Poppins"/>
              </a:rPr>
              <a:t>: </a:t>
            </a:r>
            <a:r>
              <a:rPr lang="en-US" b="1" i="0" u="none" strike="noStrike" dirty="0">
                <a:solidFill>
                  <a:srgbClr val="000000"/>
                </a:solidFill>
                <a:effectLst/>
              </a:rPr>
              <a:t>age,</a:t>
            </a:r>
            <a:r>
              <a:rPr lang="en-US" b="1" dirty="0"/>
              <a:t> </a:t>
            </a:r>
            <a:r>
              <a:rPr lang="en-US" b="1" i="0" u="none" strike="noStrike" dirty="0">
                <a:solidFill>
                  <a:srgbClr val="000000"/>
                </a:solidFill>
                <a:effectLst/>
              </a:rPr>
              <a:t>sex,</a:t>
            </a:r>
            <a:r>
              <a:rPr lang="en-US" b="1" dirty="0"/>
              <a:t> </a:t>
            </a:r>
            <a:r>
              <a:rPr lang="en-US" b="1" i="0" u="none" strike="noStrike" dirty="0">
                <a:solidFill>
                  <a:srgbClr val="000000"/>
                </a:solidFill>
                <a:effectLst/>
              </a:rPr>
              <a:t>cp,</a:t>
            </a:r>
            <a:r>
              <a:rPr lang="en-US" b="1" dirty="0"/>
              <a:t> </a:t>
            </a:r>
            <a:r>
              <a:rPr lang="en-US" b="1" i="0" u="none" strike="noStrike" dirty="0" err="1">
                <a:solidFill>
                  <a:srgbClr val="000000"/>
                </a:solidFill>
                <a:effectLst/>
              </a:rPr>
              <a:t>trestbps</a:t>
            </a:r>
            <a:r>
              <a:rPr lang="en-US" b="1" i="0" u="none" strike="noStrike" dirty="0">
                <a:solidFill>
                  <a:srgbClr val="000000"/>
                </a:solidFill>
                <a:effectLst/>
              </a:rPr>
              <a:t>,</a:t>
            </a:r>
            <a:r>
              <a:rPr lang="en-US" b="1" dirty="0"/>
              <a:t> </a:t>
            </a:r>
            <a:r>
              <a:rPr lang="en-US" b="1" i="0" u="none" strike="noStrike" dirty="0" err="1">
                <a:solidFill>
                  <a:srgbClr val="000000"/>
                </a:solidFill>
                <a:effectLst/>
              </a:rPr>
              <a:t>chol</a:t>
            </a:r>
            <a:r>
              <a:rPr lang="en-US" b="1" i="0" u="none" strike="noStrike" dirty="0">
                <a:solidFill>
                  <a:srgbClr val="000000"/>
                </a:solidFill>
                <a:effectLst/>
              </a:rPr>
              <a:t>,</a:t>
            </a:r>
            <a:r>
              <a:rPr lang="en-US" b="1" dirty="0"/>
              <a:t> </a:t>
            </a:r>
            <a:r>
              <a:rPr lang="en-US" b="1" i="0" u="none" strike="noStrike" dirty="0" err="1">
                <a:solidFill>
                  <a:srgbClr val="000000"/>
                </a:solidFill>
                <a:effectLst/>
              </a:rPr>
              <a:t>fbs</a:t>
            </a:r>
            <a:r>
              <a:rPr lang="en-US" b="1" i="0" u="none" strike="noStrike" dirty="0">
                <a:solidFill>
                  <a:srgbClr val="000000"/>
                </a:solidFill>
                <a:effectLst/>
              </a:rPr>
              <a:t>,</a:t>
            </a:r>
            <a:r>
              <a:rPr lang="en-US" b="1" dirty="0"/>
              <a:t> </a:t>
            </a:r>
            <a:r>
              <a:rPr lang="en-US" b="1" i="0" u="none" strike="noStrike" dirty="0" err="1">
                <a:solidFill>
                  <a:srgbClr val="000000"/>
                </a:solidFill>
                <a:effectLst/>
              </a:rPr>
              <a:t>restecg</a:t>
            </a:r>
            <a:r>
              <a:rPr lang="en-US" b="1" i="0" u="none" strike="noStrike" dirty="0">
                <a:solidFill>
                  <a:srgbClr val="000000"/>
                </a:solidFill>
                <a:effectLst/>
              </a:rPr>
              <a:t>,</a:t>
            </a:r>
            <a:r>
              <a:rPr lang="en-US" b="1" dirty="0"/>
              <a:t> </a:t>
            </a:r>
            <a:r>
              <a:rPr lang="en-US" b="1" i="0" u="none" strike="noStrike" dirty="0" err="1">
                <a:solidFill>
                  <a:srgbClr val="000000"/>
                </a:solidFill>
                <a:effectLst/>
              </a:rPr>
              <a:t>thalach</a:t>
            </a:r>
            <a:r>
              <a:rPr lang="en-US" b="1" i="0" u="none" strike="noStrike" dirty="0">
                <a:solidFill>
                  <a:srgbClr val="000000"/>
                </a:solidFill>
                <a:effectLst/>
              </a:rPr>
              <a:t>,</a:t>
            </a:r>
            <a:r>
              <a:rPr lang="en-US" b="1" dirty="0"/>
              <a:t> </a:t>
            </a:r>
            <a:r>
              <a:rPr lang="en-US" b="1" i="0" u="none" strike="noStrike" dirty="0" err="1">
                <a:solidFill>
                  <a:srgbClr val="000000"/>
                </a:solidFill>
                <a:effectLst/>
              </a:rPr>
              <a:t>exang</a:t>
            </a:r>
            <a:r>
              <a:rPr lang="en-US" b="1" i="0" u="none" strike="noStrike" dirty="0">
                <a:solidFill>
                  <a:srgbClr val="000000"/>
                </a:solidFill>
                <a:effectLst/>
              </a:rPr>
              <a:t>,</a:t>
            </a:r>
            <a:r>
              <a:rPr lang="en-US" b="1" dirty="0"/>
              <a:t> </a:t>
            </a:r>
            <a:r>
              <a:rPr lang="en-US" b="1" i="0" u="none" strike="noStrike" dirty="0" err="1">
                <a:solidFill>
                  <a:srgbClr val="000000"/>
                </a:solidFill>
                <a:effectLst/>
              </a:rPr>
              <a:t>oldpeak</a:t>
            </a:r>
            <a:r>
              <a:rPr lang="en-US" b="1" i="0" u="none" strike="noStrike" dirty="0">
                <a:solidFill>
                  <a:srgbClr val="000000"/>
                </a:solidFill>
                <a:effectLst/>
              </a:rPr>
              <a:t>,</a:t>
            </a:r>
            <a:r>
              <a:rPr lang="en-US" b="1" dirty="0"/>
              <a:t> </a:t>
            </a:r>
            <a:r>
              <a:rPr lang="en-US" b="1" i="0" u="none" strike="noStrike" dirty="0">
                <a:solidFill>
                  <a:srgbClr val="000000"/>
                </a:solidFill>
                <a:effectLst/>
              </a:rPr>
              <a:t>slope,</a:t>
            </a:r>
            <a:r>
              <a:rPr lang="en-US" b="1" dirty="0"/>
              <a:t> </a:t>
            </a:r>
            <a:r>
              <a:rPr lang="en-US" b="1" i="0" u="none" strike="noStrike" dirty="0">
                <a:solidFill>
                  <a:srgbClr val="000000"/>
                </a:solidFill>
                <a:effectLst/>
              </a:rPr>
              <a:t>ca,</a:t>
            </a:r>
            <a:r>
              <a:rPr lang="en-US" b="1" dirty="0"/>
              <a:t> </a:t>
            </a:r>
            <a:r>
              <a:rPr lang="en-US" b="1" i="0" u="none" strike="noStrike" dirty="0" err="1">
                <a:solidFill>
                  <a:srgbClr val="000000"/>
                </a:solidFill>
                <a:effectLst/>
              </a:rPr>
              <a:t>thal</a:t>
            </a:r>
            <a:r>
              <a:rPr lang="en-US" b="1" dirty="0">
                <a:solidFill>
                  <a:srgbClr val="000000"/>
                </a:solidFill>
              </a:rPr>
              <a:t> </a:t>
            </a:r>
            <a:r>
              <a:rPr lang="en-US" dirty="0">
                <a:solidFill>
                  <a:schemeClr val="accent1"/>
                </a:solidFill>
              </a:rPr>
              <a:t>and</a:t>
            </a:r>
            <a:r>
              <a:rPr lang="en-US" b="1" dirty="0"/>
              <a:t> </a:t>
            </a:r>
            <a:r>
              <a:rPr lang="en-US" b="1" i="0" u="none" strike="noStrike" dirty="0">
                <a:solidFill>
                  <a:srgbClr val="000000"/>
                </a:solidFill>
                <a:effectLst/>
              </a:rPr>
              <a:t>target.</a:t>
            </a:r>
          </a:p>
          <a:p>
            <a:endParaRPr lang="en-US" b="1" dirty="0"/>
          </a:p>
        </p:txBody>
      </p:sp>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Cleaning</a:t>
            </a:r>
          </a:p>
        </p:txBody>
      </p:sp>
      <p:sp>
        <p:nvSpPr>
          <p:cNvPr id="7" name="Content Placeholder 6">
            <a:extLst>
              <a:ext uri="{FF2B5EF4-FFF2-40B4-BE49-F238E27FC236}">
                <a16:creationId xmlns:a16="http://schemas.microsoft.com/office/drawing/2014/main" id="{220AA599-2593-6802-CC56-87C9D1C405DE}"/>
              </a:ext>
            </a:extLst>
          </p:cNvPr>
          <p:cNvSpPr>
            <a:spLocks noGrp="1"/>
          </p:cNvSpPr>
          <p:nvPr>
            <p:ph idx="1"/>
          </p:nvPr>
        </p:nvSpPr>
        <p:spPr/>
        <p:txBody>
          <a:bodyPr>
            <a:noAutofit/>
          </a:bodyPr>
          <a:lstStyle/>
          <a:p>
            <a:pPr marL="0" indent="0">
              <a:buNone/>
            </a:pPr>
            <a:r>
              <a:rPr lang="en-IN" sz="2300" dirty="0">
                <a:solidFill>
                  <a:schemeClr val="accent1"/>
                </a:solidFill>
                <a:ea typeface="Poppins"/>
                <a:cs typeface="Poppins"/>
                <a:sym typeface="Poppins"/>
              </a:rPr>
              <a:t>Changed the column names to – </a:t>
            </a:r>
            <a:r>
              <a:rPr lang="en-IN" sz="2300" b="1" dirty="0">
                <a:solidFill>
                  <a:schemeClr val="tx1"/>
                </a:solidFill>
                <a:ea typeface="Poppins"/>
                <a:cs typeface="Poppins"/>
                <a:sym typeface="Poppins"/>
              </a:rPr>
              <a:t>Age, Gender, CP, RPB(Diastolic), SC, FBS, RER, MHRA, EIA, </a:t>
            </a:r>
            <a:r>
              <a:rPr lang="en-IN" sz="2300" b="1" dirty="0" err="1">
                <a:solidFill>
                  <a:schemeClr val="tx1"/>
                </a:solidFill>
                <a:ea typeface="Poppins"/>
                <a:cs typeface="Poppins"/>
                <a:sym typeface="Poppins"/>
              </a:rPr>
              <a:t>Oldpeak</a:t>
            </a:r>
            <a:r>
              <a:rPr lang="en-IN" sz="2300" b="1" dirty="0">
                <a:solidFill>
                  <a:schemeClr val="tx1"/>
                </a:solidFill>
                <a:ea typeface="Poppins"/>
                <a:cs typeface="Poppins"/>
                <a:sym typeface="Poppins"/>
              </a:rPr>
              <a:t>, Slope, </a:t>
            </a:r>
            <a:r>
              <a:rPr lang="en-IN" sz="2300" b="1" dirty="0" err="1">
                <a:solidFill>
                  <a:schemeClr val="tx1"/>
                </a:solidFill>
                <a:ea typeface="Poppins"/>
                <a:cs typeface="Poppins"/>
                <a:sym typeface="Poppins"/>
              </a:rPr>
              <a:t>Flourosopy</a:t>
            </a:r>
            <a:r>
              <a:rPr lang="en-IN" sz="2300" b="1" dirty="0">
                <a:solidFill>
                  <a:schemeClr val="tx1"/>
                </a:solidFill>
                <a:ea typeface="Poppins"/>
                <a:cs typeface="Poppins"/>
                <a:sym typeface="Poppins"/>
              </a:rPr>
              <a:t>, Thallium Test, HD.</a:t>
            </a:r>
          </a:p>
          <a:p>
            <a:pPr marL="0" indent="0">
              <a:buNone/>
            </a:pPr>
            <a:r>
              <a:rPr lang="en-IN" sz="2300" b="1" dirty="0">
                <a:solidFill>
                  <a:schemeClr val="tx1"/>
                </a:solidFill>
                <a:cs typeface="Poppins"/>
                <a:sym typeface="Poppins"/>
              </a:rPr>
              <a:t>Age </a:t>
            </a:r>
            <a:r>
              <a:rPr lang="en-IN" sz="2300" dirty="0">
                <a:solidFill>
                  <a:schemeClr val="accent1"/>
                </a:solidFill>
                <a:cs typeface="Poppins"/>
                <a:sym typeface="Poppins"/>
              </a:rPr>
              <a:t>– The person’s age in years</a:t>
            </a:r>
          </a:p>
          <a:p>
            <a:pPr marL="0" indent="0">
              <a:buNone/>
            </a:pPr>
            <a:r>
              <a:rPr lang="en-IN" sz="2300" b="1" dirty="0">
                <a:solidFill>
                  <a:schemeClr val="tx1"/>
                </a:solidFill>
                <a:cs typeface="Poppins"/>
                <a:sym typeface="Poppins"/>
              </a:rPr>
              <a:t>Gender </a:t>
            </a:r>
            <a:r>
              <a:rPr lang="en-IN" sz="2300" dirty="0">
                <a:solidFill>
                  <a:schemeClr val="accent1"/>
                </a:solidFill>
                <a:cs typeface="Poppins"/>
                <a:sym typeface="Poppins"/>
              </a:rPr>
              <a:t>– The person’s sex (1 – Male, 0 – Female).</a:t>
            </a:r>
          </a:p>
          <a:p>
            <a:pPr marL="0" indent="0">
              <a:buNone/>
            </a:pPr>
            <a:r>
              <a:rPr lang="en-IN" sz="2300" b="1" dirty="0">
                <a:solidFill>
                  <a:schemeClr val="tx1"/>
                </a:solidFill>
                <a:cs typeface="Poppins"/>
                <a:sym typeface="Poppins"/>
              </a:rPr>
              <a:t>CP</a:t>
            </a:r>
            <a:r>
              <a:rPr lang="en-IN" sz="2300" dirty="0">
                <a:solidFill>
                  <a:schemeClr val="accent1"/>
                </a:solidFill>
                <a:cs typeface="Poppins"/>
                <a:sym typeface="Poppins"/>
              </a:rPr>
              <a:t> – Chest Pain Severity </a:t>
            </a:r>
            <a:r>
              <a:rPr lang="en-US" sz="2300" b="1" dirty="0">
                <a:solidFill>
                  <a:schemeClr val="tx1"/>
                </a:solidFill>
              </a:rPr>
              <a:t>(Value 1: typical angina, Value 2: atypical angina, Value 3: non-anginal pain, Value 4: asymptomatic)</a:t>
            </a:r>
            <a:endParaRPr lang="en-IN" sz="2300" b="1" dirty="0">
              <a:solidFill>
                <a:schemeClr val="tx1"/>
              </a:solidFill>
              <a:cs typeface="Poppins"/>
              <a:sym typeface="Poppins"/>
            </a:endParaRPr>
          </a:p>
          <a:p>
            <a:pPr marL="0" indent="0">
              <a:buNone/>
            </a:pPr>
            <a:r>
              <a:rPr lang="en-IN" sz="2300" b="1" dirty="0">
                <a:solidFill>
                  <a:schemeClr val="tx1"/>
                </a:solidFill>
                <a:cs typeface="Poppins"/>
                <a:sym typeface="Poppins"/>
              </a:rPr>
              <a:t>RPB(Diastolic) </a:t>
            </a:r>
            <a:r>
              <a:rPr lang="en-IN" sz="2300" dirty="0">
                <a:solidFill>
                  <a:schemeClr val="accent1"/>
                </a:solidFill>
                <a:cs typeface="Poppins"/>
                <a:sym typeface="Poppins"/>
              </a:rPr>
              <a:t>– Resting Blood Pressure</a:t>
            </a:r>
          </a:p>
          <a:p>
            <a:pPr marL="0" indent="0">
              <a:buNone/>
            </a:pPr>
            <a:r>
              <a:rPr lang="en-IN" sz="2300" b="1" dirty="0">
                <a:solidFill>
                  <a:schemeClr val="tx1"/>
                </a:solidFill>
                <a:cs typeface="Poppins"/>
                <a:sym typeface="Poppins"/>
              </a:rPr>
              <a:t>SC </a:t>
            </a:r>
            <a:r>
              <a:rPr lang="en-IN" sz="2300" dirty="0">
                <a:solidFill>
                  <a:schemeClr val="accent1"/>
                </a:solidFill>
                <a:cs typeface="Poppins"/>
                <a:sym typeface="Poppins"/>
              </a:rPr>
              <a:t>– Serum Cholesterol in mg/dl</a:t>
            </a:r>
          </a:p>
          <a:p>
            <a:pPr marL="0" indent="0">
              <a:buNone/>
            </a:pPr>
            <a:r>
              <a:rPr lang="en-IN" sz="2300" b="1" dirty="0">
                <a:solidFill>
                  <a:schemeClr val="tx1"/>
                </a:solidFill>
                <a:cs typeface="Poppins"/>
                <a:sym typeface="Poppins"/>
              </a:rPr>
              <a:t>FBS</a:t>
            </a:r>
            <a:r>
              <a:rPr lang="en-IN" sz="2300" dirty="0">
                <a:solidFill>
                  <a:schemeClr val="accent1"/>
                </a:solidFill>
                <a:cs typeface="Poppins"/>
                <a:sym typeface="Poppins"/>
              </a:rPr>
              <a:t> – Is Fasting Blood Glucose greater than 120mg </a:t>
            </a:r>
            <a:r>
              <a:rPr lang="da-DK" sz="2300" dirty="0">
                <a:solidFill>
                  <a:schemeClr val="accent1"/>
                </a:solidFill>
              </a:rPr>
              <a:t>(1 = true; 0 = false) </a:t>
            </a:r>
            <a:endParaRPr lang="en-IN" sz="2300" dirty="0">
              <a:solidFill>
                <a:schemeClr val="accent1"/>
              </a:solidFill>
              <a:cs typeface="Poppins"/>
              <a:sym typeface="Poppins"/>
            </a:endParaRPr>
          </a:p>
          <a:p>
            <a:endParaRPr lang="en-US" sz="2300" dirty="0"/>
          </a:p>
          <a:p>
            <a:pPr marL="0" indent="0">
              <a:buNone/>
            </a:pPr>
            <a:endParaRPr lang="en-US" sz="2300" dirty="0"/>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Cleaning</a:t>
            </a:r>
          </a:p>
        </p:txBody>
      </p:sp>
      <p:sp>
        <p:nvSpPr>
          <p:cNvPr id="7" name="Content Placeholder 6">
            <a:extLst>
              <a:ext uri="{FF2B5EF4-FFF2-40B4-BE49-F238E27FC236}">
                <a16:creationId xmlns:a16="http://schemas.microsoft.com/office/drawing/2014/main" id="{220AA599-2593-6802-CC56-87C9D1C405DE}"/>
              </a:ext>
            </a:extLst>
          </p:cNvPr>
          <p:cNvSpPr>
            <a:spLocks noGrp="1"/>
          </p:cNvSpPr>
          <p:nvPr>
            <p:ph idx="1"/>
          </p:nvPr>
        </p:nvSpPr>
        <p:spPr/>
        <p:txBody>
          <a:bodyPr>
            <a:noAutofit/>
          </a:bodyPr>
          <a:lstStyle/>
          <a:p>
            <a:pPr marL="0" indent="0">
              <a:buNone/>
            </a:pPr>
            <a:r>
              <a:rPr lang="en-IN" sz="2300" b="1" dirty="0">
                <a:solidFill>
                  <a:schemeClr val="tx1"/>
                </a:solidFill>
                <a:cs typeface="Poppins"/>
                <a:sym typeface="Poppins"/>
              </a:rPr>
              <a:t>RER</a:t>
            </a:r>
            <a:r>
              <a:rPr lang="en-IN" sz="2300" dirty="0">
                <a:solidFill>
                  <a:schemeClr val="accent1"/>
                </a:solidFill>
                <a:cs typeface="Poppins"/>
                <a:sym typeface="Poppins"/>
              </a:rPr>
              <a:t> – Resting Electrocardiographic Results </a:t>
            </a:r>
            <a:r>
              <a:rPr lang="en-US" sz="2300" dirty="0">
                <a:solidFill>
                  <a:schemeClr val="accent1"/>
                </a:solidFill>
              </a:rPr>
              <a:t>(0 = normal, 1 = having ST-T wave abnormality, 2 = showing probable or definite left ventricular hypertrophy by Estes' criteria)</a:t>
            </a:r>
            <a:endParaRPr lang="en-IN" sz="2300" dirty="0">
              <a:solidFill>
                <a:schemeClr val="accent1"/>
              </a:solidFill>
              <a:cs typeface="Poppins"/>
              <a:sym typeface="Poppins"/>
            </a:endParaRPr>
          </a:p>
          <a:p>
            <a:pPr marL="0" indent="0">
              <a:buNone/>
            </a:pPr>
            <a:r>
              <a:rPr lang="en-IN" sz="2300" b="1" dirty="0">
                <a:solidFill>
                  <a:schemeClr val="tx1"/>
                </a:solidFill>
                <a:cs typeface="Poppins"/>
                <a:sym typeface="Poppins"/>
              </a:rPr>
              <a:t>MHRA</a:t>
            </a:r>
            <a:r>
              <a:rPr lang="en-IN" sz="2300" dirty="0">
                <a:solidFill>
                  <a:schemeClr val="accent1"/>
                </a:solidFill>
                <a:cs typeface="Poppins"/>
                <a:sym typeface="Poppins"/>
              </a:rPr>
              <a:t> – Maximum Heart Rate Achieved</a:t>
            </a:r>
          </a:p>
          <a:p>
            <a:pPr marL="0" indent="0">
              <a:buNone/>
            </a:pPr>
            <a:r>
              <a:rPr lang="en-IN" sz="2300" b="1" dirty="0">
                <a:solidFill>
                  <a:schemeClr val="tx1"/>
                </a:solidFill>
                <a:cs typeface="Poppins"/>
                <a:sym typeface="Poppins"/>
              </a:rPr>
              <a:t>EIA</a:t>
            </a:r>
            <a:r>
              <a:rPr lang="en-IN" sz="2300" dirty="0">
                <a:solidFill>
                  <a:schemeClr val="accent1"/>
                </a:solidFill>
                <a:cs typeface="Poppins"/>
                <a:sym typeface="Poppins"/>
              </a:rPr>
              <a:t> – Exercise Induced Angina </a:t>
            </a:r>
            <a:r>
              <a:rPr lang="en-US" sz="2300" dirty="0">
                <a:solidFill>
                  <a:schemeClr val="accent1"/>
                </a:solidFill>
              </a:rPr>
              <a:t>(1 = yes; 0 = no)</a:t>
            </a:r>
            <a:endParaRPr lang="en-IN" sz="2300" b="1" dirty="0">
              <a:solidFill>
                <a:schemeClr val="accent1"/>
              </a:solidFill>
              <a:ea typeface="Poppins"/>
              <a:cs typeface="Poppins"/>
              <a:sym typeface="Poppins"/>
            </a:endParaRPr>
          </a:p>
          <a:p>
            <a:pPr marL="0" indent="0">
              <a:buNone/>
            </a:pPr>
            <a:r>
              <a:rPr lang="en-IN" sz="2300" b="1" dirty="0" err="1">
                <a:solidFill>
                  <a:schemeClr val="tx1"/>
                </a:solidFill>
                <a:ea typeface="Poppins"/>
                <a:cs typeface="Poppins"/>
                <a:sym typeface="Poppins"/>
              </a:rPr>
              <a:t>Oldpeak</a:t>
            </a:r>
            <a:r>
              <a:rPr lang="en-IN" sz="2300" dirty="0">
                <a:solidFill>
                  <a:schemeClr val="accent1"/>
                </a:solidFill>
                <a:ea typeface="Poppins"/>
                <a:cs typeface="Poppins"/>
                <a:sym typeface="Poppins"/>
              </a:rPr>
              <a:t> - ST depression induced by exercise relative to rest</a:t>
            </a:r>
          </a:p>
          <a:p>
            <a:pPr marL="0" indent="0">
              <a:buNone/>
            </a:pPr>
            <a:r>
              <a:rPr lang="en-IN" sz="2300" b="1" dirty="0">
                <a:solidFill>
                  <a:schemeClr val="tx1"/>
                </a:solidFill>
                <a:cs typeface="Poppins"/>
                <a:sym typeface="Poppins"/>
              </a:rPr>
              <a:t>Slope</a:t>
            </a:r>
            <a:r>
              <a:rPr lang="en-IN" sz="2300" dirty="0">
                <a:solidFill>
                  <a:schemeClr val="accent1"/>
                </a:solidFill>
                <a:cs typeface="Poppins"/>
                <a:sym typeface="Poppins"/>
              </a:rPr>
              <a:t> - the slope of the peak exercise ST segment </a:t>
            </a:r>
            <a:r>
              <a:rPr lang="en-US" sz="2300" dirty="0">
                <a:solidFill>
                  <a:schemeClr val="accent1"/>
                </a:solidFill>
              </a:rPr>
              <a:t>(Value 1: upsloping, Value 2: flat, Value 3: down sloping)</a:t>
            </a:r>
            <a:endParaRPr lang="en-IN" sz="2300" dirty="0">
              <a:solidFill>
                <a:schemeClr val="accent1"/>
              </a:solidFill>
              <a:cs typeface="Poppins"/>
              <a:sym typeface="Poppins"/>
            </a:endParaRPr>
          </a:p>
          <a:p>
            <a:pPr marL="0" indent="0">
              <a:buNone/>
            </a:pPr>
            <a:r>
              <a:rPr lang="en-IN" sz="2300" b="1" dirty="0" err="1">
                <a:solidFill>
                  <a:schemeClr val="tx1"/>
                </a:solidFill>
                <a:cs typeface="Poppins"/>
                <a:sym typeface="Poppins"/>
              </a:rPr>
              <a:t>Flourosopy</a:t>
            </a:r>
            <a:r>
              <a:rPr lang="en-IN" sz="2300" dirty="0">
                <a:solidFill>
                  <a:schemeClr val="accent1"/>
                </a:solidFill>
                <a:cs typeface="Poppins"/>
                <a:sym typeface="Poppins"/>
              </a:rPr>
              <a:t> – Number of major vessels coloured by </a:t>
            </a:r>
            <a:r>
              <a:rPr lang="en-IN" sz="2300" dirty="0" err="1">
                <a:solidFill>
                  <a:schemeClr val="accent1"/>
                </a:solidFill>
                <a:cs typeface="Poppins"/>
                <a:sym typeface="Poppins"/>
              </a:rPr>
              <a:t>flourosopy</a:t>
            </a:r>
            <a:r>
              <a:rPr lang="en-IN" sz="2300" dirty="0">
                <a:solidFill>
                  <a:schemeClr val="accent1"/>
                </a:solidFill>
                <a:cs typeface="Poppins"/>
                <a:sym typeface="Poppins"/>
              </a:rPr>
              <a:t> </a:t>
            </a:r>
            <a:r>
              <a:rPr lang="en-US" sz="2300" dirty="0">
                <a:solidFill>
                  <a:schemeClr val="accent1"/>
                </a:solidFill>
              </a:rPr>
              <a:t>(0-3)</a:t>
            </a:r>
            <a:endParaRPr lang="en-IN" sz="2300" dirty="0">
              <a:solidFill>
                <a:schemeClr val="accent1"/>
              </a:solidFill>
              <a:cs typeface="Poppins"/>
              <a:sym typeface="Poppins"/>
            </a:endParaRPr>
          </a:p>
          <a:p>
            <a:endParaRPr lang="en-US" sz="2300" dirty="0"/>
          </a:p>
        </p:txBody>
      </p:sp>
    </p:spTree>
    <p:extLst>
      <p:ext uri="{BB962C8B-B14F-4D97-AF65-F5344CB8AC3E}">
        <p14:creationId xmlns:p14="http://schemas.microsoft.com/office/powerpoint/2010/main" val="37276761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Cleaning</a:t>
            </a:r>
          </a:p>
        </p:txBody>
      </p:sp>
      <p:sp>
        <p:nvSpPr>
          <p:cNvPr id="7" name="Content Placeholder 6">
            <a:extLst>
              <a:ext uri="{FF2B5EF4-FFF2-40B4-BE49-F238E27FC236}">
                <a16:creationId xmlns:a16="http://schemas.microsoft.com/office/drawing/2014/main" id="{220AA599-2593-6802-CC56-87C9D1C405DE}"/>
              </a:ext>
            </a:extLst>
          </p:cNvPr>
          <p:cNvSpPr>
            <a:spLocks noGrp="1"/>
          </p:cNvSpPr>
          <p:nvPr>
            <p:ph idx="1"/>
          </p:nvPr>
        </p:nvSpPr>
        <p:spPr/>
        <p:txBody>
          <a:bodyPr>
            <a:noAutofit/>
          </a:bodyPr>
          <a:lstStyle/>
          <a:p>
            <a:pPr marL="0" indent="0">
              <a:buNone/>
            </a:pPr>
            <a:r>
              <a:rPr lang="en-IN" sz="2300" b="1" dirty="0">
                <a:solidFill>
                  <a:schemeClr val="tx1"/>
                </a:solidFill>
                <a:cs typeface="Poppins"/>
                <a:sym typeface="Poppins"/>
              </a:rPr>
              <a:t>Thallium Test </a:t>
            </a:r>
            <a:r>
              <a:rPr lang="en-IN" sz="2300" dirty="0">
                <a:solidFill>
                  <a:schemeClr val="accent1"/>
                </a:solidFill>
                <a:cs typeface="Poppins"/>
                <a:sym typeface="Poppins"/>
              </a:rPr>
              <a:t>– To check how well blood flows to the heart muscles. (0-Normal, 1-fixed defect, 2-reversable defect)</a:t>
            </a:r>
          </a:p>
          <a:p>
            <a:pPr marL="0" indent="0">
              <a:buNone/>
            </a:pPr>
            <a:r>
              <a:rPr lang="en-IN" sz="2300" b="1" dirty="0">
                <a:solidFill>
                  <a:schemeClr val="tx1"/>
                </a:solidFill>
                <a:cs typeface="Poppins"/>
                <a:sym typeface="Poppins"/>
              </a:rPr>
              <a:t>HD </a:t>
            </a:r>
            <a:r>
              <a:rPr lang="en-IN" sz="2300" dirty="0">
                <a:solidFill>
                  <a:schemeClr val="accent1"/>
                </a:solidFill>
                <a:cs typeface="Poppins"/>
                <a:sym typeface="Poppins"/>
              </a:rPr>
              <a:t>– Heart Disease ( 0 = No, 1 = Yes)</a:t>
            </a:r>
          </a:p>
          <a:p>
            <a:pPr marL="0" indent="0">
              <a:buNone/>
            </a:pPr>
            <a:endParaRPr lang="en-IN" sz="2300" dirty="0">
              <a:solidFill>
                <a:schemeClr val="accent1"/>
              </a:solidFill>
              <a:cs typeface="Poppins"/>
              <a:sym typeface="Poppins"/>
            </a:endParaRPr>
          </a:p>
          <a:p>
            <a:pPr marL="0" indent="0">
              <a:buNone/>
            </a:pPr>
            <a:endParaRPr lang="en-US" sz="2300" dirty="0"/>
          </a:p>
        </p:txBody>
      </p:sp>
    </p:spTree>
    <p:extLst>
      <p:ext uri="{BB962C8B-B14F-4D97-AF65-F5344CB8AC3E}">
        <p14:creationId xmlns:p14="http://schemas.microsoft.com/office/powerpoint/2010/main" val="4559609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142</TotalTime>
  <Words>1354</Words>
  <Application>Microsoft Office PowerPoint</Application>
  <PresentationFormat>Widescreen</PresentationFormat>
  <Paragraphs>102</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Franklin Gothic Medium</vt:lpstr>
      <vt:lpstr>Poppins</vt:lpstr>
      <vt:lpstr>Wingdings</vt:lpstr>
      <vt:lpstr>Medical Design 16x9</vt:lpstr>
      <vt:lpstr>HEART DISEASE DIAGNOSTIC ANALYSIS</vt:lpstr>
      <vt:lpstr>AGENDA</vt:lpstr>
      <vt:lpstr>Objectives</vt:lpstr>
      <vt:lpstr>Problem Statement</vt:lpstr>
      <vt:lpstr>The Process</vt:lpstr>
      <vt:lpstr>Data Collection</vt:lpstr>
      <vt:lpstr>Data Cleaning</vt:lpstr>
      <vt:lpstr>Data Cleaning</vt:lpstr>
      <vt:lpstr>Data Cleaning</vt:lpstr>
      <vt:lpstr>Data Cleaning</vt:lpstr>
      <vt:lpstr>Data Analysis</vt:lpstr>
      <vt:lpstr>Data Analysis</vt:lpstr>
      <vt:lpstr>Data Analysis</vt:lpstr>
      <vt:lpstr>Data Analysis</vt:lpstr>
      <vt:lpstr>Data Analysis</vt:lpstr>
      <vt:lpstr>Data Analysis</vt:lpstr>
      <vt:lpstr>Key Performance Indicator (KPI)</vt:lpstr>
      <vt:lpstr>Insights</vt:lpstr>
      <vt:lpstr>Insights</vt:lpstr>
      <vt:lpstr>Insights</vt:lpstr>
      <vt:lpstr>Insights</vt:lpstr>
      <vt:lpstr>Conclusion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CHANDINI A</dc:creator>
  <cp:lastModifiedBy>CHANDINI A</cp:lastModifiedBy>
  <cp:revision>1</cp:revision>
  <dcterms:created xsi:type="dcterms:W3CDTF">2024-07-29T10:05:05Z</dcterms:created>
  <dcterms:modified xsi:type="dcterms:W3CDTF">2024-07-29T12:27:16Z</dcterms:modified>
</cp:coreProperties>
</file>