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430000" cy="8604250"/>
  <p:notesSz cx="11430000" cy="860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81C84E-9FCC-47C9-A0B3-E74ADF7016D4}">
          <p14:sldIdLst>
            <p14:sldId id="256"/>
            <p14:sldId id="257"/>
            <p14:sldId id="258"/>
            <p14:sldId id="259"/>
          </p14:sldIdLst>
        </p14:section>
        <p14:section name="Untitled Section" id="{AFDFA7D4-5BC3-4E4A-BAB9-2F9934B0E60F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gi.ashok25@gmail.com" userId="9696bdb82b516cd5" providerId="LiveId" clId="{34DDD5AE-C822-4FE7-A036-1A26010DC373}"/>
    <pc:docChg chg="modSld">
      <pc:chgData name="mathangi.ashok25@gmail.com" userId="9696bdb82b516cd5" providerId="LiveId" clId="{34DDD5AE-C822-4FE7-A036-1A26010DC373}" dt="2025-04-22T17:54:29.157" v="27" actId="20577"/>
      <pc:docMkLst>
        <pc:docMk/>
      </pc:docMkLst>
      <pc:sldChg chg="modSp mod">
        <pc:chgData name="mathangi.ashok25@gmail.com" userId="9696bdb82b516cd5" providerId="LiveId" clId="{34DDD5AE-C822-4FE7-A036-1A26010DC373}" dt="2025-04-22T17:54:29.157" v="27" actId="20577"/>
        <pc:sldMkLst>
          <pc:docMk/>
          <pc:sldMk cId="0" sldId="256"/>
        </pc:sldMkLst>
        <pc:spChg chg="mod">
          <ac:chgData name="mathangi.ashok25@gmail.com" userId="9696bdb82b516cd5" providerId="LiveId" clId="{34DDD5AE-C822-4FE7-A036-1A26010DC373}" dt="2025-04-21T11:04:59.862" v="3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thangi.ashok25@gmail.com" userId="9696bdb82b516cd5" providerId="LiveId" clId="{34DDD5AE-C822-4FE7-A036-1A26010DC373}" dt="2025-04-22T17:54:29.157" v="27" actId="20577"/>
          <ac:spMkLst>
            <pc:docMk/>
            <pc:sldMk cId="0" sldId="256"/>
            <ac:spMk id="5" creationId="{00000000-0000-0000-0000-000000000000}"/>
          </ac:spMkLst>
        </pc:spChg>
        <pc:picChg chg="mod">
          <ac:chgData name="mathangi.ashok25@gmail.com" userId="9696bdb82b516cd5" providerId="LiveId" clId="{34DDD5AE-C822-4FE7-A036-1A26010DC373}" dt="2025-04-21T11:05:04.270" v="4" actId="1076"/>
          <ac:picMkLst>
            <pc:docMk/>
            <pc:sldMk cId="0" sldId="256"/>
            <ac:picMk id="8" creationId="{D574B2A9-843B-F32A-6F8B-6A0F1698DDE5}"/>
          </ac:picMkLst>
        </pc:picChg>
      </pc:sldChg>
      <pc:sldChg chg="modSp mod">
        <pc:chgData name="mathangi.ashok25@gmail.com" userId="9696bdb82b516cd5" providerId="LiveId" clId="{34DDD5AE-C822-4FE7-A036-1A26010DC373}" dt="2025-04-22T17:54:08.104" v="26" actId="20577"/>
        <pc:sldMkLst>
          <pc:docMk/>
          <pc:sldMk cId="0" sldId="266"/>
        </pc:sldMkLst>
        <pc:spChg chg="mod">
          <ac:chgData name="mathangi.ashok25@gmail.com" userId="9696bdb82b516cd5" providerId="LiveId" clId="{34DDD5AE-C822-4FE7-A036-1A26010DC373}" dt="2025-04-22T17:54:08.104" v="26" actId="20577"/>
          <ac:spMkLst>
            <pc:docMk/>
            <pc:sldMk cId="0" sldId="26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431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431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9A321-05E8-4F8D-8780-CB7DBC7BD04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1076325"/>
            <a:ext cx="3857625" cy="2903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4140200"/>
            <a:ext cx="9144000" cy="33893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172450"/>
            <a:ext cx="4953000" cy="431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8172450"/>
            <a:ext cx="4953000" cy="431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A20BE-AC5E-4FD3-9FA5-E9F61E4839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6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A20BE-AC5E-4FD3-9FA5-E9F61E48392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4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FA09-8977-56E6-A314-58C9C562D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408150"/>
            <a:ext cx="8572500" cy="2995554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C9EA-F49E-1041-1980-85E7348AF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519224"/>
            <a:ext cx="8572500" cy="2077368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7771-1799-13CA-1E6B-AD888699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235A-E704-71DC-68B5-C0A4D103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965A-4157-3532-80BB-CA1D22EE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1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07C8-98B7-5727-4BB0-1BE61A6D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E1C85-ECEF-16F9-AA95-69D309C1A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9440-E0AE-D39B-5526-03D9738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22E5-F067-AC95-A232-7406EA20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E041E-8CAD-A1A4-B30A-85B7423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8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816DB-7BD9-6A09-0FD0-F5D887276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79594" y="458097"/>
            <a:ext cx="2464594" cy="72917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CE799-58E7-EB03-93DA-C8C18115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85813" y="458097"/>
            <a:ext cx="7250906" cy="72917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0696-9394-9B8A-A72D-DA5238FF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A735-E0A0-E218-E776-0200D562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033C6-7650-5C5C-77E1-C09ACAFB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3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42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4969-4E88-E739-6BDD-20A23623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AB4A-9F2D-455A-F365-88247625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1D983-D69E-D192-863A-0C0B362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EC33-8A7C-05C6-2977-96E88E7F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7A1C6-CFAB-E1A7-ADDC-80D8FC41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7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D7A1-D982-05F9-7D4F-0A3811A9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59" y="2145089"/>
            <a:ext cx="9858375" cy="3579128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15583-9DF6-5DF9-8C0F-C557CD49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859" y="5758077"/>
            <a:ext cx="9858375" cy="1882179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82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82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82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037D-9728-D5F8-2B74-E15AC3FA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CFB2-A883-6909-23A1-73204EC7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F72D-972A-1783-FADA-46A8D166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0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331E-FAE4-47C8-503D-45C092B3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5AAC-8829-C0BE-4BB2-D72044E39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813" y="2290483"/>
            <a:ext cx="485775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8B730-7CDD-D522-1780-BF2CEFCD3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6438" y="2290483"/>
            <a:ext cx="485775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2759-0B32-A5A5-EA8D-B47C2DB8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86DBE-5CD7-F9D1-1D0C-28A11464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282ED-081D-AA82-CBC6-617F2566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0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7F4A-26F8-10E8-A0AD-41FAC531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1" y="458097"/>
            <a:ext cx="9858375" cy="16630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EE6A-6DA0-905A-F2E4-B5AF9D2C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302" y="2109237"/>
            <a:ext cx="4835425" cy="1033704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92F25-1661-465E-DA64-6F3B6C5B7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02" y="3142941"/>
            <a:ext cx="4835425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F660E-8CDD-37A1-2178-B28AC010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6437" y="2109237"/>
            <a:ext cx="4859239" cy="1033704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9C6F-D431-B5FC-08D9-CA699D7D7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86437" y="3142941"/>
            <a:ext cx="4859239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52842-536F-7B57-1145-0D175EF0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87774-85DA-0EB6-9EF9-54128B2E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79D11-15D8-3787-C3C1-E4F6000F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0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768A-5C44-6FAB-3E81-FB63AE14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F3E42-8C4B-0230-F4EF-58C6C094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29961-24C1-13E7-2063-3FC3E559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E96FC-238D-6DFF-6CB4-C6A23CCF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4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0174C-0EEB-98D1-35DC-42AA12B8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5CF37-ED77-7B5F-9B4F-B6DBEDE1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106B1-BC8C-7F79-70C9-2946049B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32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9E13-E9BC-171D-E076-FA5D135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2" y="573617"/>
            <a:ext cx="3686472" cy="2007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32F5-8828-B446-2F52-1F8AB13E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38" y="1238853"/>
            <a:ext cx="5786438" cy="6114594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26631-FA50-5C89-B60B-5F7B4D2DC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02" y="2581275"/>
            <a:ext cx="3686472" cy="4782131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EF1CE-EEC8-FF1F-D17D-FF65597F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5D0A8-1D70-E777-6D9E-54BF5CA9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99584-AF59-705D-ECD2-09D9E5BB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2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2C2F-56A1-4FBC-E67B-958D1B09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02" y="573617"/>
            <a:ext cx="3686472" cy="2007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A7ABC-2735-DFF6-2572-4DF99D0C7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59238" y="1238853"/>
            <a:ext cx="5786438" cy="6114594"/>
          </a:xfrm>
        </p:spPr>
        <p:txBody>
          <a:bodyPr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7A12D-C189-43BA-7915-82DE7C638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02" y="2581275"/>
            <a:ext cx="3686472" cy="4782131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AC59-9FCF-5B3F-5B49-39E386A6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6E034-D1AF-2C14-C379-2B25A326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C1F66-EF03-C494-F916-3851DBEB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C3AE9-9DD7-7828-BC0F-9FCF3054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458097"/>
            <a:ext cx="9858375" cy="1663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C1E7-EDB3-4F4D-84C0-54227416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13" y="2290483"/>
            <a:ext cx="9858375" cy="545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14B4F-99FC-9C7F-EC2B-FBEE716C1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5813" y="7974865"/>
            <a:ext cx="257175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AF87-501A-02DE-BDC4-57695245F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86188" y="7974865"/>
            <a:ext cx="3857625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DF7E-8977-414F-6BE8-556467F5C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72438" y="7974865"/>
            <a:ext cx="257175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ndinig777/Classicmodels-Dashboard-PowerBi/blob/main/Employee_Salary_Prediction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450455"/>
            <a:ext cx="6400800" cy="1766766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15"/>
              </a:spcBef>
            </a:pPr>
            <a:r>
              <a:rPr lang="en-US" sz="6000" spc="-254" dirty="0">
                <a:solidFill>
                  <a:schemeClr val="accent4">
                    <a:lumMod val="50000"/>
                  </a:schemeClr>
                </a:solidFill>
              </a:rPr>
              <a:t>Employee </a:t>
            </a:r>
            <a:r>
              <a:rPr sz="6000" spc="-254" dirty="0">
                <a:solidFill>
                  <a:schemeClr val="accent4">
                    <a:lumMod val="50000"/>
                  </a:schemeClr>
                </a:solidFill>
              </a:rPr>
              <a:t>Salary</a:t>
            </a:r>
            <a:r>
              <a:rPr sz="6000" spc="-8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z="6000" spc="-225" dirty="0">
                <a:solidFill>
                  <a:schemeClr val="accent4">
                    <a:lumMod val="50000"/>
                  </a:schemeClr>
                </a:solidFill>
              </a:rPr>
              <a:t>Prediction</a:t>
            </a:r>
            <a:r>
              <a:rPr sz="6000" spc="-7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z="6000" spc="-185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sz="6000" spc="-235" dirty="0">
                <a:solidFill>
                  <a:schemeClr val="accent4">
                    <a:lumMod val="50000"/>
                  </a:schemeClr>
                </a:solidFill>
              </a:rPr>
              <a:t>Machine</a:t>
            </a:r>
            <a:r>
              <a:rPr sz="6000" spc="-7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z="6000" spc="-120" dirty="0">
                <a:solidFill>
                  <a:schemeClr val="accent4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57200" y="3116412"/>
            <a:ext cx="9858375" cy="430592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97205">
              <a:lnSpc>
                <a:spcPct val="131900"/>
              </a:lnSpc>
              <a:spcBef>
                <a:spcPts val="60"/>
              </a:spcBef>
            </a:pPr>
            <a:r>
              <a:rPr spc="-35" dirty="0"/>
              <a:t>Accurately</a:t>
            </a:r>
            <a:r>
              <a:rPr spc="-75" dirty="0"/>
              <a:t> </a:t>
            </a:r>
            <a:r>
              <a:rPr spc="-40" dirty="0"/>
              <a:t>predicting</a:t>
            </a:r>
            <a:r>
              <a:rPr spc="-70" dirty="0"/>
              <a:t> </a:t>
            </a:r>
            <a:r>
              <a:rPr spc="-55" dirty="0"/>
              <a:t>employee</a:t>
            </a:r>
            <a:r>
              <a:rPr spc="-70" dirty="0"/>
              <a:t> </a:t>
            </a:r>
            <a:r>
              <a:rPr spc="-50" dirty="0"/>
              <a:t>salary</a:t>
            </a:r>
            <a:r>
              <a:rPr spc="-70" dirty="0"/>
              <a:t> </a:t>
            </a:r>
            <a:r>
              <a:rPr spc="-20" dirty="0"/>
              <a:t>is</a:t>
            </a:r>
            <a:r>
              <a:rPr spc="-65" dirty="0"/>
              <a:t> </a:t>
            </a:r>
            <a:r>
              <a:rPr spc="-40" dirty="0"/>
              <a:t>now</a:t>
            </a:r>
            <a:r>
              <a:rPr spc="-70" dirty="0"/>
              <a:t> </a:t>
            </a:r>
            <a:r>
              <a:rPr spc="-30" dirty="0"/>
              <a:t>crucial</a:t>
            </a:r>
            <a:r>
              <a:rPr spc="-70" dirty="0"/>
              <a:t> </a:t>
            </a:r>
            <a:r>
              <a:rPr spc="-45" dirty="0"/>
              <a:t>for</a:t>
            </a:r>
            <a:r>
              <a:rPr spc="-70" dirty="0"/>
              <a:t> </a:t>
            </a:r>
            <a:r>
              <a:rPr spc="-10" dirty="0"/>
              <a:t>workforce </a:t>
            </a:r>
            <a:r>
              <a:rPr spc="-55" dirty="0"/>
              <a:t>planning</a:t>
            </a:r>
            <a:r>
              <a:rPr spc="-70" dirty="0"/>
              <a:t> </a:t>
            </a:r>
            <a:r>
              <a:rPr spc="-45" dirty="0"/>
              <a:t>and</a:t>
            </a:r>
            <a:r>
              <a:rPr spc="-65" dirty="0"/>
              <a:t> </a:t>
            </a:r>
            <a:r>
              <a:rPr spc="-70" dirty="0"/>
              <a:t>talent</a:t>
            </a:r>
            <a:r>
              <a:rPr spc="-65" dirty="0"/>
              <a:t> </a:t>
            </a:r>
            <a:r>
              <a:rPr spc="-70" dirty="0"/>
              <a:t>retention.</a:t>
            </a:r>
            <a:r>
              <a:rPr spc="-65" dirty="0"/>
              <a:t> </a:t>
            </a:r>
            <a:r>
              <a:rPr spc="-50" dirty="0"/>
              <a:t>Organizations</a:t>
            </a:r>
            <a:r>
              <a:rPr spc="-60" dirty="0"/>
              <a:t> </a:t>
            </a:r>
            <a:r>
              <a:rPr spc="-25" dirty="0"/>
              <a:t>use</a:t>
            </a:r>
            <a:r>
              <a:rPr spc="-65" dirty="0"/>
              <a:t> </a:t>
            </a:r>
            <a:r>
              <a:rPr spc="-40" dirty="0"/>
              <a:t>these</a:t>
            </a:r>
            <a:r>
              <a:rPr spc="-65" dirty="0"/>
              <a:t> </a:t>
            </a:r>
            <a:r>
              <a:rPr spc="-50" dirty="0"/>
              <a:t>insights</a:t>
            </a:r>
            <a:r>
              <a:rPr spc="-60" dirty="0"/>
              <a:t> </a:t>
            </a:r>
            <a:r>
              <a:rPr spc="-25" dirty="0"/>
              <a:t>for </a:t>
            </a:r>
            <a:r>
              <a:rPr spc="-40" dirty="0"/>
              <a:t>performance</a:t>
            </a:r>
            <a:r>
              <a:rPr spc="-55" dirty="0"/>
              <a:t> evaluations</a:t>
            </a:r>
            <a:r>
              <a:rPr spc="-50" dirty="0"/>
              <a:t> </a:t>
            </a:r>
            <a:r>
              <a:rPr spc="-45" dirty="0"/>
              <a:t>and</a:t>
            </a:r>
            <a:r>
              <a:rPr spc="-50" dirty="0"/>
              <a:t> </a:t>
            </a:r>
            <a:r>
              <a:rPr spc="-45" dirty="0"/>
              <a:t>incentive</a:t>
            </a:r>
            <a:r>
              <a:rPr spc="-55" dirty="0"/>
              <a:t> </a:t>
            </a:r>
            <a:r>
              <a:rPr spc="-10" dirty="0"/>
              <a:t>plans.</a:t>
            </a:r>
          </a:p>
          <a:p>
            <a:pPr marL="12700" marR="5080">
              <a:lnSpc>
                <a:spcPct val="134300"/>
              </a:lnSpc>
              <a:spcBef>
                <a:spcPts val="1500"/>
              </a:spcBef>
            </a:pPr>
            <a:r>
              <a:rPr spc="-55" dirty="0"/>
              <a:t>Our</a:t>
            </a:r>
            <a:r>
              <a:rPr spc="-85" dirty="0"/>
              <a:t> </a:t>
            </a:r>
            <a:r>
              <a:rPr spc="-50" dirty="0"/>
              <a:t>project</a:t>
            </a:r>
            <a:r>
              <a:rPr spc="-80" dirty="0"/>
              <a:t> </a:t>
            </a:r>
            <a:r>
              <a:rPr spc="-35" dirty="0"/>
              <a:t>predicts</a:t>
            </a:r>
            <a:r>
              <a:rPr spc="-80" dirty="0"/>
              <a:t> </a:t>
            </a:r>
            <a:r>
              <a:rPr spc="-50" dirty="0"/>
              <a:t>salary</a:t>
            </a:r>
            <a:r>
              <a:rPr spc="-80" dirty="0"/>
              <a:t> </a:t>
            </a:r>
            <a:r>
              <a:rPr spc="-45" dirty="0"/>
              <a:t>using</a:t>
            </a:r>
            <a:r>
              <a:rPr spc="-85" dirty="0"/>
              <a:t> </a:t>
            </a:r>
            <a:r>
              <a:rPr spc="-45" dirty="0"/>
              <a:t>metrics</a:t>
            </a:r>
            <a:r>
              <a:rPr spc="-75" dirty="0"/>
              <a:t> </a:t>
            </a:r>
            <a:r>
              <a:rPr lang="en-US" spc="-55" dirty="0"/>
              <a:t>.</a:t>
            </a:r>
            <a:r>
              <a:rPr spc="-20" dirty="0"/>
              <a:t>This</a:t>
            </a:r>
            <a:r>
              <a:rPr spc="-70" dirty="0"/>
              <a:t> </a:t>
            </a:r>
            <a:r>
              <a:rPr spc="-55" dirty="0"/>
              <a:t>tool</a:t>
            </a:r>
            <a:r>
              <a:rPr spc="-75" dirty="0"/>
              <a:t> </a:t>
            </a:r>
            <a:r>
              <a:rPr spc="-30" dirty="0"/>
              <a:t>helps</a:t>
            </a:r>
            <a:r>
              <a:rPr spc="-75" dirty="0"/>
              <a:t> </a:t>
            </a:r>
            <a:r>
              <a:rPr spc="-45" dirty="0"/>
              <a:t>HR</a:t>
            </a:r>
            <a:r>
              <a:rPr spc="-70" dirty="0"/>
              <a:t> </a:t>
            </a:r>
            <a:r>
              <a:rPr spc="-35" dirty="0"/>
              <a:t>forecast</a:t>
            </a:r>
            <a:r>
              <a:rPr spc="-75" dirty="0"/>
              <a:t> </a:t>
            </a:r>
            <a:r>
              <a:rPr spc="-10" dirty="0"/>
              <a:t>compensation, </a:t>
            </a:r>
            <a:r>
              <a:rPr spc="-35" dirty="0"/>
              <a:t>spot</a:t>
            </a:r>
            <a:r>
              <a:rPr spc="-75" dirty="0"/>
              <a:t> </a:t>
            </a:r>
            <a:r>
              <a:rPr spc="-60" dirty="0"/>
              <a:t>anomalies,</a:t>
            </a:r>
            <a:r>
              <a:rPr spc="-70" dirty="0"/>
              <a:t> </a:t>
            </a:r>
            <a:r>
              <a:rPr spc="-45" dirty="0"/>
              <a:t>and</a:t>
            </a:r>
            <a:r>
              <a:rPr spc="-70" dirty="0"/>
              <a:t> </a:t>
            </a:r>
            <a:r>
              <a:rPr spc="-25" dirty="0"/>
              <a:t>design</a:t>
            </a:r>
            <a:r>
              <a:rPr spc="-65" dirty="0"/>
              <a:t> </a:t>
            </a:r>
            <a:r>
              <a:rPr spc="-55" dirty="0"/>
              <a:t>data-</a:t>
            </a:r>
            <a:r>
              <a:rPr spc="-25" dirty="0"/>
              <a:t>backed</a:t>
            </a:r>
            <a:r>
              <a:rPr spc="-75" dirty="0"/>
              <a:t> </a:t>
            </a:r>
            <a:r>
              <a:rPr spc="-45" dirty="0"/>
              <a:t>incentive</a:t>
            </a:r>
            <a:r>
              <a:rPr spc="-70" dirty="0"/>
              <a:t> </a:t>
            </a:r>
            <a:r>
              <a:rPr spc="-10" dirty="0"/>
              <a:t>plans.</a:t>
            </a:r>
            <a:r>
              <a:rPr lang="en-IN" spc="-10" dirty="0"/>
              <a:t> </a:t>
            </a:r>
            <a:endParaRPr spc="-10" dirty="0"/>
          </a:p>
          <a:p>
            <a:pPr marL="372110">
              <a:lnSpc>
                <a:spcPct val="100000"/>
              </a:lnSpc>
            </a:pPr>
            <a:r>
              <a:rPr sz="1800" b="1">
                <a:latin typeface="Tahoma"/>
                <a:cs typeface="Tahoma"/>
              </a:rPr>
              <a:t>by</a:t>
            </a:r>
            <a:r>
              <a:rPr sz="1800" b="1" spc="-30">
                <a:latin typeface="Tahoma"/>
                <a:cs typeface="Tahoma"/>
              </a:rPr>
              <a:t> </a:t>
            </a:r>
            <a:r>
              <a:rPr sz="1800" b="1">
                <a:latin typeface="Tahoma"/>
                <a:cs typeface="Tahoma"/>
              </a:rPr>
              <a:t>Chandini</a:t>
            </a:r>
            <a:r>
              <a:rPr lang="en-US" sz="1800" b="1">
                <a:latin typeface="Tahoma"/>
                <a:cs typeface="Tahoma"/>
              </a:rPr>
              <a:t> Ashok</a:t>
            </a:r>
            <a:r>
              <a:rPr sz="1800" b="1" spc="-25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G</a:t>
            </a:r>
            <a:endParaRPr sz="1800" dirty="0">
              <a:latin typeface="Tahoma"/>
              <a:cs typeface="Tahoma"/>
            </a:endParaRPr>
          </a:p>
          <a:p>
            <a:pPr marL="0" indent="0">
              <a:lnSpc>
                <a:spcPct val="100000"/>
              </a:lnSpc>
              <a:spcBef>
                <a:spcPts val="1920"/>
              </a:spcBef>
              <a:buNone/>
            </a:pPr>
            <a:r>
              <a:rPr sz="1600" b="1" u="sng" dirty="0">
                <a:solidFill>
                  <a:srgbClr val="C00000"/>
                </a:solidFill>
                <a:uFill>
                  <a:solidFill>
                    <a:srgbClr val="007EBC"/>
                  </a:solidFill>
                </a:uFill>
                <a:latin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lang="en-IN" sz="1600" b="1" u="sng" spc="-20" dirty="0">
                <a:solidFill>
                  <a:srgbClr val="C00000"/>
                </a:solidFill>
                <a:uFill>
                  <a:solidFill>
                    <a:srgbClr val="007EBC"/>
                  </a:solidFill>
                </a:uFill>
                <a:latin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sz="1600" b="1" u="sng" spc="-20" dirty="0">
              <a:solidFill>
                <a:srgbClr val="C00000"/>
              </a:solidFill>
              <a:uFill>
                <a:solidFill>
                  <a:srgbClr val="007EBC"/>
                </a:solidFill>
              </a:uFill>
              <a:latin typeface="Tahoma"/>
              <a:cs typeface="Tahom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92" y="6664325"/>
            <a:ext cx="257174" cy="257174"/>
          </a:xfrm>
          <a:prstGeom prst="rect">
            <a:avLst/>
          </a:prstGeom>
        </p:spPr>
      </p:pic>
      <p:pic>
        <p:nvPicPr>
          <p:cNvPr id="8" name="Picture 7" descr="A person looking at a magnifying glass on a stack of coins&#10;&#10;AI-generated content may be incorrect.">
            <a:extLst>
              <a:ext uri="{FF2B5EF4-FFF2-40B4-BE49-F238E27FC236}">
                <a16:creationId xmlns:a16="http://schemas.microsoft.com/office/drawing/2014/main" id="{D574B2A9-843B-F32A-6F8B-6A0F1698D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27" y="219090"/>
            <a:ext cx="4569748" cy="289732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touching a screen&#10;&#10;AI-generated content may be incorrect.">
            <a:extLst>
              <a:ext uri="{FF2B5EF4-FFF2-40B4-BE49-F238E27FC236}">
                <a16:creationId xmlns:a16="http://schemas.microsoft.com/office/drawing/2014/main" id="{2B131CBD-F09A-2946-8178-061CC038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640"/>
            <a:ext cx="11430000" cy="22232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733800" y="288009"/>
            <a:ext cx="13844588" cy="571631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4298950" marR="5080">
              <a:lnSpc>
                <a:spcPts val="4430"/>
              </a:lnSpc>
              <a:spcBef>
                <a:spcPts val="15"/>
              </a:spcBef>
            </a:pPr>
            <a:r>
              <a:rPr spc="-210" dirty="0">
                <a:solidFill>
                  <a:schemeClr val="accent1">
                    <a:lumMod val="50000"/>
                  </a:schemeClr>
                </a:solidFill>
              </a:rPr>
              <a:t>Conclusions</a:t>
            </a:r>
            <a:r>
              <a:rPr spc="-65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pc="-280" dirty="0">
                <a:solidFill>
                  <a:schemeClr val="accent1">
                    <a:lumMod val="50000"/>
                  </a:schemeClr>
                </a:solidFill>
              </a:rPr>
              <a:t>an</a:t>
            </a:r>
            <a:r>
              <a:rPr lang="en-US" spc="-280" dirty="0">
                <a:solidFill>
                  <a:schemeClr val="accent1">
                    <a:lumMod val="50000"/>
                  </a:schemeClr>
                </a:solidFill>
              </a:rPr>
              <a:t>d  </a:t>
            </a:r>
            <a:r>
              <a:rPr spc="-114" dirty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81000" y="3215357"/>
            <a:ext cx="10896600" cy="51008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sz="2400" b="1" spc="-130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High</a:t>
            </a:r>
            <a:r>
              <a:rPr sz="2400" b="1" spc="-45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2400" b="1" spc="-105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Accuracy</a:t>
            </a:r>
            <a:r>
              <a:rPr sz="2400" b="1" spc="-40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Achieved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Georgia"/>
              <a:cs typeface="Georgia"/>
            </a:endParaRPr>
          </a:p>
          <a:p>
            <a:pPr marL="355600" marR="36195" indent="-342900">
              <a:lnSpc>
                <a:spcPct val="134300"/>
              </a:lnSpc>
              <a:spcBef>
                <a:spcPts val="670"/>
              </a:spcBef>
              <a:buFont typeface="Wingdings" panose="05000000000000000000" pitchFamily="2" charset="2"/>
              <a:buChar char="q"/>
            </a:pPr>
            <a:r>
              <a:rPr sz="2000" spc="-2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2000" spc="-7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Random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Forest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model</a:t>
            </a:r>
            <a:r>
              <a:rPr sz="2000" spc="-7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achieved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99.94%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accuracy</a:t>
            </a:r>
            <a:r>
              <a:rPr sz="2000" spc="-7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in </a:t>
            </a:r>
            <a:r>
              <a:rPr sz="2000" spc="-4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predicting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salaries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based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on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performance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metrics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35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185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Key</a:t>
            </a:r>
            <a:r>
              <a:rPr sz="2400" b="1" spc="-40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Insights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Georgia"/>
              <a:cs typeface="Georgia"/>
            </a:endParaRPr>
          </a:p>
          <a:p>
            <a:pPr marL="355600" marR="365125" indent="-342900">
              <a:lnSpc>
                <a:spcPct val="134300"/>
              </a:lnSpc>
              <a:spcBef>
                <a:spcPts val="670"/>
              </a:spcBef>
              <a:buFont typeface="Wingdings" panose="05000000000000000000" pitchFamily="2" charset="2"/>
              <a:buChar char="q"/>
            </a:pPr>
            <a:r>
              <a:rPr sz="2000" spc="-5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Bonus,</a:t>
            </a:r>
            <a:r>
              <a:rPr sz="2000" spc="-8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Total</a:t>
            </a:r>
            <a:r>
              <a:rPr sz="2000" spc="-8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Sales,</a:t>
            </a:r>
            <a:r>
              <a:rPr sz="2000" spc="-8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and</a:t>
            </a:r>
            <a:r>
              <a:rPr sz="2000" spc="-8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Months</a:t>
            </a:r>
            <a:r>
              <a:rPr sz="2000" spc="-7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worked</a:t>
            </a:r>
            <a:r>
              <a:rPr sz="2000" spc="-8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are</a:t>
            </a:r>
            <a:r>
              <a:rPr sz="2000" spc="-8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the</a:t>
            </a:r>
            <a:r>
              <a:rPr sz="2000" spc="-8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most 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influential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factors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in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salary</a:t>
            </a:r>
            <a:r>
              <a:rPr sz="2000" spc="-6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determination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35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235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HR</a:t>
            </a:r>
            <a:r>
              <a:rPr sz="2400" b="1" spc="-45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chemeClr val="accent1">
                    <a:lumMod val="50000"/>
                  </a:schemeClr>
                </a:solidFill>
                <a:latin typeface="Georgia"/>
                <a:cs typeface="Georgia"/>
              </a:rPr>
              <a:t>Applications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Georgia"/>
              <a:cs typeface="Georgia"/>
            </a:endParaRPr>
          </a:p>
          <a:p>
            <a:pPr marL="355600" marR="456565" indent="-342900">
              <a:lnSpc>
                <a:spcPct val="134300"/>
              </a:lnSpc>
              <a:spcBef>
                <a:spcPts val="670"/>
              </a:spcBef>
              <a:buFont typeface="Wingdings" panose="05000000000000000000" pitchFamily="2" charset="2"/>
              <a:buChar char="q"/>
            </a:pPr>
            <a:r>
              <a:rPr sz="2000" spc="-2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Model</a:t>
            </a:r>
            <a:r>
              <a:rPr sz="2000" spc="-5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enables</a:t>
            </a:r>
            <a:r>
              <a:rPr sz="2000" spc="-4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data-</a:t>
            </a:r>
            <a:r>
              <a:rPr sz="2000" spc="-4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driven compensation</a:t>
            </a:r>
            <a:r>
              <a:rPr sz="2000" spc="-4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planning, </a:t>
            </a:r>
            <a:r>
              <a:rPr sz="2000" spc="-7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anomaly</a:t>
            </a:r>
            <a:r>
              <a:rPr sz="2000" spc="-8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detection,</a:t>
            </a:r>
            <a:r>
              <a:rPr sz="2000" spc="-8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and</a:t>
            </a:r>
            <a:r>
              <a:rPr sz="2000" spc="-7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fair</a:t>
            </a:r>
            <a:r>
              <a:rPr sz="2000" spc="-8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incentive</a:t>
            </a:r>
            <a:r>
              <a:rPr sz="2000" spc="-75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chemeClr val="accent1">
                    <a:lumMod val="50000"/>
                  </a:schemeClr>
                </a:solidFill>
                <a:latin typeface="Verdana"/>
                <a:cs typeface="Verdana"/>
              </a:rPr>
              <a:t>structures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350" dirty="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881182"/>
            <a:ext cx="10004425" cy="6463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pc="-240" dirty="0"/>
              <a:t>Thank</a:t>
            </a:r>
            <a:r>
              <a:rPr spc="-95" dirty="0"/>
              <a:t> </a:t>
            </a:r>
            <a:r>
              <a:rPr spc="-420" dirty="0"/>
              <a:t>You</a:t>
            </a:r>
          </a:p>
        </p:txBody>
      </p:sp>
      <p:pic>
        <p:nvPicPr>
          <p:cNvPr id="7" name="Picture 6" descr="Trees on snow covered landscape">
            <a:extLst>
              <a:ext uri="{FF2B5EF4-FFF2-40B4-BE49-F238E27FC236}">
                <a16:creationId xmlns:a16="http://schemas.microsoft.com/office/drawing/2014/main" id="{975DD73D-42E9-493C-4A67-0F56A5BEF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39725"/>
            <a:ext cx="11277600" cy="74670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0200" y="1196932"/>
            <a:ext cx="8302625" cy="1332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3200" spc="-4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Thank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6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you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4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for</a:t>
            </a:r>
            <a:r>
              <a:rPr sz="3200" spc="-8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6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your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8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time.</a:t>
            </a:r>
            <a:r>
              <a:rPr sz="3200" spc="-8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5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We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3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hope</a:t>
            </a:r>
            <a:r>
              <a:rPr sz="3200" spc="-8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5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this</a:t>
            </a:r>
            <a:r>
              <a:rPr sz="3200" spc="-7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5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presentation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3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offered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3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useful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5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insights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6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into</a:t>
            </a:r>
            <a:r>
              <a:rPr sz="3200" spc="-7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5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our</a:t>
            </a:r>
            <a:r>
              <a:rPr sz="3200" spc="-8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5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salary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4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prediction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r>
              <a:rPr sz="3200" spc="-60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model</a:t>
            </a:r>
            <a:r>
              <a:rPr sz="3200" spc="-75" dirty="0">
                <a:solidFill>
                  <a:srgbClr val="262424"/>
                </a:solidFill>
                <a:latin typeface="Pristina" panose="03060402040406080204" pitchFamily="66" charset="0"/>
                <a:cs typeface="Verdana"/>
              </a:rPr>
              <a:t> </a:t>
            </a:r>
            <a:endParaRPr sz="3200" dirty="0">
              <a:latin typeface="Pristina" panose="03060402040406080204" pitchFamily="66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9400" y="6837290"/>
            <a:ext cx="4060825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b="1" i="1" spc="-180" dirty="0">
                <a:latin typeface="Californian FB" panose="0207040306080B030204" pitchFamily="18" charset="0"/>
                <a:cs typeface="Georgia"/>
              </a:rPr>
              <a:t>CHANDINI ASHOK</a:t>
            </a:r>
            <a:r>
              <a:rPr sz="1800" b="1" i="1" spc="-40" dirty="0">
                <a:latin typeface="Algerian" panose="04020705040A02060702" pitchFamily="82" charset="0"/>
                <a:cs typeface="Georgia"/>
              </a:rPr>
              <a:t> </a:t>
            </a:r>
            <a:r>
              <a:rPr lang="en-US" sz="1800" b="1" i="1" spc="-40" dirty="0">
                <a:latin typeface="Algerian" panose="04020705040A02060702" pitchFamily="82" charset="0"/>
                <a:cs typeface="Georgia"/>
              </a:rPr>
              <a:t> </a:t>
            </a:r>
            <a:endParaRPr sz="1800" dirty="0">
              <a:latin typeface="Algerian" panose="04020705040A02060702" pitchFamily="82" charset="0"/>
              <a:cs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099343"/>
            <a:ext cx="354457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0" dirty="0"/>
              <a:t>Project</a:t>
            </a:r>
            <a:r>
              <a:rPr spc="-75" dirty="0"/>
              <a:t> </a:t>
            </a:r>
            <a:r>
              <a:rPr spc="-175" dirty="0"/>
              <a:t>Objective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23168" y="1801235"/>
            <a:ext cx="2881042" cy="2454765"/>
            <a:chOff x="2632191" y="1428482"/>
            <a:chExt cx="5135446" cy="2386280"/>
          </a:xfrm>
        </p:grpSpPr>
        <p:sp>
          <p:nvSpPr>
            <p:cNvPr id="5" name="object 5"/>
            <p:cNvSpPr/>
            <p:nvPr/>
          </p:nvSpPr>
          <p:spPr>
            <a:xfrm>
              <a:off x="2632191" y="1428482"/>
              <a:ext cx="5135444" cy="2386280"/>
            </a:xfrm>
            <a:custGeom>
              <a:avLst/>
              <a:gdLst/>
              <a:ahLst/>
              <a:cxnLst/>
              <a:rect l="l" t="t" r="r" b="b"/>
              <a:pathLst>
                <a:path w="2876550" h="1838325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783080"/>
                  </a:lnTo>
                  <a:lnTo>
                    <a:pt x="0" y="1786712"/>
                  </a:lnTo>
                  <a:lnTo>
                    <a:pt x="18745" y="1824710"/>
                  </a:lnTo>
                  <a:lnTo>
                    <a:pt x="51612" y="1838325"/>
                  </a:lnTo>
                  <a:lnTo>
                    <a:pt x="2824937" y="1838325"/>
                  </a:lnTo>
                  <a:lnTo>
                    <a:pt x="2862935" y="1819579"/>
                  </a:lnTo>
                  <a:lnTo>
                    <a:pt x="2876550" y="1786712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1976437"/>
              <a:ext cx="2876550" cy="1838325"/>
            </a:xfrm>
            <a:custGeom>
              <a:avLst/>
              <a:gdLst/>
              <a:ahLst/>
              <a:cxnLst/>
              <a:rect l="l" t="t" r="r" b="b"/>
              <a:pathLst>
                <a:path w="2876550" h="1838325">
                  <a:moveTo>
                    <a:pt x="0" y="178308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50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783080"/>
                  </a:lnTo>
                  <a:lnTo>
                    <a:pt x="2876550" y="1786712"/>
                  </a:lnTo>
                  <a:lnTo>
                    <a:pt x="2876194" y="1790293"/>
                  </a:lnTo>
                  <a:lnTo>
                    <a:pt x="2875483" y="1793862"/>
                  </a:lnTo>
                  <a:lnTo>
                    <a:pt x="2874784" y="1797418"/>
                  </a:lnTo>
                  <a:lnTo>
                    <a:pt x="2860370" y="1822145"/>
                  </a:lnTo>
                  <a:lnTo>
                    <a:pt x="2857804" y="1824710"/>
                  </a:lnTo>
                  <a:lnTo>
                    <a:pt x="2832074" y="1837258"/>
                  </a:lnTo>
                  <a:lnTo>
                    <a:pt x="2828518" y="1837969"/>
                  </a:lnTo>
                  <a:lnTo>
                    <a:pt x="2824937" y="1838325"/>
                  </a:lnTo>
                  <a:lnTo>
                    <a:pt x="2821305" y="1838325"/>
                  </a:lnTo>
                  <a:lnTo>
                    <a:pt x="55245" y="1838325"/>
                  </a:lnTo>
                  <a:lnTo>
                    <a:pt x="51612" y="1838325"/>
                  </a:lnTo>
                  <a:lnTo>
                    <a:pt x="48018" y="1837969"/>
                  </a:lnTo>
                  <a:lnTo>
                    <a:pt x="44462" y="1837258"/>
                  </a:lnTo>
                  <a:lnTo>
                    <a:pt x="40906" y="1836559"/>
                  </a:lnTo>
                  <a:lnTo>
                    <a:pt x="9309" y="1813763"/>
                  </a:lnTo>
                  <a:lnTo>
                    <a:pt x="7289" y="1810753"/>
                  </a:lnTo>
                  <a:lnTo>
                    <a:pt x="1066" y="1793862"/>
                  </a:lnTo>
                  <a:lnTo>
                    <a:pt x="355" y="1790293"/>
                  </a:lnTo>
                  <a:lnTo>
                    <a:pt x="0" y="1786712"/>
                  </a:lnTo>
                  <a:lnTo>
                    <a:pt x="0" y="178308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54600" y="1801235"/>
            <a:ext cx="2517139" cy="17487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25" dirty="0">
                <a:solidFill>
                  <a:srgbClr val="262424"/>
                </a:solidFill>
                <a:latin typeface="Georgia"/>
                <a:cs typeface="Georgia"/>
              </a:rPr>
              <a:t>Primary</a:t>
            </a:r>
            <a:r>
              <a:rPr sz="2400" b="1" spc="-5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20" dirty="0">
                <a:solidFill>
                  <a:srgbClr val="262424"/>
                </a:solidFill>
                <a:latin typeface="Georgia"/>
                <a:cs typeface="Georgia"/>
              </a:rPr>
              <a:t>Goal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785"/>
              </a:spcBef>
            </a:pPr>
            <a:r>
              <a:rPr sz="1600" spc="-30" dirty="0">
                <a:solidFill>
                  <a:srgbClr val="262424"/>
                </a:solidFill>
                <a:latin typeface="Verdana"/>
                <a:cs typeface="Verdana"/>
              </a:rPr>
              <a:t>Predict</a:t>
            </a:r>
            <a:r>
              <a:rPr sz="16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Verdana"/>
                <a:cs typeface="Verdana"/>
              </a:rPr>
              <a:t>employee</a:t>
            </a:r>
            <a:r>
              <a:rPr sz="16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62424"/>
                </a:solidFill>
                <a:latin typeface="Verdana"/>
                <a:cs typeface="Verdana"/>
              </a:rPr>
              <a:t>salary</a:t>
            </a:r>
            <a:r>
              <a:rPr sz="16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Verdana"/>
                <a:cs typeface="Verdana"/>
              </a:rPr>
              <a:t>based </a:t>
            </a:r>
            <a:r>
              <a:rPr sz="1600" spc="-50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z="16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62424"/>
                </a:solidFill>
                <a:latin typeface="Verdana"/>
                <a:cs typeface="Verdana"/>
              </a:rPr>
              <a:t>business</a:t>
            </a:r>
            <a:r>
              <a:rPr sz="16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6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Verdana"/>
                <a:cs typeface="Verdana"/>
              </a:rPr>
              <a:t>performance </a:t>
            </a:r>
            <a:r>
              <a:rPr sz="1600" spc="-45" dirty="0">
                <a:solidFill>
                  <a:srgbClr val="262424"/>
                </a:solidFill>
                <a:latin typeface="Verdana"/>
                <a:cs typeface="Verdana"/>
              </a:rPr>
              <a:t>metrics</a:t>
            </a:r>
            <a:r>
              <a:rPr sz="16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z="16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62424"/>
                </a:solidFill>
                <a:latin typeface="Verdana"/>
                <a:cs typeface="Verdana"/>
              </a:rPr>
              <a:t>high</a:t>
            </a:r>
            <a:r>
              <a:rPr sz="16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Verdana"/>
                <a:cs typeface="Verdana"/>
              </a:rPr>
              <a:t>accuracy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73804" y="1758397"/>
            <a:ext cx="2946595" cy="2537783"/>
            <a:chOff x="7878567" y="1781623"/>
            <a:chExt cx="2946595" cy="2033139"/>
          </a:xfrm>
        </p:grpSpPr>
        <p:sp>
          <p:nvSpPr>
            <p:cNvPr id="9" name="object 9"/>
            <p:cNvSpPr/>
            <p:nvPr/>
          </p:nvSpPr>
          <p:spPr>
            <a:xfrm>
              <a:off x="7878567" y="1781623"/>
              <a:ext cx="2946595" cy="2033139"/>
            </a:xfrm>
            <a:custGeom>
              <a:avLst/>
              <a:gdLst/>
              <a:ahLst/>
              <a:cxnLst/>
              <a:rect l="l" t="t" r="r" b="b"/>
              <a:pathLst>
                <a:path w="2876550" h="1838325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783080"/>
                  </a:lnTo>
                  <a:lnTo>
                    <a:pt x="0" y="1786712"/>
                  </a:lnTo>
                  <a:lnTo>
                    <a:pt x="18745" y="1824710"/>
                  </a:lnTo>
                  <a:lnTo>
                    <a:pt x="51612" y="1838325"/>
                  </a:lnTo>
                  <a:lnTo>
                    <a:pt x="2824937" y="1838325"/>
                  </a:lnTo>
                  <a:lnTo>
                    <a:pt x="2862935" y="1819579"/>
                  </a:lnTo>
                  <a:lnTo>
                    <a:pt x="2876550" y="1786712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612" y="1976437"/>
              <a:ext cx="2876550" cy="1838325"/>
            </a:xfrm>
            <a:custGeom>
              <a:avLst/>
              <a:gdLst/>
              <a:ahLst/>
              <a:cxnLst/>
              <a:rect l="l" t="t" r="r" b="b"/>
              <a:pathLst>
                <a:path w="2876550" h="1838325">
                  <a:moveTo>
                    <a:pt x="0" y="178308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48978" y="7289"/>
                  </a:lnTo>
                  <a:lnTo>
                    <a:pt x="2851988" y="9309"/>
                  </a:lnTo>
                  <a:lnTo>
                    <a:pt x="2855010" y="11328"/>
                  </a:lnTo>
                  <a:lnTo>
                    <a:pt x="2857804" y="13614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783080"/>
                  </a:lnTo>
                  <a:lnTo>
                    <a:pt x="2876550" y="1786712"/>
                  </a:lnTo>
                  <a:lnTo>
                    <a:pt x="2876194" y="1790293"/>
                  </a:lnTo>
                  <a:lnTo>
                    <a:pt x="2875483" y="1793862"/>
                  </a:lnTo>
                  <a:lnTo>
                    <a:pt x="2874784" y="1797418"/>
                  </a:lnTo>
                  <a:lnTo>
                    <a:pt x="2860370" y="1822145"/>
                  </a:lnTo>
                  <a:lnTo>
                    <a:pt x="2857804" y="1824710"/>
                  </a:lnTo>
                  <a:lnTo>
                    <a:pt x="2832074" y="1837258"/>
                  </a:lnTo>
                  <a:lnTo>
                    <a:pt x="2828518" y="1837969"/>
                  </a:lnTo>
                  <a:lnTo>
                    <a:pt x="2824937" y="1838325"/>
                  </a:lnTo>
                  <a:lnTo>
                    <a:pt x="2821305" y="1838325"/>
                  </a:lnTo>
                  <a:lnTo>
                    <a:pt x="55245" y="1838325"/>
                  </a:lnTo>
                  <a:lnTo>
                    <a:pt x="51612" y="1838325"/>
                  </a:lnTo>
                  <a:lnTo>
                    <a:pt x="48018" y="1837969"/>
                  </a:lnTo>
                  <a:lnTo>
                    <a:pt x="44462" y="1837258"/>
                  </a:lnTo>
                  <a:lnTo>
                    <a:pt x="40906" y="1836559"/>
                  </a:lnTo>
                  <a:lnTo>
                    <a:pt x="16179" y="1822145"/>
                  </a:lnTo>
                  <a:lnTo>
                    <a:pt x="13614" y="1819579"/>
                  </a:lnTo>
                  <a:lnTo>
                    <a:pt x="11328" y="1816785"/>
                  </a:lnTo>
                  <a:lnTo>
                    <a:pt x="9309" y="1813763"/>
                  </a:lnTo>
                  <a:lnTo>
                    <a:pt x="7289" y="1810753"/>
                  </a:lnTo>
                  <a:lnTo>
                    <a:pt x="5588" y="1807578"/>
                  </a:lnTo>
                  <a:lnTo>
                    <a:pt x="4203" y="1804225"/>
                  </a:lnTo>
                  <a:lnTo>
                    <a:pt x="2819" y="1800872"/>
                  </a:lnTo>
                  <a:lnTo>
                    <a:pt x="1765" y="1797418"/>
                  </a:lnTo>
                  <a:lnTo>
                    <a:pt x="1066" y="1793862"/>
                  </a:lnTo>
                  <a:lnTo>
                    <a:pt x="355" y="1790293"/>
                  </a:lnTo>
                  <a:lnTo>
                    <a:pt x="0" y="1786712"/>
                  </a:lnTo>
                  <a:lnTo>
                    <a:pt x="0" y="178308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43849" y="2001567"/>
            <a:ext cx="2876550" cy="175791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85" dirty="0">
                <a:solidFill>
                  <a:srgbClr val="262424"/>
                </a:solidFill>
                <a:latin typeface="Georgia"/>
                <a:cs typeface="Georgia"/>
              </a:rPr>
              <a:t>Key</a:t>
            </a:r>
            <a:r>
              <a:rPr sz="2400" b="1" spc="-4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Features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2700"/>
              </a:lnSpc>
              <a:spcBef>
                <a:spcPts val="770"/>
              </a:spcBef>
            </a:pPr>
            <a:r>
              <a:rPr sz="1600" spc="-65" dirty="0">
                <a:solidFill>
                  <a:srgbClr val="262424"/>
                </a:solidFill>
                <a:latin typeface="Verdana"/>
                <a:cs typeface="Verdana"/>
              </a:rPr>
              <a:t>Total</a:t>
            </a:r>
            <a:r>
              <a:rPr sz="16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Verdana"/>
                <a:cs typeface="Verdana"/>
              </a:rPr>
              <a:t>Sales,</a:t>
            </a:r>
            <a:r>
              <a:rPr sz="16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Verdana"/>
                <a:cs typeface="Verdana"/>
              </a:rPr>
              <a:t>Bonus,</a:t>
            </a:r>
            <a:r>
              <a:rPr sz="16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62424"/>
                </a:solidFill>
                <a:latin typeface="Verdana"/>
                <a:cs typeface="Verdana"/>
              </a:rPr>
              <a:t>Base</a:t>
            </a:r>
            <a:r>
              <a:rPr sz="16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262424"/>
                </a:solidFill>
                <a:latin typeface="Verdana"/>
                <a:cs typeface="Verdana"/>
              </a:rPr>
              <a:t>Pay, </a:t>
            </a:r>
            <a:r>
              <a:rPr sz="1600" spc="-55" dirty="0">
                <a:solidFill>
                  <a:srgbClr val="262424"/>
                </a:solidFill>
                <a:latin typeface="Verdana"/>
                <a:cs typeface="Verdana"/>
              </a:rPr>
              <a:t>Unit</a:t>
            </a:r>
            <a:r>
              <a:rPr sz="16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62424"/>
                </a:solidFill>
                <a:latin typeface="Verdana"/>
                <a:cs typeface="Verdana"/>
              </a:rPr>
              <a:t>Price,</a:t>
            </a:r>
            <a:r>
              <a:rPr sz="16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Volume,</a:t>
            </a:r>
            <a:r>
              <a:rPr sz="16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Verdana"/>
                <a:cs typeface="Verdana"/>
              </a:rPr>
              <a:t>Months </a:t>
            </a:r>
            <a:r>
              <a:rPr sz="1600" spc="-60" dirty="0">
                <a:solidFill>
                  <a:srgbClr val="262424"/>
                </a:solidFill>
                <a:latin typeface="Verdana"/>
                <a:cs typeface="Verdana"/>
              </a:rPr>
              <a:t>Worked,</a:t>
            </a:r>
            <a:r>
              <a:rPr sz="16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6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Verdana"/>
                <a:cs typeface="Verdana"/>
              </a:rPr>
              <a:t>other</a:t>
            </a:r>
            <a:r>
              <a:rPr sz="16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Verdana"/>
                <a:cs typeface="Verdana"/>
              </a:rPr>
              <a:t>business indicators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94174" y="4725305"/>
            <a:ext cx="5943600" cy="2085378"/>
            <a:chOff x="4886325" y="3990975"/>
            <a:chExt cx="5943600" cy="1295400"/>
          </a:xfrm>
        </p:grpSpPr>
        <p:sp>
          <p:nvSpPr>
            <p:cNvPr id="13" name="object 13"/>
            <p:cNvSpPr/>
            <p:nvPr/>
          </p:nvSpPr>
          <p:spPr>
            <a:xfrm>
              <a:off x="4891087" y="3995737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58824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230631"/>
                  </a:lnTo>
                  <a:lnTo>
                    <a:pt x="0" y="1234257"/>
                  </a:lnTo>
                  <a:lnTo>
                    <a:pt x="18745" y="1272258"/>
                  </a:lnTo>
                  <a:lnTo>
                    <a:pt x="51612" y="1285876"/>
                  </a:lnTo>
                  <a:lnTo>
                    <a:pt x="5882462" y="1285876"/>
                  </a:lnTo>
                  <a:lnTo>
                    <a:pt x="5920460" y="1267128"/>
                  </a:lnTo>
                  <a:lnTo>
                    <a:pt x="5934075" y="1234257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1087" y="3995737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0" y="12306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06503" y="7289"/>
                  </a:lnTo>
                  <a:lnTo>
                    <a:pt x="5909513" y="9309"/>
                  </a:lnTo>
                  <a:lnTo>
                    <a:pt x="5912535" y="11328"/>
                  </a:lnTo>
                  <a:lnTo>
                    <a:pt x="5915329" y="13614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230631"/>
                  </a:lnTo>
                  <a:lnTo>
                    <a:pt x="5934075" y="1234257"/>
                  </a:lnTo>
                  <a:lnTo>
                    <a:pt x="5933719" y="1237848"/>
                  </a:lnTo>
                  <a:lnTo>
                    <a:pt x="5933008" y="1241405"/>
                  </a:lnTo>
                  <a:lnTo>
                    <a:pt x="5932309" y="1244963"/>
                  </a:lnTo>
                  <a:lnTo>
                    <a:pt x="5909513" y="1276564"/>
                  </a:lnTo>
                  <a:lnTo>
                    <a:pt x="5906503" y="1278578"/>
                  </a:lnTo>
                  <a:lnTo>
                    <a:pt x="5903328" y="1280280"/>
                  </a:lnTo>
                  <a:lnTo>
                    <a:pt x="5899962" y="1281668"/>
                  </a:lnTo>
                  <a:lnTo>
                    <a:pt x="5896622" y="1283058"/>
                  </a:lnTo>
                  <a:lnTo>
                    <a:pt x="5893168" y="1284104"/>
                  </a:lnTo>
                  <a:lnTo>
                    <a:pt x="5889599" y="1284809"/>
                  </a:lnTo>
                  <a:lnTo>
                    <a:pt x="5886043" y="1285519"/>
                  </a:lnTo>
                  <a:lnTo>
                    <a:pt x="5882462" y="1285876"/>
                  </a:lnTo>
                  <a:lnTo>
                    <a:pt x="5878830" y="1285876"/>
                  </a:lnTo>
                  <a:lnTo>
                    <a:pt x="55245" y="1285876"/>
                  </a:lnTo>
                  <a:lnTo>
                    <a:pt x="51612" y="1285876"/>
                  </a:lnTo>
                  <a:lnTo>
                    <a:pt x="48018" y="1285519"/>
                  </a:lnTo>
                  <a:lnTo>
                    <a:pt x="44462" y="1284809"/>
                  </a:lnTo>
                  <a:lnTo>
                    <a:pt x="40906" y="1284104"/>
                  </a:lnTo>
                  <a:lnTo>
                    <a:pt x="37452" y="1283058"/>
                  </a:lnTo>
                  <a:lnTo>
                    <a:pt x="34099" y="1281668"/>
                  </a:lnTo>
                  <a:lnTo>
                    <a:pt x="30746" y="1280280"/>
                  </a:lnTo>
                  <a:lnTo>
                    <a:pt x="4203" y="1251769"/>
                  </a:lnTo>
                  <a:lnTo>
                    <a:pt x="2819" y="1248416"/>
                  </a:lnTo>
                  <a:lnTo>
                    <a:pt x="1765" y="1244963"/>
                  </a:lnTo>
                  <a:lnTo>
                    <a:pt x="1066" y="1241405"/>
                  </a:lnTo>
                  <a:lnTo>
                    <a:pt x="355" y="1237848"/>
                  </a:lnTo>
                  <a:lnTo>
                    <a:pt x="0" y="1234257"/>
                  </a:lnTo>
                  <a:lnTo>
                    <a:pt x="0" y="1230631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54600" y="4826240"/>
            <a:ext cx="5680073" cy="142449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14" dirty="0">
                <a:solidFill>
                  <a:srgbClr val="262424"/>
                </a:solidFill>
                <a:latin typeface="Georgia"/>
                <a:cs typeface="Georgia"/>
              </a:rPr>
              <a:t>Expected</a:t>
            </a:r>
            <a:r>
              <a:rPr sz="2400" b="1" spc="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Outcome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160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6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Verdana"/>
                <a:cs typeface="Verdana"/>
              </a:rPr>
              <a:t>robust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Verdana"/>
                <a:cs typeface="Verdana"/>
              </a:rPr>
              <a:t>interpretable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262424"/>
                </a:solidFill>
                <a:latin typeface="Verdana"/>
                <a:cs typeface="Verdana"/>
              </a:rPr>
              <a:t>machine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62424"/>
                </a:solidFill>
                <a:latin typeface="Verdana"/>
                <a:cs typeface="Verdana"/>
              </a:rPr>
              <a:t>learning</a:t>
            </a:r>
            <a:r>
              <a:rPr sz="16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80" dirty="0">
                <a:solidFill>
                  <a:srgbClr val="262424"/>
                </a:solidFill>
                <a:latin typeface="Verdana"/>
                <a:cs typeface="Verdana"/>
              </a:rPr>
              <a:t>that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Verdana"/>
                <a:cs typeface="Verdana"/>
              </a:rPr>
              <a:t>provides </a:t>
            </a:r>
            <a:r>
              <a:rPr sz="1600" spc="-50" dirty="0">
                <a:solidFill>
                  <a:srgbClr val="262424"/>
                </a:solidFill>
                <a:latin typeface="Verdana"/>
                <a:cs typeface="Verdana"/>
              </a:rPr>
              <a:t>insights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262424"/>
                </a:solidFill>
                <a:latin typeface="Verdana"/>
                <a:cs typeface="Verdana"/>
              </a:rPr>
              <a:t>into </a:t>
            </a:r>
            <a:r>
              <a:rPr sz="1600" spc="-30" dirty="0">
                <a:solidFill>
                  <a:srgbClr val="262424"/>
                </a:solidFill>
                <a:latin typeface="Verdana"/>
                <a:cs typeface="Verdana"/>
              </a:rPr>
              <a:t>factors</a:t>
            </a:r>
            <a:r>
              <a:rPr sz="16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262424"/>
                </a:solidFill>
                <a:latin typeface="Verdana"/>
                <a:cs typeface="Verdana"/>
              </a:rPr>
              <a:t>affecting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262424"/>
                </a:solidFill>
                <a:latin typeface="Verdana"/>
                <a:cs typeface="Verdana"/>
              </a:rPr>
              <a:t>salary</a:t>
            </a:r>
            <a:r>
              <a:rPr sz="16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Verdana"/>
                <a:cs typeface="Verdana"/>
              </a:rPr>
              <a:t>determination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19" name="Picture 18" descr="A dart board with darts in the center&#10;&#10;AI-generated content may be incorrect.">
            <a:extLst>
              <a:ext uri="{FF2B5EF4-FFF2-40B4-BE49-F238E27FC236}">
                <a16:creationId xmlns:a16="http://schemas.microsoft.com/office/drawing/2014/main" id="{B5D2E92E-F78E-62F8-477B-7AF6EBE04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0" y="1623205"/>
            <a:ext cx="4243714" cy="557451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837" y="644525"/>
            <a:ext cx="353695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40" dirty="0"/>
              <a:t>Techniques</a:t>
            </a:r>
            <a:r>
              <a:rPr spc="-70" dirty="0"/>
              <a:t> </a:t>
            </a:r>
            <a:r>
              <a:rPr spc="-295" dirty="0"/>
              <a:t>Used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8032" y="2931664"/>
            <a:ext cx="381000" cy="371475"/>
            <a:chOff x="604837" y="3633787"/>
            <a:chExt cx="381000" cy="371475"/>
          </a:xfrm>
        </p:grpSpPr>
        <p:sp>
          <p:nvSpPr>
            <p:cNvPr id="4" name="object 4"/>
            <p:cNvSpPr/>
            <p:nvPr/>
          </p:nvSpPr>
          <p:spPr>
            <a:xfrm>
              <a:off x="604837" y="36337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49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49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4837" y="36337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31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34102" y="4203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71688" y="24549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49"/>
                  </a:lnTo>
                  <a:lnTo>
                    <a:pt x="380648" y="323443"/>
                  </a:lnTo>
                  <a:lnTo>
                    <a:pt x="379938" y="326999"/>
                  </a:lnTo>
                  <a:lnTo>
                    <a:pt x="379228" y="330568"/>
                  </a:lnTo>
                  <a:lnTo>
                    <a:pt x="356448" y="362165"/>
                  </a:lnTo>
                  <a:lnTo>
                    <a:pt x="336529" y="370408"/>
                  </a:lnTo>
                  <a:lnTo>
                    <a:pt x="332973" y="371119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13618" y="352729"/>
                  </a:lnTo>
                  <a:lnTo>
                    <a:pt x="4207" y="337375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7012"/>
                  </a:lnTo>
                  <a:lnTo>
                    <a:pt x="351" y="323443"/>
                  </a:lnTo>
                  <a:lnTo>
                    <a:pt x="0" y="319849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459" y="3705720"/>
              <a:ext cx="236230" cy="2362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0454" y="2881213"/>
            <a:ext cx="4479290" cy="415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20" dirty="0">
                <a:solidFill>
                  <a:srgbClr val="262424"/>
                </a:solidFill>
                <a:latin typeface="Georgia"/>
                <a:cs typeface="Georgia"/>
              </a:rPr>
              <a:t>Exploratory</a:t>
            </a:r>
            <a:r>
              <a:rPr sz="2400" b="1" spc="-4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30" dirty="0">
                <a:solidFill>
                  <a:srgbClr val="262424"/>
                </a:solidFill>
                <a:latin typeface="Georgia"/>
                <a:cs typeface="Georgia"/>
              </a:rPr>
              <a:t>Data</a:t>
            </a:r>
            <a:r>
              <a:rPr sz="2400" b="1" spc="-3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Analysis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Understanding</a:t>
            </a:r>
            <a:r>
              <a:rPr sz="2000" spc="-60" dirty="0">
                <a:solidFill>
                  <a:srgbClr val="262424"/>
                </a:solidFill>
                <a:latin typeface="Verdana"/>
                <a:cs typeface="Verdana"/>
              </a:rPr>
              <a:t> data</a:t>
            </a:r>
            <a:r>
              <a:rPr sz="2000" spc="-50" dirty="0">
                <a:solidFill>
                  <a:srgbClr val="262424"/>
                </a:solidFill>
                <a:latin typeface="Verdana"/>
                <a:cs typeface="Verdana"/>
              </a:rPr>
              <a:t> distribution</a:t>
            </a: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 and</a:t>
            </a:r>
            <a:r>
              <a:rPr sz="20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2424"/>
                </a:solidFill>
                <a:latin typeface="Verdana"/>
                <a:cs typeface="Verdana"/>
              </a:rPr>
              <a:t>identifying</a:t>
            </a:r>
            <a:r>
              <a:rPr sz="20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2424"/>
                </a:solidFill>
                <a:latin typeface="Verdana"/>
                <a:cs typeface="Verdana"/>
              </a:rPr>
              <a:t>outliers </a:t>
            </a:r>
            <a:r>
              <a:rPr sz="2000" spc="-70" dirty="0">
                <a:solidFill>
                  <a:srgbClr val="262424"/>
                </a:solidFill>
                <a:latin typeface="Verdana"/>
                <a:cs typeface="Verdana"/>
              </a:rPr>
              <a:t>to </a:t>
            </a:r>
            <a:r>
              <a:rPr sz="2000" spc="-50" dirty="0">
                <a:solidFill>
                  <a:srgbClr val="262424"/>
                </a:solidFill>
                <a:latin typeface="Verdana"/>
                <a:cs typeface="Verdana"/>
              </a:rPr>
              <a:t>prepare</a:t>
            </a:r>
            <a:r>
              <a:rPr sz="20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20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2424"/>
                </a:solidFill>
                <a:latin typeface="Verdana"/>
                <a:cs typeface="Verdana"/>
              </a:rPr>
              <a:t>modeling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120" dirty="0">
                <a:solidFill>
                  <a:srgbClr val="262424"/>
                </a:solidFill>
                <a:latin typeface="Georgia"/>
                <a:cs typeface="Georgia"/>
              </a:rPr>
              <a:t>Model</a:t>
            </a:r>
            <a:r>
              <a:rPr sz="240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Building</a:t>
            </a:r>
            <a:endParaRPr sz="2400" dirty="0">
              <a:latin typeface="Georgia"/>
              <a:cs typeface="Georgia"/>
            </a:endParaRPr>
          </a:p>
          <a:p>
            <a:pPr marL="12700" marR="254635">
              <a:lnSpc>
                <a:spcPct val="134300"/>
              </a:lnSpc>
              <a:spcBef>
                <a:spcPts val="670"/>
              </a:spcBef>
            </a:pPr>
            <a:r>
              <a:rPr sz="2000" spc="-60" dirty="0">
                <a:solidFill>
                  <a:srgbClr val="262424"/>
                </a:solidFill>
                <a:latin typeface="Verdana"/>
                <a:cs typeface="Verdana"/>
              </a:rPr>
              <a:t>Training</a:t>
            </a:r>
            <a:r>
              <a:rPr sz="20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multiple </a:t>
            </a: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machine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2424"/>
                </a:solidFill>
                <a:latin typeface="Verdana"/>
                <a:cs typeface="Verdana"/>
              </a:rPr>
              <a:t>learning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models</a:t>
            </a:r>
            <a:r>
              <a:rPr sz="20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2424"/>
                </a:solidFill>
                <a:latin typeface="Verdana"/>
                <a:cs typeface="Verdana"/>
              </a:rPr>
              <a:t>including </a:t>
            </a: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Linear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2424"/>
                </a:solidFill>
                <a:latin typeface="Verdana"/>
                <a:cs typeface="Verdana"/>
              </a:rPr>
              <a:t>Regression,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2424"/>
                </a:solidFill>
                <a:latin typeface="Verdana"/>
                <a:cs typeface="Verdana"/>
              </a:rPr>
              <a:t>Ridge,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 Random </a:t>
            </a:r>
            <a:r>
              <a:rPr sz="2000" spc="-60" dirty="0">
                <a:solidFill>
                  <a:srgbClr val="262424"/>
                </a:solidFill>
                <a:latin typeface="Verdana"/>
                <a:cs typeface="Verdana"/>
              </a:rPr>
              <a:t>Forest,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262424"/>
                </a:solidFill>
                <a:latin typeface="Verdana"/>
                <a:cs typeface="Verdana"/>
              </a:rPr>
              <a:t>XGBoost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3762" y="2902686"/>
            <a:ext cx="390525" cy="381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79255" y="2881213"/>
            <a:ext cx="3853815" cy="431945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40" dirty="0">
                <a:solidFill>
                  <a:srgbClr val="262424"/>
                </a:solidFill>
                <a:latin typeface="Georgia"/>
                <a:cs typeface="Georgia"/>
              </a:rPr>
              <a:t>Feature</a:t>
            </a:r>
            <a:r>
              <a:rPr sz="2400" b="1" spc="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20" dirty="0">
                <a:solidFill>
                  <a:srgbClr val="262424"/>
                </a:solidFill>
                <a:latin typeface="Georgia"/>
                <a:cs typeface="Georgia"/>
              </a:rPr>
              <a:t>Engineering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70"/>
              </a:spcBef>
            </a:pP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Handling</a:t>
            </a:r>
            <a:r>
              <a:rPr sz="20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Verdana"/>
                <a:cs typeface="Verdana"/>
              </a:rPr>
              <a:t>multicollinearity,</a:t>
            </a:r>
            <a:r>
              <a:rPr sz="20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262424"/>
                </a:solidFill>
                <a:latin typeface="Verdana"/>
                <a:cs typeface="Verdana"/>
              </a:rPr>
              <a:t>scaling</a:t>
            </a:r>
            <a:r>
              <a:rPr sz="2000"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2424"/>
                </a:solidFill>
                <a:latin typeface="Verdana"/>
                <a:cs typeface="Verdana"/>
              </a:rPr>
              <a:t>features, </a:t>
            </a:r>
            <a:r>
              <a:rPr sz="2000" spc="-2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2000" spc="-35" dirty="0">
                <a:solidFill>
                  <a:srgbClr val="262424"/>
                </a:solidFill>
                <a:latin typeface="Verdana"/>
                <a:cs typeface="Verdana"/>
              </a:rPr>
              <a:t>selecting</a:t>
            </a:r>
            <a:r>
              <a:rPr sz="20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262424"/>
                </a:solidFill>
                <a:latin typeface="Verdana"/>
                <a:cs typeface="Verdana"/>
              </a:rPr>
              <a:t>top</a:t>
            </a:r>
            <a:r>
              <a:rPr sz="20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262424"/>
                </a:solidFill>
                <a:latin typeface="Verdana"/>
                <a:cs typeface="Verdana"/>
              </a:rPr>
              <a:t>predictors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120" dirty="0">
                <a:solidFill>
                  <a:srgbClr val="262424"/>
                </a:solidFill>
                <a:latin typeface="Georgia"/>
                <a:cs typeface="Georgia"/>
              </a:rPr>
              <a:t>Model</a:t>
            </a:r>
            <a:r>
              <a:rPr sz="240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Evaluation</a:t>
            </a:r>
            <a:endParaRPr sz="2400" dirty="0">
              <a:latin typeface="Georgia"/>
              <a:cs typeface="Georgia"/>
            </a:endParaRPr>
          </a:p>
          <a:p>
            <a:pPr marL="12700" marR="272415">
              <a:lnSpc>
                <a:spcPct val="134300"/>
              </a:lnSpc>
              <a:spcBef>
                <a:spcPts val="670"/>
              </a:spcBef>
            </a:pPr>
            <a:r>
              <a:rPr sz="2000" spc="-30" dirty="0">
                <a:solidFill>
                  <a:srgbClr val="262424"/>
                </a:solidFill>
                <a:latin typeface="Verdana"/>
                <a:cs typeface="Verdana"/>
              </a:rPr>
              <a:t>Using</a:t>
            </a:r>
            <a:r>
              <a:rPr sz="20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metrics</a:t>
            </a:r>
            <a:r>
              <a:rPr sz="20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262424"/>
                </a:solidFill>
                <a:latin typeface="Verdana"/>
                <a:cs typeface="Verdana"/>
              </a:rPr>
              <a:t>like</a:t>
            </a:r>
            <a:r>
              <a:rPr sz="20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Verdana"/>
                <a:cs typeface="Verdana"/>
              </a:rPr>
              <a:t>R2</a:t>
            </a:r>
            <a:r>
              <a:rPr sz="20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262424"/>
                </a:solidFill>
                <a:latin typeface="Verdana"/>
                <a:cs typeface="Verdana"/>
              </a:rPr>
              <a:t>Score,</a:t>
            </a:r>
            <a:r>
              <a:rPr sz="20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262424"/>
                </a:solidFill>
                <a:latin typeface="Verdana"/>
                <a:cs typeface="Verdana"/>
              </a:rPr>
              <a:t>MSE,</a:t>
            </a:r>
            <a:r>
              <a:rPr sz="20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2424"/>
                </a:solidFill>
                <a:latin typeface="Verdana"/>
                <a:cs typeface="Verdana"/>
              </a:rPr>
              <a:t>MAE,</a:t>
            </a:r>
            <a:r>
              <a:rPr sz="20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hyperparameter</a:t>
            </a:r>
            <a:r>
              <a:rPr sz="2000"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262424"/>
                </a:solidFill>
                <a:latin typeface="Verdana"/>
                <a:cs typeface="Verdana"/>
              </a:rPr>
              <a:t>tuning</a:t>
            </a:r>
            <a:r>
              <a:rPr sz="2000" spc="-55" dirty="0">
                <a:solidFill>
                  <a:srgbClr val="262424"/>
                </a:solidFill>
                <a:latin typeface="Verdana"/>
                <a:cs typeface="Verdana"/>
              </a:rPr>
              <a:t> with </a:t>
            </a:r>
            <a:r>
              <a:rPr sz="2000" spc="-10" dirty="0">
                <a:solidFill>
                  <a:srgbClr val="262424"/>
                </a:solidFill>
                <a:latin typeface="Verdana"/>
                <a:cs typeface="Verdana"/>
              </a:rPr>
              <a:t>GridSearchCV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5436" y="4960148"/>
            <a:ext cx="390525" cy="381000"/>
            <a:chOff x="600075" y="4924425"/>
            <a:chExt cx="390525" cy="381000"/>
          </a:xfrm>
        </p:grpSpPr>
        <p:sp>
          <p:nvSpPr>
            <p:cNvPr id="11" name="object 11"/>
            <p:cNvSpPr/>
            <p:nvPr/>
          </p:nvSpPr>
          <p:spPr>
            <a:xfrm>
              <a:off x="604837" y="49291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49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49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837" y="49291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31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49"/>
                  </a:lnTo>
                  <a:lnTo>
                    <a:pt x="380648" y="323443"/>
                  </a:lnTo>
                  <a:lnTo>
                    <a:pt x="379938" y="326999"/>
                  </a:lnTo>
                  <a:lnTo>
                    <a:pt x="379228" y="330568"/>
                  </a:lnTo>
                  <a:lnTo>
                    <a:pt x="378181" y="334022"/>
                  </a:lnTo>
                  <a:lnTo>
                    <a:pt x="376793" y="337362"/>
                  </a:lnTo>
                  <a:lnTo>
                    <a:pt x="375404" y="340715"/>
                  </a:lnTo>
                  <a:lnTo>
                    <a:pt x="346897" y="367271"/>
                  </a:lnTo>
                  <a:lnTo>
                    <a:pt x="336529" y="370408"/>
                  </a:lnTo>
                  <a:lnTo>
                    <a:pt x="332973" y="371119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13618" y="352729"/>
                  </a:lnTo>
                  <a:lnTo>
                    <a:pt x="4207" y="337362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6999"/>
                  </a:lnTo>
                  <a:lnTo>
                    <a:pt x="351" y="323443"/>
                  </a:lnTo>
                  <a:lnTo>
                    <a:pt x="0" y="319849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587" y="4984254"/>
              <a:ext cx="270510" cy="266700"/>
            </a:xfrm>
            <a:custGeom>
              <a:avLst/>
              <a:gdLst/>
              <a:ahLst/>
              <a:cxnLst/>
              <a:rect l="l" t="t" r="r" b="b"/>
              <a:pathLst>
                <a:path w="270509" h="266700">
                  <a:moveTo>
                    <a:pt x="101238" y="0"/>
                  </a:moveTo>
                  <a:lnTo>
                    <a:pt x="86997" y="2466"/>
                  </a:lnTo>
                  <a:lnTo>
                    <a:pt x="74828" y="9293"/>
                  </a:lnTo>
                  <a:lnTo>
                    <a:pt x="65596" y="19620"/>
                  </a:lnTo>
                  <a:lnTo>
                    <a:pt x="60275" y="32328"/>
                  </a:lnTo>
                  <a:lnTo>
                    <a:pt x="60166" y="32588"/>
                  </a:lnTo>
                  <a:lnTo>
                    <a:pt x="49497" y="38834"/>
                  </a:lnTo>
                  <a:lnTo>
                    <a:pt x="41141" y="47836"/>
                  </a:lnTo>
                  <a:lnTo>
                    <a:pt x="35692" y="58993"/>
                  </a:lnTo>
                  <a:lnTo>
                    <a:pt x="33743" y="71704"/>
                  </a:lnTo>
                  <a:lnTo>
                    <a:pt x="33743" y="73126"/>
                  </a:lnTo>
                  <a:lnTo>
                    <a:pt x="25132" y="79712"/>
                  </a:lnTo>
                  <a:lnTo>
                    <a:pt x="18474" y="88277"/>
                  </a:lnTo>
                  <a:lnTo>
                    <a:pt x="14178" y="98404"/>
                  </a:lnTo>
                  <a:lnTo>
                    <a:pt x="12655" y="109677"/>
                  </a:lnTo>
                  <a:lnTo>
                    <a:pt x="12660" y="112420"/>
                  </a:lnTo>
                  <a:lnTo>
                    <a:pt x="12939" y="115112"/>
                  </a:lnTo>
                  <a:lnTo>
                    <a:pt x="13394" y="117589"/>
                  </a:lnTo>
                  <a:lnTo>
                    <a:pt x="7768" y="124893"/>
                  </a:lnTo>
                  <a:lnTo>
                    <a:pt x="3559" y="133159"/>
                  </a:lnTo>
                  <a:lnTo>
                    <a:pt x="917" y="142206"/>
                  </a:lnTo>
                  <a:lnTo>
                    <a:pt x="0" y="151853"/>
                  </a:lnTo>
                  <a:lnTo>
                    <a:pt x="1295" y="163279"/>
                  </a:lnTo>
                  <a:lnTo>
                    <a:pt x="4983" y="173782"/>
                  </a:lnTo>
                  <a:lnTo>
                    <a:pt x="10767" y="183077"/>
                  </a:lnTo>
                  <a:lnTo>
                    <a:pt x="14759" y="187185"/>
                  </a:lnTo>
                  <a:lnTo>
                    <a:pt x="18337" y="190931"/>
                  </a:lnTo>
                  <a:lnTo>
                    <a:pt x="17397" y="194614"/>
                  </a:lnTo>
                  <a:lnTo>
                    <a:pt x="16871" y="198475"/>
                  </a:lnTo>
                  <a:lnTo>
                    <a:pt x="16871" y="202476"/>
                  </a:lnTo>
                  <a:lnTo>
                    <a:pt x="20518" y="220539"/>
                  </a:lnTo>
                  <a:lnTo>
                    <a:pt x="30463" y="235289"/>
                  </a:lnTo>
                  <a:lnTo>
                    <a:pt x="45213" y="245235"/>
                  </a:lnTo>
                  <a:lnTo>
                    <a:pt x="63276" y="248881"/>
                  </a:lnTo>
                  <a:lnTo>
                    <a:pt x="64700" y="248881"/>
                  </a:lnTo>
                  <a:lnTo>
                    <a:pt x="71282" y="257492"/>
                  </a:lnTo>
                  <a:lnTo>
                    <a:pt x="79843" y="264153"/>
                  </a:lnTo>
                  <a:lnTo>
                    <a:pt x="85840" y="266699"/>
                  </a:lnTo>
                  <a:lnTo>
                    <a:pt x="116846" y="266699"/>
                  </a:lnTo>
                  <a:lnTo>
                    <a:pt x="120406" y="265376"/>
                  </a:lnTo>
                  <a:lnTo>
                    <a:pt x="128408" y="260053"/>
                  </a:lnTo>
                  <a:lnTo>
                    <a:pt x="134987" y="253098"/>
                  </a:lnTo>
                  <a:lnTo>
                    <a:pt x="101188" y="253098"/>
                  </a:lnTo>
                  <a:lnTo>
                    <a:pt x="93471" y="251896"/>
                  </a:lnTo>
                  <a:lnTo>
                    <a:pt x="86708" y="248538"/>
                  </a:lnTo>
                  <a:lnTo>
                    <a:pt x="81278" y="243400"/>
                  </a:lnTo>
                  <a:lnTo>
                    <a:pt x="77563" y="236854"/>
                  </a:lnTo>
                  <a:lnTo>
                    <a:pt x="76140" y="233108"/>
                  </a:lnTo>
                  <a:lnTo>
                    <a:pt x="74190" y="232003"/>
                  </a:lnTo>
                  <a:lnTo>
                    <a:pt x="63276" y="232003"/>
                  </a:lnTo>
                  <a:lnTo>
                    <a:pt x="51786" y="229681"/>
                  </a:lnTo>
                  <a:lnTo>
                    <a:pt x="42398" y="223350"/>
                  </a:lnTo>
                  <a:lnTo>
                    <a:pt x="36066" y="213963"/>
                  </a:lnTo>
                  <a:lnTo>
                    <a:pt x="33743" y="202476"/>
                  </a:lnTo>
                  <a:lnTo>
                    <a:pt x="33743" y="198475"/>
                  </a:lnTo>
                  <a:lnTo>
                    <a:pt x="34559" y="194614"/>
                  </a:lnTo>
                  <a:lnTo>
                    <a:pt x="37681" y="187185"/>
                  </a:lnTo>
                  <a:lnTo>
                    <a:pt x="36444" y="183077"/>
                  </a:lnTo>
                  <a:lnTo>
                    <a:pt x="36328" y="182702"/>
                  </a:lnTo>
                  <a:lnTo>
                    <a:pt x="32877" y="180543"/>
                  </a:lnTo>
                  <a:lnTo>
                    <a:pt x="26286" y="175224"/>
                  </a:lnTo>
                  <a:lnTo>
                    <a:pt x="21240" y="168475"/>
                  </a:lnTo>
                  <a:lnTo>
                    <a:pt x="18011" y="160587"/>
                  </a:lnTo>
                  <a:lnTo>
                    <a:pt x="16871" y="151853"/>
                  </a:lnTo>
                  <a:lnTo>
                    <a:pt x="17674" y="144518"/>
                  </a:lnTo>
                  <a:lnTo>
                    <a:pt x="19969" y="137736"/>
                  </a:lnTo>
                  <a:lnTo>
                    <a:pt x="23590" y="131685"/>
                  </a:lnTo>
                  <a:lnTo>
                    <a:pt x="28366" y="126542"/>
                  </a:lnTo>
                  <a:lnTo>
                    <a:pt x="30901" y="124332"/>
                  </a:lnTo>
                  <a:lnTo>
                    <a:pt x="31849" y="120802"/>
                  </a:lnTo>
                  <a:lnTo>
                    <a:pt x="30792" y="117589"/>
                  </a:lnTo>
                  <a:lnTo>
                    <a:pt x="29949" y="115112"/>
                  </a:lnTo>
                  <a:lnTo>
                    <a:pt x="29527" y="112420"/>
                  </a:lnTo>
                  <a:lnTo>
                    <a:pt x="29527" y="109677"/>
                  </a:lnTo>
                  <a:lnTo>
                    <a:pt x="30731" y="101951"/>
                  </a:lnTo>
                  <a:lnTo>
                    <a:pt x="34096" y="95175"/>
                  </a:lnTo>
                  <a:lnTo>
                    <a:pt x="39250" y="89744"/>
                  </a:lnTo>
                  <a:lnTo>
                    <a:pt x="45824" y="86055"/>
                  </a:lnTo>
                  <a:lnTo>
                    <a:pt x="49668" y="84581"/>
                  </a:lnTo>
                  <a:lnTo>
                    <a:pt x="51885" y="80568"/>
                  </a:lnTo>
                  <a:lnTo>
                    <a:pt x="50779" y="74980"/>
                  </a:lnTo>
                  <a:lnTo>
                    <a:pt x="50620" y="73342"/>
                  </a:lnTo>
                  <a:lnTo>
                    <a:pt x="50620" y="71704"/>
                  </a:lnTo>
                  <a:lnTo>
                    <a:pt x="73188" y="46291"/>
                  </a:lnTo>
                  <a:lnTo>
                    <a:pt x="75718" y="43281"/>
                  </a:lnTo>
                  <a:lnTo>
                    <a:pt x="76035" y="39755"/>
                  </a:lnTo>
                  <a:lnTo>
                    <a:pt x="76060" y="39476"/>
                  </a:lnTo>
                  <a:lnTo>
                    <a:pt x="78579" y="30769"/>
                  </a:lnTo>
                  <a:lnTo>
                    <a:pt x="84097" y="23502"/>
                  </a:lnTo>
                  <a:lnTo>
                    <a:pt x="91859" y="18639"/>
                  </a:lnTo>
                  <a:lnTo>
                    <a:pt x="101188" y="16865"/>
                  </a:lnTo>
                  <a:lnTo>
                    <a:pt x="134987" y="16865"/>
                  </a:lnTo>
                  <a:lnTo>
                    <a:pt x="128408" y="9917"/>
                  </a:lnTo>
                  <a:lnTo>
                    <a:pt x="120406" y="4598"/>
                  </a:lnTo>
                  <a:lnTo>
                    <a:pt x="111257" y="1197"/>
                  </a:lnTo>
                  <a:lnTo>
                    <a:pt x="101238" y="0"/>
                  </a:lnTo>
                  <a:close/>
                </a:path>
                <a:path w="270509" h="266700">
                  <a:moveTo>
                    <a:pt x="197683" y="230898"/>
                  </a:moveTo>
                  <a:lnTo>
                    <a:pt x="193779" y="233108"/>
                  </a:lnTo>
                  <a:lnTo>
                    <a:pt x="192355" y="236854"/>
                  </a:lnTo>
                  <a:lnTo>
                    <a:pt x="188643" y="243400"/>
                  </a:lnTo>
                  <a:lnTo>
                    <a:pt x="183214" y="248538"/>
                  </a:lnTo>
                  <a:lnTo>
                    <a:pt x="176450" y="251896"/>
                  </a:lnTo>
                  <a:lnTo>
                    <a:pt x="168730" y="253098"/>
                  </a:lnTo>
                  <a:lnTo>
                    <a:pt x="134987" y="253098"/>
                  </a:lnTo>
                  <a:lnTo>
                    <a:pt x="141565" y="260053"/>
                  </a:lnTo>
                  <a:lnTo>
                    <a:pt x="149567" y="265376"/>
                  </a:lnTo>
                  <a:lnTo>
                    <a:pt x="153126" y="266699"/>
                  </a:lnTo>
                  <a:lnTo>
                    <a:pt x="184131" y="266699"/>
                  </a:lnTo>
                  <a:lnTo>
                    <a:pt x="190129" y="264153"/>
                  </a:lnTo>
                  <a:lnTo>
                    <a:pt x="198691" y="257492"/>
                  </a:lnTo>
                  <a:lnTo>
                    <a:pt x="205273" y="248881"/>
                  </a:lnTo>
                  <a:lnTo>
                    <a:pt x="206697" y="248881"/>
                  </a:lnTo>
                  <a:lnTo>
                    <a:pt x="224760" y="245235"/>
                  </a:lnTo>
                  <a:lnTo>
                    <a:pt x="239510" y="235289"/>
                  </a:lnTo>
                  <a:lnTo>
                    <a:pt x="241726" y="232003"/>
                  </a:lnTo>
                  <a:lnTo>
                    <a:pt x="204961" y="232003"/>
                  </a:lnTo>
                  <a:lnTo>
                    <a:pt x="203269" y="231851"/>
                  </a:lnTo>
                  <a:lnTo>
                    <a:pt x="197683" y="230898"/>
                  </a:lnTo>
                  <a:close/>
                </a:path>
                <a:path w="270509" h="266700">
                  <a:moveTo>
                    <a:pt x="168730" y="16865"/>
                  </a:moveTo>
                  <a:lnTo>
                    <a:pt x="101188" y="16865"/>
                  </a:lnTo>
                  <a:lnTo>
                    <a:pt x="111038" y="18855"/>
                  </a:lnTo>
                  <a:lnTo>
                    <a:pt x="119084" y="24282"/>
                  </a:lnTo>
                  <a:lnTo>
                    <a:pt x="124508" y="32328"/>
                  </a:lnTo>
                  <a:lnTo>
                    <a:pt x="126498" y="42176"/>
                  </a:lnTo>
                  <a:lnTo>
                    <a:pt x="126498" y="227787"/>
                  </a:lnTo>
                  <a:lnTo>
                    <a:pt x="124508" y="237640"/>
                  </a:lnTo>
                  <a:lnTo>
                    <a:pt x="119084" y="245686"/>
                  </a:lnTo>
                  <a:lnTo>
                    <a:pt x="111038" y="251109"/>
                  </a:lnTo>
                  <a:lnTo>
                    <a:pt x="101188" y="253098"/>
                  </a:lnTo>
                  <a:lnTo>
                    <a:pt x="168730" y="253098"/>
                  </a:lnTo>
                  <a:lnTo>
                    <a:pt x="158883" y="251109"/>
                  </a:lnTo>
                  <a:lnTo>
                    <a:pt x="150839" y="245686"/>
                  </a:lnTo>
                  <a:lnTo>
                    <a:pt x="145415" y="237640"/>
                  </a:lnTo>
                  <a:lnTo>
                    <a:pt x="143426" y="227787"/>
                  </a:lnTo>
                  <a:lnTo>
                    <a:pt x="143426" y="42176"/>
                  </a:lnTo>
                  <a:lnTo>
                    <a:pt x="145362" y="32588"/>
                  </a:lnTo>
                  <a:lnTo>
                    <a:pt x="145415" y="32328"/>
                  </a:lnTo>
                  <a:lnTo>
                    <a:pt x="150839" y="24282"/>
                  </a:lnTo>
                  <a:lnTo>
                    <a:pt x="158883" y="18855"/>
                  </a:lnTo>
                  <a:lnTo>
                    <a:pt x="168730" y="16865"/>
                  </a:lnTo>
                  <a:close/>
                </a:path>
                <a:path w="270509" h="266700">
                  <a:moveTo>
                    <a:pt x="72241" y="230898"/>
                  </a:moveTo>
                  <a:lnTo>
                    <a:pt x="66704" y="231851"/>
                  </a:lnTo>
                  <a:lnTo>
                    <a:pt x="65012" y="232003"/>
                  </a:lnTo>
                  <a:lnTo>
                    <a:pt x="74190" y="232003"/>
                  </a:lnTo>
                  <a:lnTo>
                    <a:pt x="72241" y="230898"/>
                  </a:lnTo>
                  <a:close/>
                </a:path>
                <a:path w="270509" h="266700">
                  <a:moveTo>
                    <a:pt x="168730" y="0"/>
                  </a:moveTo>
                  <a:lnTo>
                    <a:pt x="158714" y="1197"/>
                  </a:lnTo>
                  <a:lnTo>
                    <a:pt x="149567" y="4598"/>
                  </a:lnTo>
                  <a:lnTo>
                    <a:pt x="141565" y="9917"/>
                  </a:lnTo>
                  <a:lnTo>
                    <a:pt x="134987" y="16865"/>
                  </a:lnTo>
                  <a:lnTo>
                    <a:pt x="168730" y="16865"/>
                  </a:lnTo>
                  <a:lnTo>
                    <a:pt x="178064" y="18639"/>
                  </a:lnTo>
                  <a:lnTo>
                    <a:pt x="194214" y="42176"/>
                  </a:lnTo>
                  <a:lnTo>
                    <a:pt x="194342" y="43281"/>
                  </a:lnTo>
                  <a:lnTo>
                    <a:pt x="196927" y="46291"/>
                  </a:lnTo>
                  <a:lnTo>
                    <a:pt x="197231" y="46291"/>
                  </a:lnTo>
                  <a:lnTo>
                    <a:pt x="200433" y="47142"/>
                  </a:lnTo>
                  <a:lnTo>
                    <a:pt x="219407" y="71704"/>
                  </a:lnTo>
                  <a:lnTo>
                    <a:pt x="219402" y="73342"/>
                  </a:lnTo>
                  <a:lnTo>
                    <a:pt x="219228" y="74980"/>
                  </a:lnTo>
                  <a:lnTo>
                    <a:pt x="218292" y="79712"/>
                  </a:lnTo>
                  <a:lnTo>
                    <a:pt x="218198" y="80568"/>
                  </a:lnTo>
                  <a:lnTo>
                    <a:pt x="220418" y="84581"/>
                  </a:lnTo>
                  <a:lnTo>
                    <a:pt x="220653" y="84581"/>
                  </a:lnTo>
                  <a:lnTo>
                    <a:pt x="224406" y="86055"/>
                  </a:lnTo>
                  <a:lnTo>
                    <a:pt x="240496" y="109677"/>
                  </a:lnTo>
                  <a:lnTo>
                    <a:pt x="240496" y="112420"/>
                  </a:lnTo>
                  <a:lnTo>
                    <a:pt x="240004" y="115112"/>
                  </a:lnTo>
                  <a:lnTo>
                    <a:pt x="238193" y="120802"/>
                  </a:lnTo>
                  <a:lnTo>
                    <a:pt x="239185" y="124332"/>
                  </a:lnTo>
                  <a:lnTo>
                    <a:pt x="253102" y="151853"/>
                  </a:lnTo>
                  <a:lnTo>
                    <a:pt x="251963" y="160587"/>
                  </a:lnTo>
                  <a:lnTo>
                    <a:pt x="248737" y="168475"/>
                  </a:lnTo>
                  <a:lnTo>
                    <a:pt x="243713" y="175224"/>
                  </a:lnTo>
                  <a:lnTo>
                    <a:pt x="237177" y="180543"/>
                  </a:lnTo>
                  <a:lnTo>
                    <a:pt x="233645" y="182702"/>
                  </a:lnTo>
                  <a:lnTo>
                    <a:pt x="232222" y="187185"/>
                  </a:lnTo>
                  <a:lnTo>
                    <a:pt x="233823" y="190931"/>
                  </a:lnTo>
                  <a:lnTo>
                    <a:pt x="235365" y="194614"/>
                  </a:lnTo>
                  <a:lnTo>
                    <a:pt x="236175" y="198475"/>
                  </a:lnTo>
                  <a:lnTo>
                    <a:pt x="236175" y="202476"/>
                  </a:lnTo>
                  <a:lnTo>
                    <a:pt x="233852" y="213963"/>
                  </a:lnTo>
                  <a:lnTo>
                    <a:pt x="227521" y="223350"/>
                  </a:lnTo>
                  <a:lnTo>
                    <a:pt x="218134" y="229681"/>
                  </a:lnTo>
                  <a:lnTo>
                    <a:pt x="206648" y="232003"/>
                  </a:lnTo>
                  <a:lnTo>
                    <a:pt x="241726" y="232003"/>
                  </a:lnTo>
                  <a:lnTo>
                    <a:pt x="249455" y="220539"/>
                  </a:lnTo>
                  <a:lnTo>
                    <a:pt x="253102" y="202476"/>
                  </a:lnTo>
                  <a:lnTo>
                    <a:pt x="253102" y="198475"/>
                  </a:lnTo>
                  <a:lnTo>
                    <a:pt x="252571" y="194614"/>
                  </a:lnTo>
                  <a:lnTo>
                    <a:pt x="251636" y="190931"/>
                  </a:lnTo>
                  <a:lnTo>
                    <a:pt x="255214" y="187185"/>
                  </a:lnTo>
                  <a:lnTo>
                    <a:pt x="259206" y="183077"/>
                  </a:lnTo>
                  <a:lnTo>
                    <a:pt x="264990" y="173782"/>
                  </a:lnTo>
                  <a:lnTo>
                    <a:pt x="268678" y="163279"/>
                  </a:lnTo>
                  <a:lnTo>
                    <a:pt x="269974" y="151853"/>
                  </a:lnTo>
                  <a:lnTo>
                    <a:pt x="269053" y="142206"/>
                  </a:lnTo>
                  <a:lnTo>
                    <a:pt x="266402" y="133159"/>
                  </a:lnTo>
                  <a:lnTo>
                    <a:pt x="262188" y="124893"/>
                  </a:lnTo>
                  <a:lnTo>
                    <a:pt x="256579" y="117589"/>
                  </a:lnTo>
                  <a:lnTo>
                    <a:pt x="257034" y="115112"/>
                  </a:lnTo>
                  <a:lnTo>
                    <a:pt x="257313" y="112420"/>
                  </a:lnTo>
                  <a:lnTo>
                    <a:pt x="257318" y="109677"/>
                  </a:lnTo>
                  <a:lnTo>
                    <a:pt x="255795" y="98404"/>
                  </a:lnTo>
                  <a:lnTo>
                    <a:pt x="251499" y="88277"/>
                  </a:lnTo>
                  <a:lnTo>
                    <a:pt x="244839" y="79712"/>
                  </a:lnTo>
                  <a:lnTo>
                    <a:pt x="236225" y="73126"/>
                  </a:lnTo>
                  <a:lnTo>
                    <a:pt x="236225" y="71704"/>
                  </a:lnTo>
                  <a:lnTo>
                    <a:pt x="234277" y="58993"/>
                  </a:lnTo>
                  <a:lnTo>
                    <a:pt x="228830" y="47836"/>
                  </a:lnTo>
                  <a:lnTo>
                    <a:pt x="220475" y="38834"/>
                  </a:lnTo>
                  <a:lnTo>
                    <a:pt x="209807" y="32588"/>
                  </a:lnTo>
                  <a:lnTo>
                    <a:pt x="204377" y="19620"/>
                  </a:lnTo>
                  <a:lnTo>
                    <a:pt x="195144" y="9293"/>
                  </a:lnTo>
                  <a:lnTo>
                    <a:pt x="182974" y="2466"/>
                  </a:lnTo>
                  <a:lnTo>
                    <a:pt x="168730" y="0"/>
                  </a:lnTo>
                  <a:close/>
                </a:path>
              </a:pathLst>
            </a:custGeom>
            <a:solidFill>
              <a:srgbClr val="26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99000" y="5145885"/>
            <a:ext cx="390525" cy="381000"/>
            <a:chOff x="5800725" y="4924425"/>
            <a:chExt cx="390525" cy="381000"/>
          </a:xfrm>
        </p:grpSpPr>
        <p:sp>
          <p:nvSpPr>
            <p:cNvPr id="15" name="object 15"/>
            <p:cNvSpPr/>
            <p:nvPr/>
          </p:nvSpPr>
          <p:spPr>
            <a:xfrm>
              <a:off x="5805487" y="49291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49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49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5487" y="49291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31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31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49"/>
                  </a:lnTo>
                  <a:lnTo>
                    <a:pt x="380644" y="323443"/>
                  </a:lnTo>
                  <a:lnTo>
                    <a:pt x="379933" y="326999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697"/>
                  </a:lnTo>
                  <a:lnTo>
                    <a:pt x="9309" y="346925"/>
                  </a:lnTo>
                  <a:lnTo>
                    <a:pt x="4203" y="337362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6999"/>
                  </a:lnTo>
                  <a:lnTo>
                    <a:pt x="355" y="323443"/>
                  </a:lnTo>
                  <a:lnTo>
                    <a:pt x="0" y="319849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6236" y="4984254"/>
              <a:ext cx="271145" cy="266700"/>
            </a:xfrm>
            <a:custGeom>
              <a:avLst/>
              <a:gdLst/>
              <a:ahLst/>
              <a:cxnLst/>
              <a:rect l="l" t="t" r="r" b="b"/>
              <a:pathLst>
                <a:path w="271145" h="266700">
                  <a:moveTo>
                    <a:pt x="205046" y="193078"/>
                  </a:moveTo>
                  <a:lnTo>
                    <a:pt x="181114" y="193078"/>
                  </a:lnTo>
                  <a:lnTo>
                    <a:pt x="254786" y="266699"/>
                  </a:lnTo>
                  <a:lnTo>
                    <a:pt x="268287" y="266699"/>
                  </a:lnTo>
                  <a:lnTo>
                    <a:pt x="270763" y="264223"/>
                  </a:lnTo>
                  <a:lnTo>
                    <a:pt x="270763" y="258838"/>
                  </a:lnTo>
                  <a:lnTo>
                    <a:pt x="205046" y="193078"/>
                  </a:lnTo>
                  <a:close/>
                </a:path>
                <a:path w="271145" h="266700">
                  <a:moveTo>
                    <a:pt x="109677" y="0"/>
                  </a:moveTo>
                  <a:lnTo>
                    <a:pt x="66978" y="8616"/>
                  </a:lnTo>
                  <a:lnTo>
                    <a:pt x="32116" y="32116"/>
                  </a:lnTo>
                  <a:lnTo>
                    <a:pt x="8616" y="66978"/>
                  </a:lnTo>
                  <a:lnTo>
                    <a:pt x="0" y="109677"/>
                  </a:lnTo>
                  <a:lnTo>
                    <a:pt x="8616" y="152371"/>
                  </a:lnTo>
                  <a:lnTo>
                    <a:pt x="32116" y="187232"/>
                  </a:lnTo>
                  <a:lnTo>
                    <a:pt x="66978" y="210736"/>
                  </a:lnTo>
                  <a:lnTo>
                    <a:pt x="109677" y="219354"/>
                  </a:lnTo>
                  <a:lnTo>
                    <a:pt x="129637" y="217547"/>
                  </a:lnTo>
                  <a:lnTo>
                    <a:pt x="148399" y="212339"/>
                  </a:lnTo>
                  <a:lnTo>
                    <a:pt x="165637" y="204047"/>
                  </a:lnTo>
                  <a:lnTo>
                    <a:pt x="167823" y="202476"/>
                  </a:lnTo>
                  <a:lnTo>
                    <a:pt x="103581" y="202476"/>
                  </a:lnTo>
                  <a:lnTo>
                    <a:pt x="97548" y="201879"/>
                  </a:lnTo>
                  <a:lnTo>
                    <a:pt x="53047" y="183451"/>
                  </a:lnTo>
                  <a:lnTo>
                    <a:pt x="26263" y="150825"/>
                  </a:lnTo>
                  <a:lnTo>
                    <a:pt x="16878" y="115760"/>
                  </a:lnTo>
                  <a:lnTo>
                    <a:pt x="16878" y="103581"/>
                  </a:lnTo>
                  <a:lnTo>
                    <a:pt x="29121" y="63182"/>
                  </a:lnTo>
                  <a:lnTo>
                    <a:pt x="63182" y="29133"/>
                  </a:lnTo>
                  <a:lnTo>
                    <a:pt x="103581" y="16865"/>
                  </a:lnTo>
                  <a:lnTo>
                    <a:pt x="164613" y="16865"/>
                  </a:lnTo>
                  <a:lnTo>
                    <a:pt x="152376" y="8616"/>
                  </a:lnTo>
                  <a:lnTo>
                    <a:pt x="109677" y="0"/>
                  </a:lnTo>
                  <a:close/>
                </a:path>
                <a:path w="271145" h="266700">
                  <a:moveTo>
                    <a:pt x="164613" y="16865"/>
                  </a:moveTo>
                  <a:lnTo>
                    <a:pt x="115773" y="16865"/>
                  </a:lnTo>
                  <a:lnTo>
                    <a:pt x="121805" y="17462"/>
                  </a:lnTo>
                  <a:lnTo>
                    <a:pt x="133756" y="19837"/>
                  </a:lnTo>
                  <a:lnTo>
                    <a:pt x="170992" y="39750"/>
                  </a:lnTo>
                  <a:lnTo>
                    <a:pt x="197751" y="79794"/>
                  </a:lnTo>
                  <a:lnTo>
                    <a:pt x="202476" y="103581"/>
                  </a:lnTo>
                  <a:lnTo>
                    <a:pt x="202476" y="115760"/>
                  </a:lnTo>
                  <a:lnTo>
                    <a:pt x="190233" y="156171"/>
                  </a:lnTo>
                  <a:lnTo>
                    <a:pt x="156171" y="190220"/>
                  </a:lnTo>
                  <a:lnTo>
                    <a:pt x="115773" y="202476"/>
                  </a:lnTo>
                  <a:lnTo>
                    <a:pt x="167823" y="202476"/>
                  </a:lnTo>
                  <a:lnTo>
                    <a:pt x="180902" y="193078"/>
                  </a:lnTo>
                  <a:lnTo>
                    <a:pt x="205046" y="193078"/>
                  </a:lnTo>
                  <a:lnTo>
                    <a:pt x="192989" y="181013"/>
                  </a:lnTo>
                  <a:lnTo>
                    <a:pt x="204052" y="165625"/>
                  </a:lnTo>
                  <a:lnTo>
                    <a:pt x="212343" y="148388"/>
                  </a:lnTo>
                  <a:lnTo>
                    <a:pt x="217549" y="129629"/>
                  </a:lnTo>
                  <a:lnTo>
                    <a:pt x="219354" y="109677"/>
                  </a:lnTo>
                  <a:lnTo>
                    <a:pt x="210738" y="66978"/>
                  </a:lnTo>
                  <a:lnTo>
                    <a:pt x="187237" y="32116"/>
                  </a:lnTo>
                  <a:lnTo>
                    <a:pt x="164613" y="16865"/>
                  </a:lnTo>
                  <a:close/>
                </a:path>
              </a:pathLst>
            </a:custGeom>
            <a:solidFill>
              <a:srgbClr val="26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 descr="A diagram of a diagram of a gear&#10;&#10;AI-generated content may be incorrect.">
            <a:extLst>
              <a:ext uri="{FF2B5EF4-FFF2-40B4-BE49-F238E27FC236}">
                <a16:creationId xmlns:a16="http://schemas.microsoft.com/office/drawing/2014/main" id="{F2013269-2233-A3F1-49AC-69D0DC34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8" y="1273877"/>
            <a:ext cx="10329452" cy="124794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423068"/>
            <a:ext cx="4015104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80" dirty="0"/>
              <a:t>Data</a:t>
            </a:r>
            <a:r>
              <a:rPr spc="-130" dirty="0"/>
              <a:t> </a:t>
            </a:r>
            <a:r>
              <a:rPr spc="-229" dirty="0"/>
              <a:t>Preprocessing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28377" y="1177925"/>
            <a:ext cx="6705600" cy="67465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30" dirty="0">
                <a:solidFill>
                  <a:srgbClr val="262424"/>
                </a:solidFill>
                <a:latin typeface="Georgia"/>
                <a:cs typeface="Georgia"/>
              </a:rPr>
              <a:t>Data</a:t>
            </a:r>
            <a:r>
              <a:rPr sz="2400" b="1" spc="-4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Loading</a:t>
            </a:r>
            <a:endParaRPr sz="2400" dirty="0">
              <a:latin typeface="Georgia"/>
              <a:cs typeface="Georgia"/>
            </a:endParaRPr>
          </a:p>
          <a:p>
            <a:pPr marL="12700" marR="611505">
              <a:lnSpc>
                <a:spcPct val="134300"/>
              </a:lnSpc>
              <a:spcBef>
                <a:spcPts val="670"/>
              </a:spcBef>
            </a:pP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Loaded</a:t>
            </a:r>
            <a:r>
              <a:rPr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HR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dataset</a:t>
            </a:r>
            <a:r>
              <a:rPr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262424"/>
                </a:solidFill>
                <a:latin typeface="Verdana"/>
                <a:cs typeface="Verdana"/>
              </a:rPr>
              <a:t>5000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rows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20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columns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including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salary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performance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metrics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90" dirty="0">
                <a:solidFill>
                  <a:srgbClr val="262424"/>
                </a:solidFill>
                <a:latin typeface="Georgia"/>
                <a:cs typeface="Georgia"/>
              </a:rPr>
              <a:t>Missing</a:t>
            </a:r>
            <a:r>
              <a:rPr sz="2400" b="1" spc="-4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30" dirty="0">
                <a:solidFill>
                  <a:srgbClr val="262424"/>
                </a:solidFill>
                <a:latin typeface="Georgia"/>
                <a:cs typeface="Georgia"/>
              </a:rPr>
              <a:t>Value</a:t>
            </a:r>
            <a:r>
              <a:rPr sz="2400" b="1" spc="-4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Handling</a:t>
            </a:r>
            <a:endParaRPr sz="2400" dirty="0">
              <a:latin typeface="Georgia"/>
              <a:cs typeface="Georgia"/>
            </a:endParaRPr>
          </a:p>
          <a:p>
            <a:pPr marL="12700" marR="182245">
              <a:lnSpc>
                <a:spcPct val="134300"/>
              </a:lnSpc>
              <a:spcBef>
                <a:spcPts val="665"/>
              </a:spcBef>
            </a:pP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Identified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imputed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missing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values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in Base_pay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(23),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openingbalance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25" dirty="0">
                <a:solidFill>
                  <a:srgbClr val="262424"/>
                </a:solidFill>
                <a:latin typeface="Verdana"/>
                <a:cs typeface="Verdana"/>
              </a:rPr>
              <a:t>(1476),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Total_Sales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0" dirty="0">
                <a:solidFill>
                  <a:srgbClr val="262424"/>
                </a:solidFill>
                <a:latin typeface="Verdana"/>
                <a:cs typeface="Verdana"/>
              </a:rPr>
              <a:t>(8)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using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median imputation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100" dirty="0">
                <a:solidFill>
                  <a:srgbClr val="262424"/>
                </a:solidFill>
                <a:latin typeface="Georgia"/>
                <a:cs typeface="Georgia"/>
              </a:rPr>
              <a:t>Categorical</a:t>
            </a:r>
            <a:r>
              <a:rPr sz="2400" b="1" spc="-2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Encoding</a:t>
            </a:r>
            <a:endParaRPr sz="2400" dirty="0">
              <a:latin typeface="Georgia"/>
              <a:cs typeface="Georgia"/>
            </a:endParaRPr>
          </a:p>
          <a:p>
            <a:pPr marL="12700" marR="117475">
              <a:lnSpc>
                <a:spcPct val="134300"/>
              </a:lnSpc>
              <a:spcBef>
                <a:spcPts val="745"/>
              </a:spcBef>
            </a:pP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Converted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categorical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variables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like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Gender,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Rating,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Calls,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Billing,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Dependancies,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Type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using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LabelEncoder</a:t>
            </a:r>
            <a:endParaRPr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105" dirty="0">
                <a:solidFill>
                  <a:srgbClr val="262424"/>
                </a:solidFill>
                <a:latin typeface="Georgia"/>
                <a:cs typeface="Georgia"/>
              </a:rPr>
              <a:t>Outlier</a:t>
            </a:r>
            <a:r>
              <a:rPr sz="2400" b="1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Treatment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29600"/>
              </a:lnSpc>
              <a:spcBef>
                <a:spcPts val="819"/>
              </a:spcBef>
            </a:pPr>
            <a:r>
              <a:rPr spc="-30" dirty="0">
                <a:solidFill>
                  <a:srgbClr val="262424"/>
                </a:solidFill>
                <a:latin typeface="Verdana"/>
                <a:cs typeface="Verdana"/>
              </a:rPr>
              <a:t>Applied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Winsorization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handle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outliers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by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limiting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extreme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values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reduce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their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effect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25" name="Picture 24" descr="A blue cube with many small cubes&#10;&#10;AI-generated content may be incorrect.">
            <a:extLst>
              <a:ext uri="{FF2B5EF4-FFF2-40B4-BE49-F238E27FC236}">
                <a16:creationId xmlns:a16="http://schemas.microsoft.com/office/drawing/2014/main" id="{E749EF09-5B2F-5FA3-C8D3-24F24125D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87525"/>
            <a:ext cx="3200400" cy="5334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985166"/>
            <a:ext cx="611251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290" dirty="0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sz="3600" spc="-10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600" spc="-215" dirty="0">
                <a:latin typeface="Verdana" panose="020B0604030504040204" pitchFamily="34" charset="0"/>
                <a:ea typeface="Verdana" panose="020B0604030504040204" pitchFamily="34" charset="0"/>
              </a:rPr>
              <a:t>Selection</a:t>
            </a:r>
            <a:r>
              <a:rPr sz="3600" spc="-9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600" spc="-254" dirty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sz="3600" spc="-9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600" spc="-140" dirty="0">
                <a:latin typeface="Verdana" panose="020B0604030504040204" pitchFamily="34" charset="0"/>
                <a:ea typeface="Verdana" panose="020B0604030504040204" pitchFamily="34" charset="0"/>
              </a:rPr>
              <a:t>Scaling</a:t>
            </a:r>
          </a:p>
        </p:txBody>
      </p:sp>
      <p:sp>
        <p:nvSpPr>
          <p:cNvPr id="7" name="object 7"/>
          <p:cNvSpPr/>
          <p:nvPr/>
        </p:nvSpPr>
        <p:spPr>
          <a:xfrm>
            <a:off x="2390775" y="2947987"/>
            <a:ext cx="8353425" cy="9525"/>
          </a:xfrm>
          <a:custGeom>
            <a:avLst/>
            <a:gdLst/>
            <a:ahLst/>
            <a:cxnLst/>
            <a:rect l="l" t="t" r="r" b="b"/>
            <a:pathLst>
              <a:path w="8353425" h="9525">
                <a:moveTo>
                  <a:pt x="83465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346529" y="9525"/>
                </a:lnTo>
                <a:lnTo>
                  <a:pt x="8348776" y="9055"/>
                </a:lnTo>
                <a:lnTo>
                  <a:pt x="8352498" y="7200"/>
                </a:lnTo>
                <a:lnTo>
                  <a:pt x="8353425" y="6083"/>
                </a:lnTo>
                <a:lnTo>
                  <a:pt x="8353425" y="3454"/>
                </a:lnTo>
                <a:lnTo>
                  <a:pt x="8352498" y="2324"/>
                </a:lnTo>
                <a:lnTo>
                  <a:pt x="8348776" y="457"/>
                </a:lnTo>
                <a:lnTo>
                  <a:pt x="8346529" y="0"/>
                </a:lnTo>
                <a:close/>
              </a:path>
            </a:pathLst>
          </a:custGeom>
          <a:solidFill>
            <a:srgbClr val="B1D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95750" y="4033837"/>
            <a:ext cx="6648450" cy="9525"/>
          </a:xfrm>
          <a:custGeom>
            <a:avLst/>
            <a:gdLst/>
            <a:ahLst/>
            <a:cxnLst/>
            <a:rect l="l" t="t" r="r" b="b"/>
            <a:pathLst>
              <a:path w="6648450" h="9525">
                <a:moveTo>
                  <a:pt x="6641553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641553" y="9525"/>
                </a:lnTo>
                <a:lnTo>
                  <a:pt x="6643801" y="9055"/>
                </a:lnTo>
                <a:lnTo>
                  <a:pt x="6647522" y="7200"/>
                </a:lnTo>
                <a:lnTo>
                  <a:pt x="6648450" y="6083"/>
                </a:lnTo>
                <a:lnTo>
                  <a:pt x="6648450" y="3454"/>
                </a:lnTo>
                <a:lnTo>
                  <a:pt x="6647522" y="2324"/>
                </a:lnTo>
                <a:lnTo>
                  <a:pt x="6643801" y="457"/>
                </a:lnTo>
                <a:lnTo>
                  <a:pt x="6641553" y="0"/>
                </a:lnTo>
                <a:close/>
              </a:path>
            </a:pathLst>
          </a:custGeom>
          <a:solidFill>
            <a:srgbClr val="B1D4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5800" y="2076894"/>
            <a:ext cx="10210800" cy="2664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sz="2000" b="1" spc="-14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Feature</a:t>
            </a:r>
            <a:r>
              <a:rPr sz="2000" b="1" spc="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2000" b="1" spc="-1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Selection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Selected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key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predictors: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Total_Sales,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Bonus,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Unit_Price,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Months,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Volume,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Low</a:t>
            </a:r>
            <a:endParaRPr lang="en-US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q"/>
            </a:pPr>
            <a:r>
              <a:rPr sz="2000" b="1" spc="-10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Train-</a:t>
            </a:r>
            <a:r>
              <a:rPr sz="2000" b="1" spc="-13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Test</a:t>
            </a:r>
            <a:r>
              <a:rPr sz="2000" b="1" spc="-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 </a:t>
            </a:r>
            <a:r>
              <a:rPr sz="2000" b="1" spc="-2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Split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Split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data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into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80%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training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(4000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samples)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20%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testing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0" dirty="0">
                <a:solidFill>
                  <a:srgbClr val="262424"/>
                </a:solidFill>
                <a:latin typeface="Verdana"/>
                <a:cs typeface="Verdana"/>
              </a:rPr>
              <a:t>(1000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samples)</a:t>
            </a:r>
            <a:endParaRPr lang="en-US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q"/>
            </a:pPr>
            <a:r>
              <a:rPr sz="2000" b="1" spc="-4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Georgia"/>
              </a:rPr>
              <a:t>Standardization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pc="-30" dirty="0">
                <a:solidFill>
                  <a:srgbClr val="262424"/>
                </a:solidFill>
                <a:latin typeface="Verdana"/>
                <a:cs typeface="Verdana"/>
              </a:rPr>
              <a:t>Applied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StandardScaler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normalize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features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262424"/>
                </a:solidFill>
                <a:latin typeface="Verdana"/>
                <a:cs typeface="Verdana"/>
              </a:rPr>
              <a:t>better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performance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22" name="Picture 21" descr="A diagram of a graph&#10;&#10;AI-generated content may be incorrect.">
            <a:extLst>
              <a:ext uri="{FF2B5EF4-FFF2-40B4-BE49-F238E27FC236}">
                <a16:creationId xmlns:a16="http://schemas.microsoft.com/office/drawing/2014/main" id="{7710265D-3C6F-A530-2632-6748E78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5390903"/>
            <a:ext cx="10058400" cy="22184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423068"/>
            <a:ext cx="674370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Model</a:t>
            </a:r>
            <a:r>
              <a:rPr spc="-120" dirty="0"/>
              <a:t> </a:t>
            </a:r>
            <a:r>
              <a:rPr spc="-275" dirty="0"/>
              <a:t>Performance</a:t>
            </a:r>
            <a:r>
              <a:rPr spc="-120" dirty="0"/>
              <a:t> </a:t>
            </a:r>
            <a:r>
              <a:rPr spc="-229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56353" y="988854"/>
            <a:ext cx="9873724" cy="5664370"/>
            <a:chOff x="956353" y="1515726"/>
            <a:chExt cx="9873724" cy="5352321"/>
          </a:xfrm>
        </p:grpSpPr>
        <p:sp>
          <p:nvSpPr>
            <p:cNvPr id="4" name="object 4"/>
            <p:cNvSpPr/>
            <p:nvPr/>
          </p:nvSpPr>
          <p:spPr>
            <a:xfrm>
              <a:off x="1037107" y="6792151"/>
              <a:ext cx="9792970" cy="0"/>
            </a:xfrm>
            <a:custGeom>
              <a:avLst/>
              <a:gdLst/>
              <a:ahLst/>
              <a:cxnLst/>
              <a:rect l="l" t="t" r="r" b="b"/>
              <a:pathLst>
                <a:path w="9792970">
                  <a:moveTo>
                    <a:pt x="0" y="0"/>
                  </a:moveTo>
                  <a:lnTo>
                    <a:pt x="9792779" y="0"/>
                  </a:lnTo>
                </a:path>
              </a:pathLst>
            </a:custGeom>
            <a:ln w="1346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7107" y="5028860"/>
              <a:ext cx="9792970" cy="0"/>
            </a:xfrm>
            <a:custGeom>
              <a:avLst/>
              <a:gdLst/>
              <a:ahLst/>
              <a:cxnLst/>
              <a:rect l="l" t="t" r="r" b="b"/>
              <a:pathLst>
                <a:path w="9792970">
                  <a:moveTo>
                    <a:pt x="0" y="0"/>
                  </a:moveTo>
                  <a:lnTo>
                    <a:pt x="9792779" y="0"/>
                  </a:lnTo>
                </a:path>
              </a:pathLst>
            </a:custGeom>
            <a:ln w="1346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7107" y="3279018"/>
              <a:ext cx="9792970" cy="0"/>
            </a:xfrm>
            <a:custGeom>
              <a:avLst/>
              <a:gdLst/>
              <a:ahLst/>
              <a:cxnLst/>
              <a:rect l="l" t="t" r="r" b="b"/>
              <a:pathLst>
                <a:path w="9792970">
                  <a:moveTo>
                    <a:pt x="0" y="0"/>
                  </a:moveTo>
                  <a:lnTo>
                    <a:pt x="9792779" y="0"/>
                  </a:lnTo>
                </a:path>
              </a:pathLst>
            </a:custGeom>
            <a:ln w="1346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7107" y="1515726"/>
              <a:ext cx="9792970" cy="0"/>
            </a:xfrm>
            <a:custGeom>
              <a:avLst/>
              <a:gdLst/>
              <a:ahLst/>
              <a:cxnLst/>
              <a:rect l="l" t="t" r="r" b="b"/>
              <a:pathLst>
                <a:path w="9792970">
                  <a:moveTo>
                    <a:pt x="0" y="0"/>
                  </a:moveTo>
                  <a:lnTo>
                    <a:pt x="9792779" y="0"/>
                  </a:lnTo>
                </a:path>
              </a:pathLst>
            </a:custGeom>
            <a:ln w="1346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0662" y="2390647"/>
              <a:ext cx="1292225" cy="4396740"/>
            </a:xfrm>
            <a:custGeom>
              <a:avLst/>
              <a:gdLst/>
              <a:ahLst/>
              <a:cxnLst/>
              <a:rect l="l" t="t" r="r" b="b"/>
              <a:pathLst>
                <a:path w="1292225" h="4396740">
                  <a:moveTo>
                    <a:pt x="1228737" y="0"/>
                  </a:moveTo>
                  <a:lnTo>
                    <a:pt x="67297" y="0"/>
                  </a:lnTo>
                  <a:lnTo>
                    <a:pt x="62877" y="0"/>
                  </a:lnTo>
                  <a:lnTo>
                    <a:pt x="58508" y="431"/>
                  </a:lnTo>
                  <a:lnTo>
                    <a:pt x="22834" y="16586"/>
                  </a:lnTo>
                  <a:lnTo>
                    <a:pt x="2159" y="49834"/>
                  </a:lnTo>
                  <a:lnTo>
                    <a:pt x="0" y="62877"/>
                  </a:lnTo>
                  <a:lnTo>
                    <a:pt x="0" y="4396117"/>
                  </a:lnTo>
                  <a:lnTo>
                    <a:pt x="1291615" y="4396117"/>
                  </a:lnTo>
                  <a:lnTo>
                    <a:pt x="1291615" y="62877"/>
                  </a:lnTo>
                  <a:lnTo>
                    <a:pt x="1277810" y="26238"/>
                  </a:lnTo>
                  <a:lnTo>
                    <a:pt x="1245984" y="3429"/>
                  </a:lnTo>
                  <a:lnTo>
                    <a:pt x="1233106" y="431"/>
                  </a:lnTo>
                  <a:lnTo>
                    <a:pt x="1228737" y="0"/>
                  </a:lnTo>
                  <a:close/>
                </a:path>
              </a:pathLst>
            </a:custGeom>
            <a:solidFill>
              <a:srgbClr val="0032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435819" y="2404109"/>
              <a:ext cx="1292225" cy="4382770"/>
            </a:xfrm>
            <a:custGeom>
              <a:avLst/>
              <a:gdLst/>
              <a:ahLst/>
              <a:cxnLst/>
              <a:rect l="l" t="t" r="r" b="b"/>
              <a:pathLst>
                <a:path w="1292225" h="4382770">
                  <a:moveTo>
                    <a:pt x="1228737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31"/>
                  </a:lnTo>
                  <a:lnTo>
                    <a:pt x="22847" y="16586"/>
                  </a:lnTo>
                  <a:lnTo>
                    <a:pt x="2159" y="49834"/>
                  </a:lnTo>
                  <a:lnTo>
                    <a:pt x="0" y="62877"/>
                  </a:lnTo>
                  <a:lnTo>
                    <a:pt x="0" y="4382655"/>
                  </a:lnTo>
                  <a:lnTo>
                    <a:pt x="1291615" y="4382655"/>
                  </a:lnTo>
                  <a:lnTo>
                    <a:pt x="1291615" y="62877"/>
                  </a:lnTo>
                  <a:lnTo>
                    <a:pt x="1277823" y="26225"/>
                  </a:lnTo>
                  <a:lnTo>
                    <a:pt x="1245984" y="3429"/>
                  </a:lnTo>
                  <a:lnTo>
                    <a:pt x="1233106" y="431"/>
                  </a:lnTo>
                  <a:lnTo>
                    <a:pt x="1228737" y="0"/>
                  </a:lnTo>
                  <a:close/>
                </a:path>
              </a:pathLst>
            </a:custGeom>
            <a:solidFill>
              <a:srgbClr val="00466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0977" y="2404109"/>
              <a:ext cx="1292225" cy="4382770"/>
            </a:xfrm>
            <a:custGeom>
              <a:avLst/>
              <a:gdLst/>
              <a:ahLst/>
              <a:cxnLst/>
              <a:rect l="l" t="t" r="r" b="b"/>
              <a:pathLst>
                <a:path w="1292225" h="4382770">
                  <a:moveTo>
                    <a:pt x="1228737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31"/>
                  </a:lnTo>
                  <a:lnTo>
                    <a:pt x="22847" y="16586"/>
                  </a:lnTo>
                  <a:lnTo>
                    <a:pt x="2159" y="49834"/>
                  </a:lnTo>
                  <a:lnTo>
                    <a:pt x="0" y="62877"/>
                  </a:lnTo>
                  <a:lnTo>
                    <a:pt x="0" y="4382655"/>
                  </a:lnTo>
                  <a:lnTo>
                    <a:pt x="1291615" y="4382655"/>
                  </a:lnTo>
                  <a:lnTo>
                    <a:pt x="1291615" y="62877"/>
                  </a:lnTo>
                  <a:lnTo>
                    <a:pt x="1277823" y="26225"/>
                  </a:lnTo>
                  <a:lnTo>
                    <a:pt x="1245984" y="3429"/>
                  </a:lnTo>
                  <a:lnTo>
                    <a:pt x="1233106" y="431"/>
                  </a:lnTo>
                  <a:lnTo>
                    <a:pt x="1228737" y="0"/>
                  </a:lnTo>
                  <a:close/>
                </a:path>
              </a:pathLst>
            </a:custGeom>
            <a:solidFill>
              <a:srgbClr val="005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6147" y="2404109"/>
              <a:ext cx="1292225" cy="4382770"/>
            </a:xfrm>
            <a:custGeom>
              <a:avLst/>
              <a:gdLst/>
              <a:ahLst/>
              <a:cxnLst/>
              <a:rect l="l" t="t" r="r" b="b"/>
              <a:pathLst>
                <a:path w="1292225" h="4382770">
                  <a:moveTo>
                    <a:pt x="1228725" y="0"/>
                  </a:moveTo>
                  <a:lnTo>
                    <a:pt x="67297" y="0"/>
                  </a:lnTo>
                  <a:lnTo>
                    <a:pt x="62877" y="0"/>
                  </a:lnTo>
                  <a:lnTo>
                    <a:pt x="58496" y="431"/>
                  </a:lnTo>
                  <a:lnTo>
                    <a:pt x="22834" y="16586"/>
                  </a:lnTo>
                  <a:lnTo>
                    <a:pt x="2146" y="49834"/>
                  </a:lnTo>
                  <a:lnTo>
                    <a:pt x="0" y="62877"/>
                  </a:lnTo>
                  <a:lnTo>
                    <a:pt x="0" y="4382655"/>
                  </a:lnTo>
                  <a:lnTo>
                    <a:pt x="1291615" y="4382655"/>
                  </a:lnTo>
                  <a:lnTo>
                    <a:pt x="1291615" y="62877"/>
                  </a:lnTo>
                  <a:lnTo>
                    <a:pt x="1277810" y="26225"/>
                  </a:lnTo>
                  <a:lnTo>
                    <a:pt x="1245984" y="3429"/>
                  </a:lnTo>
                  <a:lnTo>
                    <a:pt x="1233106" y="431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006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71305" y="6469113"/>
              <a:ext cx="1292225" cy="318135"/>
            </a:xfrm>
            <a:custGeom>
              <a:avLst/>
              <a:gdLst/>
              <a:ahLst/>
              <a:cxnLst/>
              <a:rect l="l" t="t" r="r" b="b"/>
              <a:pathLst>
                <a:path w="1292225" h="318134">
                  <a:moveTo>
                    <a:pt x="1228725" y="0"/>
                  </a:moveTo>
                  <a:lnTo>
                    <a:pt x="67297" y="0"/>
                  </a:lnTo>
                  <a:lnTo>
                    <a:pt x="62890" y="0"/>
                  </a:lnTo>
                  <a:lnTo>
                    <a:pt x="58508" y="431"/>
                  </a:lnTo>
                  <a:lnTo>
                    <a:pt x="22834" y="16586"/>
                  </a:lnTo>
                  <a:lnTo>
                    <a:pt x="2159" y="49834"/>
                  </a:lnTo>
                  <a:lnTo>
                    <a:pt x="0" y="62877"/>
                  </a:lnTo>
                  <a:lnTo>
                    <a:pt x="0" y="317652"/>
                  </a:lnTo>
                  <a:lnTo>
                    <a:pt x="1291615" y="317652"/>
                  </a:lnTo>
                  <a:lnTo>
                    <a:pt x="1291615" y="62877"/>
                  </a:lnTo>
                  <a:lnTo>
                    <a:pt x="1277810" y="26225"/>
                  </a:lnTo>
                  <a:lnTo>
                    <a:pt x="1245984" y="3429"/>
                  </a:lnTo>
                  <a:lnTo>
                    <a:pt x="1233106" y="431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008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6353" y="1515726"/>
              <a:ext cx="81280" cy="5276850"/>
            </a:xfrm>
            <a:custGeom>
              <a:avLst/>
              <a:gdLst/>
              <a:ahLst/>
              <a:cxnLst/>
              <a:rect l="l" t="t" r="r" b="b"/>
              <a:pathLst>
                <a:path w="81280" h="5276850">
                  <a:moveTo>
                    <a:pt x="80754" y="5276425"/>
                  </a:moveTo>
                  <a:lnTo>
                    <a:pt x="0" y="5276425"/>
                  </a:lnTo>
                </a:path>
                <a:path w="81280" h="5276850">
                  <a:moveTo>
                    <a:pt x="80754" y="3513133"/>
                  </a:moveTo>
                  <a:lnTo>
                    <a:pt x="0" y="3513133"/>
                  </a:lnTo>
                </a:path>
                <a:path w="81280" h="5276850">
                  <a:moveTo>
                    <a:pt x="80754" y="1763291"/>
                  </a:moveTo>
                  <a:lnTo>
                    <a:pt x="0" y="1763291"/>
                  </a:lnTo>
                </a:path>
                <a:path w="81280" h="5276850">
                  <a:moveTo>
                    <a:pt x="80754" y="0"/>
                  </a:moveTo>
                  <a:lnTo>
                    <a:pt x="0" y="0"/>
                  </a:lnTo>
                </a:path>
              </a:pathLst>
            </a:custGeom>
            <a:ln w="2692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37107" y="1522457"/>
              <a:ext cx="0" cy="5271135"/>
            </a:xfrm>
            <a:custGeom>
              <a:avLst/>
              <a:gdLst/>
              <a:ahLst/>
              <a:cxnLst/>
              <a:rect l="l" t="t" r="r" b="b"/>
              <a:pathLst>
                <a:path h="5271134">
                  <a:moveTo>
                    <a:pt x="0" y="5271040"/>
                  </a:moveTo>
                  <a:lnTo>
                    <a:pt x="0" y="0"/>
                  </a:lnTo>
                </a:path>
              </a:pathLst>
            </a:custGeom>
            <a:ln w="2692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6469" y="6786767"/>
              <a:ext cx="7380605" cy="81280"/>
            </a:xfrm>
            <a:custGeom>
              <a:avLst/>
              <a:gdLst/>
              <a:ahLst/>
              <a:cxnLst/>
              <a:rect l="l" t="t" r="r" b="b"/>
              <a:pathLst>
                <a:path w="7380605" h="81279">
                  <a:moveTo>
                    <a:pt x="0" y="0"/>
                  </a:moveTo>
                  <a:lnTo>
                    <a:pt x="0" y="80759"/>
                  </a:lnTo>
                </a:path>
                <a:path w="7380605" h="81279">
                  <a:moveTo>
                    <a:pt x="1845157" y="0"/>
                  </a:moveTo>
                  <a:lnTo>
                    <a:pt x="1845157" y="80759"/>
                  </a:lnTo>
                </a:path>
                <a:path w="7380605" h="81279">
                  <a:moveTo>
                    <a:pt x="3690315" y="0"/>
                  </a:moveTo>
                  <a:lnTo>
                    <a:pt x="3690315" y="80759"/>
                  </a:lnTo>
                </a:path>
                <a:path w="7380605" h="81279">
                  <a:moveTo>
                    <a:pt x="5535447" y="0"/>
                  </a:moveTo>
                  <a:lnTo>
                    <a:pt x="5535447" y="80759"/>
                  </a:lnTo>
                </a:path>
                <a:path w="7380605" h="81279">
                  <a:moveTo>
                    <a:pt x="7380605" y="0"/>
                  </a:moveTo>
                  <a:lnTo>
                    <a:pt x="7380605" y="80759"/>
                  </a:lnTo>
                </a:path>
              </a:pathLst>
            </a:custGeom>
            <a:ln w="2692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3844" y="6786767"/>
              <a:ext cx="9779635" cy="0"/>
            </a:xfrm>
            <a:custGeom>
              <a:avLst/>
              <a:gdLst/>
              <a:ahLst/>
              <a:cxnLst/>
              <a:rect l="l" t="t" r="r" b="b"/>
              <a:pathLst>
                <a:path w="9779635">
                  <a:moveTo>
                    <a:pt x="0" y="0"/>
                  </a:moveTo>
                  <a:lnTo>
                    <a:pt x="9779311" y="0"/>
                  </a:lnTo>
                </a:path>
              </a:pathLst>
            </a:custGeom>
            <a:ln w="2692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1675" y="6359526"/>
            <a:ext cx="9779635" cy="22002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6215">
              <a:lnSpc>
                <a:spcPts val="1664"/>
              </a:lnSpc>
              <a:spcBef>
                <a:spcPts val="130"/>
              </a:spcBef>
            </a:pPr>
            <a:r>
              <a:rPr sz="1450" spc="-50" dirty="0">
                <a:solidFill>
                  <a:srgbClr val="262424"/>
                </a:solidFill>
                <a:latin typeface="Verdana"/>
                <a:cs typeface="Verdana"/>
              </a:rPr>
              <a:t>0</a:t>
            </a:r>
            <a:endParaRPr sz="1450" dirty="0">
              <a:latin typeface="Verdana"/>
              <a:cs typeface="Verdana"/>
            </a:endParaRPr>
          </a:p>
          <a:p>
            <a:pPr marL="979805">
              <a:lnSpc>
                <a:spcPts val="1664"/>
              </a:lnSpc>
              <a:tabLst>
                <a:tab pos="2696845" algn="l"/>
                <a:tab pos="4953000" algn="l"/>
                <a:tab pos="6797040" algn="l"/>
                <a:tab pos="8633460" algn="l"/>
              </a:tabLst>
            </a:pPr>
            <a:r>
              <a:rPr sz="1450" spc="-50" dirty="0">
                <a:solidFill>
                  <a:srgbClr val="262424"/>
                </a:solidFill>
                <a:latin typeface="Verdana"/>
                <a:cs typeface="Verdana"/>
              </a:rPr>
              <a:t>Random</a:t>
            </a:r>
            <a:r>
              <a:rPr sz="14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262424"/>
                </a:solidFill>
                <a:latin typeface="Verdana"/>
                <a:cs typeface="Verdana"/>
              </a:rPr>
              <a:t>Forest</a:t>
            </a:r>
            <a:r>
              <a:rPr sz="1450" dirty="0">
                <a:solidFill>
                  <a:srgbClr val="262424"/>
                </a:solidFill>
                <a:latin typeface="Verdana"/>
                <a:cs typeface="Verdana"/>
              </a:rPr>
              <a:t>	</a:t>
            </a:r>
            <a:r>
              <a:rPr sz="1450" spc="-30" dirty="0">
                <a:solidFill>
                  <a:srgbClr val="262424"/>
                </a:solidFill>
                <a:latin typeface="Verdana"/>
                <a:cs typeface="Verdana"/>
              </a:rPr>
              <a:t>Linear</a:t>
            </a:r>
            <a:r>
              <a:rPr sz="14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262424"/>
                </a:solidFill>
                <a:latin typeface="Verdana"/>
                <a:cs typeface="Verdana"/>
              </a:rPr>
              <a:t>Regression</a:t>
            </a:r>
            <a:r>
              <a:rPr sz="1450" dirty="0">
                <a:solidFill>
                  <a:srgbClr val="262424"/>
                </a:solidFill>
                <a:latin typeface="Verdana"/>
                <a:cs typeface="Verdana"/>
              </a:rPr>
              <a:t>	</a:t>
            </a:r>
            <a:r>
              <a:rPr sz="1450" spc="-10" dirty="0">
                <a:solidFill>
                  <a:srgbClr val="262424"/>
                </a:solidFill>
                <a:latin typeface="Verdana"/>
                <a:cs typeface="Verdana"/>
              </a:rPr>
              <a:t>XGBoost</a:t>
            </a:r>
            <a:r>
              <a:rPr sz="1450" dirty="0">
                <a:solidFill>
                  <a:srgbClr val="262424"/>
                </a:solidFill>
                <a:latin typeface="Verdana"/>
                <a:cs typeface="Verdana"/>
              </a:rPr>
              <a:t>	</a:t>
            </a:r>
            <a:r>
              <a:rPr sz="1450" spc="-10" dirty="0">
                <a:solidFill>
                  <a:srgbClr val="262424"/>
                </a:solidFill>
                <a:latin typeface="Verdana"/>
                <a:cs typeface="Verdana"/>
              </a:rPr>
              <a:t>RidgeCV</a:t>
            </a:r>
            <a:r>
              <a:rPr sz="1450" dirty="0">
                <a:solidFill>
                  <a:srgbClr val="262424"/>
                </a:solidFill>
                <a:latin typeface="Verdana"/>
                <a:cs typeface="Verdana"/>
              </a:rPr>
              <a:t>	</a:t>
            </a:r>
            <a:r>
              <a:rPr sz="1450" spc="-10" dirty="0">
                <a:solidFill>
                  <a:srgbClr val="262424"/>
                </a:solidFill>
                <a:latin typeface="Verdana"/>
                <a:cs typeface="Verdana"/>
              </a:rPr>
              <a:t>LassoCV</a:t>
            </a:r>
            <a:endParaRPr sz="1450" dirty="0">
              <a:latin typeface="Verdana"/>
              <a:cs typeface="Verdana"/>
            </a:endParaRPr>
          </a:p>
          <a:p>
            <a:pPr marL="298450" marR="5080" indent="-285750" algn="just">
              <a:lnSpc>
                <a:spcPct val="1343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spc="-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Random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Forest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model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achieved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the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highest </a:t>
            </a:r>
            <a:r>
              <a:rPr spc="-90" dirty="0">
                <a:solidFill>
                  <a:srgbClr val="262424"/>
                </a:solidFill>
                <a:latin typeface="Verdana"/>
                <a:cs typeface="Verdana"/>
              </a:rPr>
              <a:t>R2</a:t>
            </a: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score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0.9995,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indicating </a:t>
            </a:r>
            <a:r>
              <a:rPr spc="-140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pc="2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explains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99.95%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variance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90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pc="-3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salary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predictions.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endParaRPr lang="en-US" spc="-75" dirty="0">
              <a:solidFill>
                <a:srgbClr val="262424"/>
              </a:solidFill>
              <a:latin typeface="Verdana"/>
              <a:cs typeface="Verdana"/>
            </a:endParaRPr>
          </a:p>
          <a:p>
            <a:pPr marL="298450" marR="5080" indent="-285750" algn="just">
              <a:lnSpc>
                <a:spcPct val="1343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Linear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Regression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XGBoost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tied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262424"/>
                </a:solidFill>
                <a:latin typeface="Verdana"/>
                <a:cs typeface="Verdana"/>
              </a:rPr>
              <a:t>second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262424"/>
                </a:solidFill>
                <a:latin typeface="Verdana"/>
                <a:cs typeface="Verdana"/>
              </a:rPr>
              <a:t>place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0.9980,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while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262424"/>
                </a:solidFill>
                <a:latin typeface="Verdana"/>
                <a:cs typeface="Verdana"/>
              </a:rPr>
              <a:t>LassoCV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performed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poorly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262424"/>
                </a:solidFill>
                <a:latin typeface="Verdana"/>
                <a:cs typeface="Verdana"/>
              </a:rPr>
              <a:t>only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0.0732.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991" y="4889906"/>
            <a:ext cx="315595" cy="252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25" dirty="0">
                <a:solidFill>
                  <a:srgbClr val="262424"/>
                </a:solidFill>
                <a:latin typeface="Verdana"/>
                <a:cs typeface="Verdana"/>
              </a:rPr>
              <a:t>0.4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366" y="3139985"/>
            <a:ext cx="306070" cy="252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45" dirty="0">
                <a:solidFill>
                  <a:srgbClr val="262424"/>
                </a:solidFill>
                <a:latin typeface="Verdana"/>
                <a:cs typeface="Verdana"/>
              </a:rPr>
              <a:t>0.8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192" y="1376831"/>
            <a:ext cx="271145" cy="2520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-130" dirty="0">
                <a:solidFill>
                  <a:srgbClr val="262424"/>
                </a:solidFill>
                <a:latin typeface="Verdana"/>
                <a:cs typeface="Verdana"/>
              </a:rPr>
              <a:t>1.2</a:t>
            </a:r>
            <a:endParaRPr sz="145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20" dirty="0"/>
              <a:t>Random</a:t>
            </a:r>
            <a:r>
              <a:rPr spc="-114" dirty="0"/>
              <a:t> </a:t>
            </a:r>
            <a:r>
              <a:rPr spc="-285" dirty="0"/>
              <a:t>Forest</a:t>
            </a:r>
            <a:r>
              <a:rPr spc="-114" dirty="0"/>
              <a:t> </a:t>
            </a:r>
            <a:r>
              <a:rPr spc="-204" dirty="0"/>
              <a:t>Optimization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0" y="1771812"/>
            <a:ext cx="10896600" cy="63841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85210" algn="r">
              <a:lnSpc>
                <a:spcPct val="100000"/>
              </a:lnSpc>
              <a:spcBef>
                <a:spcPts val="120"/>
              </a:spcBef>
            </a:pPr>
            <a:r>
              <a:rPr lang="en-US" sz="1750" b="1" spc="-130" dirty="0">
                <a:solidFill>
                  <a:srgbClr val="262424"/>
                </a:solidFill>
                <a:latin typeface="Georgia"/>
                <a:cs typeface="Georgia"/>
              </a:rPr>
              <a:t>                                       </a:t>
            </a:r>
            <a:r>
              <a:rPr sz="1750" b="1" spc="-130" dirty="0">
                <a:solidFill>
                  <a:srgbClr val="262424"/>
                </a:solidFill>
                <a:latin typeface="Georgia"/>
                <a:cs typeface="Georgia"/>
              </a:rPr>
              <a:t>Best</a:t>
            </a:r>
            <a:r>
              <a:rPr sz="1750" b="1" spc="-3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40" dirty="0">
                <a:solidFill>
                  <a:srgbClr val="262424"/>
                </a:solidFill>
                <a:latin typeface="Georgia"/>
                <a:cs typeface="Georgia"/>
              </a:rPr>
              <a:t>Performance</a:t>
            </a:r>
            <a:endParaRPr sz="1750" dirty="0">
              <a:latin typeface="Georgia"/>
              <a:cs typeface="Georgia"/>
            </a:endParaRPr>
          </a:p>
          <a:p>
            <a:pPr marL="3585210" algn="r">
              <a:lnSpc>
                <a:spcPct val="100000"/>
              </a:lnSpc>
              <a:spcBef>
                <a:spcPts val="1225"/>
              </a:spcBef>
            </a:pP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R2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Score: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0.9994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test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0" dirty="0">
                <a:solidFill>
                  <a:srgbClr val="262424"/>
                </a:solidFill>
                <a:latin typeface="Verdana"/>
                <a:cs typeface="Verdana"/>
              </a:rPr>
              <a:t>data</a:t>
            </a:r>
            <a:endParaRPr dirty="0">
              <a:latin typeface="Verdana"/>
              <a:cs typeface="Verdana"/>
            </a:endParaRPr>
          </a:p>
          <a:p>
            <a:pPr algn="r">
              <a:lnSpc>
                <a:spcPct val="100000"/>
              </a:lnSpc>
            </a:pPr>
            <a:endParaRPr sz="1350" dirty="0">
              <a:latin typeface="Verdana"/>
              <a:cs typeface="Verdana"/>
            </a:endParaRPr>
          </a:p>
          <a:p>
            <a:pPr algn="r"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Verdana"/>
              <a:cs typeface="Verdana"/>
            </a:endParaRPr>
          </a:p>
          <a:p>
            <a:pPr marL="4429125" algn="r">
              <a:lnSpc>
                <a:spcPct val="100000"/>
              </a:lnSpc>
            </a:pPr>
            <a:r>
              <a:rPr sz="1750" b="1" spc="-140" dirty="0">
                <a:solidFill>
                  <a:srgbClr val="262424"/>
                </a:solidFill>
                <a:latin typeface="Georgia"/>
                <a:cs typeface="Georgia"/>
              </a:rPr>
              <a:t>Hyperparameter</a:t>
            </a:r>
            <a:r>
              <a:rPr sz="1750" b="1" spc="-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10" dirty="0">
                <a:solidFill>
                  <a:srgbClr val="262424"/>
                </a:solidFill>
                <a:latin typeface="Georgia"/>
                <a:cs typeface="Georgia"/>
              </a:rPr>
              <a:t>Tuning</a:t>
            </a:r>
            <a:endParaRPr sz="1750" dirty="0">
              <a:latin typeface="Georgia"/>
              <a:cs typeface="Georgia"/>
            </a:endParaRPr>
          </a:p>
          <a:p>
            <a:pPr marL="4429125" algn="r">
              <a:lnSpc>
                <a:spcPct val="100000"/>
              </a:lnSpc>
              <a:spcBef>
                <a:spcPts val="1225"/>
              </a:spcBef>
            </a:pPr>
            <a:r>
              <a:rPr lang="en-US" spc="-40" dirty="0">
                <a:solidFill>
                  <a:srgbClr val="262424"/>
                </a:solidFill>
                <a:latin typeface="Verdana"/>
                <a:cs typeface="Verdana"/>
              </a:rPr>
              <a:t>  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Randomized</a:t>
            </a:r>
            <a:r>
              <a:rPr lang="en-US" spc="-4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0" dirty="0" err="1">
                <a:solidFill>
                  <a:srgbClr val="262424"/>
                </a:solidFill>
                <a:latin typeface="Verdana"/>
                <a:cs typeface="Verdana"/>
              </a:rPr>
              <a:t>SearchCV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5-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fold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cross-validation</a:t>
            </a:r>
            <a:endParaRPr dirty="0">
              <a:latin typeface="Verdana"/>
              <a:cs typeface="Verdana"/>
            </a:endParaRPr>
          </a:p>
          <a:p>
            <a:pPr algn="r">
              <a:lnSpc>
                <a:spcPct val="100000"/>
              </a:lnSpc>
              <a:spcBef>
                <a:spcPts val="1585"/>
              </a:spcBef>
            </a:pPr>
            <a:endParaRPr sz="1350" dirty="0">
              <a:latin typeface="Verdana"/>
              <a:cs typeface="Verdana"/>
            </a:endParaRPr>
          </a:p>
          <a:p>
            <a:pPr marL="5273040" algn="r">
              <a:lnSpc>
                <a:spcPct val="100000"/>
              </a:lnSpc>
              <a:spcBef>
                <a:spcPts val="5"/>
              </a:spcBef>
            </a:pPr>
            <a:r>
              <a:rPr sz="1750" b="1" spc="-110" dirty="0">
                <a:solidFill>
                  <a:srgbClr val="262424"/>
                </a:solidFill>
                <a:latin typeface="Georgia"/>
                <a:cs typeface="Georgia"/>
              </a:rPr>
              <a:t>Optimal</a:t>
            </a:r>
            <a:r>
              <a:rPr sz="1750" b="1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750" b="1" spc="-35" dirty="0">
                <a:solidFill>
                  <a:srgbClr val="262424"/>
                </a:solidFill>
                <a:latin typeface="Georgia"/>
                <a:cs typeface="Georgia"/>
              </a:rPr>
              <a:t>Parameters</a:t>
            </a:r>
            <a:endParaRPr sz="1750" dirty="0">
              <a:latin typeface="Georgia"/>
              <a:cs typeface="Georgia"/>
            </a:endParaRPr>
          </a:p>
          <a:p>
            <a:pPr marL="5273040" algn="r">
              <a:lnSpc>
                <a:spcPct val="100000"/>
              </a:lnSpc>
              <a:spcBef>
                <a:spcPts val="1300"/>
              </a:spcBef>
            </a:pPr>
            <a:r>
              <a:rPr lang="en-IN" spc="-80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lang="en-US" spc="-80" dirty="0">
                <a:solidFill>
                  <a:srgbClr val="262424"/>
                </a:solidFill>
                <a:latin typeface="Verdana"/>
                <a:cs typeface="Verdana"/>
              </a:rPr>
              <a:t>_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estimators=</a:t>
            </a:r>
            <a:r>
              <a:rPr lang="en-US" spc="-80" dirty="0">
                <a:solidFill>
                  <a:srgbClr val="262424"/>
                </a:solidFill>
                <a:latin typeface="Verdana"/>
                <a:cs typeface="Verdana"/>
              </a:rPr>
              <a:t>1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00,</a:t>
            </a: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90" dirty="0">
                <a:solidFill>
                  <a:srgbClr val="262424"/>
                </a:solidFill>
                <a:latin typeface="Verdana"/>
                <a:cs typeface="Verdana"/>
              </a:rPr>
              <a:t>max_depth=20,</a:t>
            </a:r>
            <a:r>
              <a:rPr spc="-2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min_samples_leaf=1</a:t>
            </a:r>
            <a:endParaRPr dirty="0">
              <a:latin typeface="Verdana"/>
              <a:cs typeface="Verdana"/>
            </a:endParaRPr>
          </a:p>
          <a:p>
            <a:pPr algn="r">
              <a:lnSpc>
                <a:spcPct val="100000"/>
              </a:lnSpc>
              <a:spcBef>
                <a:spcPts val="1245"/>
              </a:spcBef>
            </a:pPr>
            <a:endParaRPr dirty="0">
              <a:latin typeface="Verdana"/>
              <a:cs typeface="Verdana"/>
            </a:endParaRPr>
          </a:p>
          <a:p>
            <a:pPr marL="298450" marR="5080" indent="-285750">
              <a:lnSpc>
                <a:spcPct val="131900"/>
              </a:lnSpc>
              <a:buFont typeface="Wingdings" panose="05000000000000000000" pitchFamily="2" charset="2"/>
              <a:buChar char="§"/>
            </a:pPr>
            <a:endParaRPr lang="en-US" sz="1600" spc="-50" dirty="0">
              <a:solidFill>
                <a:srgbClr val="262424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31900"/>
              </a:lnSpc>
              <a:buFont typeface="Wingdings" panose="05000000000000000000" pitchFamily="2" charset="2"/>
              <a:buChar char="§"/>
            </a:pPr>
            <a:endParaRPr lang="en-IN" sz="1600" spc="-50" dirty="0">
              <a:solidFill>
                <a:srgbClr val="262424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31900"/>
              </a:lnSpc>
              <a:buFont typeface="Wingdings" panose="05000000000000000000" pitchFamily="2" charset="2"/>
              <a:buChar char="§"/>
            </a:pPr>
            <a:endParaRPr lang="en-IN" sz="1600" spc="-50" dirty="0">
              <a:solidFill>
                <a:srgbClr val="262424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31900"/>
              </a:lnSpc>
              <a:buFont typeface="Wingdings" panose="05000000000000000000" pitchFamily="2" charset="2"/>
              <a:buChar char="§"/>
            </a:pPr>
            <a:endParaRPr lang="en-IN" sz="1600" spc="-50" dirty="0">
              <a:solidFill>
                <a:srgbClr val="262424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31900"/>
              </a:lnSpc>
              <a:buFont typeface="Wingdings" panose="05000000000000000000" pitchFamily="2" charset="2"/>
              <a:buChar char="§"/>
            </a:pP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After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identifying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Random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Forest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262424"/>
                </a:solidFill>
                <a:latin typeface="Verdana"/>
                <a:cs typeface="Verdana"/>
              </a:rPr>
              <a:t>as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best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performing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model,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0" dirty="0">
                <a:solidFill>
                  <a:srgbClr val="262424"/>
                </a:solidFill>
                <a:latin typeface="Verdana"/>
                <a:cs typeface="Verdana"/>
              </a:rPr>
              <a:t>we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further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optimized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8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through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hyperparameter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tuning.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endParaRPr lang="en-US" spc="-65" dirty="0">
              <a:solidFill>
                <a:srgbClr val="262424"/>
              </a:solidFill>
              <a:latin typeface="Verdana"/>
              <a:cs typeface="Verdana"/>
            </a:endParaRPr>
          </a:p>
          <a:p>
            <a:pPr marL="298450" marR="5080" indent="-285750">
              <a:lnSpc>
                <a:spcPct val="131900"/>
              </a:lnSpc>
              <a:buFont typeface="Wingdings" panose="05000000000000000000" pitchFamily="2" charset="2"/>
              <a:buChar char="§"/>
            </a:pP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The 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tuned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achieved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an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impressive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R2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score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0.9996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training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data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0.9994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testing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data,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demonstrating</a:t>
            </a:r>
            <a:r>
              <a:rPr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excellent </a:t>
            </a:r>
            <a:r>
              <a:rPr spc="-45" dirty="0">
                <a:solidFill>
                  <a:srgbClr val="262424"/>
                </a:solidFill>
                <a:latin typeface="Verdana"/>
                <a:cs typeface="Verdana"/>
              </a:rPr>
              <a:t>generalization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without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overfitting.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17" name="Picture 16" descr="A group of trees in a forest&#10;&#10;AI-generated content may be incorrect.">
            <a:extLst>
              <a:ext uri="{FF2B5EF4-FFF2-40B4-BE49-F238E27FC236}">
                <a16:creationId xmlns:a16="http://schemas.microsoft.com/office/drawing/2014/main" id="{A41C5B01-CAB3-577B-BFF3-A710A380C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1863725"/>
            <a:ext cx="3962401" cy="379469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0" dirty="0"/>
              <a:t>Feature</a:t>
            </a:r>
            <a:r>
              <a:rPr spc="-125" dirty="0"/>
              <a:t> </a:t>
            </a:r>
            <a:r>
              <a:rPr spc="-260" dirty="0"/>
              <a:t>Importance</a:t>
            </a:r>
            <a:r>
              <a:rPr spc="-110" dirty="0"/>
              <a:t> </a:t>
            </a:r>
            <a:r>
              <a:rPr spc="-175" dirty="0"/>
              <a:t>Analysis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E831AA5-DABC-3AC6-4DC6-F973B934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6207125"/>
            <a:ext cx="10495914" cy="955596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/>
              <a:t>Bonus, Total Sales, and Base Pay emerged as the top drivers influencing Salary prediction.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/>
              <a:t>These features showed the highest contribution to the model's decision-making, as identified through SHAP feature importance analysis.</a:t>
            </a:r>
            <a:endParaRPr lang="en-IN" sz="2400" dirty="0"/>
          </a:p>
        </p:txBody>
      </p:sp>
      <p:sp>
        <p:nvSpPr>
          <p:cNvPr id="20" name="object 20"/>
          <p:cNvSpPr txBox="1"/>
          <p:nvPr/>
        </p:nvSpPr>
        <p:spPr>
          <a:xfrm>
            <a:off x="1043381" y="1772092"/>
            <a:ext cx="2894330" cy="666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endParaRPr sz="17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endParaRPr sz="1350" dirty="0">
              <a:latin typeface="Verdana"/>
              <a:cs typeface="Verdana"/>
            </a:endParaRPr>
          </a:p>
        </p:txBody>
      </p:sp>
      <p:pic>
        <p:nvPicPr>
          <p:cNvPr id="26" name="Picture 2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2BB8222-D12C-049D-CAE2-E66E80EE0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" y="1772092"/>
            <a:ext cx="10842625" cy="4288369"/>
          </a:xfrm>
          <a:prstGeom prst="rect">
            <a:avLst/>
          </a:prstGeom>
          <a:effectLst/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378826"/>
            <a:ext cx="10255250" cy="954107"/>
          </a:xfrm>
          <a:prstGeom prst="rect">
            <a:avLst/>
          </a:prstGeom>
        </p:spPr>
        <p:txBody>
          <a:bodyPr vert="horz" wrap="square" lIns="0" tIns="3162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pc="-254" dirty="0"/>
              <a:t>Model</a:t>
            </a:r>
            <a:r>
              <a:rPr spc="-120" dirty="0"/>
              <a:t> </a:t>
            </a:r>
            <a:r>
              <a:rPr spc="-204" dirty="0"/>
              <a:t>Validation</a:t>
            </a:r>
            <a:r>
              <a:rPr lang="en-US" spc="-204" dirty="0"/>
              <a:t> and Assumptions</a:t>
            </a:r>
            <a:endParaRPr spc="-204" dirty="0"/>
          </a:p>
        </p:txBody>
      </p:sp>
      <p:sp>
        <p:nvSpPr>
          <p:cNvPr id="4" name="object 4"/>
          <p:cNvSpPr txBox="1"/>
          <p:nvPr/>
        </p:nvSpPr>
        <p:spPr>
          <a:xfrm>
            <a:off x="587375" y="3867593"/>
            <a:ext cx="3070225" cy="32598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endParaRPr lang="en-IN" sz="17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400" b="1" spc="-90" dirty="0">
                <a:latin typeface="Georgia"/>
                <a:cs typeface="Georgia"/>
              </a:rPr>
              <a:t>LINEARITY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90" dirty="0">
                <a:latin typeface="Georgia"/>
                <a:cs typeface="Georgia"/>
              </a:rPr>
              <a:t>Actual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b="1" spc="-114" dirty="0">
                <a:latin typeface="Georgia"/>
                <a:cs typeface="Georgia"/>
              </a:rPr>
              <a:t>vs</a:t>
            </a:r>
            <a:r>
              <a:rPr sz="2400" b="1" spc="-50" dirty="0">
                <a:latin typeface="Georgia"/>
                <a:cs typeface="Georgia"/>
              </a:rPr>
              <a:t> </a:t>
            </a:r>
            <a:r>
              <a:rPr sz="2400" b="1" spc="-10" dirty="0">
                <a:latin typeface="Georgia"/>
                <a:cs typeface="Georgia"/>
              </a:rPr>
              <a:t>Predicted</a:t>
            </a:r>
            <a:endParaRPr lang="en-US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1600" spc="-4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spc="-40" dirty="0">
                <a:latin typeface="Verdana"/>
                <a:cs typeface="Verdana"/>
              </a:rPr>
              <a:t>-</a:t>
            </a:r>
            <a:r>
              <a:rPr spc="-40" dirty="0">
                <a:latin typeface="Verdana"/>
                <a:cs typeface="Verdana"/>
              </a:rPr>
              <a:t>Points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clustered</a:t>
            </a:r>
            <a:r>
              <a:rPr spc="-70" dirty="0">
                <a:latin typeface="Verdana"/>
                <a:cs typeface="Verdana"/>
              </a:rPr>
              <a:t> </a:t>
            </a:r>
            <a:r>
              <a:rPr spc="-65" dirty="0">
                <a:latin typeface="Verdana"/>
                <a:cs typeface="Verdana"/>
              </a:rPr>
              <a:t>tightly </a:t>
            </a:r>
            <a:r>
              <a:rPr spc="-45" dirty="0">
                <a:latin typeface="Verdana"/>
                <a:cs typeface="Verdana"/>
              </a:rPr>
              <a:t>along</a:t>
            </a:r>
            <a:r>
              <a:rPr spc="-7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the </a:t>
            </a:r>
            <a:r>
              <a:rPr spc="-55" dirty="0">
                <a:latin typeface="Verdana"/>
                <a:cs typeface="Verdana"/>
              </a:rPr>
              <a:t>diagonal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line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indicate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high</a:t>
            </a:r>
            <a:r>
              <a:rPr spc="-6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prediction </a:t>
            </a:r>
            <a:r>
              <a:rPr spc="-40" dirty="0">
                <a:latin typeface="Verdana"/>
                <a:cs typeface="Verdana"/>
              </a:rPr>
              <a:t>accuracy,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with</a:t>
            </a:r>
            <a:r>
              <a:rPr spc="-80" dirty="0">
                <a:latin typeface="Verdana"/>
                <a:cs typeface="Verdana"/>
              </a:rPr>
              <a:t> </a:t>
            </a:r>
            <a:r>
              <a:rPr spc="-85" dirty="0">
                <a:latin typeface="Verdana"/>
                <a:cs typeface="Verdana"/>
              </a:rPr>
              <a:t>minimal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deviation </a:t>
            </a:r>
            <a:r>
              <a:rPr spc="-40" dirty="0">
                <a:latin typeface="Verdana"/>
                <a:cs typeface="Verdana"/>
              </a:rPr>
              <a:t>between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50" dirty="0">
                <a:latin typeface="Verdana"/>
                <a:cs typeface="Verdana"/>
              </a:rPr>
              <a:t>actual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45" dirty="0">
                <a:latin typeface="Verdana"/>
                <a:cs typeface="Verdana"/>
              </a:rPr>
              <a:t>and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35" dirty="0">
                <a:latin typeface="Verdana"/>
                <a:cs typeface="Verdana"/>
              </a:rPr>
              <a:t>predicted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salary values.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9506" y="3867594"/>
            <a:ext cx="3382039" cy="25721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1750" b="1" spc="-110" dirty="0">
              <a:solidFill>
                <a:srgbClr val="262424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400" b="1" spc="-110" dirty="0">
                <a:solidFill>
                  <a:srgbClr val="262424"/>
                </a:solidFill>
                <a:latin typeface="Georgia"/>
                <a:cs typeface="Georgia"/>
              </a:rPr>
              <a:t>HOMOSCEDASTICITY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10" dirty="0">
                <a:solidFill>
                  <a:srgbClr val="262424"/>
                </a:solidFill>
                <a:latin typeface="Georgia"/>
                <a:cs typeface="Georgia"/>
              </a:rPr>
              <a:t>Residual</a:t>
            </a:r>
            <a:r>
              <a:rPr sz="2400" b="1" spc="-6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Analysis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3100"/>
              </a:lnSpc>
              <a:spcBef>
                <a:spcPts val="690"/>
              </a:spcBef>
            </a:pPr>
            <a:r>
              <a:rPr spc="-4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Residuals</a:t>
            </a:r>
            <a:r>
              <a:rPr spc="-5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(differences</a:t>
            </a:r>
            <a:r>
              <a:rPr spc="-5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pc="-4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between</a:t>
            </a:r>
            <a:r>
              <a:rPr spc="-5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actual </a:t>
            </a:r>
            <a:r>
              <a:rPr spc="-4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</a:t>
            </a:r>
            <a:r>
              <a:rPr spc="-8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predicted</a:t>
            </a:r>
            <a:r>
              <a:rPr spc="-80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pc="-5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values)</a:t>
            </a:r>
            <a:r>
              <a:rPr lang="en-US" spc="-5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.ensures a uniform </a:t>
            </a:r>
            <a:r>
              <a:rPr lang="en-US" spc="-55" dirty="0" err="1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Varience</a:t>
            </a:r>
            <a:r>
              <a:rPr lang="en-US" spc="-55" dirty="0">
                <a:solidFill>
                  <a:srgbClr val="2624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of residuals</a:t>
            </a:r>
            <a:r>
              <a:rPr lang="en-US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 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8725" y="3867594"/>
            <a:ext cx="3200400" cy="32923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US" sz="1750" b="1" spc="-100" dirty="0">
              <a:solidFill>
                <a:srgbClr val="262424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100" dirty="0">
                <a:solidFill>
                  <a:srgbClr val="262424"/>
                </a:solidFill>
                <a:latin typeface="Georgia"/>
                <a:cs typeface="Georgia"/>
              </a:rPr>
              <a:t>Distribution</a:t>
            </a:r>
            <a:r>
              <a:rPr sz="240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5" dirty="0">
                <a:solidFill>
                  <a:srgbClr val="262424"/>
                </a:solidFill>
                <a:latin typeface="Georgia"/>
                <a:cs typeface="Georgia"/>
              </a:rPr>
              <a:t>of</a:t>
            </a:r>
            <a:r>
              <a:rPr sz="240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2400" b="1" spc="-10" dirty="0">
                <a:solidFill>
                  <a:srgbClr val="262424"/>
                </a:solidFill>
                <a:latin typeface="Georgia"/>
                <a:cs typeface="Georgia"/>
              </a:rPr>
              <a:t>Residuals</a:t>
            </a:r>
            <a:endParaRPr sz="2400" dirty="0">
              <a:latin typeface="Georgia"/>
              <a:cs typeface="Georgia"/>
            </a:endParaRPr>
          </a:p>
          <a:p>
            <a:pPr marL="12700" marR="5080">
              <a:lnSpc>
                <a:spcPct val="132700"/>
              </a:lnSpc>
              <a:spcBef>
                <a:spcPts val="695"/>
              </a:spcBef>
            </a:pPr>
            <a:r>
              <a:rPr lang="en-IN" spc="-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pc="-20" dirty="0">
                <a:solidFill>
                  <a:srgbClr val="262424"/>
                </a:solidFill>
                <a:latin typeface="Verdana"/>
                <a:cs typeface="Verdana"/>
              </a:rPr>
              <a:t>he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bell-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shaped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distribution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of </a:t>
            </a:r>
            <a:r>
              <a:rPr spc="-40" dirty="0">
                <a:solidFill>
                  <a:srgbClr val="262424"/>
                </a:solidFill>
                <a:latin typeface="Verdana"/>
                <a:cs typeface="Verdana"/>
              </a:rPr>
              <a:t>residuals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confirms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they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follow</a:t>
            </a:r>
            <a:r>
              <a:rPr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6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normal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distribution,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further </a:t>
            </a:r>
            <a:r>
              <a:rPr spc="-60" dirty="0">
                <a:solidFill>
                  <a:srgbClr val="262424"/>
                </a:solidFill>
                <a:latin typeface="Verdana"/>
                <a:cs typeface="Verdana"/>
              </a:rPr>
              <a:t>validating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25" dirty="0">
                <a:solidFill>
                  <a:srgbClr val="262424"/>
                </a:solidFill>
                <a:latin typeface="Verdana"/>
                <a:cs typeface="Verdana"/>
              </a:rPr>
              <a:t>the </a:t>
            </a:r>
            <a:r>
              <a:rPr spc="-35" dirty="0">
                <a:solidFill>
                  <a:srgbClr val="262424"/>
                </a:solidFill>
                <a:latin typeface="Verdana"/>
                <a:cs typeface="Verdana"/>
              </a:rPr>
              <a:t>model's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50" dirty="0">
                <a:solidFill>
                  <a:srgbClr val="262424"/>
                </a:solidFill>
                <a:latin typeface="Verdana"/>
                <a:cs typeface="Verdana"/>
              </a:rPr>
              <a:t>statistical</a:t>
            </a:r>
            <a:r>
              <a:rPr spc="-5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262424"/>
                </a:solidFill>
                <a:latin typeface="Verdana"/>
                <a:cs typeface="Verdana"/>
              </a:rPr>
              <a:t>soundness.</a:t>
            </a:r>
            <a:endParaRPr dirty="0">
              <a:latin typeface="Verdana"/>
              <a:cs typeface="Verdana"/>
            </a:endParaRPr>
          </a:p>
        </p:txBody>
      </p:sp>
      <p:pic>
        <p:nvPicPr>
          <p:cNvPr id="11" name="Picture 10" descr="A graph with a line of blue dots&#10;&#10;AI-generated content may be incorrect.">
            <a:extLst>
              <a:ext uri="{FF2B5EF4-FFF2-40B4-BE49-F238E27FC236}">
                <a16:creationId xmlns:a16="http://schemas.microsoft.com/office/drawing/2014/main" id="{CF8D8F01-6A25-5B7E-A81F-808B98614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8" y="1219980"/>
            <a:ext cx="3692618" cy="2742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B6EDDEDB-327A-C9D2-7B20-16F14ED913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06" y="1330993"/>
            <a:ext cx="3630988" cy="2631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graph of a graph&#10;&#10;AI-generated content may be incorrect.">
            <a:extLst>
              <a:ext uri="{FF2B5EF4-FFF2-40B4-BE49-F238E27FC236}">
                <a16:creationId xmlns:a16="http://schemas.microsoft.com/office/drawing/2014/main" id="{8DA15D07-CF0C-59A7-0E16-DF9F8384A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95" y="1315378"/>
            <a:ext cx="3072130" cy="2647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655</Words>
  <Application>Microsoft Office PowerPoint</Application>
  <PresentationFormat>Custom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Aptos</vt:lpstr>
      <vt:lpstr>Aptos Display</vt:lpstr>
      <vt:lpstr>Arial</vt:lpstr>
      <vt:lpstr>Californian FB</vt:lpstr>
      <vt:lpstr>Georgia</vt:lpstr>
      <vt:lpstr>Pristina</vt:lpstr>
      <vt:lpstr>Tahoma</vt:lpstr>
      <vt:lpstr>Verdana</vt:lpstr>
      <vt:lpstr>Wingdings</vt:lpstr>
      <vt:lpstr>Office Theme</vt:lpstr>
      <vt:lpstr>Employee Salary Prediction Using Machine Learning</vt:lpstr>
      <vt:lpstr>Project Objective</vt:lpstr>
      <vt:lpstr>Techniques Used</vt:lpstr>
      <vt:lpstr>Data Preprocessing</vt:lpstr>
      <vt:lpstr>Feature Selection and Scaling</vt:lpstr>
      <vt:lpstr>Model Performance Comparison</vt:lpstr>
      <vt:lpstr>Random Forest Optimization</vt:lpstr>
      <vt:lpstr>Feature Importance Analysis</vt:lpstr>
      <vt:lpstr>Model Validation and Assumptions</vt:lpstr>
      <vt:lpstr>Conclusions and  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mathangi.ashok25@gmail.com</cp:lastModifiedBy>
  <cp:revision>3</cp:revision>
  <dcterms:created xsi:type="dcterms:W3CDTF">2025-04-19T15:54:51Z</dcterms:created>
  <dcterms:modified xsi:type="dcterms:W3CDTF">2025-04-22T17:54:34Z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2025-04-19T00:00:00Z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2025-04-19T00:00:00Z</vt:filetime>
  </property>
  <property fmtid="{D5CDD505-2E9C-101B-9397-08002B2CF9AE}" pid="5" name="Producer">
    <vt:lpwstr>GPL Ghostscript 9.56.1</vt:lpwstr>
  </property>
</Properties>
</file>