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sldIdLst>
    <p:sldId id="273" r:id="rId5"/>
    <p:sldId id="288" r:id="rId6"/>
    <p:sldId id="289" r:id="rId7"/>
    <p:sldId id="302" r:id="rId8"/>
    <p:sldId id="305" r:id="rId9"/>
    <p:sldId id="304" r:id="rId10"/>
    <p:sldId id="294" r:id="rId11"/>
    <p:sldId id="306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749"/>
    <a:srgbClr val="780D02"/>
    <a:srgbClr val="8C063F"/>
    <a:srgbClr val="FFFFFF"/>
    <a:srgbClr val="002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A10749"/>
            </a:solidFill>
            <a:ln>
              <a:noFill/>
            </a:ln>
            <a:effectLst>
              <a:outerShdw blurRad="50800" dist="38100" dir="5400000" sy="96000" rotWithShape="0">
                <a:srgbClr val="000000">
                  <a:alpha val="54000"/>
                </a:srgbClr>
              </a:outerShdw>
            </a:effectLst>
          </c:spPr>
          <c:invertIfNegative val="0"/>
          <c:cat>
            <c:strRef>
              <c:f>Sheet1!$C$2:$Q$2</c:f>
              <c:strCache>
                <c:ptCount val="15"/>
                <c:pt idx="0">
                  <c:v>Hosp-Yn</c:v>
                </c:pt>
                <c:pt idx="1">
                  <c:v>lab confirmed </c:v>
                </c:pt>
                <c:pt idx="2">
                  <c:v> 19 &amp; Below </c:v>
                </c:pt>
                <c:pt idx="3">
                  <c:v>20 - 39 Years </c:v>
                </c:pt>
                <c:pt idx="4">
                  <c:v>40 - 59 Years </c:v>
                </c:pt>
                <c:pt idx="5">
                  <c:v>60 -79 Years</c:v>
                </c:pt>
                <c:pt idx="6">
                  <c:v>80+ Years</c:v>
                </c:pt>
                <c:pt idx="7">
                  <c:v> Non-Hispanic</c:v>
                </c:pt>
                <c:pt idx="8">
                  <c:v>Asian </c:v>
                </c:pt>
                <c:pt idx="9">
                  <c:v>Black </c:v>
                </c:pt>
                <c:pt idx="10">
                  <c:v>Others </c:v>
                </c:pt>
                <c:pt idx="11">
                  <c:v>White</c:v>
                </c:pt>
                <c:pt idx="12">
                  <c:v>Female</c:v>
                </c:pt>
                <c:pt idx="13">
                  <c:v>July</c:v>
                </c:pt>
                <c:pt idx="14">
                  <c:v>Symptomatic</c:v>
                </c:pt>
              </c:strCache>
            </c:strRef>
          </c:cat>
          <c:val>
            <c:numRef>
              <c:f>Sheet1!$C$3:$Q$3</c:f>
              <c:numCache>
                <c:formatCode>General</c:formatCode>
                <c:ptCount val="15"/>
                <c:pt idx="0">
                  <c:v>1516</c:v>
                </c:pt>
                <c:pt idx="1">
                  <c:v>1128</c:v>
                </c:pt>
                <c:pt idx="2">
                  <c:v>2</c:v>
                </c:pt>
                <c:pt idx="3">
                  <c:v>17</c:v>
                </c:pt>
                <c:pt idx="4">
                  <c:v>112</c:v>
                </c:pt>
                <c:pt idx="5">
                  <c:v>528</c:v>
                </c:pt>
                <c:pt idx="6">
                  <c:v>541</c:v>
                </c:pt>
                <c:pt idx="7">
                  <c:v>1037</c:v>
                </c:pt>
                <c:pt idx="8">
                  <c:v>43</c:v>
                </c:pt>
                <c:pt idx="9">
                  <c:v>212</c:v>
                </c:pt>
                <c:pt idx="10">
                  <c:v>388</c:v>
                </c:pt>
                <c:pt idx="11">
                  <c:v>557</c:v>
                </c:pt>
                <c:pt idx="12">
                  <c:v>533</c:v>
                </c:pt>
                <c:pt idx="13">
                  <c:v>136</c:v>
                </c:pt>
                <c:pt idx="14">
                  <c:v>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CC-4740-81D8-4027BBC5A83B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50800" dist="38100" dir="5400000" sy="96000" rotWithShape="0">
                <a:srgbClr val="000000">
                  <a:alpha val="54000"/>
                </a:srgbClr>
              </a:outerShdw>
            </a:effectLst>
          </c:spPr>
          <c:invertIfNegative val="0"/>
          <c:cat>
            <c:strRef>
              <c:f>Sheet1!$C$2:$Q$2</c:f>
              <c:strCache>
                <c:ptCount val="15"/>
                <c:pt idx="0">
                  <c:v>Hosp-Yn</c:v>
                </c:pt>
                <c:pt idx="1">
                  <c:v>lab confirmed </c:v>
                </c:pt>
                <c:pt idx="2">
                  <c:v> 19 &amp; Below </c:v>
                </c:pt>
                <c:pt idx="3">
                  <c:v>20 - 39 Years </c:v>
                </c:pt>
                <c:pt idx="4">
                  <c:v>40 - 59 Years </c:v>
                </c:pt>
                <c:pt idx="5">
                  <c:v>60 -79 Years</c:v>
                </c:pt>
                <c:pt idx="6">
                  <c:v>80+ Years</c:v>
                </c:pt>
                <c:pt idx="7">
                  <c:v> Non-Hispanic</c:v>
                </c:pt>
                <c:pt idx="8">
                  <c:v>Asian </c:v>
                </c:pt>
                <c:pt idx="9">
                  <c:v>Black </c:v>
                </c:pt>
                <c:pt idx="10">
                  <c:v>Others </c:v>
                </c:pt>
                <c:pt idx="11">
                  <c:v>White</c:v>
                </c:pt>
                <c:pt idx="12">
                  <c:v>Female</c:v>
                </c:pt>
                <c:pt idx="13">
                  <c:v>July</c:v>
                </c:pt>
                <c:pt idx="14">
                  <c:v>Symptomatic</c:v>
                </c:pt>
              </c:strCache>
            </c:strRef>
          </c:cat>
          <c:val>
            <c:numRef>
              <c:f>Sheet1!$C$4:$Q$4</c:f>
              <c:numCache>
                <c:formatCode>General</c:formatCode>
                <c:ptCount val="15"/>
                <c:pt idx="0">
                  <c:v>773</c:v>
                </c:pt>
                <c:pt idx="1">
                  <c:v>18042</c:v>
                </c:pt>
                <c:pt idx="2">
                  <c:v>2675</c:v>
                </c:pt>
                <c:pt idx="3">
                  <c:v>6899</c:v>
                </c:pt>
                <c:pt idx="4">
                  <c:v>5663</c:v>
                </c:pt>
                <c:pt idx="5">
                  <c:v>2892</c:v>
                </c:pt>
                <c:pt idx="6">
                  <c:v>671</c:v>
                </c:pt>
                <c:pt idx="7">
                  <c:v>15440</c:v>
                </c:pt>
                <c:pt idx="8">
                  <c:v>509</c:v>
                </c:pt>
                <c:pt idx="9">
                  <c:v>2159</c:v>
                </c:pt>
                <c:pt idx="10">
                  <c:v>9961</c:v>
                </c:pt>
                <c:pt idx="11">
                  <c:v>6171</c:v>
                </c:pt>
                <c:pt idx="12">
                  <c:v>667</c:v>
                </c:pt>
                <c:pt idx="13">
                  <c:v>3700</c:v>
                </c:pt>
                <c:pt idx="14">
                  <c:v>14043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CC-4740-81D8-4027BBC5A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7956431"/>
        <c:axId val="367339807"/>
      </c:barChart>
      <c:catAx>
        <c:axId val="91795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39807"/>
        <c:crosses val="autoZero"/>
        <c:auto val="1"/>
        <c:lblAlgn val="ctr"/>
        <c:lblOffset val="100"/>
        <c:noMultiLvlLbl val="0"/>
      </c:catAx>
      <c:valAx>
        <c:axId val="36733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956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 Phase</a:t>
          </a:r>
          <a:r>
            <a:rPr lang="en-US" baseline="0" dirty="0"/>
            <a:t> </a:t>
          </a:r>
          <a:endParaRPr lang="en-US" dirty="0"/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en-US" dirty="0"/>
            <a:t>. 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Phase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 custT="1"/>
      <dgm:spPr/>
      <dgm:t>
        <a:bodyPr/>
        <a:lstStyle/>
        <a:p>
          <a:pPr algn="ctr"/>
          <a:endParaRPr lang="en-US" sz="1800" dirty="0"/>
        </a:p>
        <a:p>
          <a:pPr algn="ctr"/>
          <a:r>
            <a:rPr lang="en-US" sz="1800" dirty="0"/>
            <a:t>Explore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baseline="0" dirty="0"/>
            <a:t> Phase </a:t>
          </a:r>
          <a:endParaRPr lang="en-US" dirty="0"/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 custT="1"/>
      <dgm:spPr/>
      <dgm:t>
        <a:bodyPr/>
        <a:lstStyle/>
        <a:p>
          <a:pPr algn="l"/>
          <a:endParaRPr lang="en-US" sz="1800" dirty="0"/>
        </a:p>
        <a:p>
          <a:pPr algn="ctr"/>
          <a:r>
            <a:rPr lang="en-US" sz="1800" dirty="0"/>
            <a:t>Determine DM Task &amp; Choose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4</a:t>
          </a:r>
          <a:r>
            <a:rPr lang="en-US" baseline="30000" dirty="0"/>
            <a:t>th</a:t>
          </a:r>
          <a:r>
            <a:rPr lang="en-US" baseline="0" dirty="0"/>
            <a:t> Phase </a:t>
          </a:r>
          <a:endParaRPr lang="en-US" dirty="0"/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 custT="1"/>
      <dgm:spPr/>
      <dgm:t>
        <a:bodyPr/>
        <a:lstStyle/>
        <a:p>
          <a:pPr algn="ctr"/>
          <a:endParaRPr lang="en-US" sz="1800" dirty="0"/>
        </a:p>
        <a:p>
          <a:pPr algn="ctr"/>
          <a:r>
            <a:rPr lang="en-US" sz="1800" dirty="0"/>
            <a:t>Apply Methods &amp; Select Final Model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/>
      <dgm:t>
        <a:bodyPr/>
        <a:lstStyle/>
        <a:p>
          <a:r>
            <a:rPr lang="en-US" dirty="0"/>
            <a:t>Final Phase 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 custT="1"/>
      <dgm:spPr/>
      <dgm:t>
        <a:bodyPr/>
        <a:lstStyle/>
        <a:p>
          <a:pPr algn="ctr"/>
          <a:endParaRPr lang="en-US" sz="1800" dirty="0"/>
        </a:p>
        <a:p>
          <a:pPr algn="ctr"/>
          <a:r>
            <a:rPr lang="en-US" sz="1800" dirty="0"/>
            <a:t>Evaluate Performance &amp; Deploy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08DAD0FC-47EB-4B79-8A6D-EF5EACB70558}">
      <dgm:prSet custT="1"/>
      <dgm:spPr/>
      <dgm:t>
        <a:bodyPr/>
        <a:lstStyle/>
        <a:p>
          <a:pPr algn="ctr"/>
          <a:r>
            <a:rPr lang="en-US" sz="1800" dirty="0"/>
            <a:t>&amp; Clean</a:t>
          </a:r>
        </a:p>
      </dgm:t>
    </dgm:pt>
    <dgm:pt modelId="{A0656BF5-4741-40BE-9725-18AFB51F977A}" type="parTrans" cxnId="{6CB22635-E9B7-4203-BA3E-C82570F25081}">
      <dgm:prSet/>
      <dgm:spPr/>
      <dgm:t>
        <a:bodyPr/>
        <a:lstStyle/>
        <a:p>
          <a:endParaRPr lang="en-US"/>
        </a:p>
      </dgm:t>
    </dgm:pt>
    <dgm:pt modelId="{8CEEF555-9188-45E7-8BD4-A044A633A529}" type="sibTrans" cxnId="{6CB22635-E9B7-4203-BA3E-C82570F25081}">
      <dgm:prSet/>
      <dgm:spPr/>
      <dgm:t>
        <a:bodyPr/>
        <a:lstStyle/>
        <a:p>
          <a:endParaRPr lang="en-US"/>
        </a:p>
      </dgm:t>
    </dgm:pt>
    <dgm:pt modelId="{BF4A42C3-4B00-4B1F-ADC6-5CD7160F042E}">
      <dgm:prSet custT="1"/>
      <dgm:spPr/>
      <dgm:t>
        <a:bodyPr/>
        <a:lstStyle/>
        <a:p>
          <a:pPr algn="ctr"/>
          <a:r>
            <a:rPr lang="en-US" sz="1800" dirty="0"/>
            <a:t>Data</a:t>
          </a:r>
        </a:p>
      </dgm:t>
    </dgm:pt>
    <dgm:pt modelId="{F781E9B0-1EFD-46C4-8365-8A2E9C2FA065}" type="parTrans" cxnId="{37ED06BD-9697-4C92-A4D0-6DAC84FE4184}">
      <dgm:prSet/>
      <dgm:spPr/>
      <dgm:t>
        <a:bodyPr/>
        <a:lstStyle/>
        <a:p>
          <a:endParaRPr lang="en-US"/>
        </a:p>
      </dgm:t>
    </dgm:pt>
    <dgm:pt modelId="{E9206D18-28B6-40EC-87DF-7746FB34D8E5}" type="sibTrans" cxnId="{37ED06BD-9697-4C92-A4D0-6DAC84FE4184}">
      <dgm:prSet/>
      <dgm:spPr/>
      <dgm:t>
        <a:bodyPr/>
        <a:lstStyle/>
        <a:p>
          <a:endParaRPr lang="en-US"/>
        </a:p>
      </dgm:t>
    </dgm:pt>
    <dgm:pt modelId="{777D018E-E6BF-4FB1-8081-15B25889B47B}">
      <dgm:prSet custT="1"/>
      <dgm:spPr/>
      <dgm:t>
        <a:bodyPr/>
        <a:lstStyle/>
        <a:p>
          <a:pPr algn="ctr"/>
          <a:r>
            <a:rPr lang="en-US" sz="1800" dirty="0"/>
            <a:t>DM Methods</a:t>
          </a:r>
        </a:p>
      </dgm:t>
    </dgm:pt>
    <dgm:pt modelId="{1FD6616D-5315-434C-BD17-2D2432CE8791}" type="parTrans" cxnId="{D6369EE0-3DB8-471A-817F-329440A8177A}">
      <dgm:prSet/>
      <dgm:spPr/>
      <dgm:t>
        <a:bodyPr/>
        <a:lstStyle/>
        <a:p>
          <a:endParaRPr lang="en-US"/>
        </a:p>
      </dgm:t>
    </dgm:pt>
    <dgm:pt modelId="{2F24B0F8-90F6-4605-B8CB-013C61B460B7}" type="sibTrans" cxnId="{D6369EE0-3DB8-471A-817F-329440A8177A}">
      <dgm:prSet/>
      <dgm:spPr/>
      <dgm:t>
        <a:bodyPr/>
        <a:lstStyle/>
        <a:p>
          <a:endParaRPr lang="en-US"/>
        </a:p>
      </dgm:t>
    </dgm:pt>
    <dgm:pt modelId="{3D1E9E46-8B0F-4C4F-B656-2E2583B94A68}">
      <dgm:prSet/>
      <dgm:spPr/>
      <dgm:t>
        <a:bodyPr/>
        <a:lstStyle/>
        <a:p>
          <a:pPr algn="l"/>
          <a:r>
            <a:rPr lang="en-US" sz="1400" dirty="0"/>
            <a:t>. </a:t>
          </a:r>
        </a:p>
      </dgm:t>
    </dgm:pt>
    <dgm:pt modelId="{3B2FC2CE-5E9F-4375-B418-8DDB4F7B780A}" type="parTrans" cxnId="{1E6A2C5C-ADC9-41DB-8479-99DC73376580}">
      <dgm:prSet/>
      <dgm:spPr/>
      <dgm:t>
        <a:bodyPr/>
        <a:lstStyle/>
        <a:p>
          <a:endParaRPr lang="en-US"/>
        </a:p>
      </dgm:t>
    </dgm:pt>
    <dgm:pt modelId="{ECDBAD60-705A-40E1-B56C-0E9455FBD53A}" type="sibTrans" cxnId="{1E6A2C5C-ADC9-41DB-8479-99DC73376580}">
      <dgm:prSet/>
      <dgm:spPr/>
      <dgm:t>
        <a:bodyPr/>
        <a:lstStyle/>
        <a:p>
          <a:endParaRPr lang="en-US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5" custScaleY="100753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5" custScaleY="100753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EA84B30-BE1D-4937-8B3F-F60859618187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4B8F068-5875-4CEC-BBA5-2D4AFCF2A5DE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3B4F2C34-A5FB-4876-BE0B-B329E5E0B605}" type="presOf" srcId="{F2C5946E-96AC-4D5A-B458-7D2B25514DE6}" destId="{EEA84B30-BE1D-4937-8B3F-F60859618187}" srcOrd="0" destOrd="0" presId="urn:microsoft.com/office/officeart/2016/7/layout/AccentHomeChevronProcess"/>
    <dgm:cxn modelId="{6CB22635-E9B7-4203-BA3E-C82570F25081}" srcId="{8159643A-818D-4545-AFE5-29FC064B1AAA}" destId="{08DAD0FC-47EB-4B79-8A6D-EF5EACB70558}" srcOrd="1" destOrd="0" parTransId="{A0656BF5-4741-40BE-9725-18AFB51F977A}" sibTransId="{8CEEF555-9188-45E7-8BD4-A044A633A529}"/>
    <dgm:cxn modelId="{CF8E893B-CBE4-4E00-B81B-E9CCFF6FCE84}" type="presOf" srcId="{777D018E-E6BF-4FB1-8081-15B25889B47B}" destId="{499DECC5-47AF-4CB1-BCD3-F288444FFD05}" srcOrd="0" destOrd="1" presId="urn:microsoft.com/office/officeart/2016/7/layout/AccentHomeChevronProcess"/>
    <dgm:cxn modelId="{1E6A2C5C-ADC9-41DB-8479-99DC73376580}" srcId="{D59A6E49-80F2-47F2-A3F1-A7D3C1042B7A}" destId="{3D1E9E46-8B0F-4C4F-B656-2E2583B94A68}" srcOrd="1" destOrd="0" parTransId="{3B2FC2CE-5E9F-4375-B418-8DDB4F7B780A}" sibTransId="{ECDBAD60-705A-40E1-B56C-0E9455FBD53A}"/>
    <dgm:cxn modelId="{2CF4C345-81B0-4056-A3E6-086076443C86}" type="presOf" srcId="{BF4A42C3-4B00-4B1F-ADC6-5CD7160F042E}" destId="{76F87B8F-7B70-4B8F-BD86-BC83CD9F0297}" srcOrd="0" destOrd="2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37ED06BD-9697-4C92-A4D0-6DAC84FE4184}" srcId="{8159643A-818D-4545-AFE5-29FC064B1AAA}" destId="{BF4A42C3-4B00-4B1F-ADC6-5CD7160F042E}" srcOrd="2" destOrd="0" parTransId="{F781E9B0-1EFD-46C4-8365-8A2E9C2FA065}" sibTransId="{E9206D18-28B6-40EC-87DF-7746FB34D8E5}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659791DD-20E9-4E33-A362-1862230A311B}" type="presOf" srcId="{08DAD0FC-47EB-4B79-8A6D-EF5EACB70558}" destId="{76F87B8F-7B70-4B8F-BD86-BC83CD9F0297}" srcOrd="0" destOrd="1" presId="urn:microsoft.com/office/officeart/2016/7/layout/AccentHomeChevronProcess"/>
    <dgm:cxn modelId="{D6369EE0-3DB8-471A-817F-329440A8177A}" srcId="{11173297-B697-4A11-9EAC-E45317C547A3}" destId="{777D018E-E6BF-4FB1-8081-15B25889B47B}" srcOrd="1" destOrd="0" parTransId="{1FD6616D-5315-434C-BD17-2D2432CE8791}" sibTransId="{2F24B0F8-90F6-4605-B8CB-013C61B460B7}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82D4D3EA-A621-43D1-9622-6335BA923A67}" type="presOf" srcId="{3D1E9E46-8B0F-4C4F-B656-2E2583B94A68}" destId="{26E75E88-EED9-45B9-B2E1-7CF90983F84F}" srcOrd="0" destOrd="1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r>
            <a:rPr lang="en-US" sz="1400" kern="1200" baseline="30000" dirty="0"/>
            <a:t>st</a:t>
          </a:r>
          <a:r>
            <a:rPr lang="en-US" sz="1400" kern="1200" dirty="0"/>
            <a:t>  Phase</a:t>
          </a:r>
          <a:r>
            <a:rPr lang="en-US" sz="1400" kern="1200" baseline="0" dirty="0"/>
            <a:t> </a:t>
          </a:r>
          <a:endParaRPr lang="en-US" sz="1400" kern="1200" dirty="0"/>
        </a:p>
      </dsp:txBody>
      <dsp:txXfrm>
        <a:off x="2154" y="2479282"/>
        <a:ext cx="2225490" cy="572142"/>
      </dsp:txXfrm>
    </dsp:sp>
    <dsp:sp modelId="{690A1E60-14A3-48E2-969A-2D37B614EB37}">
      <dsp:nvSpPr>
        <dsp:cNvPr id="0" name=""/>
        <dsp:cNvSpPr/>
      </dsp:nvSpPr>
      <dsp:spPr>
        <a:xfrm>
          <a:off x="185914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 </a:t>
          </a:r>
        </a:p>
      </dsp:txBody>
      <dsp:txXfrm>
        <a:off x="185914" y="873112"/>
        <a:ext cx="1865171" cy="1076732"/>
      </dsp:txXfrm>
    </dsp:sp>
    <dsp:sp modelId="{CC632145-1148-4956-9088-B915D0D0FD99}">
      <dsp:nvSpPr>
        <dsp:cNvPr id="0" name=""/>
        <dsp:cNvSpPr/>
      </dsp:nvSpPr>
      <dsp:spPr>
        <a:xfrm rot="5400000">
          <a:off x="1411517" y="1531343"/>
          <a:ext cx="1729351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184312" y="2479282"/>
          <a:ext cx="2297008" cy="576450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r>
            <a:rPr lang="en-US" sz="1400" kern="1200" baseline="30000" dirty="0"/>
            <a:t>nd</a:t>
          </a:r>
          <a:r>
            <a:rPr lang="en-US" sz="1400" kern="1200" dirty="0"/>
            <a:t> Phase</a:t>
          </a:r>
        </a:p>
      </dsp:txBody>
      <dsp:txXfrm>
        <a:off x="2328425" y="2479282"/>
        <a:ext cx="2008783" cy="576450"/>
      </dsp:txXfrm>
    </dsp:sp>
    <dsp:sp modelId="{76F87B8F-7B70-4B8F-BD86-BC83CD9F0297}">
      <dsp:nvSpPr>
        <dsp:cNvPr id="0" name=""/>
        <dsp:cNvSpPr/>
      </dsp:nvSpPr>
      <dsp:spPr>
        <a:xfrm>
          <a:off x="2368073" y="871212"/>
          <a:ext cx="1865171" cy="108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&amp; Clean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</dsp:txBody>
      <dsp:txXfrm>
        <a:off x="2368073" y="871212"/>
        <a:ext cx="1865171" cy="1084840"/>
      </dsp:txXfrm>
    </dsp:sp>
    <dsp:sp modelId="{5C7AB7EB-E74C-4AF9-873D-5493F7962F03}">
      <dsp:nvSpPr>
        <dsp:cNvPr id="0" name=""/>
        <dsp:cNvSpPr/>
      </dsp:nvSpPr>
      <dsp:spPr>
        <a:xfrm rot="5400000">
          <a:off x="3593675" y="1531343"/>
          <a:ext cx="1729351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4366470" y="2479282"/>
          <a:ext cx="2297008" cy="576450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r>
            <a:rPr lang="en-US" sz="1400" kern="1200" baseline="30000" dirty="0"/>
            <a:t>rd</a:t>
          </a:r>
          <a:r>
            <a:rPr lang="en-US" sz="1400" kern="1200" baseline="0" dirty="0"/>
            <a:t> Phase </a:t>
          </a:r>
          <a:endParaRPr lang="en-US" sz="1400" kern="1200" dirty="0"/>
        </a:p>
      </dsp:txBody>
      <dsp:txXfrm>
        <a:off x="4510583" y="2479282"/>
        <a:ext cx="2008783" cy="576450"/>
      </dsp:txXfrm>
    </dsp:sp>
    <dsp:sp modelId="{499DECC5-47AF-4CB1-BCD3-F288444FFD05}">
      <dsp:nvSpPr>
        <dsp:cNvPr id="0" name=""/>
        <dsp:cNvSpPr/>
      </dsp:nvSpPr>
      <dsp:spPr>
        <a:xfrm>
          <a:off x="4550231" y="871212"/>
          <a:ext cx="1865171" cy="108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Determine DM Task &amp; Choose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DM Methods</a:t>
          </a:r>
        </a:p>
      </dsp:txBody>
      <dsp:txXfrm>
        <a:off x="4550231" y="871212"/>
        <a:ext cx="1865171" cy="1084840"/>
      </dsp:txXfrm>
    </dsp:sp>
    <dsp:sp modelId="{D45698BB-B312-4969-9C62-8B658A7BE04B}">
      <dsp:nvSpPr>
        <dsp:cNvPr id="0" name=""/>
        <dsp:cNvSpPr/>
      </dsp:nvSpPr>
      <dsp:spPr>
        <a:xfrm rot="5400000">
          <a:off x="5782296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6548628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r>
            <a:rPr lang="en-US" sz="1400" kern="1200" baseline="30000" dirty="0"/>
            <a:t>th</a:t>
          </a:r>
          <a:r>
            <a:rPr lang="en-US" sz="1400" kern="1200" baseline="0" dirty="0"/>
            <a:t> Phase </a:t>
          </a:r>
          <a:endParaRPr lang="en-US" sz="1400" kern="1200" dirty="0"/>
        </a:p>
      </dsp:txBody>
      <dsp:txXfrm>
        <a:off x="6691664" y="2479282"/>
        <a:ext cx="2010937" cy="572142"/>
      </dsp:txXfrm>
    </dsp:sp>
    <dsp:sp modelId="{26E75E88-EED9-45B9-B2E1-7CF90983F84F}">
      <dsp:nvSpPr>
        <dsp:cNvPr id="0" name=""/>
        <dsp:cNvSpPr/>
      </dsp:nvSpPr>
      <dsp:spPr>
        <a:xfrm>
          <a:off x="6732389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 Methods &amp; Select Final Model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 </a:t>
          </a:r>
        </a:p>
      </dsp:txBody>
      <dsp:txXfrm>
        <a:off x="6732389" y="873112"/>
        <a:ext cx="1865171" cy="1076732"/>
      </dsp:txXfrm>
    </dsp:sp>
    <dsp:sp modelId="{736EA73E-CF05-45B4-A946-DC09155D617E}">
      <dsp:nvSpPr>
        <dsp:cNvPr id="0" name=""/>
        <dsp:cNvSpPr/>
      </dsp:nvSpPr>
      <dsp:spPr>
        <a:xfrm rot="5400000">
          <a:off x="79644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8730787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 Phase </a:t>
          </a:r>
        </a:p>
      </dsp:txBody>
      <dsp:txXfrm>
        <a:off x="8873823" y="2479282"/>
        <a:ext cx="2010937" cy="572142"/>
      </dsp:txXfrm>
    </dsp:sp>
    <dsp:sp modelId="{EEA84B30-BE1D-4937-8B3F-F60859618187}">
      <dsp:nvSpPr>
        <dsp:cNvPr id="0" name=""/>
        <dsp:cNvSpPr/>
      </dsp:nvSpPr>
      <dsp:spPr>
        <a:xfrm>
          <a:off x="8914547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Performance &amp; Deploy</a:t>
          </a:r>
        </a:p>
      </dsp:txBody>
      <dsp:txXfrm>
        <a:off x="8914547" y="873112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2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47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806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4454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139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78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724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239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103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084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721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28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1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971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2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2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476303-160A-4DC3-81F1-6072CCAEE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2B1B090-BB76-4C46-9191-8857341C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11680"/>
            <a:ext cx="8354862" cy="1771180"/>
          </a:xfrm>
        </p:spPr>
        <p:txBody>
          <a:bodyPr>
            <a:normAutofit/>
          </a:bodyPr>
          <a:lstStyle/>
          <a:p>
            <a:r>
              <a:rPr lang="en-US" dirty="0"/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9"/>
            <a:ext cx="8354863" cy="967228"/>
          </a:xfrm>
        </p:spPr>
        <p:txBody>
          <a:bodyPr>
            <a:normAutofit/>
          </a:bodyPr>
          <a:lstStyle/>
          <a:p>
            <a:r>
              <a:rPr lang="en-US" dirty="0"/>
              <a:t>Presented By: Sara Khan Chandio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BDA7A-C1E2-4173-92A3-AEDB16818AA6}"/>
              </a:ext>
            </a:extLst>
          </p:cNvPr>
          <p:cNvSpPr/>
          <p:nvPr/>
        </p:nvSpPr>
        <p:spPr>
          <a:xfrm>
            <a:off x="1823844" y="5837129"/>
            <a:ext cx="9031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Data Mining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F9EEE82B-ADF1-444B-BB42-26E54304B6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35000"/>
            <a:grayscl/>
          </a:blip>
          <a:srcRect t="26047" b="17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D5F47A1-7691-475F-BD1A-024AA907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56" y="3429000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839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Mining Process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45597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8A7109-855B-4114-A6FC-98FCE6A84B81}"/>
              </a:ext>
            </a:extLst>
          </p:cNvPr>
          <p:cNvSpPr txBox="1"/>
          <p:nvPr/>
        </p:nvSpPr>
        <p:spPr>
          <a:xfrm>
            <a:off x="768626" y="3429000"/>
            <a:ext cx="1881809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Define</a:t>
            </a:r>
          </a:p>
          <a:p>
            <a:pPr algn="ctr"/>
            <a:r>
              <a:rPr lang="en-US" dirty="0"/>
              <a:t>Purpose &amp; </a:t>
            </a:r>
          </a:p>
          <a:p>
            <a:pPr algn="ctr"/>
            <a:r>
              <a:rPr lang="en-US" dirty="0"/>
              <a:t>Obtain</a:t>
            </a:r>
          </a:p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AE90-FE15-4DD2-A759-C731A44E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Define Purpose &amp; 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Obtain Data</a:t>
            </a: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97521-281A-43FF-B750-0028F9B1D07D}"/>
              </a:ext>
            </a:extLst>
          </p:cNvPr>
          <p:cNvSpPr txBox="1"/>
          <p:nvPr/>
        </p:nvSpPr>
        <p:spPr>
          <a:xfrm>
            <a:off x="4711641" y="1122001"/>
            <a:ext cx="6566564" cy="476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Research Question</a:t>
            </a:r>
          </a:p>
          <a:p>
            <a:pPr indent="-2286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What are the demographics of covid-19 patients need to get Vaccinated first? </a:t>
            </a:r>
          </a:p>
          <a:p>
            <a:pPr marL="285750" indent="-2286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Objectives </a:t>
            </a:r>
          </a:p>
          <a:p>
            <a:pPr marL="342900" indent="-2286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 classify covid-19 Patients into Dead/ Not Survived and Survived </a:t>
            </a:r>
          </a:p>
          <a:p>
            <a:pPr marL="342900" indent="-2286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Profiling not Survived class of Covid-19 Patients based on their demographics</a:t>
            </a:r>
          </a:p>
          <a:p>
            <a:pPr marL="342900" indent="-2286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 ranking records of Covid-19 patients with highest propensity of not surviving. </a:t>
            </a:r>
          </a:p>
          <a:p>
            <a:pPr marL="342900" indent="-2286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Identify records with significant demographic determinants.</a:t>
            </a:r>
          </a:p>
          <a:p>
            <a:pPr marL="342900" indent="-2286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Original data downloaded from CDC website of 3 million plus observation and 11 variables</a:t>
            </a:r>
          </a:p>
          <a:p>
            <a:pPr marL="342900" indent="-228600" defTabSz="9144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endParaRPr lang="en-US" sz="16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383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97521-281A-43FF-B750-0028F9B1D07D}"/>
              </a:ext>
            </a:extLst>
          </p:cNvPr>
          <p:cNvSpPr txBox="1"/>
          <p:nvPr/>
        </p:nvSpPr>
        <p:spPr>
          <a:xfrm>
            <a:off x="4711641" y="1122001"/>
            <a:ext cx="6566564" cy="476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9EC54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6631196-AD39-4CE1-BC44-24A5EC21D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012689"/>
              </p:ext>
            </p:extLst>
          </p:nvPr>
        </p:nvGraphicFramePr>
        <p:xfrm>
          <a:off x="4062126" y="1392705"/>
          <a:ext cx="8129868" cy="5457568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17718">
                  <a:extLst>
                    <a:ext uri="{9D8B030D-6E8A-4147-A177-3AD203B41FA5}">
                      <a16:colId xmlns:a16="http://schemas.microsoft.com/office/drawing/2014/main" val="1652153580"/>
                    </a:ext>
                  </a:extLst>
                </a:gridCol>
                <a:gridCol w="3370796">
                  <a:extLst>
                    <a:ext uri="{9D8B030D-6E8A-4147-A177-3AD203B41FA5}">
                      <a16:colId xmlns:a16="http://schemas.microsoft.com/office/drawing/2014/main" val="4013683503"/>
                    </a:ext>
                  </a:extLst>
                </a:gridCol>
                <a:gridCol w="3441354">
                  <a:extLst>
                    <a:ext uri="{9D8B030D-6E8A-4147-A177-3AD203B41FA5}">
                      <a16:colId xmlns:a16="http://schemas.microsoft.com/office/drawing/2014/main" val="952649035"/>
                    </a:ext>
                  </a:extLst>
                </a:gridCol>
              </a:tblGrid>
              <a:tr h="3100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Description 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Details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1246591832"/>
                  </a:ext>
                </a:extLst>
              </a:tr>
              <a:tr h="47246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 err="1">
                          <a:solidFill>
                            <a:schemeClr val="bg1"/>
                          </a:solidFill>
                          <a:effectLst/>
                        </a:rPr>
                        <a:t>onset_dt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On set date to report symptoms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Predictor- Factor -2 categories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1= symptoms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0=no symptoms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1397246194"/>
                  </a:ext>
                </a:extLst>
              </a:tr>
              <a:tr h="47246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 err="1">
                          <a:solidFill>
                            <a:schemeClr val="bg1"/>
                          </a:solidFill>
                          <a:effectLst/>
                        </a:rPr>
                        <a:t>current_status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Case status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Predictor- Factor -2 categories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1= lab confirmed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0=probable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2884201735"/>
                  </a:ext>
                </a:extLst>
              </a:tr>
              <a:tr h="47246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 err="1">
                          <a:solidFill>
                            <a:schemeClr val="bg1"/>
                          </a:solidFill>
                          <a:effectLst/>
                        </a:rPr>
                        <a:t>hosp_yn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Been hospitalized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Predictor- Factor -2 categories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1= not hospitalized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0= hospitalized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3031994807"/>
                  </a:ext>
                </a:extLst>
              </a:tr>
              <a:tr h="47246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 err="1">
                          <a:solidFill>
                            <a:schemeClr val="bg1"/>
                          </a:solidFill>
                          <a:effectLst/>
                        </a:rPr>
                        <a:t>death_yn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Died or not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outcome- Factor -2 categories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1= died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0= survived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3559985161"/>
                  </a:ext>
                </a:extLst>
              </a:tr>
              <a:tr h="47246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Ethnicity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Predictor- Factor -2 categories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1= Non-Hispanic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0= Hispanic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3152822016"/>
                  </a:ext>
                </a:extLst>
              </a:tr>
              <a:tr h="47246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Gender of Patients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Predictor- Factor -2 categories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1= Female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0= Male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194824244"/>
                  </a:ext>
                </a:extLst>
              </a:tr>
              <a:tr h="23016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Months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February -October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3089981480"/>
                  </a:ext>
                </a:extLst>
              </a:tr>
              <a:tr h="7161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 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Predictor- Factor -4 categories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Predictor- Factor -2 categories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Black, White, others &amp; ref=Asians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1= Others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0= White/Asians/Black</a:t>
                      </a: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2269382180"/>
                  </a:ext>
                </a:extLst>
              </a:tr>
              <a:tr h="10759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cap="all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Age 1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Predictor- Factor -5 categories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Predictor- Factor -2 categories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51" marR="60351" marT="0" marB="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B05020201040202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19 &amp; below Ref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20-39, 40-59, 60- 79, 80 +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1= 60 years &amp; above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0= 60 years &amp; below</a:t>
                      </a:r>
                    </a:p>
                  </a:txBody>
                  <a:tcPr marL="60351" marR="60351" marT="0" marB="0"/>
                </a:tc>
                <a:extLst>
                  <a:ext uri="{0D108BD9-81ED-4DB2-BD59-A6C34878D82A}">
                    <a16:rowId xmlns:a16="http://schemas.microsoft.com/office/drawing/2014/main" val="195418381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9FEF1C-9884-40CA-AFC8-C3D28E14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14965"/>
              </p:ext>
            </p:extLst>
          </p:nvPr>
        </p:nvGraphicFramePr>
        <p:xfrm>
          <a:off x="4062129" y="1"/>
          <a:ext cx="8129868" cy="1392703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032467">
                  <a:extLst>
                    <a:ext uri="{9D8B030D-6E8A-4147-A177-3AD203B41FA5}">
                      <a16:colId xmlns:a16="http://schemas.microsoft.com/office/drawing/2014/main" val="4184125737"/>
                    </a:ext>
                  </a:extLst>
                </a:gridCol>
                <a:gridCol w="2032467">
                  <a:extLst>
                    <a:ext uri="{9D8B030D-6E8A-4147-A177-3AD203B41FA5}">
                      <a16:colId xmlns:a16="http://schemas.microsoft.com/office/drawing/2014/main" val="3930417140"/>
                    </a:ext>
                  </a:extLst>
                </a:gridCol>
                <a:gridCol w="2032467">
                  <a:extLst>
                    <a:ext uri="{9D8B030D-6E8A-4147-A177-3AD203B41FA5}">
                      <a16:colId xmlns:a16="http://schemas.microsoft.com/office/drawing/2014/main" val="222368540"/>
                    </a:ext>
                  </a:extLst>
                </a:gridCol>
                <a:gridCol w="2032467">
                  <a:extLst>
                    <a:ext uri="{9D8B030D-6E8A-4147-A177-3AD203B41FA5}">
                      <a16:colId xmlns:a16="http://schemas.microsoft.com/office/drawing/2014/main" val="505291933"/>
                    </a:ext>
                  </a:extLst>
                </a:gridCol>
              </a:tblGrid>
              <a:tr h="552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Outcome variable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Original data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New data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834699"/>
                  </a:ext>
                </a:extLst>
              </a:tr>
              <a:tr h="279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158,255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1,200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887019"/>
                  </a:ext>
                </a:extLst>
              </a:tr>
              <a:tr h="279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2,662,955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94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18,800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5279178"/>
                  </a:ext>
                </a:extLst>
              </a:tr>
              <a:tr h="279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all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2,821,210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20,000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4077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3A91D37-2020-4809-B562-DD18B59D4464}"/>
              </a:ext>
            </a:extLst>
          </p:cNvPr>
          <p:cNvSpPr txBox="1">
            <a:spLocks/>
          </p:cNvSpPr>
          <p:nvPr/>
        </p:nvSpPr>
        <p:spPr>
          <a:xfrm>
            <a:off x="1" y="163663"/>
            <a:ext cx="4557932" cy="187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Explore &amp; Clean</a:t>
            </a:r>
            <a:br>
              <a:rPr kumimoji="0" lang="en-US" sz="3400" b="1" i="0" u="none" strike="noStrike" kern="1200" cap="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</a:br>
            <a:r>
              <a:rPr kumimoji="0" lang="en-US" sz="3400" b="1" i="0" u="none" strike="noStrike" kern="1200" cap="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Data</a:t>
            </a:r>
            <a:endParaRPr kumimoji="0" lang="en-US" sz="3400" b="1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Bookman Old Style" panose="02050604050505020204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79C16-D5C9-4BF5-BE51-1585FFADC232}"/>
              </a:ext>
            </a:extLst>
          </p:cNvPr>
          <p:cNvSpPr txBox="1"/>
          <p:nvPr/>
        </p:nvSpPr>
        <p:spPr>
          <a:xfrm>
            <a:off x="169065" y="2971366"/>
            <a:ext cx="3568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Summary statistics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Plotted bar charts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Created tables of each predictor in relation to out come variable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Missing Values 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Duplication.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Deleted two variables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Reduced categories / levels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Created two separate columns Ethnicity and Race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Exhaustive Search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C544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8577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B87B66-D224-45BE-8C11-6B3317D60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744128"/>
              </p:ext>
            </p:extLst>
          </p:nvPr>
        </p:nvGraphicFramePr>
        <p:xfrm>
          <a:off x="1141857" y="1114868"/>
          <a:ext cx="4450460" cy="4628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7B09C9-4443-4E0E-97AD-F8071D08CBEC}"/>
              </a:ext>
            </a:extLst>
          </p:cNvPr>
          <p:cNvSpPr txBox="1"/>
          <p:nvPr/>
        </p:nvSpPr>
        <p:spPr>
          <a:xfrm>
            <a:off x="6311061" y="141724"/>
            <a:ext cx="5470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Determine DM Task &amp; Choose DM Methods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K- Nearest Neighbors 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Partitioned Data on random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Training [60%, 12000 Obs., 17v]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Validation [40%, 8000 Obs., 17v]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Apply Methods &amp; Select Final Model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EB077C-E61A-4490-A5B1-32E7FED73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34864"/>
              </p:ext>
            </p:extLst>
          </p:nvPr>
        </p:nvGraphicFramePr>
        <p:xfrm>
          <a:off x="6251039" y="2591772"/>
          <a:ext cx="5703058" cy="321622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693100">
                  <a:extLst>
                    <a:ext uri="{9D8B030D-6E8A-4147-A177-3AD203B41FA5}">
                      <a16:colId xmlns:a16="http://schemas.microsoft.com/office/drawing/2014/main" val="766608938"/>
                    </a:ext>
                  </a:extLst>
                </a:gridCol>
                <a:gridCol w="842553">
                  <a:extLst>
                    <a:ext uri="{9D8B030D-6E8A-4147-A177-3AD203B41FA5}">
                      <a16:colId xmlns:a16="http://schemas.microsoft.com/office/drawing/2014/main" val="3735925848"/>
                    </a:ext>
                  </a:extLst>
                </a:gridCol>
                <a:gridCol w="2152438">
                  <a:extLst>
                    <a:ext uri="{9D8B030D-6E8A-4147-A177-3AD203B41FA5}">
                      <a16:colId xmlns:a16="http://schemas.microsoft.com/office/drawing/2014/main" val="2943334369"/>
                    </a:ext>
                  </a:extLst>
                </a:gridCol>
                <a:gridCol w="888265">
                  <a:extLst>
                    <a:ext uri="{9D8B030D-6E8A-4147-A177-3AD203B41FA5}">
                      <a16:colId xmlns:a16="http://schemas.microsoft.com/office/drawing/2014/main" val="584917771"/>
                    </a:ext>
                  </a:extLst>
                </a:gridCol>
                <a:gridCol w="1126702">
                  <a:extLst>
                    <a:ext uri="{9D8B030D-6E8A-4147-A177-3AD203B41FA5}">
                      <a16:colId xmlns:a16="http://schemas.microsoft.com/office/drawing/2014/main" val="1042042161"/>
                    </a:ext>
                  </a:extLst>
                </a:gridCol>
              </a:tblGrid>
              <a:tr h="351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Model 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Significance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Accuracy 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Balanced Accuracy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1299916"/>
                  </a:ext>
                </a:extLst>
              </a:tr>
              <a:tr h="351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Logit Model 1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All variables 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 groups and few race levels insignificant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0.948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0.78008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783097"/>
                  </a:ext>
                </a:extLst>
              </a:tr>
              <a:tr h="1028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Logit Model 2 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All but age in 2 categories 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Few insignificant race categories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0.9469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0.7990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9654603"/>
                  </a:ext>
                </a:extLst>
              </a:tr>
              <a:tr h="1315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</a:p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wise Logit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 2, Race 2 rest same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 significant coefficients of predictors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0.82128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5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95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DEBA14-FDA2-45EF-9928-4F56DAB2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6994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29562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81B7DD-04B3-4856-8C61-59D7A3F65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5" y="283766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EB2088F-2F1B-43DE-957F-CF2F16D53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28369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417D09-0122-4227-8FDD-2C4C19C68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604258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4934" y="633344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1600" y="3243308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97C9AD4-04B3-4F24-88AD-F09C8E27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3" y="3135882"/>
            <a:ext cx="3155695" cy="1948642"/>
          </a:xfrm>
          <a:prstGeom prst="rect">
            <a:avLst/>
          </a:prstGeom>
        </p:spPr>
      </p:pic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1908082-D0BB-4FF0-A90D-6B6B3DE2A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6013" y="2827175"/>
            <a:ext cx="1092260" cy="2560320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419A395-0EE8-465E-9AAC-375DF289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3205" y="631297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3AE49-0BC7-49FA-9BBC-E33305CE75DF}"/>
              </a:ext>
            </a:extLst>
          </p:cNvPr>
          <p:cNvSpPr txBox="1"/>
          <p:nvPr/>
        </p:nvSpPr>
        <p:spPr>
          <a:xfrm>
            <a:off x="834386" y="3059668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9B3B9-E106-4489-978F-B0C1EC54686B}"/>
              </a:ext>
            </a:extLst>
          </p:cNvPr>
          <p:cNvSpPr txBox="1"/>
          <p:nvPr/>
        </p:nvSpPr>
        <p:spPr>
          <a:xfrm>
            <a:off x="185531" y="34685"/>
            <a:ext cx="1182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P(Not Survived)= 1/1+e^-(-2.272 -1.323(</a:t>
            </a:r>
            <a:r>
              <a:rPr lang="en-US" sz="1400" b="1" dirty="0" err="1"/>
              <a:t>onset_dt</a:t>
            </a:r>
            <a:r>
              <a:rPr lang="en-US" sz="1400" b="1" dirty="0"/>
              <a:t>)-0.397(Gender)-1.207(</a:t>
            </a:r>
            <a:r>
              <a:rPr lang="en-US" sz="1400" b="1" dirty="0" err="1"/>
              <a:t>current_status</a:t>
            </a:r>
            <a:r>
              <a:rPr lang="en-US" sz="1400" b="1" dirty="0"/>
              <a:t>)-2.453(</a:t>
            </a:r>
            <a:r>
              <a:rPr lang="en-US" sz="1400" b="1" dirty="0" err="1"/>
              <a:t>hosp_yn</a:t>
            </a:r>
            <a:r>
              <a:rPr lang="en-US" sz="1400" b="1" dirty="0"/>
              <a:t>)  0.732(Ethnicity)-0.759 													(Race2)+ 2.772 (AGE1)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5D6F4B-1411-4515-A82D-97C3E897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27" y="655426"/>
            <a:ext cx="3837240" cy="5569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1E23D8-486A-4511-8033-AF93724AD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91" y="2856072"/>
            <a:ext cx="2319769" cy="33502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D73B7-ADE5-4728-B034-FC405FA97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454" y="711979"/>
            <a:ext cx="1869923" cy="20755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C59A46-AE2A-4703-A9FE-6535AC92BA9F}"/>
              </a:ext>
            </a:extLst>
          </p:cNvPr>
          <p:cNvSpPr txBox="1"/>
          <p:nvPr/>
        </p:nvSpPr>
        <p:spPr>
          <a:xfrm>
            <a:off x="3804741" y="692445"/>
            <a:ext cx="94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DCF723-2A24-4AB4-AF6A-EBF5F7575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90" y="692445"/>
            <a:ext cx="1243173" cy="7229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BF8AB1-4A65-4FE6-BE6A-351894E03394}"/>
              </a:ext>
            </a:extLst>
          </p:cNvPr>
          <p:cNvSpPr txBox="1"/>
          <p:nvPr/>
        </p:nvSpPr>
        <p:spPr>
          <a:xfrm>
            <a:off x="1083601" y="645052"/>
            <a:ext cx="94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K-NN</a:t>
            </a:r>
          </a:p>
        </p:txBody>
      </p:sp>
    </p:spTree>
    <p:extLst>
      <p:ext uri="{BB962C8B-B14F-4D97-AF65-F5344CB8AC3E}">
        <p14:creationId xmlns:p14="http://schemas.microsoft.com/office/powerpoint/2010/main" val="269834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111B-D5E3-4797-98AF-5DDAD3AA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Performance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D972F-5426-45F5-A149-17678C1343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373747"/>
            <a:ext cx="5105400" cy="313126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CDEF87-55DB-47BA-BF9D-277D97FAA1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3788" y="2364411"/>
            <a:ext cx="5094287" cy="31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111B-D5E3-4797-98AF-5DDAD3AA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Performance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6768AC3-D62C-4334-92A4-5F4AB7634BD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6864974"/>
              </p:ext>
            </p:extLst>
          </p:nvPr>
        </p:nvGraphicFramePr>
        <p:xfrm>
          <a:off x="450165" y="1800665"/>
          <a:ext cx="5261523" cy="4714429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92591">
                  <a:extLst>
                    <a:ext uri="{9D8B030D-6E8A-4147-A177-3AD203B41FA5}">
                      <a16:colId xmlns:a16="http://schemas.microsoft.com/office/drawing/2014/main" val="3117770498"/>
                    </a:ext>
                  </a:extLst>
                </a:gridCol>
                <a:gridCol w="1385204">
                  <a:extLst>
                    <a:ext uri="{9D8B030D-6E8A-4147-A177-3AD203B41FA5}">
                      <a16:colId xmlns:a16="http://schemas.microsoft.com/office/drawing/2014/main" val="3951530353"/>
                    </a:ext>
                  </a:extLst>
                </a:gridCol>
                <a:gridCol w="1385204">
                  <a:extLst>
                    <a:ext uri="{9D8B030D-6E8A-4147-A177-3AD203B41FA5}">
                      <a16:colId xmlns:a16="http://schemas.microsoft.com/office/drawing/2014/main" val="1250481024"/>
                    </a:ext>
                  </a:extLst>
                </a:gridCol>
                <a:gridCol w="1398524">
                  <a:extLst>
                    <a:ext uri="{9D8B030D-6E8A-4147-A177-3AD203B41FA5}">
                      <a16:colId xmlns:a16="http://schemas.microsoft.com/office/drawing/2014/main" val="1998736261"/>
                    </a:ext>
                  </a:extLst>
                </a:gridCol>
              </a:tblGrid>
              <a:tr h="38337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Logistic Model 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20937"/>
                  </a:ext>
                </a:extLst>
              </a:tr>
              <a:tr h="6939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cutoff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Balance Accuracy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Sensitivity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Specifity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571156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0.6749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0.3642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0.9857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822688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0.7072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0.4364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0.9779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031769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0.7366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0.4991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0.9741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862467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0.7442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0.5175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0.9709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457878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0.7636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0.5644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0.9627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501854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0.8069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0.6619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0.9519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275541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  <a:latin typeface="Algerian" panose="04020705040A02060702" pitchFamily="82" charset="0"/>
                        </a:rPr>
                        <a:t>0.7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  <a:latin typeface="Algerian" panose="04020705040A02060702" pitchFamily="82" charset="0"/>
                        </a:rPr>
                        <a:t>0.8213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0.6917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0.9509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6403420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0.9415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554129"/>
                  </a:ext>
                </a:extLst>
              </a:tr>
              <a:tr h="57012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0.9414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95966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C6F1BBF-E4A7-4FA0-9D26-9F682DBC70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4487219"/>
              </p:ext>
            </p:extLst>
          </p:nvPr>
        </p:nvGraphicFramePr>
        <p:xfrm>
          <a:off x="5809957" y="1800664"/>
          <a:ext cx="5683349" cy="471443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62921">
                  <a:extLst>
                    <a:ext uri="{9D8B030D-6E8A-4147-A177-3AD203B41FA5}">
                      <a16:colId xmlns:a16="http://schemas.microsoft.com/office/drawing/2014/main" val="528312658"/>
                    </a:ext>
                  </a:extLst>
                </a:gridCol>
                <a:gridCol w="1765898">
                  <a:extLst>
                    <a:ext uri="{9D8B030D-6E8A-4147-A177-3AD203B41FA5}">
                      <a16:colId xmlns:a16="http://schemas.microsoft.com/office/drawing/2014/main" val="1170850788"/>
                    </a:ext>
                  </a:extLst>
                </a:gridCol>
                <a:gridCol w="1177265">
                  <a:extLst>
                    <a:ext uri="{9D8B030D-6E8A-4147-A177-3AD203B41FA5}">
                      <a16:colId xmlns:a16="http://schemas.microsoft.com/office/drawing/2014/main" val="1510571690"/>
                    </a:ext>
                  </a:extLst>
                </a:gridCol>
                <a:gridCol w="1177265">
                  <a:extLst>
                    <a:ext uri="{9D8B030D-6E8A-4147-A177-3AD203B41FA5}">
                      <a16:colId xmlns:a16="http://schemas.microsoft.com/office/drawing/2014/main" val="1605025777"/>
                    </a:ext>
                  </a:extLst>
                </a:gridCol>
              </a:tblGrid>
              <a:tr h="39919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K-NN Model 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600953"/>
                  </a:ext>
                </a:extLst>
              </a:tr>
              <a:tr h="722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Balance Accuracy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Sensitivity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Specificity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525825"/>
                  </a:ext>
                </a:extLst>
              </a:tr>
              <a:tr h="39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87792"/>
                  </a:ext>
                </a:extLst>
              </a:tr>
              <a:tr h="39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768758"/>
                  </a:ext>
                </a:extLst>
              </a:tr>
              <a:tr h="39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325013"/>
                  </a:ext>
                </a:extLst>
              </a:tr>
              <a:tr h="39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048899"/>
                  </a:ext>
                </a:extLst>
              </a:tr>
              <a:tr h="39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555082"/>
                  </a:ext>
                </a:extLst>
              </a:tr>
              <a:tr h="39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238164"/>
                  </a:ext>
                </a:extLst>
              </a:tr>
              <a:tr h="39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7007951"/>
                  </a:ext>
                </a:extLst>
              </a:tr>
              <a:tr h="39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5010771"/>
                  </a:ext>
                </a:extLst>
              </a:tr>
              <a:tr h="39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05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3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8799-97A5-4A0D-9B32-3BA0F68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237B-A0FE-4092-B907-ED56C4971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4539B-D21E-4CFC-8B1C-48CC01E8E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367409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Characteristics of Patients at High Risk </a:t>
            </a:r>
          </a:p>
          <a:p>
            <a:r>
              <a:rPr lang="en-US" dirty="0"/>
              <a:t>Age : 60 Years and Above </a:t>
            </a:r>
          </a:p>
          <a:p>
            <a:r>
              <a:rPr lang="en-US" dirty="0"/>
              <a:t>Gender :Male</a:t>
            </a:r>
          </a:p>
          <a:p>
            <a:r>
              <a:rPr lang="en-US" dirty="0"/>
              <a:t>Ethnicity: Hispanic </a:t>
            </a:r>
          </a:p>
          <a:p>
            <a:r>
              <a:rPr lang="en-US" dirty="0"/>
              <a:t>Race: Black/ White / Asian</a:t>
            </a:r>
          </a:p>
          <a:p>
            <a:r>
              <a:rPr lang="en-US" dirty="0"/>
              <a:t>Not hospitalized </a:t>
            </a:r>
          </a:p>
          <a:p>
            <a:r>
              <a:rPr lang="en-US" dirty="0"/>
              <a:t>No Symptom </a:t>
            </a:r>
          </a:p>
          <a:p>
            <a:r>
              <a:rPr lang="en-US" dirty="0"/>
              <a:t>Probable case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4037-A69C-43D9-A1CC-C0D66F668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1E0CC-8075-4F2A-87D0-BD1E87733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2231"/>
            <a:ext cx="5095357" cy="3541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Patients with these characteristics need to get vaccine first.</a:t>
            </a:r>
          </a:p>
        </p:txBody>
      </p:sp>
    </p:spTree>
    <p:extLst>
      <p:ext uri="{BB962C8B-B14F-4D97-AF65-F5344CB8AC3E}">
        <p14:creationId xmlns:p14="http://schemas.microsoft.com/office/powerpoint/2010/main" val="247098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660</Words>
  <Application>Microsoft Office PowerPoint</Application>
  <PresentationFormat>Widescreen</PresentationFormat>
  <Paragraphs>242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Bookman Old Style</vt:lpstr>
      <vt:lpstr>Calibri</vt:lpstr>
      <vt:lpstr>Franklin Gothic Book</vt:lpstr>
      <vt:lpstr>Rockwell</vt:lpstr>
      <vt:lpstr>Wingdings</vt:lpstr>
      <vt:lpstr>Damask</vt:lpstr>
      <vt:lpstr>Covid-19 </vt:lpstr>
      <vt:lpstr>the Data Mining Process</vt:lpstr>
      <vt:lpstr>Define Purpose &amp;  Obtain Data </vt:lpstr>
      <vt:lpstr>PowerPoint Presentation</vt:lpstr>
      <vt:lpstr>PowerPoint Presentation</vt:lpstr>
      <vt:lpstr>PowerPoint Presentation</vt:lpstr>
      <vt:lpstr>Predictive Performance </vt:lpstr>
      <vt:lpstr>Predictive Performance </vt:lpstr>
      <vt:lpstr>Deploy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</dc:title>
  <dc:creator>Sarah Khan Chandio</dc:creator>
  <cp:lastModifiedBy>Sarah Khan Chandio</cp:lastModifiedBy>
  <cp:revision>8</cp:revision>
  <dcterms:created xsi:type="dcterms:W3CDTF">2020-12-07T01:07:19Z</dcterms:created>
  <dcterms:modified xsi:type="dcterms:W3CDTF">2021-08-27T23:54:00Z</dcterms:modified>
</cp:coreProperties>
</file>