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38B27-D547-4B9B-BA07-03C096A331F2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247920-374D-4747-9A48-F2B41C9E5FCD}">
      <dgm:prSet phldrT="[Text]"/>
      <dgm:spPr/>
      <dgm:t>
        <a:bodyPr/>
        <a:lstStyle/>
        <a:p>
          <a:r>
            <a:rPr lang="en-US" dirty="0" smtClean="0"/>
            <a:t>Data Understanding</a:t>
          </a:r>
          <a:endParaRPr lang="en-US" dirty="0"/>
        </a:p>
      </dgm:t>
    </dgm:pt>
    <dgm:pt modelId="{A1B491C7-8805-44BB-BA8A-D7A00AD85EB7}" type="parTrans" cxnId="{DD542807-47EE-4D5D-B155-DF11A5E73770}">
      <dgm:prSet/>
      <dgm:spPr/>
      <dgm:t>
        <a:bodyPr/>
        <a:lstStyle/>
        <a:p>
          <a:endParaRPr lang="en-US"/>
        </a:p>
      </dgm:t>
    </dgm:pt>
    <dgm:pt modelId="{0FC31C39-AB6D-4DB8-B422-EECF72F187F2}" type="sibTrans" cxnId="{DD542807-47EE-4D5D-B155-DF11A5E73770}">
      <dgm:prSet/>
      <dgm:spPr/>
      <dgm:t>
        <a:bodyPr/>
        <a:lstStyle/>
        <a:p>
          <a:endParaRPr lang="en-US"/>
        </a:p>
      </dgm:t>
    </dgm:pt>
    <dgm:pt modelId="{67548F7C-81BB-4D3C-AA0D-8CCD6CABAFC5}">
      <dgm:prSet phldrT="[Text]"/>
      <dgm:spPr/>
      <dgm:t>
        <a:bodyPr/>
        <a:lstStyle/>
        <a:p>
          <a:r>
            <a:rPr lang="en-US" dirty="0" smtClean="0"/>
            <a:t>Loading Data</a:t>
          </a:r>
          <a:endParaRPr lang="en-US" dirty="0"/>
        </a:p>
      </dgm:t>
    </dgm:pt>
    <dgm:pt modelId="{6F22CB58-99A9-4B7C-8AAD-DB0B4478734E}" type="parTrans" cxnId="{B2AD1D55-D396-4B08-886B-D653B666E0D5}">
      <dgm:prSet/>
      <dgm:spPr/>
      <dgm:t>
        <a:bodyPr/>
        <a:lstStyle/>
        <a:p>
          <a:endParaRPr lang="en-US"/>
        </a:p>
      </dgm:t>
    </dgm:pt>
    <dgm:pt modelId="{73167CA5-D3BC-45EA-9C84-1CFFA4DF9188}" type="sibTrans" cxnId="{B2AD1D55-D396-4B08-886B-D653B666E0D5}">
      <dgm:prSet/>
      <dgm:spPr/>
      <dgm:t>
        <a:bodyPr/>
        <a:lstStyle/>
        <a:p>
          <a:endParaRPr lang="en-US"/>
        </a:p>
      </dgm:t>
    </dgm:pt>
    <dgm:pt modelId="{07EA76F9-618D-403D-8B5A-8AECBF615983}">
      <dgm:prSet phldrT="[Text]"/>
      <dgm:spPr/>
      <dgm:t>
        <a:bodyPr/>
        <a:lstStyle/>
        <a:p>
          <a:r>
            <a:rPr lang="en-US" dirty="0" smtClean="0"/>
            <a:t>Reading and understand to clean</a:t>
          </a:r>
          <a:endParaRPr lang="en-US" dirty="0"/>
        </a:p>
      </dgm:t>
    </dgm:pt>
    <dgm:pt modelId="{BDBD4E7C-0146-4EB2-BA66-A3D54B701D34}" type="parTrans" cxnId="{1414F338-2D18-4DBE-8765-D42F0B8D5B32}">
      <dgm:prSet/>
      <dgm:spPr/>
      <dgm:t>
        <a:bodyPr/>
        <a:lstStyle/>
        <a:p>
          <a:endParaRPr lang="en-US"/>
        </a:p>
      </dgm:t>
    </dgm:pt>
    <dgm:pt modelId="{6AF17F25-0499-406B-A343-0517D9C90F7D}" type="sibTrans" cxnId="{1414F338-2D18-4DBE-8765-D42F0B8D5B32}">
      <dgm:prSet/>
      <dgm:spPr/>
      <dgm:t>
        <a:bodyPr/>
        <a:lstStyle/>
        <a:p>
          <a:endParaRPr lang="en-US"/>
        </a:p>
      </dgm:t>
    </dgm:pt>
    <dgm:pt modelId="{4D099ECF-85E2-433E-B7BC-EA517D20BF68}">
      <dgm:prSet phldrT="[Text]"/>
      <dgm:spPr/>
      <dgm:t>
        <a:bodyPr/>
        <a:lstStyle/>
        <a:p>
          <a:r>
            <a:rPr lang="en-US" dirty="0" smtClean="0"/>
            <a:t>Data Cleaning</a:t>
          </a:r>
          <a:endParaRPr lang="en-US" dirty="0"/>
        </a:p>
      </dgm:t>
    </dgm:pt>
    <dgm:pt modelId="{F4B0840F-A082-4698-9162-BB99E47FBE61}" type="parTrans" cxnId="{C0EC07E1-9B24-4393-8B55-2C1611616BE3}">
      <dgm:prSet/>
      <dgm:spPr/>
      <dgm:t>
        <a:bodyPr/>
        <a:lstStyle/>
        <a:p>
          <a:endParaRPr lang="en-US"/>
        </a:p>
      </dgm:t>
    </dgm:pt>
    <dgm:pt modelId="{D29C029A-9F7A-4CBB-B9DD-82FC3991612D}" type="sibTrans" cxnId="{C0EC07E1-9B24-4393-8B55-2C1611616BE3}">
      <dgm:prSet/>
      <dgm:spPr/>
      <dgm:t>
        <a:bodyPr/>
        <a:lstStyle/>
        <a:p>
          <a:endParaRPr lang="en-US"/>
        </a:p>
      </dgm:t>
    </dgm:pt>
    <dgm:pt modelId="{ADC92828-ABBD-4F3E-8EC1-68903A9C588A}">
      <dgm:prSet phldrT="[Text]"/>
      <dgm:spPr/>
      <dgm:t>
        <a:bodyPr/>
        <a:lstStyle/>
        <a:p>
          <a:r>
            <a:rPr lang="en-US" dirty="0" smtClean="0"/>
            <a:t>Check null values and remove</a:t>
          </a:r>
          <a:endParaRPr lang="en-US" dirty="0"/>
        </a:p>
      </dgm:t>
    </dgm:pt>
    <dgm:pt modelId="{F96FE5D6-C448-480F-B825-DEBF510C7C4C}" type="parTrans" cxnId="{CF164F77-B300-462F-AE5F-833812F5A599}">
      <dgm:prSet/>
      <dgm:spPr/>
      <dgm:t>
        <a:bodyPr/>
        <a:lstStyle/>
        <a:p>
          <a:endParaRPr lang="en-US"/>
        </a:p>
      </dgm:t>
    </dgm:pt>
    <dgm:pt modelId="{E61EB4F0-4C52-4959-B9BA-5B8EB73755C8}" type="sibTrans" cxnId="{CF164F77-B300-462F-AE5F-833812F5A599}">
      <dgm:prSet/>
      <dgm:spPr/>
      <dgm:t>
        <a:bodyPr/>
        <a:lstStyle/>
        <a:p>
          <a:endParaRPr lang="en-US"/>
        </a:p>
      </dgm:t>
    </dgm:pt>
    <dgm:pt modelId="{19C215B6-2375-4A9C-87A9-2A43A41354BC}">
      <dgm:prSet phldrT="[Text]"/>
      <dgm:spPr/>
      <dgm:t>
        <a:bodyPr/>
        <a:lstStyle/>
        <a:p>
          <a:r>
            <a:rPr lang="en-US" dirty="0" smtClean="0"/>
            <a:t>Correct the datatype according to the column</a:t>
          </a:r>
          <a:endParaRPr lang="en-US" dirty="0"/>
        </a:p>
      </dgm:t>
    </dgm:pt>
    <dgm:pt modelId="{75DEA8A6-0BE0-41F1-8177-1368A6FD98D7}" type="parTrans" cxnId="{CE120D5E-6552-4596-B393-CB5346A5E0C9}">
      <dgm:prSet/>
      <dgm:spPr/>
      <dgm:t>
        <a:bodyPr/>
        <a:lstStyle/>
        <a:p>
          <a:endParaRPr lang="en-US"/>
        </a:p>
      </dgm:t>
    </dgm:pt>
    <dgm:pt modelId="{C2E90DD5-4EF7-4D79-8ADD-FF2DDD42C064}" type="sibTrans" cxnId="{CE120D5E-6552-4596-B393-CB5346A5E0C9}">
      <dgm:prSet/>
      <dgm:spPr/>
      <dgm:t>
        <a:bodyPr/>
        <a:lstStyle/>
        <a:p>
          <a:endParaRPr lang="en-US"/>
        </a:p>
      </dgm:t>
    </dgm:pt>
    <dgm:pt modelId="{1EC19E3A-610E-4051-A94B-8397F8B6DEBC}">
      <dgm:prSet phldrT="[Text]"/>
      <dgm:spPr/>
      <dgm:t>
        <a:bodyPr/>
        <a:lstStyle/>
        <a:p>
          <a:r>
            <a:rPr lang="en-US" dirty="0" smtClean="0"/>
            <a:t>Data Analysis</a:t>
          </a:r>
          <a:endParaRPr lang="en-US" dirty="0"/>
        </a:p>
      </dgm:t>
    </dgm:pt>
    <dgm:pt modelId="{CD333E33-8067-416B-A6AB-44FCBCF9EF61}" type="parTrans" cxnId="{E032C419-6419-4C3B-9C2C-BB7E842A004C}">
      <dgm:prSet/>
      <dgm:spPr/>
      <dgm:t>
        <a:bodyPr/>
        <a:lstStyle/>
        <a:p>
          <a:endParaRPr lang="en-US"/>
        </a:p>
      </dgm:t>
    </dgm:pt>
    <dgm:pt modelId="{EBF75492-30B0-40C7-A200-7C6A5D4D1A06}" type="sibTrans" cxnId="{E032C419-6419-4C3B-9C2C-BB7E842A004C}">
      <dgm:prSet/>
      <dgm:spPr/>
      <dgm:t>
        <a:bodyPr/>
        <a:lstStyle/>
        <a:p>
          <a:endParaRPr lang="en-US"/>
        </a:p>
      </dgm:t>
    </dgm:pt>
    <dgm:pt modelId="{B7114D8C-7799-405B-9000-DA4340D5F264}">
      <dgm:prSet phldrT="[Text]"/>
      <dgm:spPr/>
      <dgm:t>
        <a:bodyPr/>
        <a:lstStyle/>
        <a:p>
          <a:r>
            <a:rPr lang="en-US" dirty="0" smtClean="0"/>
            <a:t>Check the categorical and quantitative variables</a:t>
          </a:r>
          <a:endParaRPr lang="en-US" dirty="0"/>
        </a:p>
      </dgm:t>
    </dgm:pt>
    <dgm:pt modelId="{416CF0E9-7CAE-498B-9C42-1CF59ACEC41C}" type="parTrans" cxnId="{997CA60C-C2E9-4002-ACB6-F97CABF0601A}">
      <dgm:prSet/>
      <dgm:spPr/>
      <dgm:t>
        <a:bodyPr/>
        <a:lstStyle/>
        <a:p>
          <a:endParaRPr lang="en-US"/>
        </a:p>
      </dgm:t>
    </dgm:pt>
    <dgm:pt modelId="{E6AB8DCE-2366-439B-BB5A-4BF075B9BC1F}" type="sibTrans" cxnId="{997CA60C-C2E9-4002-ACB6-F97CABF0601A}">
      <dgm:prSet/>
      <dgm:spPr/>
      <dgm:t>
        <a:bodyPr/>
        <a:lstStyle/>
        <a:p>
          <a:endParaRPr lang="en-US"/>
        </a:p>
      </dgm:t>
    </dgm:pt>
    <dgm:pt modelId="{982C14A1-CD25-4093-9664-7C078D270B3B}">
      <dgm:prSet phldrT="[Text]"/>
      <dgm:spPr/>
      <dgm:t>
        <a:bodyPr/>
        <a:lstStyle/>
        <a:p>
          <a:r>
            <a:rPr lang="en-US" dirty="0" smtClean="0"/>
            <a:t>Categorize the types of investment type and segmented univariate analysis to get broader picture</a:t>
          </a:r>
          <a:endParaRPr lang="en-US" dirty="0"/>
        </a:p>
      </dgm:t>
    </dgm:pt>
    <dgm:pt modelId="{45EA7E6B-534B-47B5-AD37-2CF792B3DA60}" type="parTrans" cxnId="{7D7EBA44-8CC9-4D86-8B46-000EB71DD306}">
      <dgm:prSet/>
      <dgm:spPr/>
      <dgm:t>
        <a:bodyPr/>
        <a:lstStyle/>
        <a:p>
          <a:endParaRPr lang="en-US"/>
        </a:p>
      </dgm:t>
    </dgm:pt>
    <dgm:pt modelId="{6A2AF70F-B477-4866-84DC-52E843E868EB}" type="sibTrans" cxnId="{7D7EBA44-8CC9-4D86-8B46-000EB71DD306}">
      <dgm:prSet/>
      <dgm:spPr/>
      <dgm:t>
        <a:bodyPr/>
        <a:lstStyle/>
        <a:p>
          <a:endParaRPr lang="en-US"/>
        </a:p>
      </dgm:t>
    </dgm:pt>
    <dgm:pt modelId="{DE1C8AF1-5A44-4A23-BA68-5F38135147D3}">
      <dgm:prSet phldrT="[Text]"/>
      <dgm:spPr/>
      <dgm:t>
        <a:bodyPr/>
        <a:lstStyle/>
        <a:p>
          <a:r>
            <a:rPr lang="en-US" dirty="0" smtClean="0"/>
            <a:t>Remove unwanted columns</a:t>
          </a:r>
          <a:endParaRPr lang="en-US" dirty="0"/>
        </a:p>
      </dgm:t>
    </dgm:pt>
    <dgm:pt modelId="{272F5229-738D-480E-825E-802B997A70FF}" type="parTrans" cxnId="{4D2386FB-E605-45EA-A5BB-4F4517BCA88B}">
      <dgm:prSet/>
      <dgm:spPr/>
      <dgm:t>
        <a:bodyPr/>
        <a:lstStyle/>
        <a:p>
          <a:endParaRPr lang="en-US"/>
        </a:p>
      </dgm:t>
    </dgm:pt>
    <dgm:pt modelId="{7CA31A3C-8168-4B5A-AA53-BDC49855976B}" type="sibTrans" cxnId="{4D2386FB-E605-45EA-A5BB-4F4517BCA88B}">
      <dgm:prSet/>
      <dgm:spPr/>
      <dgm:t>
        <a:bodyPr/>
        <a:lstStyle/>
        <a:p>
          <a:endParaRPr lang="en-US"/>
        </a:p>
      </dgm:t>
    </dgm:pt>
    <dgm:pt modelId="{E96B1BC6-A256-4AC0-9023-2EAA3FD9184F}">
      <dgm:prSet phldrT="[Text]"/>
      <dgm:spPr/>
      <dgm:t>
        <a:bodyPr/>
        <a:lstStyle/>
        <a:p>
          <a:r>
            <a:rPr lang="en-US" dirty="0" smtClean="0"/>
            <a:t>Check number of rows and columns and datatypes</a:t>
          </a:r>
          <a:endParaRPr lang="en-US" dirty="0"/>
        </a:p>
      </dgm:t>
    </dgm:pt>
    <dgm:pt modelId="{9A12AB0F-A9B2-4D78-A0AC-22C1A07C0A66}" type="parTrans" cxnId="{2EC5EFA9-B6BD-4C0C-BF63-D4DF549CDD15}">
      <dgm:prSet/>
      <dgm:spPr/>
      <dgm:t>
        <a:bodyPr/>
        <a:lstStyle/>
        <a:p>
          <a:endParaRPr lang="en-US"/>
        </a:p>
      </dgm:t>
    </dgm:pt>
    <dgm:pt modelId="{50AA1A25-1CE1-4458-B6B5-2E33202C0402}" type="sibTrans" cxnId="{2EC5EFA9-B6BD-4C0C-BF63-D4DF549CDD15}">
      <dgm:prSet/>
      <dgm:spPr/>
      <dgm:t>
        <a:bodyPr/>
        <a:lstStyle/>
        <a:p>
          <a:endParaRPr lang="en-US"/>
        </a:p>
      </dgm:t>
    </dgm:pt>
    <dgm:pt modelId="{E2E6BAA9-6E82-4B33-8A95-6C05A79AAAC6}" type="pres">
      <dgm:prSet presAssocID="{BE838B27-D547-4B9B-BA07-03C096A331F2}" presName="Name0" presStyleCnt="0">
        <dgm:presLayoutVars>
          <dgm:dir/>
          <dgm:resizeHandles val="exact"/>
        </dgm:presLayoutVars>
      </dgm:prSet>
      <dgm:spPr/>
    </dgm:pt>
    <dgm:pt modelId="{529A617E-5C83-4FD3-8749-1B142E3F7CA9}" type="pres">
      <dgm:prSet presAssocID="{0D247920-374D-4747-9A48-F2B41C9E5FCD}" presName="composite" presStyleCnt="0"/>
      <dgm:spPr/>
    </dgm:pt>
    <dgm:pt modelId="{0CB470DF-4093-4C12-B912-B64E959E8FAD}" type="pres">
      <dgm:prSet presAssocID="{0D247920-374D-4747-9A48-F2B41C9E5FCD}" presName="imagSh" presStyleLbl="b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53DAEE94-0D1E-4B68-AF68-6C6CD9BBBCFA}" type="pres">
      <dgm:prSet presAssocID="{0D247920-374D-4747-9A48-F2B41C9E5FCD}" presName="tx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094CED-2F72-4B0B-B956-77059047AFE7}" type="pres">
      <dgm:prSet presAssocID="{0FC31C39-AB6D-4DB8-B422-EECF72F187F2}" presName="sibTrans" presStyleLbl="sibTrans2D1" presStyleIdx="0" presStyleCnt="2"/>
      <dgm:spPr/>
    </dgm:pt>
    <dgm:pt modelId="{E2B93DFD-9E03-4AAB-8BC6-BA6C88997722}" type="pres">
      <dgm:prSet presAssocID="{0FC31C39-AB6D-4DB8-B422-EECF72F187F2}" presName="connTx" presStyleLbl="sibTrans2D1" presStyleIdx="0" presStyleCnt="2"/>
      <dgm:spPr/>
    </dgm:pt>
    <dgm:pt modelId="{2908C270-16E2-4F8E-BF5A-22449821F28F}" type="pres">
      <dgm:prSet presAssocID="{4D099ECF-85E2-433E-B7BC-EA517D20BF68}" presName="composite" presStyleCnt="0"/>
      <dgm:spPr/>
    </dgm:pt>
    <dgm:pt modelId="{4C1A298D-414C-4020-85B3-48F1744FDE3E}" type="pres">
      <dgm:prSet presAssocID="{4D099ECF-85E2-433E-B7BC-EA517D20BF68}" presName="imagSh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65373151-4920-40D6-9664-43AAAE28E383}" type="pres">
      <dgm:prSet presAssocID="{4D099ECF-85E2-433E-B7BC-EA517D20BF68}" presName="tx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A4EDA0-EE22-4265-B22C-39619F836BE6}" type="pres">
      <dgm:prSet presAssocID="{D29C029A-9F7A-4CBB-B9DD-82FC3991612D}" presName="sibTrans" presStyleLbl="sibTrans2D1" presStyleIdx="1" presStyleCnt="2"/>
      <dgm:spPr/>
    </dgm:pt>
    <dgm:pt modelId="{BDF414F0-F9BD-4851-9E9E-03A4030D82CB}" type="pres">
      <dgm:prSet presAssocID="{D29C029A-9F7A-4CBB-B9DD-82FC3991612D}" presName="connTx" presStyleLbl="sibTrans2D1" presStyleIdx="1" presStyleCnt="2"/>
      <dgm:spPr/>
    </dgm:pt>
    <dgm:pt modelId="{0FEE65BD-5BE9-44A0-87A2-C056079F9938}" type="pres">
      <dgm:prSet presAssocID="{1EC19E3A-610E-4051-A94B-8397F8B6DEBC}" presName="composite" presStyleCnt="0"/>
      <dgm:spPr/>
    </dgm:pt>
    <dgm:pt modelId="{A2C4023E-FD1E-4E12-AB28-95FF4C17DD14}" type="pres">
      <dgm:prSet presAssocID="{1EC19E3A-610E-4051-A94B-8397F8B6DEBC}" presName="imagSh" presStyleLbl="bgImgPlace1" presStyleIdx="2" presStyleCnt="3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</dgm:spPr>
    </dgm:pt>
    <dgm:pt modelId="{29C072F0-DD02-41A8-A18B-807A8AC6EAB7}" type="pres">
      <dgm:prSet presAssocID="{1EC19E3A-610E-4051-A94B-8397F8B6DEBC}" presName="tx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542807-47EE-4D5D-B155-DF11A5E73770}" srcId="{BE838B27-D547-4B9B-BA07-03C096A331F2}" destId="{0D247920-374D-4747-9A48-F2B41C9E5FCD}" srcOrd="0" destOrd="0" parTransId="{A1B491C7-8805-44BB-BA8A-D7A00AD85EB7}" sibTransId="{0FC31C39-AB6D-4DB8-B422-EECF72F187F2}"/>
    <dgm:cxn modelId="{A68F7E14-0A62-4890-AFF4-B70BE97E396C}" type="presOf" srcId="{1EC19E3A-610E-4051-A94B-8397F8B6DEBC}" destId="{29C072F0-DD02-41A8-A18B-807A8AC6EAB7}" srcOrd="0" destOrd="0" presId="urn:microsoft.com/office/officeart/2005/8/layout/hProcess10"/>
    <dgm:cxn modelId="{1414F338-2D18-4DBE-8765-D42F0B8D5B32}" srcId="{0D247920-374D-4747-9A48-F2B41C9E5FCD}" destId="{07EA76F9-618D-403D-8B5A-8AECBF615983}" srcOrd="1" destOrd="0" parTransId="{BDBD4E7C-0146-4EB2-BA66-A3D54B701D34}" sibTransId="{6AF17F25-0499-406B-A343-0517D9C90F7D}"/>
    <dgm:cxn modelId="{C0EC07E1-9B24-4393-8B55-2C1611616BE3}" srcId="{BE838B27-D547-4B9B-BA07-03C096A331F2}" destId="{4D099ECF-85E2-433E-B7BC-EA517D20BF68}" srcOrd="1" destOrd="0" parTransId="{F4B0840F-A082-4698-9162-BB99E47FBE61}" sibTransId="{D29C029A-9F7A-4CBB-B9DD-82FC3991612D}"/>
    <dgm:cxn modelId="{680A9A20-F50A-47C0-9E38-C6E7ACDB70FF}" type="presOf" srcId="{BE838B27-D547-4B9B-BA07-03C096A331F2}" destId="{E2E6BAA9-6E82-4B33-8A95-6C05A79AAAC6}" srcOrd="0" destOrd="0" presId="urn:microsoft.com/office/officeart/2005/8/layout/hProcess10"/>
    <dgm:cxn modelId="{799F7C1F-8BAC-4554-86B1-39C18853728E}" type="presOf" srcId="{ADC92828-ABBD-4F3E-8EC1-68903A9C588A}" destId="{65373151-4920-40D6-9664-43AAAE28E383}" srcOrd="0" destOrd="1" presId="urn:microsoft.com/office/officeart/2005/8/layout/hProcess10"/>
    <dgm:cxn modelId="{4A13820E-86FB-42A1-B370-71AFEDD8F0BE}" type="presOf" srcId="{07EA76F9-618D-403D-8B5A-8AECBF615983}" destId="{53DAEE94-0D1E-4B68-AF68-6C6CD9BBBCFA}" srcOrd="0" destOrd="2" presId="urn:microsoft.com/office/officeart/2005/8/layout/hProcess10"/>
    <dgm:cxn modelId="{62D33F7B-FDCE-4D8A-BDED-396B2D742605}" type="presOf" srcId="{0D247920-374D-4747-9A48-F2B41C9E5FCD}" destId="{53DAEE94-0D1E-4B68-AF68-6C6CD9BBBCFA}" srcOrd="0" destOrd="0" presId="urn:microsoft.com/office/officeart/2005/8/layout/hProcess10"/>
    <dgm:cxn modelId="{7D7EBA44-8CC9-4D86-8B46-000EB71DD306}" srcId="{1EC19E3A-610E-4051-A94B-8397F8B6DEBC}" destId="{982C14A1-CD25-4093-9664-7C078D270B3B}" srcOrd="1" destOrd="0" parTransId="{45EA7E6B-534B-47B5-AD37-2CF792B3DA60}" sibTransId="{6A2AF70F-B477-4866-84DC-52E843E868EB}"/>
    <dgm:cxn modelId="{E032C419-6419-4C3B-9C2C-BB7E842A004C}" srcId="{BE838B27-D547-4B9B-BA07-03C096A331F2}" destId="{1EC19E3A-610E-4051-A94B-8397F8B6DEBC}" srcOrd="2" destOrd="0" parTransId="{CD333E33-8067-416B-A6AB-44FCBCF9EF61}" sibTransId="{EBF75492-30B0-40C7-A200-7C6A5D4D1A06}"/>
    <dgm:cxn modelId="{643461F7-6225-4D48-9975-DE88C846ACC3}" type="presOf" srcId="{982C14A1-CD25-4093-9664-7C078D270B3B}" destId="{29C072F0-DD02-41A8-A18B-807A8AC6EAB7}" srcOrd="0" destOrd="2" presId="urn:microsoft.com/office/officeart/2005/8/layout/hProcess10"/>
    <dgm:cxn modelId="{413FE4E5-7803-4FF2-8B9C-90ACB21A03F7}" type="presOf" srcId="{0FC31C39-AB6D-4DB8-B422-EECF72F187F2}" destId="{E2B93DFD-9E03-4AAB-8BC6-BA6C88997722}" srcOrd="1" destOrd="0" presId="urn:microsoft.com/office/officeart/2005/8/layout/hProcess10"/>
    <dgm:cxn modelId="{F650EBCD-22B8-45D1-A8D1-616502A7A46E}" type="presOf" srcId="{67548F7C-81BB-4D3C-AA0D-8CCD6CABAFC5}" destId="{53DAEE94-0D1E-4B68-AF68-6C6CD9BBBCFA}" srcOrd="0" destOrd="1" presId="urn:microsoft.com/office/officeart/2005/8/layout/hProcess10"/>
    <dgm:cxn modelId="{E4910217-17E2-4165-96A4-2668564563A0}" type="presOf" srcId="{0FC31C39-AB6D-4DB8-B422-EECF72F187F2}" destId="{B3094CED-2F72-4B0B-B956-77059047AFE7}" srcOrd="0" destOrd="0" presId="urn:microsoft.com/office/officeart/2005/8/layout/hProcess10"/>
    <dgm:cxn modelId="{4D2386FB-E605-45EA-A5BB-4F4517BCA88B}" srcId="{4D099ECF-85E2-433E-B7BC-EA517D20BF68}" destId="{DE1C8AF1-5A44-4A23-BA68-5F38135147D3}" srcOrd="2" destOrd="0" parTransId="{272F5229-738D-480E-825E-802B997A70FF}" sibTransId="{7CA31A3C-8168-4B5A-AA53-BDC49855976B}"/>
    <dgm:cxn modelId="{2EC5EFA9-B6BD-4C0C-BF63-D4DF549CDD15}" srcId="{0D247920-374D-4747-9A48-F2B41C9E5FCD}" destId="{E96B1BC6-A256-4AC0-9023-2EAA3FD9184F}" srcOrd="2" destOrd="0" parTransId="{9A12AB0F-A9B2-4D78-A0AC-22C1A07C0A66}" sibTransId="{50AA1A25-1CE1-4458-B6B5-2E33202C0402}"/>
    <dgm:cxn modelId="{B2AD1D55-D396-4B08-886B-D653B666E0D5}" srcId="{0D247920-374D-4747-9A48-F2B41C9E5FCD}" destId="{67548F7C-81BB-4D3C-AA0D-8CCD6CABAFC5}" srcOrd="0" destOrd="0" parTransId="{6F22CB58-99A9-4B7C-8AAD-DB0B4478734E}" sibTransId="{73167CA5-D3BC-45EA-9C84-1CFFA4DF9188}"/>
    <dgm:cxn modelId="{CF164F77-B300-462F-AE5F-833812F5A599}" srcId="{4D099ECF-85E2-433E-B7BC-EA517D20BF68}" destId="{ADC92828-ABBD-4F3E-8EC1-68903A9C588A}" srcOrd="0" destOrd="0" parTransId="{F96FE5D6-C448-480F-B825-DEBF510C7C4C}" sibTransId="{E61EB4F0-4C52-4959-B9BA-5B8EB73755C8}"/>
    <dgm:cxn modelId="{997CA60C-C2E9-4002-ACB6-F97CABF0601A}" srcId="{1EC19E3A-610E-4051-A94B-8397F8B6DEBC}" destId="{B7114D8C-7799-405B-9000-DA4340D5F264}" srcOrd="0" destOrd="0" parTransId="{416CF0E9-7CAE-498B-9C42-1CF59ACEC41C}" sibTransId="{E6AB8DCE-2366-439B-BB5A-4BF075B9BC1F}"/>
    <dgm:cxn modelId="{FB4E26FC-C1DD-4D76-82B0-A1C30B64F83F}" type="presOf" srcId="{D29C029A-9F7A-4CBB-B9DD-82FC3991612D}" destId="{BDF414F0-F9BD-4851-9E9E-03A4030D82CB}" srcOrd="1" destOrd="0" presId="urn:microsoft.com/office/officeart/2005/8/layout/hProcess10"/>
    <dgm:cxn modelId="{C389CF4E-0D5C-40A1-98FF-5E61515F3F09}" type="presOf" srcId="{B7114D8C-7799-405B-9000-DA4340D5F264}" destId="{29C072F0-DD02-41A8-A18B-807A8AC6EAB7}" srcOrd="0" destOrd="1" presId="urn:microsoft.com/office/officeart/2005/8/layout/hProcess10"/>
    <dgm:cxn modelId="{CC5A3F5F-8B6C-49A6-8E8A-61BC2BEEA26E}" type="presOf" srcId="{19C215B6-2375-4A9C-87A9-2A43A41354BC}" destId="{65373151-4920-40D6-9664-43AAAE28E383}" srcOrd="0" destOrd="2" presId="urn:microsoft.com/office/officeart/2005/8/layout/hProcess10"/>
    <dgm:cxn modelId="{AFC2DCC0-AE3E-4641-BAD1-52E8E764B324}" type="presOf" srcId="{4D099ECF-85E2-433E-B7BC-EA517D20BF68}" destId="{65373151-4920-40D6-9664-43AAAE28E383}" srcOrd="0" destOrd="0" presId="urn:microsoft.com/office/officeart/2005/8/layout/hProcess10"/>
    <dgm:cxn modelId="{FBE1D91C-784B-4A19-A593-F3DFF5E47D5B}" type="presOf" srcId="{E96B1BC6-A256-4AC0-9023-2EAA3FD9184F}" destId="{53DAEE94-0D1E-4B68-AF68-6C6CD9BBBCFA}" srcOrd="0" destOrd="3" presId="urn:microsoft.com/office/officeart/2005/8/layout/hProcess10"/>
    <dgm:cxn modelId="{C53EC378-39C0-4E31-8A58-F28FF15AFABD}" type="presOf" srcId="{DE1C8AF1-5A44-4A23-BA68-5F38135147D3}" destId="{65373151-4920-40D6-9664-43AAAE28E383}" srcOrd="0" destOrd="3" presId="urn:microsoft.com/office/officeart/2005/8/layout/hProcess10"/>
    <dgm:cxn modelId="{CE120D5E-6552-4596-B393-CB5346A5E0C9}" srcId="{4D099ECF-85E2-433E-B7BC-EA517D20BF68}" destId="{19C215B6-2375-4A9C-87A9-2A43A41354BC}" srcOrd="1" destOrd="0" parTransId="{75DEA8A6-0BE0-41F1-8177-1368A6FD98D7}" sibTransId="{C2E90DD5-4EF7-4D79-8ADD-FF2DDD42C064}"/>
    <dgm:cxn modelId="{76C56BEE-FD79-43AF-9DC2-B789E51B75D9}" type="presOf" srcId="{D29C029A-9F7A-4CBB-B9DD-82FC3991612D}" destId="{5EA4EDA0-EE22-4265-B22C-39619F836BE6}" srcOrd="0" destOrd="0" presId="urn:microsoft.com/office/officeart/2005/8/layout/hProcess10"/>
    <dgm:cxn modelId="{44AA5BAD-6F53-4D2D-8050-B5CF3FC4B640}" type="presParOf" srcId="{E2E6BAA9-6E82-4B33-8A95-6C05A79AAAC6}" destId="{529A617E-5C83-4FD3-8749-1B142E3F7CA9}" srcOrd="0" destOrd="0" presId="urn:microsoft.com/office/officeart/2005/8/layout/hProcess10"/>
    <dgm:cxn modelId="{E67822C5-55F4-4733-8AA8-ABF1F095A2EB}" type="presParOf" srcId="{529A617E-5C83-4FD3-8749-1B142E3F7CA9}" destId="{0CB470DF-4093-4C12-B912-B64E959E8FAD}" srcOrd="0" destOrd="0" presId="urn:microsoft.com/office/officeart/2005/8/layout/hProcess10"/>
    <dgm:cxn modelId="{469DA103-E4DA-45C6-8D53-D03C04C9F65A}" type="presParOf" srcId="{529A617E-5C83-4FD3-8749-1B142E3F7CA9}" destId="{53DAEE94-0D1E-4B68-AF68-6C6CD9BBBCFA}" srcOrd="1" destOrd="0" presId="urn:microsoft.com/office/officeart/2005/8/layout/hProcess10"/>
    <dgm:cxn modelId="{48C34DAB-0B4A-4775-BF28-EA7F16FD54B6}" type="presParOf" srcId="{E2E6BAA9-6E82-4B33-8A95-6C05A79AAAC6}" destId="{B3094CED-2F72-4B0B-B956-77059047AFE7}" srcOrd="1" destOrd="0" presId="urn:microsoft.com/office/officeart/2005/8/layout/hProcess10"/>
    <dgm:cxn modelId="{64FC5588-31C6-4781-B6F2-0C1BBADB0709}" type="presParOf" srcId="{B3094CED-2F72-4B0B-B956-77059047AFE7}" destId="{E2B93DFD-9E03-4AAB-8BC6-BA6C88997722}" srcOrd="0" destOrd="0" presId="urn:microsoft.com/office/officeart/2005/8/layout/hProcess10"/>
    <dgm:cxn modelId="{E9C695A2-D347-4630-92E4-76F655CA7A82}" type="presParOf" srcId="{E2E6BAA9-6E82-4B33-8A95-6C05A79AAAC6}" destId="{2908C270-16E2-4F8E-BF5A-22449821F28F}" srcOrd="2" destOrd="0" presId="urn:microsoft.com/office/officeart/2005/8/layout/hProcess10"/>
    <dgm:cxn modelId="{999B8BA3-E42E-4E72-8FE5-A1D5A768734D}" type="presParOf" srcId="{2908C270-16E2-4F8E-BF5A-22449821F28F}" destId="{4C1A298D-414C-4020-85B3-48F1744FDE3E}" srcOrd="0" destOrd="0" presId="urn:microsoft.com/office/officeart/2005/8/layout/hProcess10"/>
    <dgm:cxn modelId="{2BD3E51E-3F9C-441C-BB2A-35A91FA5FB97}" type="presParOf" srcId="{2908C270-16E2-4F8E-BF5A-22449821F28F}" destId="{65373151-4920-40D6-9664-43AAAE28E383}" srcOrd="1" destOrd="0" presId="urn:microsoft.com/office/officeart/2005/8/layout/hProcess10"/>
    <dgm:cxn modelId="{EA1D685C-B3C1-494D-956B-DBD3E05D8A41}" type="presParOf" srcId="{E2E6BAA9-6E82-4B33-8A95-6C05A79AAAC6}" destId="{5EA4EDA0-EE22-4265-B22C-39619F836BE6}" srcOrd="3" destOrd="0" presId="urn:microsoft.com/office/officeart/2005/8/layout/hProcess10"/>
    <dgm:cxn modelId="{7F37EC86-DA1C-41AB-A1D4-12B6F9A9E77E}" type="presParOf" srcId="{5EA4EDA0-EE22-4265-B22C-39619F836BE6}" destId="{BDF414F0-F9BD-4851-9E9E-03A4030D82CB}" srcOrd="0" destOrd="0" presId="urn:microsoft.com/office/officeart/2005/8/layout/hProcess10"/>
    <dgm:cxn modelId="{E92AEF64-DBCA-446E-A41D-CAD906B01639}" type="presParOf" srcId="{E2E6BAA9-6E82-4B33-8A95-6C05A79AAAC6}" destId="{0FEE65BD-5BE9-44A0-87A2-C056079F9938}" srcOrd="4" destOrd="0" presId="urn:microsoft.com/office/officeart/2005/8/layout/hProcess10"/>
    <dgm:cxn modelId="{D21984A2-E6BA-4187-B934-38BFBC26AACF}" type="presParOf" srcId="{0FEE65BD-5BE9-44A0-87A2-C056079F9938}" destId="{A2C4023E-FD1E-4E12-AB28-95FF4C17DD14}" srcOrd="0" destOrd="0" presId="urn:microsoft.com/office/officeart/2005/8/layout/hProcess10"/>
    <dgm:cxn modelId="{65F54379-DD5C-4F8A-A2DB-30ED737F2B66}" type="presParOf" srcId="{0FEE65BD-5BE9-44A0-87A2-C056079F9938}" destId="{29C072F0-DD02-41A8-A18B-807A8AC6EAB7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470DF-4093-4C12-B912-B64E959E8FAD}">
      <dsp:nvSpPr>
        <dsp:cNvPr id="0" name=""/>
        <dsp:cNvSpPr/>
      </dsp:nvSpPr>
      <dsp:spPr>
        <a:xfrm>
          <a:off x="4042" y="1185714"/>
          <a:ext cx="1904523" cy="19045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AEE94-0D1E-4B68-AF68-6C6CD9BBBCFA}">
      <dsp:nvSpPr>
        <dsp:cNvPr id="0" name=""/>
        <dsp:cNvSpPr/>
      </dsp:nvSpPr>
      <dsp:spPr>
        <a:xfrm>
          <a:off x="314081" y="2328428"/>
          <a:ext cx="1904523" cy="1904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Understanding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Loading Data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Reading and understand to clean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Check number of rows and columns and datatypes</a:t>
          </a:r>
          <a:endParaRPr lang="en-US" sz="1200" kern="1200" dirty="0"/>
        </a:p>
      </dsp:txBody>
      <dsp:txXfrm>
        <a:off x="369863" y="2384210"/>
        <a:ext cx="1792959" cy="1792959"/>
      </dsp:txXfrm>
    </dsp:sp>
    <dsp:sp modelId="{B3094CED-2F72-4B0B-B956-77059047AFE7}">
      <dsp:nvSpPr>
        <dsp:cNvPr id="0" name=""/>
        <dsp:cNvSpPr/>
      </dsp:nvSpPr>
      <dsp:spPr>
        <a:xfrm>
          <a:off x="2275419" y="1909161"/>
          <a:ext cx="366853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275419" y="2000687"/>
        <a:ext cx="256797" cy="274578"/>
      </dsp:txXfrm>
    </dsp:sp>
    <dsp:sp modelId="{4C1A298D-414C-4020-85B3-48F1744FDE3E}">
      <dsp:nvSpPr>
        <dsp:cNvPr id="0" name=""/>
        <dsp:cNvSpPr/>
      </dsp:nvSpPr>
      <dsp:spPr>
        <a:xfrm>
          <a:off x="2956718" y="1185714"/>
          <a:ext cx="1904523" cy="19045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373151-4920-40D6-9664-43AAAE28E383}">
      <dsp:nvSpPr>
        <dsp:cNvPr id="0" name=""/>
        <dsp:cNvSpPr/>
      </dsp:nvSpPr>
      <dsp:spPr>
        <a:xfrm>
          <a:off x="3266757" y="2328428"/>
          <a:ext cx="1904523" cy="1904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Cleaning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Check null values and remove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Correct the datatype according to the column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Remove unwanted columns</a:t>
          </a:r>
          <a:endParaRPr lang="en-US" sz="1200" kern="1200" dirty="0"/>
        </a:p>
      </dsp:txBody>
      <dsp:txXfrm>
        <a:off x="3322539" y="2384210"/>
        <a:ext cx="1792959" cy="1792959"/>
      </dsp:txXfrm>
    </dsp:sp>
    <dsp:sp modelId="{5EA4EDA0-EE22-4265-B22C-39619F836BE6}">
      <dsp:nvSpPr>
        <dsp:cNvPr id="0" name=""/>
        <dsp:cNvSpPr/>
      </dsp:nvSpPr>
      <dsp:spPr>
        <a:xfrm>
          <a:off x="5228095" y="1909161"/>
          <a:ext cx="366853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228095" y="2000687"/>
        <a:ext cx="256797" cy="274578"/>
      </dsp:txXfrm>
    </dsp:sp>
    <dsp:sp modelId="{A2C4023E-FD1E-4E12-AB28-95FF4C17DD14}">
      <dsp:nvSpPr>
        <dsp:cNvPr id="0" name=""/>
        <dsp:cNvSpPr/>
      </dsp:nvSpPr>
      <dsp:spPr>
        <a:xfrm>
          <a:off x="5909394" y="1185714"/>
          <a:ext cx="1904523" cy="19045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C072F0-DD02-41A8-A18B-807A8AC6EAB7}">
      <dsp:nvSpPr>
        <dsp:cNvPr id="0" name=""/>
        <dsp:cNvSpPr/>
      </dsp:nvSpPr>
      <dsp:spPr>
        <a:xfrm>
          <a:off x="6219433" y="2328428"/>
          <a:ext cx="1904523" cy="1904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Analysis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Check the categorical and quantitative variables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Categorize the types of investment type and segmented univariate analysis to get broader picture</a:t>
          </a:r>
          <a:endParaRPr lang="en-US" sz="1200" kern="1200" dirty="0"/>
        </a:p>
      </dsp:txBody>
      <dsp:txXfrm>
        <a:off x="6275215" y="2384210"/>
        <a:ext cx="1792959" cy="1792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28-07-2021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734" y="4837387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</a:t>
            </a:r>
            <a:r>
              <a:rPr lang="en-IN" sz="1800" dirty="0" smtClean="0"/>
              <a:t>: Chandirakumar </a:t>
            </a:r>
            <a:r>
              <a:rPr lang="en-IN" sz="1800" dirty="0" err="1" smtClean="0"/>
              <a:t>Muthu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&lt;Conclusions&gt;</a:t>
            </a: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404949" y="3088341"/>
            <a:ext cx="9698159" cy="187743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17400" tIns="0" rIns="31740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ter"/>
              </a:rPr>
              <a:t>Analysis Result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Based on the data analysis performed, Sparks Funds should invest in -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Funding type -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Venture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Countries :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USA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,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Britain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 &amp;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India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Top two sectors to invest in are -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Others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 and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Social, Finance, Analytics, Advertising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 smtClean="0"/>
              <a:t>This is the assignment to find the best way to invest on the stock market, based on the historical data.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 smtClean="0"/>
              <a:t>The client wants to invest 5million to 15 million USD and interested to invest in English speaking country.</a:t>
            </a:r>
            <a:endParaRPr lang="en-IN" sz="1400" dirty="0"/>
          </a:p>
          <a:p>
            <a:pPr marL="0" indent="0">
              <a:buNone/>
            </a:pPr>
            <a:r>
              <a:rPr lang="en-IN" sz="1400" dirty="0" smtClean="0"/>
              <a:t>The data is provided by country wise and funding types to analyse. Company table has more of company information.</a:t>
            </a:r>
          </a:p>
          <a:p>
            <a:pPr marL="0" indent="0">
              <a:buNone/>
            </a:pPr>
            <a:r>
              <a:rPr lang="en-IN" sz="1400" dirty="0" smtClean="0"/>
              <a:t>Mapping table has more of investment sector information. </a:t>
            </a:r>
            <a:r>
              <a:rPr lang="en-IN" sz="1400" dirty="0" smtClean="0"/>
              <a:t>Rounds 2 is a table has information about invested stock information like Invested amount.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 smtClean="0"/>
              <a:t>After cleaning up of metadata, joining these table to get the desired answers for the questions.</a:t>
            </a:r>
          </a:p>
          <a:p>
            <a:pPr marL="0" indent="0">
              <a:buNone/>
            </a:pPr>
            <a:r>
              <a:rPr lang="en-IN" sz="1400" dirty="0" smtClean="0"/>
              <a:t>And finally client wants to see the top 3 English speaking countries which does the investment amount highest.</a:t>
            </a: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Abstract</a:t>
            </a:r>
            <a:r>
              <a:rPr lang="en-IN" sz="2800" dirty="0"/>
              <a:t>: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Use flow </a:t>
            </a:r>
            <a:r>
              <a:rPr lang="en-IN" sz="1800" dirty="0" smtClean="0"/>
              <a:t>chart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Problem </a:t>
            </a:r>
            <a:r>
              <a:rPr lang="en-IN" sz="2800" dirty="0"/>
              <a:t>solving methodology&gt;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1838570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4033" y="2639739"/>
            <a:ext cx="5619817" cy="381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060269" y="1590089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sz="2400" b="1" dirty="0" smtClean="0"/>
              <a:t>The below stats is for all the countries grouped by 4 major funding types. (pic1: median, pic2: median)</a:t>
            </a:r>
            <a:endParaRPr lang="en-IN" sz="1600" dirty="0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1" y="2639739"/>
            <a:ext cx="5862441" cy="381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2550765"/>
            <a:ext cx="5406874" cy="3522007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12644" y="1383030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sz="2400" b="1" dirty="0" smtClean="0"/>
              <a:t>Top 9 countries who invested more on the stocks [including non-English speaking countries]</a:t>
            </a:r>
            <a:endParaRPr lang="en-IN" sz="1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96150" y="3726180"/>
            <a:ext cx="4706711" cy="19316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sz="2400" b="1" dirty="0" smtClean="0"/>
              <a:t>Top 3 English Speaking countries:</a:t>
            </a:r>
          </a:p>
          <a:p>
            <a:r>
              <a:rPr lang="en-IN" sz="2400" b="1" dirty="0" smtClean="0"/>
              <a:t>1. USA</a:t>
            </a:r>
          </a:p>
          <a:p>
            <a:r>
              <a:rPr lang="en-IN" sz="2400" b="1" dirty="0" smtClean="0"/>
              <a:t>2. GBR</a:t>
            </a:r>
          </a:p>
          <a:p>
            <a:r>
              <a:rPr lang="en-IN" sz="2400" b="1" dirty="0" smtClean="0"/>
              <a:t>3. IND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" y="1660496"/>
            <a:ext cx="5162032" cy="4540278"/>
          </a:xfrm>
        </p:spPr>
      </p:pic>
      <p:sp>
        <p:nvSpPr>
          <p:cNvPr id="5" name="AutoShape 2" descr="data:image/png;base64,iVBORw0KGgoAAAANSUhEUgAAAmMAAAFgCAYAAAD3tH5OAAAAOXRFWHRTb2Z0d2FyZQBNYXRwbG90bGliIHZlcnNpb24zLjMuMiwgaHR0cHM6Ly9tYXRwbG90bGliLm9yZy8vihELAAAACXBIWXMAAAsTAAALEwEAmpwYAABAU0lEQVR4nO3debwcVZ3//9ebsIUlEiQgEDYxggHZZVFGEVAQURgUREFQUUZEwZ877jIgjg5+FR02RQFFMeAgyKiAgbCMkRhk3wZkS2QLCBKRNXx+f5zTSd1O3yXk9jn3pt/Px6Mft6uqq8+n+lZXffrUqXMUEZiZmZlZHUvVDsDMzMyslzkZMzMzM6vIyZiZmZlZRU7GzMzMzCpyMmZmZmZWkZMxMzMzs4qcjNlCJIWkV+TnJ0v60hDWuUfSrt2P7sWR9FVJP+1n2ecl/bB0TDVJ+hdJt9eOo0nS6ZKOqR2HDa+BvnuFyj9G0iOSHuywbMR9D0YLSTdL2ql2HCVJ+oekl3fjvQdNxiRNk/R0DuIfA+24kt4n6aoXG4ykTSVdlL84C3WAtiixDKd8sm6V+bSkeY3pm4epjMmSZkp6LD9+L2nyAK9v/yz+IenXwxFLU0R8OCL+fbjfdySJiK9HxAdrxzFcmsl0fyLiyojYqGBM67btqyHpycb0v5SKxXqHpHWATwKTI+Jl7ctLfw/aLe45cxjKf9E/oiNik4iYNswhDWgox7ZuioiVIuKubrz3UGvGPpqDWKnLO+5zwBTgkBEQy3z5ZL1SRKwEfBiY3ohhk2Eq5n7gncCqwGrABcDZg6zT/CxWioi3DVMstgSTtHTpMiPivua+mmdv3ph3ZemYFleNz7E/IymWbnoR27ke8GhEPNyNeKw3lPh+DdtlSkmvAk4Gdsi/dB/P818i6UxJcyTdK+mLkjqWGxG3R8RpwCLXNknaSdJsSZ+R9LCkByTtLWkPSf8n6W+SPr8429hPua+V9CdJf89/X9tYNk3ScZJm5OXnS1q10/tExOMRcU+kIREEzANe1C+AxmfxycZn8f7G8pdK+rWkJ3LMx/T366x56UjSapIulPR4/jyvbPtfbiHphrytv5C0fD/v+QpJl+fXPSLpF41lIekISXflZd9qliHpA5JuzbWHF0lar7Hsu5Jm5e26pr/aFknLSPq5pF9KWlaNyyiS1s8xHCzpvhzDFxrrjpV0Ri7/1ry/zR7gf7GJpEvy5/VQax+UtJyk70i6Pz++I2m5vGyhX8vqe+n4dEn/Jel/JM2VdLWkDfOyK/Iq1+fv4bsa+8NnlS7V/Lg1r/H+a+XPY46kuyUd0Vi2rVKt7RN5G77d3/YOg/GdtivHsXHjs7xd0n6NZXtIuiWv91dJn2os21PSdXm//YOkzforfKB9KO8n50r6qaQngPcpHd9OU/qO/VXpuzSmn/f+qqRz8vpzJd0o6ZWSjlL6ns6S9ObG69eSdEHe3jslfWiYY5midGyeq3TJaZvG8j41EOp7HHgxx9rllY4JcyX9WdLmbdvZ37630HZ22JaO5xilGp9LgLXyd+H0Duu2fw/ukfQpdTiOKX3f92y8dmml48NWeXr7vH89Lul6NS7hKX2n78rbf7ekA9T/OfN0SSdK+m2e/7+SXqZ0jHhM0m2StlyEz6/j/1nST4B1gV/ncj4jafn8WT+at+NPktZo/9wan9Wug5XTz7r9HRe3lTQ9l/2ApO9LWjYvW+jYluf3+/2WtJWka3NM5+T/5zGN5R9S+m79Tem7tlZjWUg6XNIdwB2Nea3j8HKS/lPpPPGQUpOesXnZYOfKhUXEgA9gGjAHeAT4X2CnAV77PuCqtnlnAucDKwPrA/8HHDJIma9IoQ09FmAn4Hngy8AywIfya3+Wy94EeBp4+WDbPEhs87eRVIv1GPBeYGng3Xn6pY14/wpsCqwI/BL46SDv/3jejheALw7yf/lgP8tan8XR+bPYA/gnMD4vPzs/VgAmA7Oa/zcggFfk56cDx+Tnx5EOHsvkx78AysvuAWYAa+XP5Vbgw/3E93PgC6QfA8sDO7aVfVl+j3Xz/vLBvGxv4E7gVfnz/iLwh8a6BwIvzcs+CTwILJ+XfRX4KTAW+J+8XWOay/Lz9XMMP8iv3Rx4BnhVXv4N4HJgPDARuAGY3c92rgw8kGNZPk9vl5cdDfwRWB2YAPwB+PcBvkft/5O/AdvmbT0LOLvTa9v2h/8AlsvbtVMr7vx/uIb03VkWeDlwF7BbXj4deG9+vhKw/eJ8hzrFONh2kb4/s4D352VbkY4Dm+TlDwD/kp+PB7bKz7cCHga2A8YAB5P21eX6iWuwfeg50n64VP4cfwWckuNbnfQd+Ld+3vurpGPQbvn9zwTuJn0XWsesuxuvvxw4Me87W5COZ7sMcyx75M/lOOCPA+xDp7PgOLATi3CsbcT6zvz6T+XtXobB972FtrPDtvR7jqGxnw9wrJzdmL6Hfo5jOcazGq99K3Bbfr428Gj+PJcC3pSnJ+T/xxPARvm1a7Jgv30fC3/XTyft21vn//2l+fM6KP+vjgEuG+J3d7D/8z3Aro3pfwN+TTo3jMkxjOvns5u/7mDlLMJxcWtge9L3Y/38+X98gP2y3+93/jzuBY4k7Wv7AM+yYD/eOX/OW+XXfw+4oq2sS/J+MLbDcfg7pCtYq+Zt+DVwXF7W77my331xCAfN7XJBy+UNnQts2M9r++xY+cN5hnS9vvnPnjZImf0lY/3GQvpSPcWCE+zK+YPbrrH+NcDeg23zILHN30ZSEjajbfl04H35+TTgG41lk/POMGaQMlYEPgK8dYDXTCMlWI83Hq2TeeuzWLrx+odJO/kY0sFto8ayYxhaMnY06aD3ig7x3AMc2Jj+JnByP7GfCZwKTOywLIDdG9MfAabm57+lkciTDkT/BNbrp5zHSJfCIB0sLiCd4E6g8cWgczI2sbF8BrB/fj7/QJenP0j/ydi7gWv7WfYXYI/G9G7APZ2+R/38T37YWLYH+aTQ/trG/vAsOalozGslY9sB97WVdxTw4/z8CuBrwGqL893pb3sa8/rdLuBdwJVtrz8F+Ep+fh/p2DKu7TUnkb8XjXm3A28YYpzt+1DzYL0G6fg2tjHv3eQTZYf3+ipwSWP6bcA/WPiYtQqwDql2fOXG648DTh/GWH7fmJ4MPDXAPnQ6fZOxIR9rc1nNBGApcvI8hH2vz3Z22I4BzzG8uGSs43GMdF6aC6yQp88Cvpyffxb4Sdt7X0Q6T61IOj6/g7Zkkv6TsR80pj8G3NqYfjXweAztuzvY//ke+iZjHyD9MNxsCN+N+esOVk7bev0eFzu89uPAeQPsl/1+v4HXkypDmsf6q1iwH58GfLOxbCXSuXH9Rlk7t7135P1AwJM0ciFgB/KPKQY4V/b3GPQyZURcHRFzI+KZiDiDVCO1x2DrZauxIDttuZf0K2KRDSGWRyNiXn7+VP77UGP5U6QPvA+1NS5ehJDWou+2wcLbN6tt2TKkz6VfEfEkKas+U9LqA7z0iIhYpfFo3vX4aEQ835j+J2nbJ5B+dTTjaj4fyLdINVMX5yr3z7Utb96t1Cqvk8+QduYZuTr7A23L2z+zVtXxesB3c9Xv46RaFJE/b6XLsrfmywuPAy+h72e9PbAZKUGOQba1v21Zi6F/duuQkq5O2ved5nYOxVA/65Y5EfF0P8vWI13Kebzx2X6edIKH1IbzlcBt+bLFnp3epHFZ5R+SDhjylvTV33atB2zXFuMBQKtR9jtIx4J7lS6B79BY75Nt661DP5/1EPah5v97PdL3+YHGe59CqpXqT/vx6JEOx6yVcnx/i4i5jdcPdGx5MbG0f9bLa+htYxb1WDs/1oh4AZhN2sbB9r0+63YwrOeYrOM+GBF3kmpq3iZpBeDtpNpA8nbs27YdOwJr5uP5u0jtjR9Qugy/8SAxtH+W/X22Q/n8FuX//BNSEnm2UvOJb0paZpBYF7Wcfo+LSpftL5T0oNJl6a8z8PlyoO/3WsBf2471zX2pzzE4Iv5Bqs3s7zvWNIFUe3hNo9zf5fkw+LlyIS+mUVqQToD9LWt6hJRprgfckuetS8pWh8NAsQz9TSLuY/CTWSf3k7ataV3SP6VlnbZlz5E+l8EsRfpnr02q1Rouc0iXGCaSqvPbY+xXPjF8krTzbwJcJulPETF1UQKIiAdJlzaQtCPwe0lX5INdK55Wu8F1SZ8zpC/GsRFxVvt7KrXt+SywC3BzRLwg6TH67h8Xky4rTpW0U0Q81P4+Q/AA6bNr7c8DfXazSL8CO2ntO52280nS/x4ASQvdBfYiDJR8ziL9opvUccWIO4B35zYP+wDnSnppPsk0X/eWYYhzoBgvj4g39RPjn4C98onjo6QbgdZhwT5z7GAFDHEfaj+wP0OqMWz+8BkO9wOrSlq5kZC1Hzu7Gcs/aeyDpKS337aRQzD/e5L3o4mkbXyeAfa9bKB9t9vnmHY/J32nlwJuaRyzZpFqxj7UaaWIuAi4KLcpOobUDOJfGHjbhmLA7+4Q9Ck/Ip4j1YJ/TdL6wG9INU2nLU6QbQY6Lp4EXAu8OyLmSvo46fL2QO/V8fst6Q3A2pLUSMiaiWCf87ekFUlNFPr7jjU9QkqKN4mIhfa1F3OuHLBmTNIqknZTatS3dP61+3pS5tzJQ8BE5QZ3+ZfTFOBYSSsrNbb+BKntTqfypNRYstVgb3ktaNS8qLGU8BvglZLek2N6F6l69sLGaw5U6rZiBVLV5bmNX5TzSXqTpC0ljZE0Dvg26RLJrcMZcC77v4GvSloh/0I7aCjrKjWUfIUkkdpAzMuPRSJpX0kT8+RjpB2++T6fljRe6bb0I4FWA/+TgaPyzt1quLtvXrYy6cA+B1ha0peBce1lR8Q3Sb9mp0oasIayH1NyDOMlrU068ffnQuBlkj6u1NhzZUnb5WU/B74oaUKO48ss+F5cD2wiaYv8ffjqIsb4EKntyFDNAJ5QauA/Nu+Dm0p6DYCkAyVNyDUaj+d1Fvn/vpguJH3X3qt0A8Yykl4j6VVKN2EcIOkl+WTS2jchnfQ+LGm7fHxZUdJbJa3coYwh7UMtEfEAKcE/XtI4pUbjG+aTwGKJiFmky0XH5WPeZqQayoV+iHQpluuA9+R9YXfSZZ/FsbWkfZRqSj5OShz/yCD73mAW9RwzDM4G3gwcxoJaMXJ5b8vnqDH5f7aTpImS1pD09nyyf4Z0abq1f/Y5Z74Ii/X50XaskPRGSa9WuvHjCVKiO9zf9YGOiyvncv+Rz02HDRQvA3+/p+fYP5rPz3uR2qO2/Ax4fz7OLkeqhbs6Iu4ZbAPysfAHwP9TvnolaW1Ju+Xni3yuHOwy5TKkLL7VaP5jpHYA/fXvdSnpl/6Dklq1Px8j/dK/i3S99mfAj/pZfz1SttmqLXiKlJW/mFi6LiIeBfYkZcCPki6/7RkRzZqvn5DaADxIaqx4BJ2tQjpB/52Uub+C1Haqv0tLAN9X376brhli6B8lXX55MMf3c9JBYjCTgN+TDibTgRPjxfUz8xrgaqVLwhcAR0bE3Y3l55PanFxHamx/GkBEnEdqhH62UhX2TUCrNuYiUpuy/yNVPT9NP1XMkfpN+xWpRq7j3a0DOJpUQ3A36bM4l34+u/zr6E2ktkEPku7IeWNefAwwk1RTdyPw5zyPiPi/XM7v8zqL2g/RV4EzlKrP9xvsxfmE9jZSI/G7Sd+vH5L2EYDdgZvz/+u7pPZzA+2Xwy5/lm8G9if9on2QBTckQGq/eU/eLz5MaohPRMwk1cJ+n5T430mHO/KyIe9DDQeRfjzekt//XFID7eHwblIbxvuB80jt4y4pFMuRpH3icdLl4F+9yPdpOZ90qe4x0v9qn4h4bgj73lAsyjlmseSkdzrwWhb8SGwlz3uRLhHOIe03nyadY5cinSPuJzWteAOpLSx0PmcuSjyL+/kdR/pR+LjSHcgvI+03T5AqAi5nmBPbQY6LnwLeQ2qb9wMan3H2VRrHtoG+3xHxLKkm/xDSfnwgKRF8Ji+fCnyJdGPdA8CGpOPLUH02l/fHfNz5PdDqbmuRz5WtO+GsCyRNIzUMH9G9u0v6D+BlEXHwCIglgEmN6v8RTdJhpORksWtDzMyseyRdTboh48e1Y2nn4ZB6kFJ/TZvlat1tSb8czqsd12ggaU1Jr8uXgTYi/eL1Z2dmNsJIeoNSH21LSzqYdAPX7wZbr4ae6LXZFrIy6dLkWqSbA44nXUawwS1LukttA1LV99mkvqDMzGxk2YjUpnAlUvOfd+ZLzSOOL1OamZmZVeTLlGZmZmYVORkzMzMzq8htxmxIVltttVh//fVrh2FmNqpcc801j0TEhMFfab3MyZgNyfrrr8/MmTNrh2FmNqpIah8yz2whvkxpZmZmVpGTMTMzM7OKnIyZmZmZVeRkzMzMzKwiJ2NmZmZmFTkZMzMzM6vIyZiZmZlZRU7GzMzMzCpyp682bKZN02Ktv9NOHrTezMx6j2vGzMzMzCpyMmZmZmZWkZMxMzMzs4qcjJmZmZlV5GTMzMzMrCInY2ZmZmYVORkzMzMzq8jJmJmZmVlFTsbMzMzMKnIyZmZmZlaRkzEzMzOzipyMmZmZmVXkZMzMzMysIidjo4ykVSSdK+k2SbdK2kHSqpIukXRH/ju+8fqjJN0p6XZJuzXmby3pxrzsBEmqs0VmZma9zcnY6PNd4HcRsTGwOXAr8DlgakRMAqbmaSRNBvYHNgF2B06UNCa/z0nAocCk/Ni95EaYmZlZ4mRsFJE0Dng9cBpARDwbEY8DewFn5JedAeydn+8FnB0Rz0TE3cCdwLaS1gTGRcT0iAjgzMY6ZmZmVpCTsdHl5cAc4MeSrpX0Q0krAmtExAMA+e/q+fVrA7Ma68/O89bOz9vnm5mZWWFOxkaXpYGtgJMiYkvgSfIlyX50agcWA8zvu7J0qKSZkmbOmTPnxcRrZmZmg3AyNrrMBmZHxNV5+lxScvZQvvRI/vtw4/XrNNafCNyf50/sML+PiDg1IraJiG0mTJgwrBtiZmZmiZOxUSQiHgRmSdooz9oFuAW4ADg4zzsYOD8/vwDYX9JykjYgNdSfkS9lzpW0fb6L8qDGOmZmZlbQ0rUDsEX2MeAsScsCdwHvJyXVUyQdAtwH7AsQETdLmkJK2J4HDo+Iefl9DgNOB8YCv80PMzMzK8zJ2CgTEdcB23RYtEs/rz8WOLbD/JnApsManJmZmS0yX6Y0MzMzq8jJmJmZmVlFTsbMzMzMKnIyZmZmZlaRkzEzMzOzipyMmZmZmVXkZMzMzMysIidjZmZmZhU5GTMzMzOryMmYmZmZWUVOxszMzMwqcjJmZmZmVpGTMTMzM7OKnIyZmZmZVeRkzMzMzKwiJ2NmZmZmFTkZMzMzM6vIyZiZmZlZRU7GzMzMzCpyMmZmZmZWkZMxMzMzs4qcjJmZmZlV5GRslJF0j6QbJV0naWaet6qkSyTdkf+Ob7z+KEl3Srpd0m6N+Vvn97lT0gmSVGN7zMzMep2TsdHpjRGxRURsk6c/B0yNiEnA1DyNpMnA/sAmwO7AiZLG5HVOAg4FJuXH7gXjNzMzs8zJ2JJhL+CM/PwMYO/G/LMj4pmIuBu4E9hW0prAuIiYHhEBnNlYx8zMzApyMjb6BHCxpGskHZrnrRERDwDkv6vn+WsDsxrrzs7z1s7P2+ebmZlZYUvXDsAW2esi4n5JqwOXSLptgNd2agcWA8zvu3JK9g4FWHfddV9MrGZmZjYI14yNMhFxf/77MHAesC3wUL70SP77cH75bGCdxuoTgfvz/Ikd5reXdWpEbBMR20yYMGG4N8XMzMxwMjaqSFpR0sqt58CbgZuAC4CD88sOBs7Pzy8A9pe0nKQNSA31Z+RLmXMlbZ/vojyosY6ZmZkV5MuUo8sawHm5F4qlgZ9FxO8k/QmYIukQ4D5gX4CIuFnSFOAW4Hng8IiYl9/rMOB0YCzw2/wwMzOzwpyMjSIRcReweYf5jwK79LPOscCxHebPBDYd7hjNzMxs0fgypZmZmVlFTsbMzMzMKnIyZmZmZlaRkzEzMzOzipyMmZmZmVXkZMzMzMysIidjZmZmZhU5GTMzMzOryMmYmZmZWUVOxszMzMwqcjJmZmZmVpGTMTMzM7OKnIyZmZmZVeRkzMzMzKwiJ2NmZmZmFTkZMzMzM6vIyZiZmZlZRU7GzMzMzCpyMmZmZmZWkZMxMzMzs4qcjJmZmZlV5GTMzMzMrCInY2ZmZmYVORkbZSSNkXStpAvz9KqSLpF0R/47vvHaoyTdKel2Sbs15m8t6ca87ARJqrEtZmZm5mRsNDoSuLUx/TlgakRMAqbmaSRNBvYHNgF2B06UNCavcxJwKDApP3YvE7qZmZm1W7p2ADZ0kiYCbwWOBT6RZ+8F7JSfnwFMAz6b558dEc8Ad0u6E9hW0j3AuIiYnt/zTGBv4LdFNqLLpk1b/Eq+nXaKYYjEzMxsaFwzNrp8B/gM8EJj3hoR8QBA/rt6nr82MKvxutl53tr5eft8MzMzq8DJ2CghaU/g4Yi4ZqirdJgXA8zvVOahkmZKmjlnzpwhFmtmZmaLwsnY6PE64O35MuPZwM6Sfgo8JGlNgPz34fz62cA6jfUnAvfn+RM7zF9IRJwaEdtExDYTJkwYzm0xMzOzzMnYKBERR0XExIhYn9Qw/9KIOBC4ADg4v+xg4Pz8/AJgf0nLSdqA1FB/Rr6UOVfS9vkuyoMa65iZmVlhbsA/+n0DmCLpEOA+YF+AiLhZ0hTgFuB54PCImJfXOQw4HRhLari/RDTeNzMzG42cjI1CETGNdNckEfEosEs/rzuWdOdl+/yZwKbdi9DMzMyGypcpzczMzCpyMmZmZmZWkZMxMzMzs4qcjJmZmZlV5GTMzMzMrCInY2ZmZmYVORkzMzMzq8jJmJmZmVlFTsbMzMzMKnIyZmZmZlaRkzEzMzOzipyMmZmZmVXkZMzMzMysIidjZmZmZhU5GTMzMzOryMmYmZmZWUVOxszMzMwqcjJmZmZmVpGTMTMzM7OKnIyZmZmZVeRkzMzMzKwiJ2NmZmZmFTkZMzMzM6vIydgoIml5STMkXS/pZklfy/NXlXSJpDvy3/GNdY6SdKek2yXt1pi/taQb87ITJKnGNpmZmfU6J2OjyzPAzhGxObAFsLuk7YHPAVMjYhIwNU8jaTKwP7AJsDtwoqQx+b1OAg4FJuXH7gW3w8zMzDInY6NIJP/Ik8vkRwB7AWfk+WcAe+fnewFnR8QzEXE3cCewraQ1gXERMT0iAjizsY6ZmZkV5GRslJE0RtJ1wMPAJRFxNbBGRDwAkP+unl++NjCrsfrsPG/t/Lx9vpmZmRXmZGyUiYh5EbEFMJFUy7XpAC/v1A4sBpjfd2XpUEkzJc2cM2fOi4rXzMzMBuZkbJSKiMeBaaS2Xg/lS4/kvw/nl80G1mmsNhG4P8+f2GF+exmnRsQ2EbHNhAkThnsTzMzMDCdjo4qkCZJWyc/HArsCtwEXAAfnlx0MnJ+fXwDsL2k5SRuQGurPyJcy50raPt9FeVBjHTMzMyto6doB2CJZEzgj3xG5FDAlIi6UNB2YIukQ4D5gX4CIuFnSFOAW4Hng8IiYl9/rMOB0YCzw2/wwMzOzwpyMjSIRcQOwZYf5jwK79LPOscCxHebPBAZqb2ZmZmYF+DKlmZmZWUVOxszMzMwqcjJmZmZmVpGTMTMzM7OK3IDfrAumTVu8cdd32mmhPnjNzGwJ5ZoxMzMzs4qcjJmZmZlV5GTMzMzMrCInY2ZmZmYVORkzMzMzq8jJmJmZmVlFTsbMzMzMKnIyZmZmZlaRkzEzMzOzipyMmZmZmVXkZMzMzMysIidjZmZmZhU5GTMzMzOryMmYmZmZWUVOxszMzMwqcjJmZmZmVpGTMTMzM7OKlq4dgA2dpHWAM4GXAS8Ap0bEdyWtCvwCWB+4B9gvIh7L6xwFHALMA46IiIvy/K2B04GxwG+AIyMiSm6Pdde0aVrs99hpJ+8SZmbd5pqx0eV54JMR8Spge+BwSZOBzwFTI2ISMDVPk5ftD2wC7A6cKGlMfq+TgEOBSfmxe8kNMTMzs8TJ2CgSEQ9ExJ/z87nArcDawF7AGfllZwB75+d7AWdHxDMRcTdwJ7CtpDWBcRExPdeGndlYx8zMzApyMjZKSVof2BK4GlgjIh6AlLABq+eXrQ3Maqw2O89bOz9vn29mZmaFORkbhSStBPwS+HhEPDHQSzvMiwHmt5dzqKSZkmbOmTPnxQVrZmZmA3IyNspIWoaUiJ0VEf+dZz+ULz2S/z6c588G1mmsPhG4P8+f2GF+HxFxakRsExHbTJgwYXg3xMzMzADfTTmqSBJwGnBrRHy7segC4GDgG/nv+Y35P5P0bWAtUkP9GRExT9JcSduTLnMeBHyv0GZYj1ncuzp9R6eZLemcjI0urwPeC9wo6bo87/OkJGyKpEOA+4B9ASLiZklTgFtId2IeHhHz8nqHsaBri9/mh9kSyd18mNlI5mRsFImIq+jc3gtgl37WORY4tsP8mcCmwxedmQ3GtYRm1onbjJmZmZlV5JoxM7Me4ku2ZiOPa8bMzMzMKnLNmJmZFef2c2YLuGbMzMzMrCInY2ZmZmYVORkzMzMzq8jJmJmZmVlFTsbMzMzMKnIyZmZmZlaRkzEzMzOzitzPmJmZ9SSPRmAjhWvGzMzMzCpyMmZmZmZWkZMxMzMzs4qcjJmZmZlV5GTMzMzMrCInY2ZmZmYVORkzMzMzq8jJmJmZmVlFTsbMzMzMKnIyZmZmZlaRkzEzMzOzipyMjSKSfiTpYUk3NeatKukSSXfkv+Mby46SdKek2yXt1pi/taQb87ITJC3+AG1mZmb2ojgZG11OB3Zvm/c5YGpETAKm5mkkTQb2BzbJ65woaUxe5yTgUGBSfrS/p5mZmRXiZGwUiYgrgL+1zd4LOCM/PwPYuzH/7Ih4JiLuBu4EtpW0JjAuIqZHRABnNtYxMzOzwpyMjX5rRMQDAPnv6nn+2sCsxutm53lr5+ft883MzKwCJ2NLrk7twGKA+Qu/gXSopJmSZs6ZM2dYgzMzM7PEydjo91C+9Ej++3CePxtYp/G6icD9ef7EDvMXEhGnRsQ2EbHNhAkThj1wMzMzczK2JLgAODg/Pxg4vzF/f0nLSdqA1FB/Rr6UOVfS9vkuyoMa65iZmVlhS9cOwIZO0s+BnYDVJM0GvgJ8A5gi6RDgPmBfgIi4WdIU4BbgeeDwiJiX3+ow0p2ZY4Hf5oeZmZlV4GRsFImId/ezaJd+Xn8scGyH+TOBTYcxNDMzM3uRfJnSzMzMrCInY2ZmZmYVORkzMzMzq8jJmJmZmVlFTsbMzMzMKnIyZmZmZlaRkzEzMzOzipyMmZmZmVXkZMzMzMysIidjZmZmZhU5GTMzMzOryMmYmZmZWUVOxszMzMwqcjJmZmZmVpGTMTMzM7OKnIyZmZmZVeRkzMzMzKwiJ2NmZmZmFTkZMzMzM6vIyZiZmZlZRU7GzMzMzCpyMmZmZmZWkZMxMzMzs4qcjPUwSbtLul3SnZI+VzseMzOzXuRkrEdJGgP8F/AWYDLwbkmT60ZlZmbWe5yM9a5tgTsj4q6IeBY4G9irckxmZmY9x8lY71obmNWYnp3nmZmZWUFL1w7AqlGHedHnBdKhwKF58h+Sbl/MMlcDHlm0kLpiJMQxCmIYKXGMhBhGShwjIYaREsdIiGFIcaw3TLHYEszJWO+aDazTmJ4I3N98QUScCpw6XAVKmhkR2wzX+43mOBzDyIpjJMQwUuIYCTGMlDhGQgzWG3yZsnf9CZgkaQNJywL7AxdUjsnMzKznuGasR0XE85I+ClwEjAF+FBE3Vw7LzMys5zgZ62ER8RvgNwWLHLZLnotpJMThGBYYCXGMhBhgZMQxEmKAkRHHSIjBeoAiYvBXmZmZmVlXuM2YmZmZWUVOxszMzABJq9aOwXqTkzHrKh/crJ2kFSR9SdIP8vQkSXtWiGMfSd+WdLykfy1dfo7hlZKmSropT28m6Ys1YhkpJI2VtFGl4q+WdI6kPSQV6/jQzMmYdduIOLhJWk/Srvn5WEkrV4hhnw6PXSStXjCGFSUtlZ+/UtLbJS1Tqvzsx8AzwA55ejZwTMkAJJ0IfBi4EbgJ+DdJ/1UyhuwHwFHAcwARcQOpm5milBwo6ct5el1J21aI423AdcDv8vQWkkp2ufNKUqP99wJ3Svq6pFcWLN96lBvwW1flBGxX4AOk8TB/AZweEf9XMIYPkUYSWDUiNpQ0CTg5InYpFUOO439ICchledZOwB9JJ4CjI+InBWK4BvgXYHwueybwz4g4oNtlN2KYGRHbSLo2IrbM866PiM0LxnAzsGnkA2BOUG+MiE1KxZDL/VNEvKbts7guIrYoHMdJwAvAzhHxKknjgYsj4jWF47gG2BmY1vg8boiIzUrGkct9I/BTYEXgeuBzETG9dBzWG1wzZl0VySUR8W7gg8DBwAxJl0vaYZDVh8vhwOuAJ3JMdwDFaqMaXgBeFRHviIh3AJNJNUTbAZ8tFIMi4p/APsD3IuJfcxwlPStpLHn4LUkbkj6Hkm4H1m1MrwPcUDgGgEfy9rc+i3cCD1SIY7uIOBx4GiAiHgOWrRDH8xHx9wrlAiDppZKOlDQT+BTwMdKQSJ8EflYrLlvyuZ8x6ypJLwUOJFX7P0Q6uF0AbAGcA2xQIIxnIuLZ1lVSSUvTNg5nIetHxEON6YeBV0bE3yQ9VygG5ST4AOCQPK/0ceArpMtQ60g6i5Qov69EwZJ+TfrfvwS4VdKMPL0d8IcSMbQ5nHRZbGNJfwXuJv1vSntO0hgWJIUTSD8eSrtJ0nuAMbkG+wjK/l+mAz8B9o6I2Y35MyWdXDAO6zFOxqzbRsLB7XJJnwfGSnoT8BHg14XKbrpS0oWkJBTgHcAVklYEHi8Uw8dJbZTOi4ibJb2cBZdNuy5fDhxPqpnbnjTK8pERMchgzMPmPwuVM6ic/BwWEbvmfWCpiJhbKZwTgPOA1SUdC7wTqHEjwceAL5BqSn9OGiHk3wuWv1Hr0nW7iPiPgnFYj3GbMesqServ4FYyBtIl0jeTTv4XAT8sHVeO4x2kmiABVwG/rP35lCbpioh4/QiIYz1gUkT8Pl82Xbp0MiTp0ojYuWSZ/ZG0MbALad+cGhG3Vg6puH5uFvg7qW3lKRHxdOGQrEc4GbOuqn1wyzUxN0TEpt0sZ7SQdAmwb0Q8nqfHA2dHxG4FY/gS8BTpZo4nW/Mj4m8FYxgpN3UcD0wi1ZY2P4v/LhzH9sDNrWQ03208OSKuLlR+6/JxRxHx9kJxfBeYQKqVA3gX8CAwFhgXEe8tEYf1Hidj1lUj4eCW2yUdFRH3dbusQeLYB/gP0s0Dyo+IiHEFY1joTr3Sd+9JurvD7IiIlxeM4TrS3b1XN+7auzEiXl0qhlzmjzvMjoj4QOE4rgW2aru7dGZEbFWo/DcMtDwiLi8Ux0K1tq15km4ufbet9Q63GbNu27Lt4Pbr5sGtUAxrAjfnxtrN2ociv7Ybvgm8rfLln3mS1m0lpvlSXdGG2hFR4qaNwYyImzoi4v2ly+xHn+YEEfFC/kyKKJVsDcGEtu/HuqS7KQGerReWLemcjFm3jYSD29cKlTOYh0ZAO5wvAFdJap38Xk+6XFeUpE1JXWos35oXEWcWDGFE3NQhaXnSXa2b0PezKFozBtwl6QjgpDz9EeCuUoVLmhIR+0m6kb5Jcav2uFQ/Y58kfT/+ksveAPhIvsHijEIxWA/yZUrrKkl7ACcDfQ5uwDTgQxHxnWrBFZYv2b4M+BWNfrUqtA9ajQV3Mk4veCdjq/yvkDq8nQz8BngLcFVEvLNgDEuRkqDaN3WcA9wGvAc4mtStxa0RcWThOFYn3VG5MykZmgp8PCIeLlT+mhHxQK6pXUhE3FsijhzLcsDGpP3iNjfatxKcjFnX1T645cbJ3wNeRerIcgzwZMm2WjmOau2DJG0cEbdJ6tgGKCL+3O0YGrHcCGwOXBsRm0tag5QIva1gDDsDf8wd4FbT6nm/1cu80tBUF5W8wzJ3sXFGRBxYqsyBSHoZqT1fAH+KiAcLlr0McBipxhjSj8ZTIqJUP4DWo3yZ0roqH9z+jcbBTVLpg9v3SeP9nQNsAxxEuoOtqMrtgz5Buhx5fIdlQaoRKeWp3CbpeUnjSJ3fFmu8n70POFnSo8CV+XFV7nm+pNb34PF86fZBYP2SAUTEPEkTJC0bEVXbRUn6IPBl4FLSj7fvSTo6In5UKISTgGWAE/P0e/O8DxYq33qUkzHrthFxcIuIOyWNiYh5wI8lFevVW9JnIuKbkr5Hh0biEXFEt2OIiFa7sLe010zmdkslzZS0CmmQ7GuAfwAzSgYQEQcBSFqL1MHpfwFrUf6YeGruXuSLpJEpViIlI6XdA/xv7oqmeZPLtwvH8WnSTT+PwvwRPP4AlErGXhN9x0i9VNL1hcq2HuZkzLptJBzc/ilpWeA6Sd8kjf23YsHyW432ZxYssz9/ANovVXaa1zUR8ZH89GRJvyN1cVJ0XEhJB5IGTH818Aip9vTKkjEARMQP89MrKF872HR/fiwFrFwxjtlAs+PducCsguXPk7RhRPwFII9QMa9g+dajnIxZt42Eg9t7SSeZjwL/H2lQ6HeUKjwifp3/zr8bKzcgXykinigRQ26Hszbp7sEtSZeAAMYBK5SIoRHLmeRLgxFxW8myG75DuqnkZOCyiLinRhCSvg58s60T3k9GRNGhiCLia7n8FSPiycFeP9wkfSI//StwtaTzSbXIe1G21vTTwGWS7iJ9R9YDRkr3I7YEcwN+6ypJuwA/Jt0mP//gFhElx0McKY21fwZ8mJSMXkMarPrbEfGtAmUfTGontQ19a+ieIDXeLnZHZ/5/7EiqmXo5cB1wRUR8t1QMOY5NSG0ZdyS1Iby9dA/rrQb8bfP+XKqz1UaZOwCnkX4grCtpc+DfGrWY3S7/KwMtbyWLhWJZDtiIBTccPTPIKmaLzcmYdV3tg1uuidkeqNpYu9XTvaQDgK2BzwLXFOxDCUnviIhflipvgDjGAK8B3khKUJ+KiI0Llj+ONEboG0hJ4WqkhP3gUjHkOG4gXcp/Jk+PJfV8X7Snd0lXk9rOXdAYkeCmqDSMmNJwTBER/yhU3j4DLS/d/Yz1Hl+mtK4Y4OC2oaSiB7cR1Fh7mXx36d7A9yPiOUmlfw39Z+7q40e1OqCVNJXUZm86KTF+Tan+rBquajy+HxGzC5ff8lNgau72JIAPUKlz0YiY1RqRICveVirfUfoTYNU8/QhwUER0e7SOgbpVCcDJmHWVkzHrlhFzcBspjbWBU0h3rV0PXJE7uCzSZqxhM1I3H6fldms/Ig0UXjKOG0g1g5uSBo1/XNL0iHiqVAAlayMHku+yvQHYlVRz/O8RcVGFUGZJei0Q+WaXI1hw40lJpwKfaDVjkLQT6a7b13az0BE0LJX1KF+mtCVe/nVdvbF2J5KWjojnK5X9etIA7qsA55ISgTsLlr8SqXH0p4CXRcRypcq2vvKoDN9lQVJ4MXBkq4uJgnFc33b3dcd5XSz/JcBXWNAv4uXA0RHx9xLlW+9yMmZdNVIObjUba0s6MCJ+2rhjrI+SfTnltlpvJSVB65MuCZ1Fqjn8ekS8skAMHyP9H7YG7iV163BlRFza7bJtZJN0HvBn0n4JcCCwTUTsXaj8XwI3seBS8XuBzSNiwDZlZovLlymt235EOrjtl6ffS7q7stjBLTfWXpd0J+f6pLsYS/4KafVp1qn/ptK/hu4ALgO+FRHNjm/PzTVlJSwPfJt080KVWkHrS9IGwMdI34/554WIeHvhUD4AfA34JamG7grSXcClbBgRzW5vvibpuoLlW49yzZh1VesOwsHmdTmGG1jQWPuKWo21Jb0uIv53sHldjmGlUneoDRDDT9prJTvN61LZHUdBaCkxGsJIlDtiPg24EXihNT8iLi8cxzbAF+ibFEapNn6SpgOfjoir8vTrgP+MiB1KlG+9yzVj1m1PSdqx7eBWrKF2dkxETGnOkLRvRJxTOI7vsXBP953mDbtmEtJ2xxxQPAnp022DpKVJlyxLaPWx9jpgMvCLPL0vqe+3ovL34aukWtulSbVBERGle+N/OiJOKFxmJ2eR2hDeRCMpLOjDwJm5eYWAv1G2Zs56lGvGrKty55Fnki4Nzj+4RUSxIZE6daJZsmPN3KHma4GPA/+vsWgc8K8lGifnTl/71RwdoIsxHAV8HhgLtDrgFfAscGpEHNXtGBqxXAa8OfKA9bnLkYsj4o2lYsjl3kYaFeIaGl1JVGg4/x5SW8qLgfn9AEbEnwvHcVVE7FiyzH7iGAdQ+C5j62GuGbOuyknX5jUObpLeAuwBrC2p+at/HFCyrdKypAGgl6Zvu7EnSP2edV2JZGsI7oyIlSVNiYj9Bn95V61F+l/8LU+vlOeV9veI+G2Fctu9mtSec2cW1EhFni7pK5J+CEylb1JYpCuc3EH1O8iXSVu1yBFxdInyrXc5GbOuqnxw+xvpstTb6XsJai6pNqKIiLhc0lXAq0sO69KJpAmknv8nkxrSAxARJU66RwHnAK8oUNZgvgFcm2vIIPXE/9VShUtq1cpeJulbpH73qtVIAf8KvDwini1cbrv3AxsDy9A3KSzVL+H5pL7vrqHx/zDrNidj1m01D24nRcRWknarXTMUEfMkrVozhuwsUjupt5LaxxwMzClU9qM5+dlA0gXtC0veuRcRP5b0W2C7POtzEfFgqfKB49umt2k8r1EjdT2pv7nSIyG02zwiXl2x/IkRsXvF8q1HORmzbqt5cFs2t5XartPwTBXGm7s2JyHnAE9WiuOlEXGapCPznXKXSyp1x9xbSTcr/ISFk5GilKpodyXVBh0taV1J20bEjBLlt9qmSXp5RNzVFlvpxvsAawC3SfoTfWvoSndt8UdJkyPilsLltvxB0qsj4sZK5VuPcjJm3Vbz4PZh4ADSL/724ZlqjDe3Kmmw8matR+k4nst/H5D0VuB+YGKJgvMlsD9Kem1EzCk9GHSbE0mXwXYGjiZduv4lafDyks5l4btpz6Hc3aUtXylcXn92BA6WdDcpKWzdXVpq+KodgfdVLN96lJMx67ZqB7fcncZVkmZGxGndLm8I8YyE8e+Oybftf5LUrcY4Crafy9aQdDEpOZWkOcDBEXFTwRi2y5ewrwWIiMfymIxFSNqY1MXHS9pqbcfRaMtXSqs/sXyjTc3zQu1LhG+pXL71KCdj1m0j4eD2E0lH0HdIppNb3RqUIumVwEnAGhGxqaTNgLdHxDGlYoiIC/PTvwNFu3Fo6DQY9Kl0eTDoNs/loaFafa9NoGy/VhsBe7Jwre1c4EMF4wBA0qHAv5P6AHyB/KMJKHrJNCLuLVlep/LzfrEGPj9aQe5nzLqu08EtIu4rWP4PSXdnNcebmxcRHywVQ47jcuDTwCkRsWWed1NEbFowhgmkk/369P1/fKBgDFUHg87lHQC8i3SJ8AxSFyNfau8cuEAcO0TE9JJl9hPHHcAOEfFI7VhqyuOmfgV4iMbdnL5Mad3mzN+6qr+DG1Dy4PaathP9pXn4l9JWiIgZbT3glx6b8XzgSuD3NDoZLewuSV+i72DQd5cMICLOknQNsAupFmjviLi1VPltIyK8u0N8pYdl+gsLOuLtZUcCG5XudNfMyZh120g4uM2TtGFE/AXm361WIxF5RNKGLDgJvxN4oHAMK0TEZwuX2a41GPR/kxKhy0n9SxXTGAvztg7zSpg5+EuKOop0s83V9L2bstfG6pxFuoRvVpSTMeu2kXBw+xSpc81WFwLrU/jknx1Oahu1saS/kmqDDigcw4WS9oiI3xQud76IeAw4AuZfwl6xwrAz7eNjjqHgHYy1+73r4BTgUtoGCu8Vkj6Rn94FTJP0P/RNSr9dJTDrGU7GrCtG2MHtpcCmpCRsL1JD8RoJ4r0RsaukFYGlImJuhRiOBD4v6RlSNxetu1vHlQpA0s9I3Y7MI3UG/BJJ346IbxUoe/74mJKeIG0/5PExu11+h3hqjojQ9HxEfGLwly2xWsOU3Zcfy+aHWRFuwG9dIWnAfotKDgsk6YaI2EzSjsDXSR2Ofj4ithtk1eGO4z7gd6Qe8C+NSl++PBLAJPqe/Et1/Iqk6yJii9yIfmtSMnJNyUbSko4rOTD5AHFcTNofPkVjRITSl5IlHQvcC/yavj+a/tbvSmY2bJyM2RJP0rURsaWk44AbI+JnrXmF4xhL6sZgf9JdfBcCZ+f+0ErF8EFS7dhE4Dpge+APEbFLwRhuBrYAfgZ8P4/dWfRuyhzHeBZOSq8oHMM1EbF16wdDnnd5RLyhcBydbqCIiKgxGkA1ki4B9o2Ix/P0eNJ3dLeqgdkSb6naAdiSTdIlklZpTI+XdFHhMP4q6RRgP+A3efDy4vt+RDwVEVMiYh9gS1IHn8VqpLIjSb3M35uH5NkSKN2dwSnAPcCKwBWS1gOKthnLSekVwEWkmwkuouBA4Q19RkSQtCWFRkRoiogNOjx6KhHLJrQSMZjfvnH1euFYr3AyZt02Eg5u+5FOtrvnWFYl9fdVnKQ3SDoR+DOpRma/wiE8HRFP51iWi4jbSB2QFhMRJ0TE2hGxR75Uex/lO6DtlJSWGjC9qTkiwqeAH1J+RAQkLSPpCEnn5sdHJS1TOo4RYJ6kdVsT+YeCLx9Z17kBv3XbPEnrtjp5rXFwi4h/0hj/MSIeoHyXEq1LQdcBU4BPR8STA6/RFbNzTeWvgEskPUYan7KanJCV7m/t6Yh4WtL8pFRS0aQURsyICJBGhliGNGYnpI6RTwKKdow8AnyBNIRaq8b69cChFeOxHuE2Y9ZVknYn3aXW5+AWEaUvVVYnaVyFLhz6JekNwEuA3+VBvHuGpPNI3Zt8nDRY+GPAMhGxR+E4qg+RleOoPirCSCFpNVJbSgHTe31UAivDyZh1Xa8f3Jq9rXfSgx1rjig1k9KRMERWLvPPpIbrzY6Rz42IrUrGUZvS8BgHAC+PiKPzJcuXRcSMyqHZEs5txqyr8sFtd2CriPg1sIKkbSuHVdpMUn9ay5PuorwjP7ag3pBE1UhaQdKXJP0gT0+StGfB8peSdFNrOiIuj4gLKtUOrtDhRF/6ki2khPAySdNygngpqR1brzkR2AFoDVE1F/iveuFYr3CbMeu2E0k9eu8MHE06uP2S1Hi6J7R6W5f0PuCNEfFcnj4ZuLhiaLX8mJSc7pCnZwPnkLr66LqIeEHS9c22jBWNhCGyiIipkiaRbuYQcFtEPDPIakui7SJiK0nXQrrhSJI7f7WuczJm3eaD2wJrkXr6bnWkuVKe12s2jIh3tQbIjoincg1qSWsCN0uaAcy/kSIi3l44jk5DZB1YOAYkHQ6cFRE35Onxkg6JiBMHWXVJ81weGquVHE+gB4eHsvKcjFm3+eC2wDeAayVdlqffQJ2+rWp7NneA29onNqTR63shxUaAGEhE3AXUHiIL4EMRMf9yXP7R9CEW3F3ZK04AzgNWz6MSvBP4Ut2QrBe4Ab91VR7y5l2ktlJnkA9uETGlamCVSFqL1G3ArcAKwP2le32vTdKbgC+SxmO8GHgd8L6ImFYzrhpyB8TvII2bOv/HcUQcXTiOG4DNW0N05R9QN0TEJgOvueSRtDGwC+ly7dSIuLVySNYDnIxZ1/nglvQzFNH0CoNCVyfppSy4w/aPpe+wlTSXBXe4LkvqY+vJkgOm5zh+R+pj7BoaN3NExPGF4/gWKSE8mfS5fBiYFRE91Yhf0k8i4r2DzTMbbk7GrKt8cFtA0o2kGxf+mAfK3hj4WkS8q3JoRUl6HXBdRDwp6UBSrel3I+LeijHtDWwbEZ8vXG7xbiz6iWMpUuemu5IS5IuBH0ZET93tK+nPze48cg3hjRExuWJY1gPctYV1W5/LHPngtnWlWGqrPhTRCHES8E9Jm5O6VLgXOLNmQBHxK9Idv6X9QdKrK5TbR0S8EBEnR8Q7gWMj4pReSsQkHZVrSzeT9ER+zAUeBs6vHJ71ADfgt66QdBTweWCspCdIv7YBniXdPdaLRtxQRJU8HxEhaS/ghIg4TdLBJQOQtE9jcilgGwoO05VrSYN0DH6/pLtINzGINELUZqVi6eCHpNrKnhERxwHHSTouIo6qHY/1Hl+mtK7ywa2zHh+K6HLgd6ThiF5PGqD7uogoVkMk6ceNyeeBe4AfRMTDhcpfb6DllS/ZXtsaDcDMynAyZl0n6e2kky7AtMbgyNaDJL0MeA/wp4i4Mg85s1NEVL1U2cuawwABN5BuKFjTwwCZleFkzLpK0nHAtsBZeda7gZmuLbOaJJ0BHBkRj+fp8cDxEfGBqoFVIukk8kgZEfGq/HlcHBE9M1KGWU1uM2bd9lZgi4h4AeafBK8FnIz1GElXRcSObd1KwIJ2UiW7ldislYjB/E5Oe/nSnEfKyPJNRmvQt9+32sNm2RLOyZiVsAoLhgB6ScU4rKKI2DH/Xbl2LMBSksZHxGMAklalt4+HHikDkPQx4CvAQyzY/gBq3lBhPaCXDz5WxnEsGAJIpLZjrhXrUbk/qxtGQN9ax5O6lTiXdLLdDzi2bkhVdRoG6It1Q6riSGCjiHi0diDWW9xmzLpO0pqkzk4FXB0RD1YOySqSdBZwVO1LP5Imk/oWa40McUvNeGrzSBmQfzS+KSKerx2L9RYnY9YVkjaOiNskdeyvKCL+XDomGxkkXUpKzmcAT7bmR8TbqwVlBkg6jdQR8//QGLw+Ir5dLSjrCb5Mad3yCdLwKsfTobE2dXo7t5Hha7UDMOvHffmxbH6YFeGaMesqSWOBjwA7kpKwK4GTWsMCWW/KfY1tS9on/uRL12bWy5yMWVdJmgI8Qd9+xlaJiP3qRWU1Sfog8GXgUlJN6RuAoyPiR1UDs56X7yL9DGlM3eVb8yPCNfnWVb5Mad22UURs3pi+TNL11aKxkeDTwJatO9YkvRT4A+BkzGo7C/gFsCfwYeBg0nBdZl21VO0AbIl3raTtWxOStgP+t2I8Vt9sYG5jei4wq1IsZk0vjYjTgOci4vI8IsP2g61ktrhcM2ZdIelGUnugZYCDJN2Xp9cDeroLAeOvwNWSziftE3sBMyR9AnznmlX1XP77gKS3AvcDEyvGYz3CyZh1y561A7AR6y/50XJ+/jsSeua33naMpJcAnwS+B4wD/r+6IVkvcAN+MysmD7nzjYj4dO1YzMxGCrcZM7NiImIe0LEjYLPaJL1S0lRJN+XpzST14rBQVphrxsysKEnHA5OAc+jbA/9/VwvKDJB0Oelu31MiYss876YRMJaqLeHcZszMSlsVeJS+ozAE4GTMalshImZIas7zOJXWdU7GzKyoiHh/7RjM+vGIpA3JQ7hJeifwQN2QrBe4zZiZFeV2OTaCHQ6cAmws6a/Ax4HDqkZkPcFtxsysKLfLsZFO0orAUhExd9AXmw0DX6Y0s9LcLsdGlFaHwx3mA+6I2LrPyZiZleZ2OTbSuMNhq8qXKc2sKEkvB04FXgs8BtwNHBAR91YNzMysEjfgN7PSIiJ2BSYAG0fEjvhYZCOApDMkrdKYHi/pRxVDsh7hA6CZlfZLgIh4stFA+tyK8Zi1bBYRj7cmIuIxYMt64VivcJsxMytC0sbAJsBLJO3TWDQOWL5OVGZ9LCVpfE7CkLQqPk9aAd7JzKyUjYA9gVWAtzXmzwU+VCMgszbHA3+QdC7pBpP9gGPrhmS9wA34zawoSTtExPTacZh1ImkyaaguAVMj4pbKIVkPcDJmZkVJmkCqCVufRu18RHygVkxmZjX5MqWZlXY+cCXwe2Be5VjMzKpzzZiZFSXpuojYonYcZmYjhbu2MLPSLpS0R+0gzMxGCteMmVlRkuYCKwLP5odIHcGOqxqYmVklTsbMzMzMKvJlSjMrSsmBkr6Up9eRtG3tuMzManHNmJkVJekk4AVg54h4laTxwMUR8ZrKoZmZVeGuLcystO0iYitJ10Ia/0/SsrWDMjOrxZcpzay05ySNIQ030+oE9oW6IZmZ1eNkzMxKOwE4D1hd0rHAVcDX64ZkZlaP24yZWXGSNgZ2YcH4f7dWDsnMrBonY2ZmZmYV+TKlmZmZWUVOxszMzMwqcjJmZmZmVpGTMTMzM7OKnIyZmZmZVfT/AxMMHRbJBixr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827" y="1917979"/>
            <a:ext cx="6541252" cy="428279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42653" y="6267449"/>
            <a:ext cx="4721225" cy="590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sz="2400" b="1" dirty="0" smtClean="0"/>
              <a:t>Highest invested amount sectors</a:t>
            </a:r>
            <a:endParaRPr lang="en-IN" sz="16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348153" y="6267449"/>
            <a:ext cx="4721225" cy="590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sz="2400" b="1" dirty="0" smtClean="0"/>
              <a:t>Highest number of rounds invested categories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1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387901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327" y="2019300"/>
            <a:ext cx="4626739" cy="4179887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69" y="2019300"/>
            <a:ext cx="5299499" cy="417988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13101" y="1286351"/>
            <a:ext cx="5522867" cy="64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sz="2400" b="1" dirty="0" smtClean="0"/>
              <a:t>Category wise stats of high invested stocks. Category is categorize under sector.</a:t>
            </a:r>
            <a:endParaRPr lang="en-IN" sz="16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531147" y="1232037"/>
            <a:ext cx="5311600" cy="7569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sz="2400" b="1" dirty="0" smtClean="0"/>
              <a:t>Sector wise stats of high invested stocks</a:t>
            </a:r>
            <a:endParaRPr lang="en-IN" sz="1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36469" y="6129826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sz="2000" b="1" dirty="0" smtClean="0"/>
              <a:t>Software and E-commerce takes advantage of gaining more than other categories in GBR.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17" y="2230641"/>
            <a:ext cx="5021777" cy="3968546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69" y="2230641"/>
            <a:ext cx="5047350" cy="399031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48450" y="1405089"/>
            <a:ext cx="5328525" cy="6999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sz="2400" b="1" dirty="0" smtClean="0"/>
              <a:t>Category wise stats of high invested stocks. Category is categorize under sector.</a:t>
            </a:r>
            <a:endParaRPr lang="en-IN" sz="16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450110" y="1348073"/>
            <a:ext cx="5311600" cy="7569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sz="2400" b="1" dirty="0" smtClean="0"/>
              <a:t>Sector wise stats of high invested stocks</a:t>
            </a:r>
            <a:endParaRPr lang="en-IN" sz="1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36469" y="6129826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sz="2000" b="1" dirty="0" smtClean="0"/>
              <a:t>Software and E-commerce takes advantage of gaining more than other categories in GBR.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3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036" y="2352675"/>
            <a:ext cx="5311600" cy="4088241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69" y="2352674"/>
            <a:ext cx="5125622" cy="406266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84850" y="1426857"/>
            <a:ext cx="5311600" cy="8561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sz="2400" b="1" dirty="0" smtClean="0"/>
              <a:t>Sector wise stats of high invested stocks</a:t>
            </a:r>
            <a:endParaRPr lang="en-IN" sz="16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597300" y="6353156"/>
            <a:ext cx="7329581" cy="54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sz="2400" b="1" dirty="0" smtClean="0"/>
              <a:t>E-commerce and software is performing best in </a:t>
            </a:r>
            <a:r>
              <a:rPr lang="en-IN" sz="2400" b="1" dirty="0"/>
              <a:t>I</a:t>
            </a:r>
            <a:r>
              <a:rPr lang="en-IN" sz="2400" b="1" dirty="0" smtClean="0"/>
              <a:t>ndia</a:t>
            </a:r>
            <a:endParaRPr lang="en-IN" sz="1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25089" y="1419552"/>
            <a:ext cx="5348381" cy="8561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sz="2400" b="1" dirty="0" smtClean="0"/>
              <a:t>Category wise stats of high invested stocks. Category is categorize under sector.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</TotalTime>
  <Words>412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Inter</vt:lpstr>
      <vt:lpstr>Roboto Mono</vt:lpstr>
      <vt:lpstr>Times New Roman</vt:lpstr>
      <vt:lpstr>Office Theme</vt:lpstr>
      <vt:lpstr>INVESTMENT ASSIGNMENT  SUBMISSION </vt:lpstr>
      <vt:lpstr> Abstract:</vt:lpstr>
      <vt:lpstr> Problem solving methodology&gt;</vt:lpstr>
      <vt:lpstr> &lt;Analysis&gt;</vt:lpstr>
      <vt:lpstr> &lt;Analysis&gt;</vt:lpstr>
      <vt:lpstr> &lt;Analysis&gt;</vt:lpstr>
      <vt:lpstr> &lt;Results&gt;</vt:lpstr>
      <vt:lpstr> &lt;Results&gt;</vt:lpstr>
      <vt:lpstr> &lt;Results&gt;</vt:lpstr>
      <vt:lpstr> &lt;Conclusions&gt;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Chandirakumar</cp:lastModifiedBy>
  <cp:revision>33</cp:revision>
  <dcterms:created xsi:type="dcterms:W3CDTF">2016-06-09T08:16:28Z</dcterms:created>
  <dcterms:modified xsi:type="dcterms:W3CDTF">2021-07-28T17:12:26Z</dcterms:modified>
</cp:coreProperties>
</file>