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EAE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891302-07C2-4DE2-9E18-84EE3081671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CFE9A5F-9B5B-4971-B9D4-1C8E6A9BCD42}">
      <dgm:prSet phldrT="[Text]" custT="1"/>
      <dgm:spPr>
        <a:solidFill>
          <a:srgbClr val="EAE0DF"/>
        </a:solidFill>
      </dgm:spPr>
      <dgm:t>
        <a:bodyPr/>
        <a:lstStyle/>
        <a:p>
          <a:r>
            <a:rPr lang="en-IN" sz="1800" dirty="0">
              <a:solidFill>
                <a:srgbClr val="3F3F3F"/>
              </a:solidFill>
              <a:latin typeface="Equip Extended Medium" panose="02000603000000020004" pitchFamily="50" charset="0"/>
            </a:rPr>
            <a:t>Data cleaning</a:t>
          </a:r>
        </a:p>
      </dgm:t>
    </dgm:pt>
    <dgm:pt modelId="{C69EB42C-46C9-4C42-9FC2-3706A4FBD48E}" type="parTrans" cxnId="{352B7555-97F3-4297-ACBF-08B16080F467}">
      <dgm:prSet/>
      <dgm:spPr/>
      <dgm:t>
        <a:bodyPr/>
        <a:lstStyle/>
        <a:p>
          <a:endParaRPr lang="en-IN"/>
        </a:p>
      </dgm:t>
    </dgm:pt>
    <dgm:pt modelId="{2700A60A-D307-4506-847B-1BF32EFCB5A6}" type="sibTrans" cxnId="{352B7555-97F3-4297-ACBF-08B16080F467}">
      <dgm:prSet/>
      <dgm:spPr/>
      <dgm:t>
        <a:bodyPr/>
        <a:lstStyle/>
        <a:p>
          <a:endParaRPr lang="en-IN"/>
        </a:p>
      </dgm:t>
    </dgm:pt>
    <dgm:pt modelId="{7468A8E3-A9C7-439C-B46E-D90A603DB477}">
      <dgm:prSet phldrT="[Text]" custT="1"/>
      <dgm:spPr>
        <a:solidFill>
          <a:srgbClr val="EAE0DF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6012" tIns="48006" rIns="24003" bIns="48006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rgbClr val="3F3F3F"/>
              </a:solidFill>
              <a:latin typeface="Equip Extended Medium" panose="02000603000000020004" pitchFamily="50" charset="0"/>
              <a:ea typeface="+mn-ea"/>
              <a:cs typeface="+mn-cs"/>
            </a:rPr>
            <a:t>Univariate analysis</a:t>
          </a:r>
        </a:p>
      </dgm:t>
    </dgm:pt>
    <dgm:pt modelId="{F9AC5495-E13B-450A-8FF2-E37D6A514F30}" type="parTrans" cxnId="{DA33D1F6-EEBD-44DE-B814-11E98066EDE1}">
      <dgm:prSet/>
      <dgm:spPr/>
      <dgm:t>
        <a:bodyPr/>
        <a:lstStyle/>
        <a:p>
          <a:endParaRPr lang="en-IN"/>
        </a:p>
      </dgm:t>
    </dgm:pt>
    <dgm:pt modelId="{6B997CCD-22D8-4F11-9A28-96D535D28B01}" type="sibTrans" cxnId="{DA33D1F6-EEBD-44DE-B814-11E98066EDE1}">
      <dgm:prSet/>
      <dgm:spPr/>
      <dgm:t>
        <a:bodyPr/>
        <a:lstStyle/>
        <a:p>
          <a:endParaRPr lang="en-IN"/>
        </a:p>
      </dgm:t>
    </dgm:pt>
    <dgm:pt modelId="{A4F147DC-54FB-46EF-B556-3DA70A7CB012}">
      <dgm:prSet phldrT="[Text]" custT="1"/>
      <dgm:spPr>
        <a:solidFill>
          <a:srgbClr val="EAE0DF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6012" tIns="48006" rIns="24003" bIns="48006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rgbClr val="3F3F3F"/>
              </a:solidFill>
              <a:latin typeface="Equip Extended Medium" panose="02000603000000020004" pitchFamily="50" charset="0"/>
              <a:ea typeface="+mn-ea"/>
              <a:cs typeface="+mn-cs"/>
            </a:rPr>
            <a:t>Bivariate analysis</a:t>
          </a:r>
        </a:p>
      </dgm:t>
    </dgm:pt>
    <dgm:pt modelId="{A0FE70FC-5F34-43F1-8ACC-BE9E2760F60B}" type="parTrans" cxnId="{702DCE6F-14B3-4D9B-8001-4B6DD8A747F4}">
      <dgm:prSet/>
      <dgm:spPr/>
      <dgm:t>
        <a:bodyPr/>
        <a:lstStyle/>
        <a:p>
          <a:endParaRPr lang="en-IN"/>
        </a:p>
      </dgm:t>
    </dgm:pt>
    <dgm:pt modelId="{DE1CC969-4F7A-4A00-A2A7-D98F5009AA99}" type="sibTrans" cxnId="{702DCE6F-14B3-4D9B-8001-4B6DD8A747F4}">
      <dgm:prSet/>
      <dgm:spPr/>
      <dgm:t>
        <a:bodyPr/>
        <a:lstStyle/>
        <a:p>
          <a:endParaRPr lang="en-IN"/>
        </a:p>
      </dgm:t>
    </dgm:pt>
    <dgm:pt modelId="{6ACB2966-31A0-4189-9648-EDCB7E9E2E0C}">
      <dgm:prSet phldrT="[Text]" custT="1"/>
      <dgm:spPr>
        <a:solidFill>
          <a:srgbClr val="EAE0DF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6012" tIns="48006" rIns="24003" bIns="48006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rgbClr val="3F3F3F"/>
              </a:solidFill>
              <a:latin typeface="Equip Extended Medium" panose="02000603000000020004" pitchFamily="50" charset="0"/>
              <a:ea typeface="+mn-ea"/>
              <a:cs typeface="+mn-cs"/>
            </a:rPr>
            <a:t>Recommendations</a:t>
          </a:r>
        </a:p>
      </dgm:t>
    </dgm:pt>
    <dgm:pt modelId="{7300F251-1726-4B63-A3FF-3960CE8CCF28}" type="parTrans" cxnId="{653BDCEF-A92F-47C3-86ED-08672B409358}">
      <dgm:prSet/>
      <dgm:spPr/>
      <dgm:t>
        <a:bodyPr/>
        <a:lstStyle/>
        <a:p>
          <a:endParaRPr lang="en-IN"/>
        </a:p>
      </dgm:t>
    </dgm:pt>
    <dgm:pt modelId="{515715F4-BD58-4642-9943-D14E9E68DE51}" type="sibTrans" cxnId="{653BDCEF-A92F-47C3-86ED-08672B409358}">
      <dgm:prSet/>
      <dgm:spPr/>
      <dgm:t>
        <a:bodyPr/>
        <a:lstStyle/>
        <a:p>
          <a:endParaRPr lang="en-IN"/>
        </a:p>
      </dgm:t>
    </dgm:pt>
    <dgm:pt modelId="{1CFA37C2-18CA-4D88-AFDE-EFD69064B703}" type="pres">
      <dgm:prSet presAssocID="{FB891302-07C2-4DE2-9E18-84EE3081671A}" presName="Name0" presStyleCnt="0">
        <dgm:presLayoutVars>
          <dgm:dir/>
          <dgm:resizeHandles val="exact"/>
        </dgm:presLayoutVars>
      </dgm:prSet>
      <dgm:spPr/>
    </dgm:pt>
    <dgm:pt modelId="{3E744C56-509A-4B24-9A5F-843AF2437499}" type="pres">
      <dgm:prSet presAssocID="{5CFE9A5F-9B5B-4971-B9D4-1C8E6A9BCD42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287DB-9D22-465D-A00C-ECFE464B8308}" type="pres">
      <dgm:prSet presAssocID="{2700A60A-D307-4506-847B-1BF32EFCB5A6}" presName="parSpace" presStyleCnt="0"/>
      <dgm:spPr/>
    </dgm:pt>
    <dgm:pt modelId="{0F040889-36B9-4D55-8D9B-B010579C488D}" type="pres">
      <dgm:prSet presAssocID="{7468A8E3-A9C7-439C-B46E-D90A603DB477}" presName="parTxOnly" presStyleLbl="node1" presStyleIdx="1" presStyleCnt="4">
        <dgm:presLayoutVars>
          <dgm:bulletEnabled val="1"/>
        </dgm:presLayoutVars>
      </dgm:prSet>
      <dgm:spPr>
        <a:xfrm>
          <a:off x="2468222" y="2724549"/>
          <a:ext cx="3081439" cy="1232575"/>
        </a:xfrm>
        <a:prstGeom prst="chevron">
          <a:avLst/>
        </a:prstGeom>
      </dgm:spPr>
      <dgm:t>
        <a:bodyPr/>
        <a:lstStyle/>
        <a:p>
          <a:endParaRPr lang="en-US"/>
        </a:p>
      </dgm:t>
    </dgm:pt>
    <dgm:pt modelId="{D17C7636-763E-463F-8808-B9AE60F0D67E}" type="pres">
      <dgm:prSet presAssocID="{6B997CCD-22D8-4F11-9A28-96D535D28B01}" presName="parSpace" presStyleCnt="0"/>
      <dgm:spPr/>
    </dgm:pt>
    <dgm:pt modelId="{4F005FC1-FBF5-474E-80CF-00D449A999CF}" type="pres">
      <dgm:prSet presAssocID="{A4F147DC-54FB-46EF-B556-3DA70A7CB012}" presName="parTxOnly" presStyleLbl="node1" presStyleIdx="2" presStyleCnt="4">
        <dgm:presLayoutVars>
          <dgm:bulletEnabled val="1"/>
        </dgm:presLayoutVars>
      </dgm:prSet>
      <dgm:spPr>
        <a:xfrm>
          <a:off x="4933374" y="2724549"/>
          <a:ext cx="3081439" cy="1232575"/>
        </a:xfrm>
        <a:prstGeom prst="chevron">
          <a:avLst/>
        </a:prstGeom>
      </dgm:spPr>
      <dgm:t>
        <a:bodyPr/>
        <a:lstStyle/>
        <a:p>
          <a:endParaRPr lang="en-US"/>
        </a:p>
      </dgm:t>
    </dgm:pt>
    <dgm:pt modelId="{0F36F828-06B5-45DA-9348-4C8BC60E460E}" type="pres">
      <dgm:prSet presAssocID="{DE1CC969-4F7A-4A00-A2A7-D98F5009AA99}" presName="parSpace" presStyleCnt="0"/>
      <dgm:spPr/>
    </dgm:pt>
    <dgm:pt modelId="{DCB453D9-DCF9-4BFC-931B-31099291EA60}" type="pres">
      <dgm:prSet presAssocID="{6ACB2966-31A0-4189-9648-EDCB7E9E2E0C}" presName="parTxOnly" presStyleLbl="node1" presStyleIdx="3" presStyleCnt="4">
        <dgm:presLayoutVars>
          <dgm:bulletEnabled val="1"/>
        </dgm:presLayoutVars>
      </dgm:prSet>
      <dgm:spPr>
        <a:xfrm>
          <a:off x="7398525" y="2724549"/>
          <a:ext cx="3081439" cy="1232575"/>
        </a:xfrm>
        <a:prstGeom prst="chevron">
          <a:avLst/>
        </a:prstGeom>
      </dgm:spPr>
      <dgm:t>
        <a:bodyPr/>
        <a:lstStyle/>
        <a:p>
          <a:endParaRPr lang="en-US"/>
        </a:p>
      </dgm:t>
    </dgm:pt>
  </dgm:ptLst>
  <dgm:cxnLst>
    <dgm:cxn modelId="{D7782928-2180-4D62-87EC-2D6427EA30D2}" type="presOf" srcId="{7468A8E3-A9C7-439C-B46E-D90A603DB477}" destId="{0F040889-36B9-4D55-8D9B-B010579C488D}" srcOrd="0" destOrd="0" presId="urn:microsoft.com/office/officeart/2005/8/layout/hChevron3"/>
    <dgm:cxn modelId="{702DCE6F-14B3-4D9B-8001-4B6DD8A747F4}" srcId="{FB891302-07C2-4DE2-9E18-84EE3081671A}" destId="{A4F147DC-54FB-46EF-B556-3DA70A7CB012}" srcOrd="2" destOrd="0" parTransId="{A0FE70FC-5F34-43F1-8ACC-BE9E2760F60B}" sibTransId="{DE1CC969-4F7A-4A00-A2A7-D98F5009AA99}"/>
    <dgm:cxn modelId="{352B7555-97F3-4297-ACBF-08B16080F467}" srcId="{FB891302-07C2-4DE2-9E18-84EE3081671A}" destId="{5CFE9A5F-9B5B-4971-B9D4-1C8E6A9BCD42}" srcOrd="0" destOrd="0" parTransId="{C69EB42C-46C9-4C42-9FC2-3706A4FBD48E}" sibTransId="{2700A60A-D307-4506-847B-1BF32EFCB5A6}"/>
    <dgm:cxn modelId="{AF6CF5AA-22A8-4D8E-BB0D-E58DE48DCE32}" type="presOf" srcId="{A4F147DC-54FB-46EF-B556-3DA70A7CB012}" destId="{4F005FC1-FBF5-474E-80CF-00D449A999CF}" srcOrd="0" destOrd="0" presId="urn:microsoft.com/office/officeart/2005/8/layout/hChevron3"/>
    <dgm:cxn modelId="{7EEB2CF9-BD24-445C-BB39-A6F5011B8118}" type="presOf" srcId="{FB891302-07C2-4DE2-9E18-84EE3081671A}" destId="{1CFA37C2-18CA-4D88-AFDE-EFD69064B703}" srcOrd="0" destOrd="0" presId="urn:microsoft.com/office/officeart/2005/8/layout/hChevron3"/>
    <dgm:cxn modelId="{90B5728F-A834-400B-87DA-538AB7C7872B}" type="presOf" srcId="{6ACB2966-31A0-4189-9648-EDCB7E9E2E0C}" destId="{DCB453D9-DCF9-4BFC-931B-31099291EA60}" srcOrd="0" destOrd="0" presId="urn:microsoft.com/office/officeart/2005/8/layout/hChevron3"/>
    <dgm:cxn modelId="{DA33D1F6-EEBD-44DE-B814-11E98066EDE1}" srcId="{FB891302-07C2-4DE2-9E18-84EE3081671A}" destId="{7468A8E3-A9C7-439C-B46E-D90A603DB477}" srcOrd="1" destOrd="0" parTransId="{F9AC5495-E13B-450A-8FF2-E37D6A514F30}" sibTransId="{6B997CCD-22D8-4F11-9A28-96D535D28B01}"/>
    <dgm:cxn modelId="{653BDCEF-A92F-47C3-86ED-08672B409358}" srcId="{FB891302-07C2-4DE2-9E18-84EE3081671A}" destId="{6ACB2966-31A0-4189-9648-EDCB7E9E2E0C}" srcOrd="3" destOrd="0" parTransId="{7300F251-1726-4B63-A3FF-3960CE8CCF28}" sibTransId="{515715F4-BD58-4642-9943-D14E9E68DE51}"/>
    <dgm:cxn modelId="{32CA2070-39D5-40C9-B98E-A672F02380DE}" type="presOf" srcId="{5CFE9A5F-9B5B-4971-B9D4-1C8E6A9BCD42}" destId="{3E744C56-509A-4B24-9A5F-843AF2437499}" srcOrd="0" destOrd="0" presId="urn:microsoft.com/office/officeart/2005/8/layout/hChevron3"/>
    <dgm:cxn modelId="{98227E3D-5B6B-4B36-8C51-E3488D9319AC}" type="presParOf" srcId="{1CFA37C2-18CA-4D88-AFDE-EFD69064B703}" destId="{3E744C56-509A-4B24-9A5F-843AF2437499}" srcOrd="0" destOrd="0" presId="urn:microsoft.com/office/officeart/2005/8/layout/hChevron3"/>
    <dgm:cxn modelId="{EF7E388E-2C2D-4525-B17D-BCE742CB498C}" type="presParOf" srcId="{1CFA37C2-18CA-4D88-AFDE-EFD69064B703}" destId="{DC5287DB-9D22-465D-A00C-ECFE464B8308}" srcOrd="1" destOrd="0" presId="urn:microsoft.com/office/officeart/2005/8/layout/hChevron3"/>
    <dgm:cxn modelId="{9B3CA65A-014F-4470-9660-E400F19E154D}" type="presParOf" srcId="{1CFA37C2-18CA-4D88-AFDE-EFD69064B703}" destId="{0F040889-36B9-4D55-8D9B-B010579C488D}" srcOrd="2" destOrd="0" presId="urn:microsoft.com/office/officeart/2005/8/layout/hChevron3"/>
    <dgm:cxn modelId="{A3822F8B-8839-4E27-88C6-BB9BADA223D4}" type="presParOf" srcId="{1CFA37C2-18CA-4D88-AFDE-EFD69064B703}" destId="{D17C7636-763E-463F-8808-B9AE60F0D67E}" srcOrd="3" destOrd="0" presId="urn:microsoft.com/office/officeart/2005/8/layout/hChevron3"/>
    <dgm:cxn modelId="{F17C0DF6-155F-43E2-ACD3-89A4EAE3A5B4}" type="presParOf" srcId="{1CFA37C2-18CA-4D88-AFDE-EFD69064B703}" destId="{4F005FC1-FBF5-474E-80CF-00D449A999CF}" srcOrd="4" destOrd="0" presId="urn:microsoft.com/office/officeart/2005/8/layout/hChevron3"/>
    <dgm:cxn modelId="{7A2AC283-5D5D-4512-BB7B-29C835E00E77}" type="presParOf" srcId="{1CFA37C2-18CA-4D88-AFDE-EFD69064B703}" destId="{0F36F828-06B5-45DA-9348-4C8BC60E460E}" srcOrd="5" destOrd="0" presId="urn:microsoft.com/office/officeart/2005/8/layout/hChevron3"/>
    <dgm:cxn modelId="{52229777-E094-4FB0-970E-37F1689E1EC8}" type="presParOf" srcId="{1CFA37C2-18CA-4D88-AFDE-EFD69064B703}" destId="{DCB453D9-DCF9-4BFC-931B-31099291EA6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44C56-509A-4B24-9A5F-843AF2437499}">
      <dsp:nvSpPr>
        <dsp:cNvPr id="0" name=""/>
        <dsp:cNvSpPr/>
      </dsp:nvSpPr>
      <dsp:spPr>
        <a:xfrm>
          <a:off x="3071" y="2724549"/>
          <a:ext cx="3081439" cy="1232575"/>
        </a:xfrm>
        <a:prstGeom prst="homePlate">
          <a:avLst/>
        </a:prstGeom>
        <a:solidFill>
          <a:srgbClr val="EAE0D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>
              <a:solidFill>
                <a:srgbClr val="3F3F3F"/>
              </a:solidFill>
              <a:latin typeface="Equip Extended Medium" panose="02000603000000020004" pitchFamily="50" charset="0"/>
            </a:rPr>
            <a:t>Data cleaning</a:t>
          </a:r>
        </a:p>
      </dsp:txBody>
      <dsp:txXfrm>
        <a:off x="3071" y="2724549"/>
        <a:ext cx="2773295" cy="1232575"/>
      </dsp:txXfrm>
    </dsp:sp>
    <dsp:sp modelId="{0F040889-36B9-4D55-8D9B-B010579C488D}">
      <dsp:nvSpPr>
        <dsp:cNvPr id="0" name=""/>
        <dsp:cNvSpPr/>
      </dsp:nvSpPr>
      <dsp:spPr>
        <a:xfrm>
          <a:off x="2468222" y="2724549"/>
          <a:ext cx="3081439" cy="1232575"/>
        </a:xfrm>
        <a:prstGeom prst="chevron">
          <a:avLst/>
        </a:prstGeom>
        <a:solidFill>
          <a:srgbClr val="EAE0DF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rgbClr val="3F3F3F"/>
              </a:solidFill>
              <a:latin typeface="Equip Extended Medium" panose="02000603000000020004" pitchFamily="50" charset="0"/>
              <a:ea typeface="+mn-ea"/>
              <a:cs typeface="+mn-cs"/>
            </a:rPr>
            <a:t>Univariate analysis</a:t>
          </a:r>
        </a:p>
      </dsp:txBody>
      <dsp:txXfrm>
        <a:off x="3084510" y="2724549"/>
        <a:ext cx="1848864" cy="1232575"/>
      </dsp:txXfrm>
    </dsp:sp>
    <dsp:sp modelId="{4F005FC1-FBF5-474E-80CF-00D449A999CF}">
      <dsp:nvSpPr>
        <dsp:cNvPr id="0" name=""/>
        <dsp:cNvSpPr/>
      </dsp:nvSpPr>
      <dsp:spPr>
        <a:xfrm>
          <a:off x="4933374" y="2724549"/>
          <a:ext cx="3081439" cy="1232575"/>
        </a:xfrm>
        <a:prstGeom prst="chevron">
          <a:avLst/>
        </a:prstGeom>
        <a:solidFill>
          <a:srgbClr val="EAE0DF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rgbClr val="3F3F3F"/>
              </a:solidFill>
              <a:latin typeface="Equip Extended Medium" panose="02000603000000020004" pitchFamily="50" charset="0"/>
              <a:ea typeface="+mn-ea"/>
              <a:cs typeface="+mn-cs"/>
            </a:rPr>
            <a:t>Bivariate analysis</a:t>
          </a:r>
        </a:p>
      </dsp:txBody>
      <dsp:txXfrm>
        <a:off x="5549662" y="2724549"/>
        <a:ext cx="1848864" cy="1232575"/>
      </dsp:txXfrm>
    </dsp:sp>
    <dsp:sp modelId="{DCB453D9-DCF9-4BFC-931B-31099291EA60}">
      <dsp:nvSpPr>
        <dsp:cNvPr id="0" name=""/>
        <dsp:cNvSpPr/>
      </dsp:nvSpPr>
      <dsp:spPr>
        <a:xfrm>
          <a:off x="7398525" y="2724549"/>
          <a:ext cx="3081439" cy="1232575"/>
        </a:xfrm>
        <a:prstGeom prst="chevron">
          <a:avLst/>
        </a:prstGeom>
        <a:solidFill>
          <a:srgbClr val="EAE0DF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rgbClr val="3F3F3F"/>
              </a:solidFill>
              <a:latin typeface="Equip Extended Medium" panose="02000603000000020004" pitchFamily="50" charset="0"/>
              <a:ea typeface="+mn-ea"/>
              <a:cs typeface="+mn-cs"/>
            </a:rPr>
            <a:t>Recommendations</a:t>
          </a:r>
        </a:p>
      </dsp:txBody>
      <dsp:txXfrm>
        <a:off x="8014813" y="2724549"/>
        <a:ext cx="1848864" cy="1232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DC3D-0B7F-49F7-9917-BE7E4024E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D0AB5-ADC6-4174-BA3A-3A0CC9A52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B66A8-8E14-438E-9406-697A2501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154D-32A0-48F9-8922-652E9DD620BE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C2010-8297-4E87-9B68-21AF5169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C30C5-E6DD-4D83-8AC2-F39739FF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12CB-B0BA-480D-9A69-A22F2012A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30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AA53-ED3F-4ED3-B91D-0E7DC781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20B4D-B8FB-4ED7-9027-E4A58DD51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5C1D0-DE9F-41CA-9563-F87B3BA4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154D-32A0-48F9-8922-652E9DD620BE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9FF29-8588-49A2-A54D-82BBB50E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4452-02A9-4399-B378-8825085D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12CB-B0BA-480D-9A69-A22F2012A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38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29DC0-1272-41C5-A73E-D817CEC91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B9BB4-3187-47F6-AA4B-8AA2AA0A2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13637-F56D-4866-80B4-F3730E8B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154D-32A0-48F9-8922-652E9DD620BE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CD426-2F4C-40ED-A30E-467D9DD4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E2043-4924-47B5-BE49-6B8E9C352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12CB-B0BA-480D-9A69-A22F2012A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32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9A5D-6FA0-4A7A-AE69-A4BF9744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2D237-2935-4389-B1A0-79385EC91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7B28F-FE2A-40B8-AEDF-A50EED14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154D-32A0-48F9-8922-652E9DD620BE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1C283-B49D-4C47-AD19-C51D7C74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5FFF5-C109-44E7-84DA-057579E62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12CB-B0BA-480D-9A69-A22F2012A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98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797A-0EC7-467E-8B35-B8C5C417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1F440-092E-447E-AFD8-172EE13FF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2FB7E-A4CA-477F-9C67-DFAEEECF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154D-32A0-48F9-8922-652E9DD620BE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8A62-1F06-41AB-B6EC-0EB6A939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5E616-5620-4A84-874D-1743D0EF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12CB-B0BA-480D-9A69-A22F2012A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0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108D-44BA-4DAA-BE69-414BC9C0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D0806-E8CD-4343-86F1-C637CFB80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73B73-76E3-4F1B-A42A-82FBF3206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26A73-43B8-4975-A26C-AC787D97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154D-32A0-48F9-8922-652E9DD620BE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64F29-226F-43DD-BC40-E4905D2D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5DEF5-D9D7-46AE-B0F0-AF097153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12CB-B0BA-480D-9A69-A22F2012A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04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98B5-8917-4E11-B797-DD3DA8CD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9B873-037B-4EBC-8B6B-A1590B9D2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7903C-2241-4D89-A128-52B4CF345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FE73E-4351-46AF-809D-6FF47E1AB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2CB05-E347-4A42-8165-743B72AFD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B9C90-17C0-40BA-956B-1A4BA36D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154D-32A0-48F9-8922-652E9DD620BE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0FC71-1929-4FF0-AF80-3D9B1F0C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4D0A3-06D8-496F-BB6E-575594D2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12CB-B0BA-480D-9A69-A22F2012A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95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9661-FE1A-4FF6-9CF0-E34EB3D6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6D4C6-0E76-41D4-9D33-3C60B98F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154D-32A0-48F9-8922-652E9DD620BE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8CFAD-D654-442B-8BD6-1B6DC890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CF899-CFE2-4BDA-8B26-AE7527DA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12CB-B0BA-480D-9A69-A22F2012A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50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F4AFA-8471-4A12-967A-CF2C4B71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154D-32A0-48F9-8922-652E9DD620BE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B9E61-43D5-40D4-AF5C-B3C5B5A6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50E92-3E19-4A84-82ED-C0BBFFC9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12CB-B0BA-480D-9A69-A22F2012A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53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73AE-06A4-426E-A7A4-20B7C9B4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C831-DFBC-4E67-8E64-03C41E0C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F453E-2960-462C-A69D-2CD453013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9F132-DA3F-4AA2-807E-120DD6E8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154D-32A0-48F9-8922-652E9DD620BE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2E9C-44D4-4624-9813-27F8DA4B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86AE8-8374-4824-B128-6F801BBC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12CB-B0BA-480D-9A69-A22F2012A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64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F1B2-FD31-4F3F-B751-349E4089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B4566-CA55-4AC4-B394-84AAC2EAA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80414-24B4-49F3-844D-3C860537F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52ED5-864A-4B08-8D59-ADF3FF7D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154D-32A0-48F9-8922-652E9DD620BE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1A6E7-1628-47C7-864C-43E7A668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018E4-FD8D-49CB-80F2-23DAEEF4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12CB-B0BA-480D-9A69-A22F2012A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61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25C08-2A1D-4316-BBAF-296F79C3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B5212-0CFE-4F92-A34F-04F3F3D12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7C9B5-DBB1-4215-AB77-E5C96C20F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A154D-32A0-48F9-8922-652E9DD620BE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81616-FCB6-4FF6-BC4A-A7B688E27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7E897-DF37-48C1-B78B-CBB63BEEB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112CB-B0BA-480D-9A69-A22F2012A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9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91E3-6828-4421-86AB-98A384DA0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latin typeface="Equip Extended Black" panose="02000503030000020004" pitchFamily="50" charset="0"/>
              </a:rPr>
              <a:t>LENDING CLUB</a:t>
            </a:r>
            <a:br>
              <a:rPr lang="en-IN" sz="4800" dirty="0">
                <a:latin typeface="Equip Extended Black" panose="02000503030000020004" pitchFamily="50" charset="0"/>
              </a:rPr>
            </a:br>
            <a:r>
              <a:rPr lang="en-IN" sz="4800" dirty="0">
                <a:latin typeface="Equip Thin" panose="02000503030000020004" pitchFamily="50" charset="0"/>
              </a:rPr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AD0A-B0AC-48A3-87EA-14ED884AC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5" y="5434066"/>
            <a:ext cx="4087305" cy="1147863"/>
          </a:xfrm>
        </p:spPr>
        <p:txBody>
          <a:bodyPr anchor="t">
            <a:normAutofit/>
          </a:bodyPr>
          <a:lstStyle/>
          <a:p>
            <a:pPr marL="457200" indent="-457200" algn="l">
              <a:buAutoNum type="arabicPeriod"/>
            </a:pPr>
            <a:r>
              <a:rPr lang="en-IN" sz="2000" dirty="0"/>
              <a:t>Puneet Grover</a:t>
            </a:r>
          </a:p>
          <a:p>
            <a:pPr marL="457200" indent="-457200" algn="l">
              <a:buAutoNum type="arabicPeriod"/>
            </a:pPr>
            <a:r>
              <a:rPr lang="en-IN" sz="2000" dirty="0" err="1"/>
              <a:t>Chandirakumar</a:t>
            </a:r>
            <a:r>
              <a:rPr lang="en-IN" sz="2000" dirty="0"/>
              <a:t> Muthu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A18E3-60B2-47C2-8C47-E0F866FD21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12390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23C3C54A-B760-4702-8B1C-3957C7E4EBBD}"/>
              </a:ext>
            </a:extLst>
          </p:cNvPr>
          <p:cNvSpPr txBox="1">
            <a:spLocks/>
          </p:cNvSpPr>
          <p:nvPr/>
        </p:nvSpPr>
        <p:spPr>
          <a:xfrm>
            <a:off x="626398" y="481125"/>
            <a:ext cx="7200000" cy="488201"/>
          </a:xfrm>
          <a:prstGeom prst="rect">
            <a:avLst/>
          </a:prstGeom>
        </p:spPr>
        <p:txBody>
          <a:bodyPr vert="horz" lIns="91440" tIns="7200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i="0" kern="1200">
                <a:solidFill>
                  <a:srgbClr val="060320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j-ea"/>
                <a:cs typeface="+mj-cs"/>
              </a:rPr>
              <a:t>Loan analysis</a:t>
            </a:r>
            <a:endParaRPr kumimoji="0" lang="en-PT" sz="2400" b="1" i="0" u="none" strike="noStrike" kern="120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Extended" panose="02000503030000020004" pitchFamily="2" charset="77"/>
              <a:ea typeface="+mj-ea"/>
              <a:cs typeface="+mj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94B387-7563-4004-B4F2-A3DD1C874A60}"/>
              </a:ext>
            </a:extLst>
          </p:cNvPr>
          <p:cNvCxnSpPr>
            <a:cxnSpLocks/>
          </p:cNvCxnSpPr>
          <p:nvPr/>
        </p:nvCxnSpPr>
        <p:spPr>
          <a:xfrm>
            <a:off x="719535" y="1030286"/>
            <a:ext cx="914400" cy="0"/>
          </a:xfrm>
          <a:prstGeom prst="line">
            <a:avLst/>
          </a:prstGeom>
          <a:noFill/>
          <a:ln w="38100" cap="flat" cmpd="sng" algn="ctr">
            <a:solidFill>
              <a:srgbClr val="3F3F3F"/>
            </a:solidFill>
            <a:prstDash val="solid"/>
            <a:miter lim="800000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C6BA62F-7685-423C-89EC-2E2909F49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629" y="1328737"/>
            <a:ext cx="8039100" cy="4200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AFA02E-4720-40AE-B15D-39E25D301356}"/>
              </a:ext>
            </a:extLst>
          </p:cNvPr>
          <p:cNvSpPr/>
          <p:nvPr/>
        </p:nvSpPr>
        <p:spPr>
          <a:xfrm>
            <a:off x="1645488" y="5736273"/>
            <a:ext cx="8901023" cy="765555"/>
          </a:xfrm>
          <a:prstGeom prst="rect">
            <a:avLst/>
          </a:prstGeom>
          <a:solidFill>
            <a:srgbClr val="EAE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F3F"/>
                </a:solidFill>
                <a:latin typeface="Equip Thin" panose="02000503030000020004" pitchFamily="50" charset="0"/>
              </a:rPr>
              <a:t>Loan amount over a period of time. </a:t>
            </a:r>
          </a:p>
        </p:txBody>
      </p:sp>
    </p:spTree>
    <p:extLst>
      <p:ext uri="{BB962C8B-B14F-4D97-AF65-F5344CB8AC3E}">
        <p14:creationId xmlns:p14="http://schemas.microsoft.com/office/powerpoint/2010/main" val="30144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23C3C54A-B760-4702-8B1C-3957C7E4EBBD}"/>
              </a:ext>
            </a:extLst>
          </p:cNvPr>
          <p:cNvSpPr txBox="1">
            <a:spLocks/>
          </p:cNvSpPr>
          <p:nvPr/>
        </p:nvSpPr>
        <p:spPr>
          <a:xfrm>
            <a:off x="626398" y="481125"/>
            <a:ext cx="7200000" cy="488201"/>
          </a:xfrm>
          <a:prstGeom prst="rect">
            <a:avLst/>
          </a:prstGeom>
        </p:spPr>
        <p:txBody>
          <a:bodyPr vert="horz" lIns="91440" tIns="7200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i="0" kern="1200">
                <a:solidFill>
                  <a:srgbClr val="060320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j-ea"/>
                <a:cs typeface="+mj-cs"/>
              </a:rPr>
              <a:t>Loan analysis</a:t>
            </a:r>
            <a:endParaRPr kumimoji="0" lang="en-PT" sz="2400" b="1" i="0" u="none" strike="noStrike" kern="120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Extended" panose="02000503030000020004" pitchFamily="2" charset="77"/>
              <a:ea typeface="+mj-ea"/>
              <a:cs typeface="+mj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94B387-7563-4004-B4F2-A3DD1C874A60}"/>
              </a:ext>
            </a:extLst>
          </p:cNvPr>
          <p:cNvCxnSpPr>
            <a:cxnSpLocks/>
          </p:cNvCxnSpPr>
          <p:nvPr/>
        </p:nvCxnSpPr>
        <p:spPr>
          <a:xfrm>
            <a:off x="719535" y="1030286"/>
            <a:ext cx="914400" cy="0"/>
          </a:xfrm>
          <a:prstGeom prst="line">
            <a:avLst/>
          </a:prstGeom>
          <a:noFill/>
          <a:ln w="38100" cap="flat" cmpd="sng" algn="ctr">
            <a:solidFill>
              <a:srgbClr val="3F3F3F"/>
            </a:solidFill>
            <a:prstDash val="solid"/>
            <a:miter lim="800000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8FE2F4C-DF18-46C2-AEFF-AAAFFDE08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701" y="1304597"/>
            <a:ext cx="6762750" cy="4648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C37A69-EBFC-4D77-BF6B-29C950AA792E}"/>
              </a:ext>
            </a:extLst>
          </p:cNvPr>
          <p:cNvSpPr/>
          <p:nvPr/>
        </p:nvSpPr>
        <p:spPr>
          <a:xfrm>
            <a:off x="1645488" y="5827713"/>
            <a:ext cx="8901023" cy="765555"/>
          </a:xfrm>
          <a:prstGeom prst="rect">
            <a:avLst/>
          </a:prstGeom>
          <a:solidFill>
            <a:srgbClr val="EAE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F3F"/>
                </a:solidFill>
                <a:latin typeface="Equip Thin" panose="02000503030000020004" pitchFamily="50" charset="0"/>
              </a:rPr>
              <a:t>This depicts the loan amount vs annual income, average income lower than 50000 taking loans of 25000 or higher. These would be risky loans.</a:t>
            </a:r>
          </a:p>
        </p:txBody>
      </p:sp>
    </p:spTree>
    <p:extLst>
      <p:ext uri="{BB962C8B-B14F-4D97-AF65-F5344CB8AC3E}">
        <p14:creationId xmlns:p14="http://schemas.microsoft.com/office/powerpoint/2010/main" val="262205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23C3C54A-B760-4702-8B1C-3957C7E4EBBD}"/>
              </a:ext>
            </a:extLst>
          </p:cNvPr>
          <p:cNvSpPr txBox="1">
            <a:spLocks/>
          </p:cNvSpPr>
          <p:nvPr/>
        </p:nvSpPr>
        <p:spPr>
          <a:xfrm>
            <a:off x="626398" y="481125"/>
            <a:ext cx="7200000" cy="488201"/>
          </a:xfrm>
          <a:prstGeom prst="rect">
            <a:avLst/>
          </a:prstGeom>
        </p:spPr>
        <p:txBody>
          <a:bodyPr vert="horz" lIns="91440" tIns="7200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i="0" kern="1200">
                <a:solidFill>
                  <a:srgbClr val="060320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j-ea"/>
                <a:cs typeface="+mj-cs"/>
              </a:rPr>
              <a:t>Recommendations</a:t>
            </a:r>
            <a:endParaRPr kumimoji="0" lang="en-PT" sz="2400" b="1" i="0" u="none" strike="noStrike" kern="120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Extended" panose="02000503030000020004" pitchFamily="2" charset="77"/>
              <a:ea typeface="+mj-ea"/>
              <a:cs typeface="+mj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94B387-7563-4004-B4F2-A3DD1C874A60}"/>
              </a:ext>
            </a:extLst>
          </p:cNvPr>
          <p:cNvCxnSpPr>
            <a:cxnSpLocks/>
          </p:cNvCxnSpPr>
          <p:nvPr/>
        </p:nvCxnSpPr>
        <p:spPr>
          <a:xfrm>
            <a:off x="719535" y="1030286"/>
            <a:ext cx="914400" cy="0"/>
          </a:xfrm>
          <a:prstGeom prst="line">
            <a:avLst/>
          </a:prstGeom>
          <a:noFill/>
          <a:ln w="38100" cap="flat" cmpd="sng" algn="ctr">
            <a:solidFill>
              <a:srgbClr val="3F3F3F"/>
            </a:solidFill>
            <a:prstDash val="solid"/>
            <a:miter lim="800000"/>
          </a:ln>
          <a:effectLst/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625103-240D-41B9-82D0-AD4E6214E781}"/>
              </a:ext>
            </a:extLst>
          </p:cNvPr>
          <p:cNvSpPr/>
          <p:nvPr/>
        </p:nvSpPr>
        <p:spPr>
          <a:xfrm>
            <a:off x="842848" y="1743394"/>
            <a:ext cx="8901023" cy="408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3F3F3F"/>
                </a:solidFill>
                <a:latin typeface="Equip Thin" panose="02000503030000020004" pitchFamily="50" charset="0"/>
              </a:rPr>
              <a:t>5 Driving factors for defaulters of the loan: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quip Thin" panose="02000503030000020004" pitchFamily="50" charset="0"/>
              </a:rPr>
              <a:t>interest rate, annual income,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quip Thin" panose="02000503030000020004" pitchFamily="50" charset="0"/>
              </a:rPr>
              <a:t>emp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quip Thin" panose="02000503030000020004" pitchFamily="50" charset="0"/>
              </a:rPr>
              <a:t> experience, purpose,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quip Thin" panose="02000503030000020004" pitchFamily="50" charset="0"/>
              </a:rPr>
              <a:t>dti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quip Thin" panose="02000503030000020004" pitchFamily="50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3F3F3F"/>
              </a:solidFill>
              <a:latin typeface="Equip Thin" panose="02000503030000020004" pitchFamily="50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3F3F3F"/>
                </a:solidFill>
                <a:latin typeface="Equip Thin" panose="02000503030000020004" pitchFamily="50" charset="0"/>
              </a:rPr>
              <a:t>Reduce </a:t>
            </a:r>
            <a:r>
              <a:rPr lang="en-US" dirty="0">
                <a:solidFill>
                  <a:srgbClr val="3F3F3F"/>
                </a:solidFill>
                <a:latin typeface="Equip Thin" panose="02000503030000020004" pitchFamily="50" charset="0"/>
              </a:rPr>
              <a:t>the percentage of loans where reason is debt consolidation/ Increase the rate of interest of such cases; Attractive interest rates can be offered to the category of ‘renewable energy’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F3F3F"/>
                </a:solidFill>
                <a:latin typeface="Equip Thin" panose="02000503030000020004" pitchFamily="50" charset="0"/>
              </a:rPr>
              <a:t>Avoid giving loans to the number of people with very low-income group, On the flipside, the loans can be given out to the people with Very high income at more attractive rates as they have low chances of default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F3F3F"/>
                </a:solidFill>
                <a:latin typeface="Equip Thin" panose="02000503030000020004" pitchFamily="50" charset="0"/>
              </a:rPr>
              <a:t>Avoid giving loans to people with high experience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F3F3F"/>
                </a:solidFill>
                <a:latin typeface="Equip Thin" panose="02000503030000020004" pitchFamily="50" charset="0"/>
              </a:rPr>
              <a:t>Avoid giving loans for the small businesses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3F3F3F"/>
                </a:solidFill>
                <a:latin typeface="Equip Thin" panose="02000503030000020004" pitchFamily="50" charset="0"/>
              </a:rPr>
              <a:t>Interest rates could be increased for the cases where </a:t>
            </a:r>
            <a:r>
              <a:rPr lang="en-US" dirty="0" err="1">
                <a:solidFill>
                  <a:srgbClr val="3F3F3F"/>
                </a:solidFill>
                <a:latin typeface="Equip Thin" panose="02000503030000020004" pitchFamily="50" charset="0"/>
              </a:rPr>
              <a:t>dti</a:t>
            </a:r>
            <a:r>
              <a:rPr lang="en-US" dirty="0">
                <a:solidFill>
                  <a:srgbClr val="3F3F3F"/>
                </a:solidFill>
                <a:latin typeface="Equip Thin" panose="02000503030000020004" pitchFamily="50" charset="0"/>
              </a:rPr>
              <a:t> greater than 20</a:t>
            </a:r>
          </a:p>
        </p:txBody>
      </p:sp>
    </p:spTree>
    <p:extLst>
      <p:ext uri="{BB962C8B-B14F-4D97-AF65-F5344CB8AC3E}">
        <p14:creationId xmlns:p14="http://schemas.microsoft.com/office/powerpoint/2010/main" val="355183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B36A60CA-4034-46B8-94F4-917556A9F640}"/>
              </a:ext>
            </a:extLst>
          </p:cNvPr>
          <p:cNvSpPr txBox="1">
            <a:spLocks/>
          </p:cNvSpPr>
          <p:nvPr/>
        </p:nvSpPr>
        <p:spPr>
          <a:xfrm>
            <a:off x="809278" y="5418885"/>
            <a:ext cx="7200000" cy="734423"/>
          </a:xfrm>
          <a:prstGeom prst="rect">
            <a:avLst/>
          </a:prstGeom>
        </p:spPr>
        <p:txBody>
          <a:bodyPr vert="horz" lIns="91440" tIns="7200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i="0" kern="1200">
                <a:solidFill>
                  <a:srgbClr val="060320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j-ea"/>
                <a:cs typeface="+mj-cs"/>
              </a:rPr>
              <a:t>Thank you!</a:t>
            </a:r>
            <a:endParaRPr kumimoji="0" lang="en-PT" sz="4000" b="1" i="0" u="none" strike="noStrike" kern="120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Extended" panose="02000503030000020004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5024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A4CA93A4-1E03-496E-85DD-94DFDC4307DC}"/>
              </a:ext>
            </a:extLst>
          </p:cNvPr>
          <p:cNvSpPr txBox="1">
            <a:spLocks/>
          </p:cNvSpPr>
          <p:nvPr/>
        </p:nvSpPr>
        <p:spPr>
          <a:xfrm>
            <a:off x="626398" y="481125"/>
            <a:ext cx="7200000" cy="488201"/>
          </a:xfrm>
          <a:prstGeom prst="rect">
            <a:avLst/>
          </a:prstGeom>
        </p:spPr>
        <p:txBody>
          <a:bodyPr vert="horz" lIns="91440" tIns="7200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i="0" kern="1200">
                <a:solidFill>
                  <a:srgbClr val="060320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j-ea"/>
                <a:cs typeface="+mj-cs"/>
              </a:rPr>
              <a:t>The Problem</a:t>
            </a:r>
            <a:endParaRPr kumimoji="0" lang="en-PT" sz="2400" b="1" i="0" u="none" strike="noStrike" kern="120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Extended" panose="02000503030000020004" pitchFamily="2" charset="77"/>
              <a:ea typeface="+mj-ea"/>
              <a:cs typeface="+mj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5DC823-A10D-44A4-98C0-ED91DBFF71BB}"/>
              </a:ext>
            </a:extLst>
          </p:cNvPr>
          <p:cNvCxnSpPr>
            <a:cxnSpLocks/>
          </p:cNvCxnSpPr>
          <p:nvPr/>
        </p:nvCxnSpPr>
        <p:spPr>
          <a:xfrm>
            <a:off x="719535" y="1030286"/>
            <a:ext cx="914400" cy="0"/>
          </a:xfrm>
          <a:prstGeom prst="line">
            <a:avLst/>
          </a:prstGeom>
          <a:noFill/>
          <a:ln w="38100" cap="flat" cmpd="sng" algn="ctr">
            <a:solidFill>
              <a:srgbClr val="3F3F3F"/>
            </a:solidFill>
            <a:prstDash val="solid"/>
            <a:miter lim="800000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27CD21-1F33-4127-8B05-7EBC6D8B89B2}"/>
              </a:ext>
            </a:extLst>
          </p:cNvPr>
          <p:cNvSpPr txBox="1"/>
          <p:nvPr/>
        </p:nvSpPr>
        <p:spPr>
          <a:xfrm>
            <a:off x="626398" y="1408387"/>
            <a:ext cx="1217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Equip Extended Medium" panose="02000603000000020004" pitchFamily="50" charset="0"/>
              </a:rPr>
              <a:t>Company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FE3C9-51D7-4BF9-899F-EAF568A49E31}"/>
              </a:ext>
            </a:extLst>
          </p:cNvPr>
          <p:cNvSpPr txBox="1"/>
          <p:nvPr/>
        </p:nvSpPr>
        <p:spPr>
          <a:xfrm>
            <a:off x="626398" y="1746941"/>
            <a:ext cx="1061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Equip Thin" panose="02000503030000020004" pitchFamily="50" charset="0"/>
              </a:rPr>
              <a:t>Lending club is the largest online loan marketplace, facilitating personal loans, business loans, and financing of medical procedures. Borrowers can easily access lower interest rate loans through a fast online interface.</a:t>
            </a:r>
            <a:endParaRPr lang="en-IN" dirty="0">
              <a:latin typeface="Equip Thin" panose="02000503030000020004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0D33F-51B3-49C2-87DF-9F7FAC4E7F41}"/>
              </a:ext>
            </a:extLst>
          </p:cNvPr>
          <p:cNvSpPr txBox="1"/>
          <p:nvPr/>
        </p:nvSpPr>
        <p:spPr>
          <a:xfrm>
            <a:off x="626398" y="3008825"/>
            <a:ext cx="1034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Equip Extended Medium" panose="02000603000000020004" pitchFamily="50" charset="0"/>
              </a:rPr>
              <a:t>Context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6DD266-B557-41AC-9EB9-40C0233D6B8E}"/>
              </a:ext>
            </a:extLst>
          </p:cNvPr>
          <p:cNvSpPr txBox="1"/>
          <p:nvPr/>
        </p:nvSpPr>
        <p:spPr>
          <a:xfrm>
            <a:off x="626398" y="3347379"/>
            <a:ext cx="1061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Equip Thin" panose="02000503030000020004" pitchFamily="50" charset="0"/>
              </a:rPr>
              <a:t>Understand the driving factors (or driver variables) behind loan default, i.e. the variables which are strong indicators of default.  The company can </a:t>
            </a:r>
            <a:r>
              <a:rPr lang="en-US" b="0" i="0" dirty="0" err="1">
                <a:solidFill>
                  <a:srgbClr val="091E42"/>
                </a:solidFill>
                <a:effectLst/>
                <a:latin typeface="Equip Thin" panose="02000503030000020004" pitchFamily="50" charset="0"/>
              </a:rPr>
              <a:t>utilise</a:t>
            </a:r>
            <a:r>
              <a:rPr lang="en-US" b="0" i="0" dirty="0">
                <a:solidFill>
                  <a:srgbClr val="091E42"/>
                </a:solidFill>
                <a:effectLst/>
                <a:latin typeface="Equip Thin" panose="02000503030000020004" pitchFamily="50" charset="0"/>
              </a:rPr>
              <a:t> this knowledge for its portfolio and risk assessment. </a:t>
            </a:r>
            <a:endParaRPr lang="en-IN" dirty="0">
              <a:latin typeface="Equip Thin" panose="02000503030000020004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D94B5-4681-4BB1-AD8D-1C4CA00BB298}"/>
              </a:ext>
            </a:extLst>
          </p:cNvPr>
          <p:cNvSpPr txBox="1"/>
          <p:nvPr/>
        </p:nvSpPr>
        <p:spPr>
          <a:xfrm>
            <a:off x="626398" y="4609263"/>
            <a:ext cx="2232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Equip Extended Medium" panose="02000603000000020004" pitchFamily="50" charset="0"/>
              </a:rPr>
              <a:t>Problem 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946C3-67B2-4424-B9DC-1C6BA0DA1283}"/>
              </a:ext>
            </a:extLst>
          </p:cNvPr>
          <p:cNvSpPr txBox="1"/>
          <p:nvPr/>
        </p:nvSpPr>
        <p:spPr>
          <a:xfrm>
            <a:off x="626398" y="4947817"/>
            <a:ext cx="10615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Equip Thin" panose="02000503030000020004" pitchFamily="50" charset="0"/>
              </a:rPr>
              <a:t>Analyze the dataset using EDA to understand how consumer attributes and loan attributes influence the chances of default </a:t>
            </a:r>
            <a:endParaRPr lang="en-IN" dirty="0">
              <a:latin typeface="Equip Thin" panose="020005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1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75DA8B09-5DD3-4319-9A7E-1454118A2BD3}"/>
              </a:ext>
            </a:extLst>
          </p:cNvPr>
          <p:cNvSpPr txBox="1">
            <a:spLocks/>
          </p:cNvSpPr>
          <p:nvPr/>
        </p:nvSpPr>
        <p:spPr>
          <a:xfrm>
            <a:off x="626398" y="481125"/>
            <a:ext cx="7200000" cy="488201"/>
          </a:xfrm>
          <a:prstGeom prst="rect">
            <a:avLst/>
          </a:prstGeom>
        </p:spPr>
        <p:txBody>
          <a:bodyPr vert="horz" lIns="91440" tIns="7200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i="0" kern="1200">
                <a:solidFill>
                  <a:srgbClr val="060320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j-ea"/>
                <a:cs typeface="+mj-cs"/>
              </a:rPr>
              <a:t>Approach</a:t>
            </a:r>
            <a:endParaRPr kumimoji="0" lang="en-PT" sz="2400" b="1" i="0" u="none" strike="noStrike" kern="120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Extended" panose="02000503030000020004" pitchFamily="2" charset="77"/>
              <a:ea typeface="+mj-ea"/>
              <a:cs typeface="+mj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A4B626-00DF-45E2-A6BB-7E9A508A6474}"/>
              </a:ext>
            </a:extLst>
          </p:cNvPr>
          <p:cNvCxnSpPr>
            <a:cxnSpLocks/>
          </p:cNvCxnSpPr>
          <p:nvPr/>
        </p:nvCxnSpPr>
        <p:spPr>
          <a:xfrm>
            <a:off x="719535" y="1030286"/>
            <a:ext cx="914400" cy="0"/>
          </a:xfrm>
          <a:prstGeom prst="line">
            <a:avLst/>
          </a:prstGeom>
          <a:noFill/>
          <a:ln w="38100" cap="flat" cmpd="sng" algn="ctr">
            <a:solidFill>
              <a:srgbClr val="3F3F3F"/>
            </a:solidFill>
            <a:prstDash val="solid"/>
            <a:miter lim="800000"/>
          </a:ln>
          <a:effectLst/>
        </p:spPr>
      </p:cxn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EC2BBD-7C98-4A76-A12B-872BEDFF8B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950457"/>
              </p:ext>
            </p:extLst>
          </p:nvPr>
        </p:nvGraphicFramePr>
        <p:xfrm>
          <a:off x="854482" y="-94593"/>
          <a:ext cx="10483036" cy="6681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3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23C3C54A-B760-4702-8B1C-3957C7E4EBBD}"/>
              </a:ext>
            </a:extLst>
          </p:cNvPr>
          <p:cNvSpPr txBox="1">
            <a:spLocks/>
          </p:cNvSpPr>
          <p:nvPr/>
        </p:nvSpPr>
        <p:spPr>
          <a:xfrm>
            <a:off x="626398" y="481125"/>
            <a:ext cx="7200000" cy="488201"/>
          </a:xfrm>
          <a:prstGeom prst="rect">
            <a:avLst/>
          </a:prstGeom>
        </p:spPr>
        <p:txBody>
          <a:bodyPr vert="horz" lIns="91440" tIns="7200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i="0" kern="1200">
                <a:solidFill>
                  <a:srgbClr val="060320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j-ea"/>
                <a:cs typeface="+mj-cs"/>
              </a:rPr>
              <a:t>Overall loan bird-eye view</a:t>
            </a:r>
            <a:endParaRPr kumimoji="0" lang="en-PT" sz="2400" b="1" i="0" u="none" strike="noStrike" kern="120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Extended" panose="02000503030000020004" pitchFamily="2" charset="77"/>
              <a:ea typeface="+mj-ea"/>
              <a:cs typeface="+mj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94B387-7563-4004-B4F2-A3DD1C874A60}"/>
              </a:ext>
            </a:extLst>
          </p:cNvPr>
          <p:cNvCxnSpPr>
            <a:cxnSpLocks/>
          </p:cNvCxnSpPr>
          <p:nvPr/>
        </p:nvCxnSpPr>
        <p:spPr>
          <a:xfrm>
            <a:off x="719535" y="1030286"/>
            <a:ext cx="914400" cy="0"/>
          </a:xfrm>
          <a:prstGeom prst="line">
            <a:avLst/>
          </a:prstGeom>
          <a:noFill/>
          <a:ln w="38100" cap="flat" cmpd="sng" algn="ctr">
            <a:solidFill>
              <a:srgbClr val="3F3F3F"/>
            </a:solidFill>
            <a:prstDash val="solid"/>
            <a:miter lim="800000"/>
          </a:ln>
          <a:effectLst/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5DE854B-8FB5-41C9-92D3-0F883143A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76" b="7961"/>
          <a:stretch/>
        </p:blipFill>
        <p:spPr>
          <a:xfrm>
            <a:off x="750383" y="1530767"/>
            <a:ext cx="5533439" cy="37964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B8DFB2-3D4F-45C3-AB76-56C5E862DCF2}"/>
              </a:ext>
            </a:extLst>
          </p:cNvPr>
          <p:cNvSpPr/>
          <p:nvPr/>
        </p:nvSpPr>
        <p:spPr>
          <a:xfrm>
            <a:off x="7325710" y="1030286"/>
            <a:ext cx="4256690" cy="5128771"/>
          </a:xfrm>
          <a:prstGeom prst="rect">
            <a:avLst/>
          </a:prstGeom>
          <a:solidFill>
            <a:srgbClr val="EAE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3F3F3F"/>
                </a:solidFill>
                <a:latin typeface="Equip Thin" panose="02000503030000020004" pitchFamily="50" charset="0"/>
              </a:rPr>
              <a:t>Approximately 14% of the loans are defaulted.</a:t>
            </a:r>
          </a:p>
        </p:txBody>
      </p:sp>
    </p:spTree>
    <p:extLst>
      <p:ext uri="{BB962C8B-B14F-4D97-AF65-F5344CB8AC3E}">
        <p14:creationId xmlns:p14="http://schemas.microsoft.com/office/powerpoint/2010/main" val="189990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23C3C54A-B760-4702-8B1C-3957C7E4EBBD}"/>
              </a:ext>
            </a:extLst>
          </p:cNvPr>
          <p:cNvSpPr txBox="1">
            <a:spLocks/>
          </p:cNvSpPr>
          <p:nvPr/>
        </p:nvSpPr>
        <p:spPr>
          <a:xfrm>
            <a:off x="626398" y="481125"/>
            <a:ext cx="7200000" cy="488201"/>
          </a:xfrm>
          <a:prstGeom prst="rect">
            <a:avLst/>
          </a:prstGeom>
        </p:spPr>
        <p:txBody>
          <a:bodyPr vert="horz" lIns="91440" tIns="7200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i="0" kern="1200">
                <a:solidFill>
                  <a:srgbClr val="060320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j-ea"/>
                <a:cs typeface="+mj-cs"/>
              </a:rPr>
              <a:t>Loan analysis</a:t>
            </a:r>
            <a:endParaRPr kumimoji="0" lang="en-PT" sz="2400" b="1" i="0" u="none" strike="noStrike" kern="120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Extended" panose="02000503030000020004" pitchFamily="2" charset="77"/>
              <a:ea typeface="+mj-ea"/>
              <a:cs typeface="+mj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94B387-7563-4004-B4F2-A3DD1C874A60}"/>
              </a:ext>
            </a:extLst>
          </p:cNvPr>
          <p:cNvCxnSpPr>
            <a:cxnSpLocks/>
          </p:cNvCxnSpPr>
          <p:nvPr/>
        </p:nvCxnSpPr>
        <p:spPr>
          <a:xfrm>
            <a:off x="719535" y="1030286"/>
            <a:ext cx="914400" cy="0"/>
          </a:xfrm>
          <a:prstGeom prst="line">
            <a:avLst/>
          </a:prstGeom>
          <a:noFill/>
          <a:ln w="38100" cap="flat" cmpd="sng" algn="ctr">
            <a:solidFill>
              <a:srgbClr val="3F3F3F"/>
            </a:solidFill>
            <a:prstDash val="solid"/>
            <a:miter lim="800000"/>
          </a:ln>
          <a:effectLst/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A958E5D-C6AA-4D38-942B-0C6794882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34" y="1497474"/>
            <a:ext cx="5239831" cy="48775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5D0A6A0-6868-401A-B155-FA54F3A60528}"/>
              </a:ext>
            </a:extLst>
          </p:cNvPr>
          <p:cNvSpPr/>
          <p:nvPr/>
        </p:nvSpPr>
        <p:spPr>
          <a:xfrm>
            <a:off x="2406869" y="2220311"/>
            <a:ext cx="2554014" cy="1103586"/>
          </a:xfrm>
          <a:prstGeom prst="rect">
            <a:avLst/>
          </a:prstGeom>
          <a:solidFill>
            <a:srgbClr val="EAE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3F3F3F"/>
                </a:solidFill>
                <a:latin typeface="Equip Thin" panose="02000503030000020004" pitchFamily="50" charset="0"/>
              </a:rPr>
              <a:t>Maximum no of loans are of debt consolidation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ACACE4-1EBE-4904-BAE9-E16C92FE2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771" y="1629925"/>
            <a:ext cx="4995248" cy="338794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81844B1-892F-4829-8921-8796B14B4DE8}"/>
              </a:ext>
            </a:extLst>
          </p:cNvPr>
          <p:cNvSpPr/>
          <p:nvPr/>
        </p:nvSpPr>
        <p:spPr>
          <a:xfrm>
            <a:off x="8108731" y="2130973"/>
            <a:ext cx="2554014" cy="1103586"/>
          </a:xfrm>
          <a:prstGeom prst="rect">
            <a:avLst/>
          </a:prstGeom>
          <a:solidFill>
            <a:srgbClr val="EAE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3F3F3F"/>
                </a:solidFill>
                <a:latin typeface="Equip Thin" panose="02000503030000020004" pitchFamily="50" charset="0"/>
              </a:rPr>
              <a:t>Maximum no of loans are of grade A &amp; B</a:t>
            </a:r>
          </a:p>
        </p:txBody>
      </p:sp>
    </p:spTree>
    <p:extLst>
      <p:ext uri="{BB962C8B-B14F-4D97-AF65-F5344CB8AC3E}">
        <p14:creationId xmlns:p14="http://schemas.microsoft.com/office/powerpoint/2010/main" val="172564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23C3C54A-B760-4702-8B1C-3957C7E4EBBD}"/>
              </a:ext>
            </a:extLst>
          </p:cNvPr>
          <p:cNvSpPr txBox="1">
            <a:spLocks/>
          </p:cNvSpPr>
          <p:nvPr/>
        </p:nvSpPr>
        <p:spPr>
          <a:xfrm>
            <a:off x="626398" y="481125"/>
            <a:ext cx="7200000" cy="488201"/>
          </a:xfrm>
          <a:prstGeom prst="rect">
            <a:avLst/>
          </a:prstGeom>
        </p:spPr>
        <p:txBody>
          <a:bodyPr vert="horz" lIns="91440" tIns="7200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i="0" kern="1200">
                <a:solidFill>
                  <a:srgbClr val="060320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j-ea"/>
                <a:cs typeface="+mj-cs"/>
              </a:rPr>
              <a:t>Loan analysis</a:t>
            </a:r>
            <a:endParaRPr kumimoji="0" lang="en-PT" sz="2400" b="1" i="0" u="none" strike="noStrike" kern="120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Extended" panose="02000503030000020004" pitchFamily="2" charset="77"/>
              <a:ea typeface="+mj-ea"/>
              <a:cs typeface="+mj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94B387-7563-4004-B4F2-A3DD1C874A60}"/>
              </a:ext>
            </a:extLst>
          </p:cNvPr>
          <p:cNvCxnSpPr>
            <a:cxnSpLocks/>
          </p:cNvCxnSpPr>
          <p:nvPr/>
        </p:nvCxnSpPr>
        <p:spPr>
          <a:xfrm>
            <a:off x="719535" y="1030286"/>
            <a:ext cx="914400" cy="0"/>
          </a:xfrm>
          <a:prstGeom prst="line">
            <a:avLst/>
          </a:prstGeom>
          <a:noFill/>
          <a:ln w="38100" cap="flat" cmpd="sng" algn="ctr">
            <a:solidFill>
              <a:srgbClr val="3F3F3F"/>
            </a:solidFill>
            <a:prstDash val="solid"/>
            <a:miter lim="800000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22DF87F-8457-493D-83C7-F49F4C50F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98" y="1600528"/>
            <a:ext cx="4756824" cy="31816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CD6AEC-69E2-4E7B-A857-0B73EB39F8CA}"/>
              </a:ext>
            </a:extLst>
          </p:cNvPr>
          <p:cNvSpPr/>
          <p:nvPr/>
        </p:nvSpPr>
        <p:spPr>
          <a:xfrm>
            <a:off x="1672384" y="5179900"/>
            <a:ext cx="2554014" cy="1103586"/>
          </a:xfrm>
          <a:prstGeom prst="rect">
            <a:avLst/>
          </a:prstGeom>
          <a:solidFill>
            <a:srgbClr val="EAE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3F3F3F"/>
                </a:solidFill>
                <a:latin typeface="Equip Thin" panose="02000503030000020004" pitchFamily="50" charset="0"/>
              </a:rPr>
              <a:t>Lower the income, higher is the chance of default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364EC9-3AEA-48EE-B50E-5245610FA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997" y="1638686"/>
            <a:ext cx="5028872" cy="35806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02BA62-F484-49B5-AF09-05D8342C0935}"/>
              </a:ext>
            </a:extLst>
          </p:cNvPr>
          <p:cNvSpPr/>
          <p:nvPr/>
        </p:nvSpPr>
        <p:spPr>
          <a:xfrm>
            <a:off x="7474426" y="5179900"/>
            <a:ext cx="2554014" cy="1103586"/>
          </a:xfrm>
          <a:prstGeom prst="rect">
            <a:avLst/>
          </a:prstGeom>
          <a:solidFill>
            <a:srgbClr val="EAE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3F3F3F"/>
                </a:solidFill>
                <a:latin typeface="Equip Thin" panose="02000503030000020004" pitchFamily="50" charset="0"/>
              </a:rPr>
              <a:t>More experienced the person, higher is the chance of default</a:t>
            </a:r>
          </a:p>
        </p:txBody>
      </p:sp>
    </p:spTree>
    <p:extLst>
      <p:ext uri="{BB962C8B-B14F-4D97-AF65-F5344CB8AC3E}">
        <p14:creationId xmlns:p14="http://schemas.microsoft.com/office/powerpoint/2010/main" val="221506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23C3C54A-B760-4702-8B1C-3957C7E4EBBD}"/>
              </a:ext>
            </a:extLst>
          </p:cNvPr>
          <p:cNvSpPr txBox="1">
            <a:spLocks/>
          </p:cNvSpPr>
          <p:nvPr/>
        </p:nvSpPr>
        <p:spPr>
          <a:xfrm>
            <a:off x="626398" y="481125"/>
            <a:ext cx="7200000" cy="488201"/>
          </a:xfrm>
          <a:prstGeom prst="rect">
            <a:avLst/>
          </a:prstGeom>
        </p:spPr>
        <p:txBody>
          <a:bodyPr vert="horz" lIns="91440" tIns="7200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i="0" kern="1200">
                <a:solidFill>
                  <a:srgbClr val="060320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j-ea"/>
                <a:cs typeface="+mj-cs"/>
              </a:rPr>
              <a:t>Loan analysis</a:t>
            </a:r>
            <a:endParaRPr kumimoji="0" lang="en-PT" sz="2400" b="1" i="0" u="none" strike="noStrike" kern="120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Extended" panose="02000503030000020004" pitchFamily="2" charset="77"/>
              <a:ea typeface="+mj-ea"/>
              <a:cs typeface="+mj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94B387-7563-4004-B4F2-A3DD1C874A60}"/>
              </a:ext>
            </a:extLst>
          </p:cNvPr>
          <p:cNvCxnSpPr>
            <a:cxnSpLocks/>
          </p:cNvCxnSpPr>
          <p:nvPr/>
        </p:nvCxnSpPr>
        <p:spPr>
          <a:xfrm>
            <a:off x="719535" y="1030286"/>
            <a:ext cx="914400" cy="0"/>
          </a:xfrm>
          <a:prstGeom prst="line">
            <a:avLst/>
          </a:prstGeom>
          <a:noFill/>
          <a:ln w="38100" cap="flat" cmpd="sng" algn="ctr">
            <a:solidFill>
              <a:srgbClr val="3F3F3F"/>
            </a:solidFill>
            <a:prstDash val="solid"/>
            <a:miter lim="800000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88A9B05-78B6-4A9F-9BEB-0ED02A1B5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74"/>
          <a:stretch/>
        </p:blipFill>
        <p:spPr>
          <a:xfrm>
            <a:off x="626398" y="1626313"/>
            <a:ext cx="3844002" cy="22446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97E55A-82E4-4974-AB2F-6A22283532B5}"/>
              </a:ext>
            </a:extLst>
          </p:cNvPr>
          <p:cNvSpPr txBox="1"/>
          <p:nvPr/>
        </p:nvSpPr>
        <p:spPr>
          <a:xfrm>
            <a:off x="4338320" y="49085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1" i="0" dirty="0">
              <a:effectLst/>
              <a:latin typeface="-apple-syste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AE59A8-5FDA-4DA6-9212-B20AA9398D75}"/>
              </a:ext>
            </a:extLst>
          </p:cNvPr>
          <p:cNvSpPr/>
          <p:nvPr/>
        </p:nvSpPr>
        <p:spPr>
          <a:xfrm>
            <a:off x="1672384" y="4338320"/>
            <a:ext cx="2554014" cy="1945166"/>
          </a:xfrm>
          <a:prstGeom prst="rect">
            <a:avLst/>
          </a:prstGeom>
          <a:solidFill>
            <a:srgbClr val="EAE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F3F"/>
                </a:solidFill>
                <a:latin typeface="Equip Thin" panose="02000503030000020004" pitchFamily="50" charset="0"/>
              </a:rPr>
              <a:t>Borrower who are in rented ownership and mortgage are having more % of to be defaulter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48EE9A-36F2-4C6C-9DEF-DAC83FADA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9630"/>
            <a:ext cx="5378162" cy="18380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3E33F3-E32F-4182-99B3-319E3ADBC5DE}"/>
              </a:ext>
            </a:extLst>
          </p:cNvPr>
          <p:cNvSpPr/>
          <p:nvPr/>
        </p:nvSpPr>
        <p:spPr>
          <a:xfrm>
            <a:off x="7826398" y="4342926"/>
            <a:ext cx="2554014" cy="1945166"/>
          </a:xfrm>
          <a:prstGeom prst="rect">
            <a:avLst/>
          </a:prstGeom>
          <a:solidFill>
            <a:srgbClr val="EAE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F3F"/>
                </a:solidFill>
                <a:latin typeface="Equip Thin" panose="02000503030000020004" pitchFamily="50" charset="0"/>
              </a:rPr>
              <a:t>Could not make any inference on the number of enquiries</a:t>
            </a:r>
          </a:p>
        </p:txBody>
      </p:sp>
    </p:spTree>
    <p:extLst>
      <p:ext uri="{BB962C8B-B14F-4D97-AF65-F5344CB8AC3E}">
        <p14:creationId xmlns:p14="http://schemas.microsoft.com/office/powerpoint/2010/main" val="115729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23C3C54A-B760-4702-8B1C-3957C7E4EBBD}"/>
              </a:ext>
            </a:extLst>
          </p:cNvPr>
          <p:cNvSpPr txBox="1">
            <a:spLocks/>
          </p:cNvSpPr>
          <p:nvPr/>
        </p:nvSpPr>
        <p:spPr>
          <a:xfrm>
            <a:off x="626398" y="481125"/>
            <a:ext cx="7200000" cy="488201"/>
          </a:xfrm>
          <a:prstGeom prst="rect">
            <a:avLst/>
          </a:prstGeom>
        </p:spPr>
        <p:txBody>
          <a:bodyPr vert="horz" lIns="91440" tIns="7200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i="0" kern="1200">
                <a:solidFill>
                  <a:srgbClr val="060320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j-ea"/>
                <a:cs typeface="+mj-cs"/>
              </a:rPr>
              <a:t>Default by loan purpose</a:t>
            </a:r>
            <a:endParaRPr kumimoji="0" lang="en-PT" sz="2400" b="1" i="0" u="none" strike="noStrike" kern="120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Extended" panose="02000503030000020004" pitchFamily="2" charset="77"/>
              <a:ea typeface="+mj-ea"/>
              <a:cs typeface="+mj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94B387-7563-4004-B4F2-A3DD1C874A60}"/>
              </a:ext>
            </a:extLst>
          </p:cNvPr>
          <p:cNvCxnSpPr>
            <a:cxnSpLocks/>
          </p:cNvCxnSpPr>
          <p:nvPr/>
        </p:nvCxnSpPr>
        <p:spPr>
          <a:xfrm>
            <a:off x="719535" y="1030286"/>
            <a:ext cx="914400" cy="0"/>
          </a:xfrm>
          <a:prstGeom prst="line">
            <a:avLst/>
          </a:prstGeom>
          <a:noFill/>
          <a:ln w="38100" cap="flat" cmpd="sng" algn="ctr">
            <a:solidFill>
              <a:srgbClr val="3F3F3F"/>
            </a:solidFill>
            <a:prstDash val="solid"/>
            <a:miter lim="800000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834B408-CF83-4B09-A9E0-A3C77DF01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143000"/>
            <a:ext cx="10077450" cy="457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BB35DE-AFC8-4EED-83E2-5B6475935F0E}"/>
              </a:ext>
            </a:extLst>
          </p:cNvPr>
          <p:cNvSpPr/>
          <p:nvPr/>
        </p:nvSpPr>
        <p:spPr>
          <a:xfrm>
            <a:off x="1645488" y="5827713"/>
            <a:ext cx="8901023" cy="765555"/>
          </a:xfrm>
          <a:prstGeom prst="rect">
            <a:avLst/>
          </a:prstGeom>
          <a:solidFill>
            <a:srgbClr val="EAE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F3F"/>
                </a:solidFill>
                <a:latin typeface="Equip Thin" panose="02000503030000020004" pitchFamily="50" charset="0"/>
              </a:rPr>
              <a:t>Loans taken for the purpose of small business sees the highest default. We should avoid it.</a:t>
            </a:r>
          </a:p>
        </p:txBody>
      </p:sp>
    </p:spTree>
    <p:extLst>
      <p:ext uri="{BB962C8B-B14F-4D97-AF65-F5344CB8AC3E}">
        <p14:creationId xmlns:p14="http://schemas.microsoft.com/office/powerpoint/2010/main" val="63877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23C3C54A-B760-4702-8B1C-3957C7E4EBBD}"/>
              </a:ext>
            </a:extLst>
          </p:cNvPr>
          <p:cNvSpPr txBox="1">
            <a:spLocks/>
          </p:cNvSpPr>
          <p:nvPr/>
        </p:nvSpPr>
        <p:spPr>
          <a:xfrm>
            <a:off x="626398" y="481125"/>
            <a:ext cx="7200000" cy="488201"/>
          </a:xfrm>
          <a:prstGeom prst="rect">
            <a:avLst/>
          </a:prstGeom>
        </p:spPr>
        <p:txBody>
          <a:bodyPr vert="horz" lIns="91440" tIns="7200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i="0" kern="1200">
                <a:solidFill>
                  <a:srgbClr val="060320"/>
                </a:solidFill>
                <a:latin typeface="Equip Extended" panose="02000503030000020004" pitchFamily="2" charset="77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60320"/>
                </a:solidFill>
                <a:effectLst/>
                <a:uLnTx/>
                <a:uFillTx/>
                <a:latin typeface="Equip Extended" panose="02000503030000020004" pitchFamily="2" charset="77"/>
                <a:ea typeface="+mj-ea"/>
                <a:cs typeface="+mj-cs"/>
              </a:rPr>
              <a:t>Loan analysis</a:t>
            </a:r>
            <a:endParaRPr kumimoji="0" lang="en-PT" sz="2400" b="1" i="0" u="none" strike="noStrike" kern="1200" cap="none" spc="0" normalizeH="0" baseline="0" noProof="0" dirty="0">
              <a:ln>
                <a:noFill/>
              </a:ln>
              <a:solidFill>
                <a:srgbClr val="060320"/>
              </a:solidFill>
              <a:effectLst/>
              <a:uLnTx/>
              <a:uFillTx/>
              <a:latin typeface="Equip Extended" panose="02000503030000020004" pitchFamily="2" charset="77"/>
              <a:ea typeface="+mj-ea"/>
              <a:cs typeface="+mj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94B387-7563-4004-B4F2-A3DD1C874A60}"/>
              </a:ext>
            </a:extLst>
          </p:cNvPr>
          <p:cNvCxnSpPr>
            <a:cxnSpLocks/>
          </p:cNvCxnSpPr>
          <p:nvPr/>
        </p:nvCxnSpPr>
        <p:spPr>
          <a:xfrm>
            <a:off x="719535" y="1030286"/>
            <a:ext cx="914400" cy="0"/>
          </a:xfrm>
          <a:prstGeom prst="line">
            <a:avLst/>
          </a:prstGeom>
          <a:noFill/>
          <a:ln w="38100" cap="flat" cmpd="sng" algn="ctr">
            <a:solidFill>
              <a:srgbClr val="3F3F3F"/>
            </a:solidFill>
            <a:prstDash val="solid"/>
            <a:miter lim="800000"/>
          </a:ln>
          <a:effectLst/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FAFA02E-4720-40AE-B15D-39E25D301356}"/>
              </a:ext>
            </a:extLst>
          </p:cNvPr>
          <p:cNvSpPr/>
          <p:nvPr/>
        </p:nvSpPr>
        <p:spPr>
          <a:xfrm>
            <a:off x="1645488" y="5736273"/>
            <a:ext cx="8901023" cy="765555"/>
          </a:xfrm>
          <a:prstGeom prst="rect">
            <a:avLst/>
          </a:prstGeom>
          <a:solidFill>
            <a:srgbClr val="EAE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F3F"/>
                </a:solidFill>
                <a:latin typeface="Equip Thin" panose="02000503030000020004" pitchFamily="50" charset="0"/>
              </a:rPr>
              <a:t>Very high interest rate had the highest count of defaults. With increasing interest rates, the chances of default increase.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4C5ED-C916-48D5-BE02-B8503F60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1676400"/>
            <a:ext cx="59626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8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408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Equip Extended</vt:lpstr>
      <vt:lpstr>Equip Extended Black</vt:lpstr>
      <vt:lpstr>Equip Extended Medium</vt:lpstr>
      <vt:lpstr>Equip Thin</vt:lpstr>
      <vt:lpstr>Office Theme</vt:lpstr>
      <vt:lpstr>LENDING CLUB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Puneet Grover</dc:creator>
  <cp:lastModifiedBy>Chandirakumar</cp:lastModifiedBy>
  <cp:revision>13</cp:revision>
  <dcterms:created xsi:type="dcterms:W3CDTF">2021-08-18T12:51:34Z</dcterms:created>
  <dcterms:modified xsi:type="dcterms:W3CDTF">2021-08-18T18:01:09Z</dcterms:modified>
</cp:coreProperties>
</file>