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Merriweather"/>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WkOTptg/S3edRaTlrTrd9b9Qk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10.png"/><Relationship Id="rId11" Type="http://schemas.openxmlformats.org/officeDocument/2006/relationships/image" Target="../media/image19.png"/><Relationship Id="rId10" Type="http://schemas.openxmlformats.org/officeDocument/2006/relationships/image" Target="../media/image30.png"/><Relationship Id="rId12" Type="http://schemas.openxmlformats.org/officeDocument/2006/relationships/image" Target="../media/image1.png"/><Relationship Id="rId9"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1.xml"/><Relationship Id="rId3" Type="http://schemas.openxmlformats.org/officeDocument/2006/relationships/image" Target="../media/image14.png"/><Relationship Id="rId4" Type="http://schemas.openxmlformats.org/officeDocument/2006/relationships/chart" Target="../charts/chart12.xml"/><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6.png"/><Relationship Id="rId4" Type="http://schemas.openxmlformats.org/officeDocument/2006/relationships/image" Target="../media/image23.png"/><Relationship Id="rId10" Type="http://schemas.openxmlformats.org/officeDocument/2006/relationships/image" Target="../media/image1.png"/><Relationship Id="rId9"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32.png"/><Relationship Id="rId8"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17"/>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72D40"/>
                </a:solidFill>
                <a:latin typeface="Proxima Nova"/>
                <a:ea typeface="Proxima Nova"/>
                <a:cs typeface="Proxima Nova"/>
                <a:sym typeface="Proxima Nova"/>
              </a:defRPr>
            </a:lvl1pPr>
            <a:lvl2pPr indent="0" lvl="1" marL="0" algn="r">
              <a:spcBef>
                <a:spcPts val="0"/>
              </a:spcBef>
              <a:buNone/>
              <a:defRPr b="0" i="0" sz="900" u="none" cap="none" strike="noStrike">
                <a:solidFill>
                  <a:srgbClr val="E72D40"/>
                </a:solidFill>
                <a:latin typeface="Proxima Nova"/>
                <a:ea typeface="Proxima Nova"/>
                <a:cs typeface="Proxima Nova"/>
                <a:sym typeface="Proxima Nova"/>
              </a:defRPr>
            </a:lvl2pPr>
            <a:lvl3pPr indent="0" lvl="2" marL="0" algn="r">
              <a:spcBef>
                <a:spcPts val="0"/>
              </a:spcBef>
              <a:buNone/>
              <a:defRPr b="0" i="0" sz="900" u="none" cap="none" strike="noStrike">
                <a:solidFill>
                  <a:srgbClr val="E72D40"/>
                </a:solidFill>
                <a:latin typeface="Proxima Nova"/>
                <a:ea typeface="Proxima Nova"/>
                <a:cs typeface="Proxima Nova"/>
                <a:sym typeface="Proxima Nova"/>
              </a:defRPr>
            </a:lvl3pPr>
            <a:lvl4pPr indent="0" lvl="3" marL="0" algn="r">
              <a:spcBef>
                <a:spcPts val="0"/>
              </a:spcBef>
              <a:buNone/>
              <a:defRPr b="0" i="0" sz="900" u="none" cap="none" strike="noStrike">
                <a:solidFill>
                  <a:srgbClr val="E72D40"/>
                </a:solidFill>
                <a:latin typeface="Proxima Nova"/>
                <a:ea typeface="Proxima Nova"/>
                <a:cs typeface="Proxima Nova"/>
                <a:sym typeface="Proxima Nova"/>
              </a:defRPr>
            </a:lvl4pPr>
            <a:lvl5pPr indent="0" lvl="4" marL="0" algn="r">
              <a:spcBef>
                <a:spcPts val="0"/>
              </a:spcBef>
              <a:buNone/>
              <a:defRPr b="0" i="0" sz="900" u="none" cap="none" strike="noStrike">
                <a:solidFill>
                  <a:srgbClr val="E72D40"/>
                </a:solidFill>
                <a:latin typeface="Proxima Nova"/>
                <a:ea typeface="Proxima Nova"/>
                <a:cs typeface="Proxima Nova"/>
                <a:sym typeface="Proxima Nova"/>
              </a:defRPr>
            </a:lvl5pPr>
            <a:lvl6pPr indent="0" lvl="5" marL="0" algn="r">
              <a:spcBef>
                <a:spcPts val="0"/>
              </a:spcBef>
              <a:buNone/>
              <a:defRPr b="0" i="0" sz="900" u="none" cap="none" strike="noStrike">
                <a:solidFill>
                  <a:srgbClr val="E72D40"/>
                </a:solidFill>
                <a:latin typeface="Proxima Nova"/>
                <a:ea typeface="Proxima Nova"/>
                <a:cs typeface="Proxima Nova"/>
                <a:sym typeface="Proxima Nova"/>
              </a:defRPr>
            </a:lvl6pPr>
            <a:lvl7pPr indent="0" lvl="6" marL="0" algn="r">
              <a:spcBef>
                <a:spcPts val="0"/>
              </a:spcBef>
              <a:buNone/>
              <a:defRPr b="0" i="0" sz="900" u="none" cap="none" strike="noStrike">
                <a:solidFill>
                  <a:srgbClr val="E72D40"/>
                </a:solidFill>
                <a:latin typeface="Proxima Nova"/>
                <a:ea typeface="Proxima Nova"/>
                <a:cs typeface="Proxima Nova"/>
                <a:sym typeface="Proxima Nova"/>
              </a:defRPr>
            </a:lvl7pPr>
            <a:lvl8pPr indent="0" lvl="7" marL="0" algn="r">
              <a:spcBef>
                <a:spcPts val="0"/>
              </a:spcBef>
              <a:buNone/>
              <a:defRPr b="0" i="0" sz="900" u="none" cap="none" strike="noStrike">
                <a:solidFill>
                  <a:srgbClr val="E72D40"/>
                </a:solidFill>
                <a:latin typeface="Proxima Nova"/>
                <a:ea typeface="Proxima Nova"/>
                <a:cs typeface="Proxima Nova"/>
                <a:sym typeface="Proxima Nova"/>
              </a:defRPr>
            </a:lvl8pPr>
            <a:lvl9pPr indent="0" lvl="8" marL="0" algn="r">
              <a:spcBef>
                <a:spcPts val="0"/>
              </a:spcBef>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7"/>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0" name="Google Shape;20;p17"/>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124" name="Shape 124"/>
        <p:cNvGrpSpPr/>
        <p:nvPr/>
      </p:nvGrpSpPr>
      <p:grpSpPr>
        <a:xfrm>
          <a:off x="0" y="0"/>
          <a:ext cx="0" cy="0"/>
          <a:chOff x="0" y="0"/>
          <a:chExt cx="0" cy="0"/>
        </a:xfrm>
      </p:grpSpPr>
      <p:sp>
        <p:nvSpPr>
          <p:cNvPr id="125" name="Google Shape;125;p26"/>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26" name="Google Shape;126;p26"/>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6"/>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28" name="Google Shape;128;p26"/>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9" name="Google Shape;129;p26"/>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0" name="Google Shape;130;p26"/>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1" name="Google Shape;131;p26"/>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2" name="Google Shape;132;p26"/>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4" name="Google Shape;134;p26"/>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35" name="Google Shape;135;p26"/>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36" name="Google Shape;136;p26"/>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37" name="Google Shape;137;p2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138" name="Shape 138"/>
        <p:cNvGrpSpPr/>
        <p:nvPr/>
      </p:nvGrpSpPr>
      <p:grpSpPr>
        <a:xfrm>
          <a:off x="0" y="0"/>
          <a:ext cx="0" cy="0"/>
          <a:chOff x="0" y="0"/>
          <a:chExt cx="0" cy="0"/>
        </a:xfrm>
      </p:grpSpPr>
      <p:pic>
        <p:nvPicPr>
          <p:cNvPr id="139" name="Google Shape;139;p27"/>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140" name="Google Shape;140;p27"/>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141" name="Google Shape;141;p27"/>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142" name="Google Shape;142;p27"/>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143" name="Google Shape;143;p27"/>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144" name="Google Shape;144;p27"/>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5" name="Google Shape;145;p27"/>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6" name="Google Shape;146;p27"/>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7" name="Google Shape;147;p27"/>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8" name="Google Shape;148;p27"/>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9" name="Google Shape;149;p27"/>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0" name="Google Shape;150;p27"/>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1" name="Google Shape;151;p27"/>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2" name="Google Shape;152;p27"/>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3" name="Google Shape;153;p27"/>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4" name="Google Shape;154;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6" name="Google Shape;156;p27"/>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157" name="Google Shape;157;p27"/>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158" name="Google Shape;158;p27"/>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159" name="Google Shape;159;p27"/>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160" name="Google Shape;160;p27"/>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161" name="Google Shape;161;p27"/>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162" name="Google Shape;162;p27"/>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163" name="Google Shape;163;p27"/>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164" name="Google Shape;164;p27"/>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165" name="Google Shape;165;p27"/>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166" name="Google Shape;166;p2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7" name="Google Shape;167;p2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8" name="Google Shape;168;p27"/>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169" name="Shape 169"/>
        <p:cNvGrpSpPr/>
        <p:nvPr/>
      </p:nvGrpSpPr>
      <p:grpSpPr>
        <a:xfrm>
          <a:off x="0" y="0"/>
          <a:ext cx="0" cy="0"/>
          <a:chOff x="0" y="0"/>
          <a:chExt cx="0" cy="0"/>
        </a:xfrm>
      </p:grpSpPr>
      <p:sp>
        <p:nvSpPr>
          <p:cNvPr id="170" name="Google Shape;170;p2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1" name="Google Shape;171;p28"/>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172" name="Google Shape;172;p28"/>
          <p:cNvGrpSpPr/>
          <p:nvPr/>
        </p:nvGrpSpPr>
        <p:grpSpPr>
          <a:xfrm>
            <a:off x="994787" y="3020755"/>
            <a:ext cx="775019" cy="174751"/>
            <a:chOff x="1326382" y="4041646"/>
            <a:chExt cx="2597497" cy="653143"/>
          </a:xfrm>
        </p:grpSpPr>
        <p:sp>
          <p:nvSpPr>
            <p:cNvPr id="173" name="Google Shape;173;p28"/>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4" name="Google Shape;174;p28"/>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5" name="Google Shape;175;p28"/>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6" name="Google Shape;176;p28"/>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7" name="Google Shape;177;p28"/>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178" name="Google Shape;178;p28"/>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9" name="Google Shape;179;p28"/>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0" name="Google Shape;180;p28"/>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1" name="Google Shape;181;p28"/>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83" name="Google Shape;183;p28"/>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84" name="Google Shape;184;p2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5" name="Google Shape;185;p28"/>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186" name="Google Shape;186;p28"/>
          <p:cNvGrpSpPr/>
          <p:nvPr/>
        </p:nvGrpSpPr>
        <p:grpSpPr>
          <a:xfrm>
            <a:off x="923664" y="3020755"/>
            <a:ext cx="775019" cy="174751"/>
            <a:chOff x="1326382" y="4041646"/>
            <a:chExt cx="2597497" cy="653143"/>
          </a:xfrm>
        </p:grpSpPr>
        <p:sp>
          <p:nvSpPr>
            <p:cNvPr id="187" name="Google Shape;187;p28"/>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8" name="Google Shape;188;p28"/>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9" name="Google Shape;189;p28"/>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90" name="Google Shape;190;p28"/>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91" name="Google Shape;191;p28"/>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192" name="Google Shape;192;p28"/>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3" name="Google Shape;193;p28"/>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4" name="Google Shape;194;p28"/>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5" name="Google Shape;195;p2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196" name="Shape 196"/>
        <p:cNvGrpSpPr/>
        <p:nvPr/>
      </p:nvGrpSpPr>
      <p:grpSpPr>
        <a:xfrm>
          <a:off x="0" y="0"/>
          <a:ext cx="0" cy="0"/>
          <a:chOff x="0" y="0"/>
          <a:chExt cx="0" cy="0"/>
        </a:xfrm>
      </p:grpSpPr>
      <p:sp>
        <p:nvSpPr>
          <p:cNvPr id="197" name="Google Shape;197;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99" name="Google Shape;199;p29"/>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200" name="Google Shape;200;p29"/>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1" name="Google Shape;201;p29"/>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2" name="Google Shape;202;p29"/>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29"/>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29"/>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29"/>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6" name="Google Shape;206;p29"/>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7" name="Google Shape;207;p29"/>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29"/>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9" name="Google Shape;209;p29"/>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0" name="Google Shape;210;p29"/>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29"/>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29"/>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29"/>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4" name="Google Shape;214;p29"/>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5" name="Google Shape;215;p29"/>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6" name="Google Shape;216;p29"/>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7" name="Google Shape;217;p29"/>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8" name="Google Shape;218;p29"/>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9" name="Google Shape;219;p29"/>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0" name="Google Shape;220;p29"/>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221" name="Google Shape;221;p2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2" name="Google Shape;222;p2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3" name="Google Shape;223;p29"/>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224" name="Shape 224"/>
        <p:cNvGrpSpPr/>
        <p:nvPr/>
      </p:nvGrpSpPr>
      <p:grpSpPr>
        <a:xfrm>
          <a:off x="0" y="0"/>
          <a:ext cx="0" cy="0"/>
          <a:chOff x="0" y="0"/>
          <a:chExt cx="0" cy="0"/>
        </a:xfrm>
      </p:grpSpPr>
      <p:sp>
        <p:nvSpPr>
          <p:cNvPr id="225" name="Google Shape;225;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3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8" name="Google Shape;228;p30"/>
          <p:cNvGraphicFramePr/>
          <p:nvPr/>
        </p:nvGraphicFramePr>
        <p:xfrm>
          <a:off x="5176215" y="3284258"/>
          <a:ext cx="1319792" cy="422726"/>
        </p:xfrm>
        <a:graphic>
          <a:graphicData uri="http://schemas.openxmlformats.org/drawingml/2006/chart">
            <c:chart r:id="rId2"/>
          </a:graphicData>
        </a:graphic>
      </p:graphicFrame>
      <p:graphicFrame>
        <p:nvGraphicFramePr>
          <p:cNvPr id="229" name="Google Shape;229;p30"/>
          <p:cNvGraphicFramePr/>
          <p:nvPr/>
        </p:nvGraphicFramePr>
        <p:xfrm>
          <a:off x="6609469" y="3232411"/>
          <a:ext cx="1333750" cy="431988"/>
        </p:xfrm>
        <a:graphic>
          <a:graphicData uri="http://schemas.openxmlformats.org/drawingml/2006/chart">
            <c:chart r:id="rId3"/>
          </a:graphicData>
        </a:graphic>
      </p:graphicFrame>
      <p:sp>
        <p:nvSpPr>
          <p:cNvPr id="230" name="Google Shape;230;p30"/>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1" name="Google Shape;231;p30"/>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2" name="Google Shape;232;p30"/>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30"/>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30"/>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30"/>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30"/>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30"/>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3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39" name="Google Shape;239;p30"/>
          <p:cNvGraphicFramePr/>
          <p:nvPr/>
        </p:nvGraphicFramePr>
        <p:xfrm>
          <a:off x="5176215" y="3284258"/>
          <a:ext cx="1319792" cy="422726"/>
        </p:xfrm>
        <a:graphic>
          <a:graphicData uri="http://schemas.openxmlformats.org/drawingml/2006/chart">
            <c:chart r:id="rId4"/>
          </a:graphicData>
        </a:graphic>
      </p:graphicFrame>
      <p:graphicFrame>
        <p:nvGraphicFramePr>
          <p:cNvPr id="240" name="Google Shape;240;p30"/>
          <p:cNvGraphicFramePr/>
          <p:nvPr/>
        </p:nvGraphicFramePr>
        <p:xfrm>
          <a:off x="6609469" y="3232411"/>
          <a:ext cx="1333750" cy="431988"/>
        </p:xfrm>
        <a:graphic>
          <a:graphicData uri="http://schemas.openxmlformats.org/drawingml/2006/chart">
            <c:chart r:id="rId5"/>
          </a:graphicData>
        </a:graphic>
      </p:graphicFrame>
      <p:sp>
        <p:nvSpPr>
          <p:cNvPr id="241" name="Google Shape;241;p3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42" name="Google Shape;242;p3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3" name="Google Shape;243;p30"/>
          <p:cNvPicPr preferRelativeResize="0"/>
          <p:nvPr/>
        </p:nvPicPr>
        <p:blipFill rotWithShape="1">
          <a:blip r:embed="rId6">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244" name="Shape 244"/>
        <p:cNvGrpSpPr/>
        <p:nvPr/>
      </p:nvGrpSpPr>
      <p:grpSpPr>
        <a:xfrm>
          <a:off x="0" y="0"/>
          <a:ext cx="0" cy="0"/>
          <a:chOff x="0" y="0"/>
          <a:chExt cx="0" cy="0"/>
        </a:xfrm>
      </p:grpSpPr>
      <p:sp>
        <p:nvSpPr>
          <p:cNvPr id="245" name="Google Shape;245;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247" name="Google Shape;247;p31"/>
          <p:cNvGraphicFramePr/>
          <p:nvPr/>
        </p:nvGraphicFramePr>
        <p:xfrm>
          <a:off x="1960619" y="1967641"/>
          <a:ext cx="2754306" cy="1408988"/>
        </p:xfrm>
        <a:graphic>
          <a:graphicData uri="http://schemas.openxmlformats.org/drawingml/2006/chart">
            <c:chart r:id="rId2"/>
          </a:graphicData>
        </a:graphic>
      </p:graphicFrame>
      <p:graphicFrame>
        <p:nvGraphicFramePr>
          <p:cNvPr id="248" name="Google Shape;248;p31"/>
          <p:cNvGraphicFramePr/>
          <p:nvPr/>
        </p:nvGraphicFramePr>
        <p:xfrm>
          <a:off x="880659" y="1705476"/>
          <a:ext cx="4222864" cy="2160240"/>
        </p:xfrm>
        <a:graphic>
          <a:graphicData uri="http://schemas.openxmlformats.org/drawingml/2006/chart">
            <c:chart r:id="rId3"/>
          </a:graphicData>
        </a:graphic>
      </p:graphicFrame>
      <p:graphicFrame>
        <p:nvGraphicFramePr>
          <p:cNvPr id="249" name="Google Shape;249;p31"/>
          <p:cNvGraphicFramePr/>
          <p:nvPr/>
        </p:nvGraphicFramePr>
        <p:xfrm>
          <a:off x="3542547" y="1697092"/>
          <a:ext cx="4222864" cy="2160240"/>
        </p:xfrm>
        <a:graphic>
          <a:graphicData uri="http://schemas.openxmlformats.org/drawingml/2006/chart">
            <c:chart r:id="rId4"/>
          </a:graphicData>
        </a:graphic>
      </p:graphicFrame>
      <p:sp>
        <p:nvSpPr>
          <p:cNvPr id="250" name="Google Shape;250;p31"/>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1" name="Google Shape;251;p31"/>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2" name="Google Shape;252;p31"/>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3" name="Google Shape;253;p31"/>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254" name="Google Shape;254;p31"/>
          <p:cNvGraphicFramePr/>
          <p:nvPr/>
        </p:nvGraphicFramePr>
        <p:xfrm>
          <a:off x="1960619" y="1967641"/>
          <a:ext cx="2754306" cy="1408988"/>
        </p:xfrm>
        <a:graphic>
          <a:graphicData uri="http://schemas.openxmlformats.org/drawingml/2006/chart">
            <c:chart r:id="rId5"/>
          </a:graphicData>
        </a:graphic>
      </p:graphicFrame>
      <p:graphicFrame>
        <p:nvGraphicFramePr>
          <p:cNvPr id="255" name="Google Shape;255;p31"/>
          <p:cNvGraphicFramePr/>
          <p:nvPr/>
        </p:nvGraphicFramePr>
        <p:xfrm>
          <a:off x="880659" y="1705476"/>
          <a:ext cx="4222864" cy="2160240"/>
        </p:xfrm>
        <a:graphic>
          <a:graphicData uri="http://schemas.openxmlformats.org/drawingml/2006/chart">
            <c:chart r:id="rId6"/>
          </a:graphicData>
        </a:graphic>
      </p:graphicFrame>
      <p:graphicFrame>
        <p:nvGraphicFramePr>
          <p:cNvPr id="256" name="Google Shape;256;p31"/>
          <p:cNvGraphicFramePr/>
          <p:nvPr/>
        </p:nvGraphicFramePr>
        <p:xfrm>
          <a:off x="3542547" y="1697092"/>
          <a:ext cx="4222864" cy="2160240"/>
        </p:xfrm>
        <a:graphic>
          <a:graphicData uri="http://schemas.openxmlformats.org/drawingml/2006/chart">
            <c:chart r:id="rId7"/>
          </a:graphicData>
        </a:graphic>
      </p:graphicFrame>
      <p:sp>
        <p:nvSpPr>
          <p:cNvPr id="257" name="Google Shape;257;p3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58" name="Google Shape;258;p3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9" name="Google Shape;259;p31"/>
          <p:cNvPicPr preferRelativeResize="0"/>
          <p:nvPr/>
        </p:nvPicPr>
        <p:blipFill rotWithShape="1">
          <a:blip r:embed="rId8">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260" name="Shape 260"/>
        <p:cNvGrpSpPr/>
        <p:nvPr/>
      </p:nvGrpSpPr>
      <p:grpSpPr>
        <a:xfrm>
          <a:off x="0" y="0"/>
          <a:ext cx="0" cy="0"/>
          <a:chOff x="0" y="0"/>
          <a:chExt cx="0" cy="0"/>
        </a:xfrm>
      </p:grpSpPr>
      <p:sp>
        <p:nvSpPr>
          <p:cNvPr id="261" name="Google Shape;261;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263" name="Google Shape;263;p32"/>
          <p:cNvGraphicFramePr/>
          <p:nvPr/>
        </p:nvGraphicFramePr>
        <p:xfrm>
          <a:off x="914602" y="2566307"/>
          <a:ext cx="2538282" cy="1298479"/>
        </p:xfrm>
        <a:graphic>
          <a:graphicData uri="http://schemas.openxmlformats.org/drawingml/2006/chart">
            <c:chart r:id="rId2"/>
          </a:graphicData>
        </a:graphic>
      </p:graphicFrame>
      <p:pic>
        <p:nvPicPr>
          <p:cNvPr id="264" name="Google Shape;264;p3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65" name="Google Shape;265;p32"/>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6" name="Google Shape;266;p32"/>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7" name="Google Shape;267;p32"/>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32"/>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32"/>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0" name="Google Shape;270;p32"/>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1" name="Google Shape;271;p32"/>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2" name="Google Shape;272;p32"/>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3" name="Google Shape;273;p32"/>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32"/>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32"/>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32"/>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32"/>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32"/>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32"/>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32"/>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32"/>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32"/>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283" name="Google Shape;283;p32"/>
          <p:cNvGraphicFramePr/>
          <p:nvPr/>
        </p:nvGraphicFramePr>
        <p:xfrm>
          <a:off x="914602" y="2566307"/>
          <a:ext cx="2538282" cy="1298479"/>
        </p:xfrm>
        <a:graphic>
          <a:graphicData uri="http://schemas.openxmlformats.org/drawingml/2006/chart">
            <c:chart r:id="rId4"/>
          </a:graphicData>
        </a:graphic>
      </p:graphicFrame>
      <p:pic>
        <p:nvPicPr>
          <p:cNvPr id="284" name="Google Shape;284;p3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85" name="Google Shape;285;p3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86" name="Google Shape;286;p3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7" name="Google Shape;287;p3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288" name="Shape 288"/>
        <p:cNvGrpSpPr/>
        <p:nvPr/>
      </p:nvGrpSpPr>
      <p:grpSpPr>
        <a:xfrm>
          <a:off x="0" y="0"/>
          <a:ext cx="0" cy="0"/>
          <a:chOff x="0" y="0"/>
          <a:chExt cx="0" cy="0"/>
        </a:xfrm>
      </p:grpSpPr>
      <p:sp>
        <p:nvSpPr>
          <p:cNvPr id="289" name="Google Shape;289;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diyajoseph\Desktop\New folder (3)\Infographics-01-01.png" id="291" name="Google Shape;291;p33"/>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92" name="Google Shape;292;p33"/>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33"/>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33"/>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33"/>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33"/>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33"/>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8" name="Google Shape;298;p33"/>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9" name="Google Shape;299;p33"/>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0" name="Google Shape;300;p33"/>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1" name="Google Shape;301;p33"/>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2" name="Google Shape;302;p3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303" name="Google Shape;303;p3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304" name="Shape 304"/>
        <p:cNvGrpSpPr/>
        <p:nvPr/>
      </p:nvGrpSpPr>
      <p:grpSpPr>
        <a:xfrm>
          <a:off x="0" y="0"/>
          <a:ext cx="0" cy="0"/>
          <a:chOff x="0" y="0"/>
          <a:chExt cx="0" cy="0"/>
        </a:xfrm>
      </p:grpSpPr>
      <p:sp>
        <p:nvSpPr>
          <p:cNvPr id="305" name="Google Shape;305;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7" name="Google Shape;307;p34"/>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8" name="Google Shape;308;p34"/>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9" name="Google Shape;309;p34"/>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0" name="Google Shape;310;p34"/>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1" name="Google Shape;311;p34"/>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2" name="Google Shape;312;p34"/>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3" name="Google Shape;313;p34"/>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4" name="Google Shape;314;p34"/>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5" name="Google Shape;315;p34"/>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6" name="Google Shape;316;p34"/>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7" name="Google Shape;317;p34"/>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8" name="Google Shape;318;p34"/>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9" name="Google Shape;319;p34"/>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34"/>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34"/>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2" name="Google Shape;322;p34"/>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3" name="Google Shape;323;p34"/>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34"/>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34"/>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6" name="Google Shape;326;p34"/>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7" name="Google Shape;327;p34"/>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8" name="Google Shape;328;p34"/>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9" name="Google Shape;329;p34"/>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0" name="Google Shape;330;p34"/>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331" name="Google Shape;331;p34"/>
          <p:cNvGrpSpPr/>
          <p:nvPr/>
        </p:nvGrpSpPr>
        <p:grpSpPr>
          <a:xfrm>
            <a:off x="3064089" y="1322496"/>
            <a:ext cx="3130304" cy="3130304"/>
            <a:chOff x="1725851" y="197234"/>
            <a:chExt cx="4799362" cy="4799363"/>
          </a:xfrm>
        </p:grpSpPr>
        <p:sp>
          <p:nvSpPr>
            <p:cNvPr id="332" name="Google Shape;332;p34"/>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34"/>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None/>
              </a:pPr>
              <a:r>
                <a:t/>
              </a:r>
              <a:endParaRPr sz="1200">
                <a:solidFill>
                  <a:srgbClr val="4C4C4C"/>
                </a:solidFill>
                <a:latin typeface="Roboto"/>
                <a:ea typeface="Roboto"/>
                <a:cs typeface="Roboto"/>
                <a:sym typeface="Roboto"/>
              </a:endParaRPr>
            </a:p>
          </p:txBody>
        </p:sp>
        <p:sp>
          <p:nvSpPr>
            <p:cNvPr id="341" name="Google Shape;341;p34"/>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2" name="Google Shape;342;p34"/>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3" name="Google Shape;343;p34"/>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4" name="Google Shape;344;p34"/>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5" name="Google Shape;345;p34"/>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6" name="Google Shape;346;p34"/>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7" name="Google Shape;347;p34"/>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8" name="Google Shape;348;p34"/>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grpSp>
      <p:pic>
        <p:nvPicPr>
          <p:cNvPr id="349" name="Google Shape;349;p34"/>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50" name="Google Shape;350;p34"/>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51" name="Google Shape;351;p34"/>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52" name="Google Shape;352;p34"/>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53" name="Google Shape;353;p34"/>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54" name="Google Shape;354;p34"/>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55" name="Google Shape;355;p34"/>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56" name="Google Shape;356;p34"/>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57" name="Google Shape;357;p34"/>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8" name="Google Shape;358;p3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59" name="Google Shape;359;p3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0" name="Google Shape;360;p34"/>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361" name="Shape 361"/>
        <p:cNvGrpSpPr/>
        <p:nvPr/>
      </p:nvGrpSpPr>
      <p:grpSpPr>
        <a:xfrm>
          <a:off x="0" y="0"/>
          <a:ext cx="0" cy="0"/>
          <a:chOff x="0" y="0"/>
          <a:chExt cx="0" cy="0"/>
        </a:xfrm>
      </p:grpSpPr>
      <p:sp>
        <p:nvSpPr>
          <p:cNvPr id="362" name="Google Shape;362;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4" name="Google Shape;364;p35"/>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35"/>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3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7" name="Google Shape;367;p3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8" name="Google Shape;368;p3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18"/>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4" name="Google Shape;2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18"/>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18"/>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18"/>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18"/>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29" name="Shape 29"/>
        <p:cNvGrpSpPr/>
        <p:nvPr/>
      </p:nvGrpSpPr>
      <p:grpSpPr>
        <a:xfrm>
          <a:off x="0" y="0"/>
          <a:ext cx="0" cy="0"/>
          <a:chOff x="0" y="0"/>
          <a:chExt cx="0" cy="0"/>
        </a:xfrm>
      </p:grpSpPr>
      <p:sp>
        <p:nvSpPr>
          <p:cNvPr id="30" name="Google Shape;30;p19"/>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19"/>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Proxima Nova"/>
                <a:ea typeface="Proxima Nova"/>
                <a:cs typeface="Proxima Nova"/>
                <a:sym typeface="Proxima Nova"/>
              </a:defRPr>
            </a:lvl1pPr>
            <a:lvl2pPr indent="0" lvl="1" marL="0" algn="r">
              <a:spcBef>
                <a:spcPts val="0"/>
              </a:spcBef>
              <a:buNone/>
              <a:defRPr b="0" i="0" sz="900" u="none" cap="none" strike="noStrike">
                <a:solidFill>
                  <a:schemeClr val="lt1"/>
                </a:solidFill>
                <a:latin typeface="Proxima Nova"/>
                <a:ea typeface="Proxima Nova"/>
                <a:cs typeface="Proxima Nova"/>
                <a:sym typeface="Proxima Nova"/>
              </a:defRPr>
            </a:lvl2pPr>
            <a:lvl3pPr indent="0" lvl="2" marL="0" algn="r">
              <a:spcBef>
                <a:spcPts val="0"/>
              </a:spcBef>
              <a:buNone/>
              <a:defRPr b="0" i="0" sz="900" u="none" cap="none" strike="noStrike">
                <a:solidFill>
                  <a:schemeClr val="lt1"/>
                </a:solidFill>
                <a:latin typeface="Proxima Nova"/>
                <a:ea typeface="Proxima Nova"/>
                <a:cs typeface="Proxima Nova"/>
                <a:sym typeface="Proxima Nova"/>
              </a:defRPr>
            </a:lvl3pPr>
            <a:lvl4pPr indent="0" lvl="3" marL="0" algn="r">
              <a:spcBef>
                <a:spcPts val="0"/>
              </a:spcBef>
              <a:buNone/>
              <a:defRPr b="0" i="0" sz="900" u="none" cap="none" strike="noStrike">
                <a:solidFill>
                  <a:schemeClr val="lt1"/>
                </a:solidFill>
                <a:latin typeface="Proxima Nova"/>
                <a:ea typeface="Proxima Nova"/>
                <a:cs typeface="Proxima Nova"/>
                <a:sym typeface="Proxima Nova"/>
              </a:defRPr>
            </a:lvl4pPr>
            <a:lvl5pPr indent="0" lvl="4" marL="0" algn="r">
              <a:spcBef>
                <a:spcPts val="0"/>
              </a:spcBef>
              <a:buNone/>
              <a:defRPr b="0" i="0" sz="900" u="none" cap="none" strike="noStrike">
                <a:solidFill>
                  <a:schemeClr val="lt1"/>
                </a:solidFill>
                <a:latin typeface="Proxima Nova"/>
                <a:ea typeface="Proxima Nova"/>
                <a:cs typeface="Proxima Nova"/>
                <a:sym typeface="Proxima Nova"/>
              </a:defRPr>
            </a:lvl5pPr>
            <a:lvl6pPr indent="0" lvl="5" marL="0" algn="r">
              <a:spcBef>
                <a:spcPts val="0"/>
              </a:spcBef>
              <a:buNone/>
              <a:defRPr b="0" i="0" sz="900" u="none" cap="none" strike="noStrike">
                <a:solidFill>
                  <a:schemeClr val="lt1"/>
                </a:solidFill>
                <a:latin typeface="Proxima Nova"/>
                <a:ea typeface="Proxima Nova"/>
                <a:cs typeface="Proxima Nova"/>
                <a:sym typeface="Proxima Nova"/>
              </a:defRPr>
            </a:lvl6pPr>
            <a:lvl7pPr indent="0" lvl="6" marL="0" algn="r">
              <a:spcBef>
                <a:spcPts val="0"/>
              </a:spcBef>
              <a:buNone/>
              <a:defRPr b="0" i="0" sz="900" u="none" cap="none" strike="noStrike">
                <a:solidFill>
                  <a:schemeClr val="lt1"/>
                </a:solidFill>
                <a:latin typeface="Proxima Nova"/>
                <a:ea typeface="Proxima Nova"/>
                <a:cs typeface="Proxima Nova"/>
                <a:sym typeface="Proxima Nova"/>
              </a:defRPr>
            </a:lvl7pPr>
            <a:lvl8pPr indent="0" lvl="7" marL="0" algn="r">
              <a:spcBef>
                <a:spcPts val="0"/>
              </a:spcBef>
              <a:buNone/>
              <a:defRPr b="0" i="0" sz="900" u="none" cap="none" strike="noStrike">
                <a:solidFill>
                  <a:schemeClr val="lt1"/>
                </a:solidFill>
                <a:latin typeface="Proxima Nova"/>
                <a:ea typeface="Proxima Nova"/>
                <a:cs typeface="Proxima Nova"/>
                <a:sym typeface="Proxima Nova"/>
              </a:defRPr>
            </a:lvl8pPr>
            <a:lvl9pPr indent="0" lvl="8" marL="0" algn="r">
              <a:spcBef>
                <a:spcPts val="0"/>
              </a:spcBef>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19"/>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 name="Google Shape;36;p19"/>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 name="Google Shape;37;p19"/>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Line Title and Content">
  <p:cSld name="1_2 Line Title and Content">
    <p:spTree>
      <p:nvGrpSpPr>
        <p:cNvPr id="38" name="Shape 38"/>
        <p:cNvGrpSpPr/>
        <p:nvPr/>
      </p:nvGrpSpPr>
      <p:grpSpPr>
        <a:xfrm>
          <a:off x="0" y="0"/>
          <a:ext cx="0" cy="0"/>
          <a:chOff x="0" y="0"/>
          <a:chExt cx="0" cy="0"/>
        </a:xfrm>
      </p:grpSpPr>
      <p:sp>
        <p:nvSpPr>
          <p:cNvPr id="39" name="Google Shape;3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0"/>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2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43" name="Google Shape;43;p2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4" name="Google Shape;44;p2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45" name="Shape 45"/>
        <p:cNvGrpSpPr/>
        <p:nvPr/>
      </p:nvGrpSpPr>
      <p:grpSpPr>
        <a:xfrm>
          <a:off x="0" y="0"/>
          <a:ext cx="0" cy="0"/>
          <a:chOff x="0" y="0"/>
          <a:chExt cx="0" cy="0"/>
        </a:xfrm>
      </p:grpSpPr>
      <p:sp>
        <p:nvSpPr>
          <p:cNvPr id="46" name="Google Shape;46;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9" name="Google Shape;49;p2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0" name="Google Shape;50;p21"/>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51" name="Shape 51"/>
        <p:cNvGrpSpPr/>
        <p:nvPr/>
      </p:nvGrpSpPr>
      <p:grpSpPr>
        <a:xfrm>
          <a:off x="0" y="0"/>
          <a:ext cx="0" cy="0"/>
          <a:chOff x="0" y="0"/>
          <a:chExt cx="0" cy="0"/>
        </a:xfrm>
      </p:grpSpPr>
      <p:sp>
        <p:nvSpPr>
          <p:cNvPr id="52" name="Google Shape;52;p22"/>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5" name="Google Shape;55;p22"/>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56" name="Google Shape;56;p22"/>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US" sz="1400">
                <a:solidFill>
                  <a:schemeClr val="lt1"/>
                </a:solidFill>
                <a:latin typeface="Proxima Nova"/>
                <a:ea typeface="Proxima Nova"/>
                <a:cs typeface="Proxima Nova"/>
                <a:sym typeface="Proxima Nova"/>
              </a:rPr>
              <a:t>Edit Master text styles</a:t>
            </a:r>
            <a:endParaRPr/>
          </a:p>
        </p:txBody>
      </p:sp>
      <p:pic>
        <p:nvPicPr>
          <p:cNvPr id="57" name="Google Shape;57;p22"/>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58" name="Google Shape;58;p22"/>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US"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59" name="Shape 59"/>
        <p:cNvGrpSpPr/>
        <p:nvPr/>
      </p:nvGrpSpPr>
      <p:grpSpPr>
        <a:xfrm>
          <a:off x="0" y="0"/>
          <a:ext cx="0" cy="0"/>
          <a:chOff x="0" y="0"/>
          <a:chExt cx="0" cy="0"/>
        </a:xfrm>
      </p:grpSpPr>
      <p:sp>
        <p:nvSpPr>
          <p:cNvPr id="60" name="Google Shape;60;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1" name="Google Shape;6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2" name="Google Shape;62;p23"/>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 name="Google Shape;64;p23"/>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5" name="Google Shape;65;p23"/>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6" name="Google Shape;66;p23"/>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7" name="Google Shape;67;p23"/>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8" name="Google Shape;68;p23"/>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9" name="Google Shape;69;p23"/>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0" name="Google Shape;70;p23"/>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1" name="Google Shape;71;p23"/>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2" name="Google Shape;72;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4" name="Google Shape;74;p2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5" name="Shape 75"/>
        <p:cNvGrpSpPr/>
        <p:nvPr/>
      </p:nvGrpSpPr>
      <p:grpSpPr>
        <a:xfrm>
          <a:off x="0" y="0"/>
          <a:ext cx="0" cy="0"/>
          <a:chOff x="0" y="0"/>
          <a:chExt cx="0" cy="0"/>
        </a:xfrm>
      </p:grpSpPr>
      <p:sp>
        <p:nvSpPr>
          <p:cNvPr id="76" name="Google Shape;76;p2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7" name="Google Shape;77;p24"/>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9" name="Google Shape;79;p24"/>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0" name="Google Shape;80;p24"/>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1" name="Google Shape;81;p24"/>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2" name="Google Shape;82;p24"/>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3" name="Google Shape;83;p24"/>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4" name="Google Shape;84;p24"/>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85" name="Google Shape;85;p24"/>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86" name="Google Shape;86;p24"/>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87" name="Google Shape;87;p24"/>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88" name="Google Shape;88;p24"/>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89" name="Google Shape;89;p24"/>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90" name="Google Shape;90;p24"/>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1" name="Google Shape;91;p24"/>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2" name="Google Shape;92;p24"/>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3" name="Google Shape;93;p24"/>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24"/>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5" name="Google Shape;95;p24"/>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6" name="Google Shape;96;p24"/>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7" name="Google Shape;97;p24"/>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24"/>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1" name="Google Shape;101;p24"/>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102" name="Google Shape;102;p2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3" name="Google Shape;103;p24"/>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4" name="Google Shape;104;p24"/>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5" name="Google Shape;105;p24"/>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6" name="Google Shape;106;p24"/>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7" name="Google Shape;107;p24"/>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8" name="Google Shape;108;p24"/>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9" name="Google Shape;109;p24"/>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10" name="Google Shape;110;p24"/>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11" name="Google Shape;111;p24"/>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12" name="Google Shape;112;p24"/>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13" name="Google Shape;113;p24"/>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14" name="Google Shape;114;p24"/>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15" name="Google Shape;115;p24"/>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116" name="Shape 116"/>
        <p:cNvGrpSpPr/>
        <p:nvPr/>
      </p:nvGrpSpPr>
      <p:grpSpPr>
        <a:xfrm>
          <a:off x="0" y="0"/>
          <a:ext cx="0" cy="0"/>
          <a:chOff x="0" y="0"/>
          <a:chExt cx="0" cy="0"/>
        </a:xfrm>
      </p:grpSpPr>
      <p:sp>
        <p:nvSpPr>
          <p:cNvPr id="117" name="Google Shape;117;p2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8" name="Google Shape;118;p25"/>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9" name="Google Shape;119;p25"/>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0" name="Google Shape;120;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p2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123" name="Google Shape;123;p2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Proxima Nova"/>
                <a:ea typeface="Proxima Nova"/>
                <a:cs typeface="Proxima Nova"/>
                <a:sym typeface="Proxima Nova"/>
              </a:defRPr>
            </a:lvl1pPr>
            <a:lvl2pPr indent="0" lvl="1" marL="0" marR="0" rtl="0" algn="r">
              <a:spcBef>
                <a:spcPts val="0"/>
              </a:spcBef>
              <a:buNone/>
              <a:defRPr b="0" i="0" sz="900" u="none" cap="none" strike="noStrike">
                <a:solidFill>
                  <a:srgbClr val="888888"/>
                </a:solidFill>
                <a:latin typeface="Proxima Nova"/>
                <a:ea typeface="Proxima Nova"/>
                <a:cs typeface="Proxima Nova"/>
                <a:sym typeface="Proxima Nova"/>
              </a:defRPr>
            </a:lvl2pPr>
            <a:lvl3pPr indent="0" lvl="2" marL="0" marR="0" rtl="0" algn="r">
              <a:spcBef>
                <a:spcPts val="0"/>
              </a:spcBef>
              <a:buNone/>
              <a:defRPr b="0" i="0" sz="900" u="none" cap="none" strike="noStrike">
                <a:solidFill>
                  <a:srgbClr val="888888"/>
                </a:solidFill>
                <a:latin typeface="Proxima Nova"/>
                <a:ea typeface="Proxima Nova"/>
                <a:cs typeface="Proxima Nova"/>
                <a:sym typeface="Proxima Nova"/>
              </a:defRPr>
            </a:lvl3pPr>
            <a:lvl4pPr indent="0" lvl="3" marL="0" marR="0" rtl="0" algn="r">
              <a:spcBef>
                <a:spcPts val="0"/>
              </a:spcBef>
              <a:buNone/>
              <a:defRPr b="0" i="0" sz="900" u="none" cap="none" strike="noStrike">
                <a:solidFill>
                  <a:srgbClr val="888888"/>
                </a:solidFill>
                <a:latin typeface="Proxima Nova"/>
                <a:ea typeface="Proxima Nova"/>
                <a:cs typeface="Proxima Nova"/>
                <a:sym typeface="Proxima Nova"/>
              </a:defRPr>
            </a:lvl4pPr>
            <a:lvl5pPr indent="0" lvl="4" marL="0" marR="0" rtl="0" algn="r">
              <a:spcBef>
                <a:spcPts val="0"/>
              </a:spcBef>
              <a:buNone/>
              <a:defRPr b="0" i="0" sz="900" u="none" cap="none" strike="noStrike">
                <a:solidFill>
                  <a:srgbClr val="888888"/>
                </a:solidFill>
                <a:latin typeface="Proxima Nova"/>
                <a:ea typeface="Proxima Nova"/>
                <a:cs typeface="Proxima Nova"/>
                <a:sym typeface="Proxima Nova"/>
              </a:defRPr>
            </a:lvl5pPr>
            <a:lvl6pPr indent="0" lvl="5" marL="0" marR="0" rtl="0" algn="r">
              <a:spcBef>
                <a:spcPts val="0"/>
              </a:spcBef>
              <a:buNone/>
              <a:defRPr b="0" i="0" sz="900" u="none" cap="none" strike="noStrike">
                <a:solidFill>
                  <a:srgbClr val="888888"/>
                </a:solidFill>
                <a:latin typeface="Proxima Nova"/>
                <a:ea typeface="Proxima Nova"/>
                <a:cs typeface="Proxima Nova"/>
                <a:sym typeface="Proxima Nova"/>
              </a:defRPr>
            </a:lvl6pPr>
            <a:lvl7pPr indent="0" lvl="6" marL="0" marR="0" rtl="0" algn="r">
              <a:spcBef>
                <a:spcPts val="0"/>
              </a:spcBef>
              <a:buNone/>
              <a:defRPr b="0" i="0" sz="900" u="none" cap="none" strike="noStrike">
                <a:solidFill>
                  <a:srgbClr val="888888"/>
                </a:solidFill>
                <a:latin typeface="Proxima Nova"/>
                <a:ea typeface="Proxima Nova"/>
                <a:cs typeface="Proxima Nova"/>
                <a:sym typeface="Proxima Nova"/>
              </a:defRPr>
            </a:lvl7pPr>
            <a:lvl8pPr indent="0" lvl="7" marL="0" marR="0" rtl="0" algn="r">
              <a:spcBef>
                <a:spcPts val="0"/>
              </a:spcBef>
              <a:buNone/>
              <a:defRPr b="0" i="0" sz="900" u="none" cap="none" strike="noStrike">
                <a:solidFill>
                  <a:srgbClr val="888888"/>
                </a:solidFill>
                <a:latin typeface="Proxima Nova"/>
                <a:ea typeface="Proxima Nova"/>
                <a:cs typeface="Proxima Nova"/>
                <a:sym typeface="Proxima Nova"/>
              </a:defRPr>
            </a:lvl8pPr>
            <a:lvl9pPr indent="0" lvl="8" marL="0" marR="0" rtl="0" algn="r">
              <a:spcBef>
                <a:spcPts val="0"/>
              </a:spcBef>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16"/>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8.jp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towardsdatascience.com/methods-for-dealing-with-imbalanced-data-5b761be45a18" TargetMode="Externa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6.jpg"/><Relationship Id="rId4" Type="http://schemas.openxmlformats.org/officeDocument/2006/relationships/image" Target="../media/image4.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5.jpg"/><Relationship Id="rId4" Type="http://schemas.openxmlformats.org/officeDocument/2006/relationships/image" Target="../media/image34.png"/><Relationship Id="rId5" Type="http://schemas.openxmlformats.org/officeDocument/2006/relationships/image" Target="../media/image39.png"/><Relationship Id="rId6" Type="http://schemas.openxmlformats.org/officeDocument/2006/relationships/hyperlink" Target="https://www.kaggle.com/athi94/investigating-imputation-metho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
          <p:cNvSpPr txBox="1"/>
          <p:nvPr/>
        </p:nvSpPr>
        <p:spPr>
          <a:xfrm>
            <a:off x="555037" y="2571750"/>
            <a:ext cx="6895272" cy="47133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Proxima Nova"/>
              <a:buNone/>
            </a:pPr>
            <a:r>
              <a:rPr b="0" i="0" lang="en-US" sz="3200" u="none" cap="none" strike="noStrike">
                <a:solidFill>
                  <a:schemeClr val="dk1"/>
                </a:solidFill>
                <a:latin typeface="Proxima Nova"/>
                <a:ea typeface="Proxima Nova"/>
                <a:cs typeface="Proxima Nova"/>
                <a:sym typeface="Proxima Nova"/>
              </a:rPr>
              <a:t>Post-Graduate Diploma in ML/AI</a:t>
            </a:r>
            <a:endParaRPr b="0" i="0" sz="3200" u="none" cap="none" strike="noStrike">
              <a:solidFill>
                <a:schemeClr val="dk1"/>
              </a:solidFill>
              <a:latin typeface="Proxima Nova"/>
              <a:ea typeface="Proxima Nova"/>
              <a:cs typeface="Proxima Nova"/>
              <a:sym typeface="Proxima Nova"/>
            </a:endParaRPr>
          </a:p>
        </p:txBody>
      </p:sp>
      <p:pic>
        <p:nvPicPr>
          <p:cNvPr id="375" name="Google Shape;375;p1"/>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376" name="Google Shape;376;p1"/>
          <p:cNvSpPr txBox="1"/>
          <p:nvPr/>
        </p:nvSpPr>
        <p:spPr>
          <a:xfrm>
            <a:off x="1157111" y="716037"/>
            <a:ext cx="2695698"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US" sz="1400" u="none" cap="none" strike="noStrike">
                <a:solidFill>
                  <a:schemeClr val="dk1"/>
                </a:solidFill>
                <a:latin typeface="Proxima Nova"/>
                <a:ea typeface="Proxima Nova"/>
                <a:cs typeface="Proxima Nova"/>
                <a:sym typeface="Proxima Nova"/>
              </a:rPr>
              <a:t>    #LifeKoKaroLift</a:t>
            </a:r>
            <a:endParaRPr/>
          </a:p>
        </p:txBody>
      </p:sp>
      <p:sp>
        <p:nvSpPr>
          <p:cNvPr id="377" name="Google Shape;377;p1"/>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378" name="Google Shape;378;p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64" name="Google Shape;4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10"/>
          <p:cNvSpPr txBox="1"/>
          <p:nvPr>
            <p:ph type="title"/>
          </p:nvPr>
        </p:nvSpPr>
        <p:spPr>
          <a:xfrm>
            <a:off x="316679" y="121966"/>
            <a:ext cx="6861361"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Univariate Analysis</a:t>
            </a:r>
            <a:endParaRPr/>
          </a:p>
        </p:txBody>
      </p:sp>
      <p:sp>
        <p:nvSpPr>
          <p:cNvPr id="466" name="Google Shape;466;p10"/>
          <p:cNvSpPr/>
          <p:nvPr/>
        </p:nvSpPr>
        <p:spPr>
          <a:xfrm>
            <a:off x="902970" y="1105443"/>
            <a:ext cx="73380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858"/>
                </a:solidFill>
                <a:latin typeface="Roboto"/>
                <a:ea typeface="Roboto"/>
                <a:cs typeface="Roboto"/>
                <a:sym typeface="Roboto"/>
              </a:rPr>
              <a:t>At this stage, we explore variables one by one. Method to perform univariate analysis will depend on whether the variable type is categorical or continuous.</a:t>
            </a:r>
            <a:endParaRPr b="0" i="0" sz="1600">
              <a:solidFill>
                <a:srgbClr val="595858"/>
              </a:solidFill>
              <a:latin typeface="Roboto"/>
              <a:ea typeface="Roboto"/>
              <a:cs typeface="Roboto"/>
              <a:sym typeface="Roboto"/>
            </a:endParaRPr>
          </a:p>
        </p:txBody>
      </p:sp>
      <p:pic>
        <p:nvPicPr>
          <p:cNvPr descr="Data Exploration, Business Analytics" id="467" name="Google Shape;467;p10"/>
          <p:cNvPicPr preferRelativeResize="0"/>
          <p:nvPr/>
        </p:nvPicPr>
        <p:blipFill rotWithShape="1">
          <a:blip r:embed="rId3">
            <a:alphaModFix/>
          </a:blip>
          <a:srcRect b="0" l="0" r="0" t="0"/>
          <a:stretch/>
        </p:blipFill>
        <p:spPr>
          <a:xfrm>
            <a:off x="729588" y="2291131"/>
            <a:ext cx="7858125"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73" name="Google Shape;473;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11"/>
          <p:cNvSpPr txBox="1"/>
          <p:nvPr>
            <p:ph type="title"/>
          </p:nvPr>
        </p:nvSpPr>
        <p:spPr>
          <a:xfrm>
            <a:off x="316679" y="121966"/>
            <a:ext cx="6324151"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Continuous vs continuous</a:t>
            </a:r>
            <a:endParaRPr/>
          </a:p>
        </p:txBody>
      </p:sp>
      <p:sp>
        <p:nvSpPr>
          <p:cNvPr id="475" name="Google Shape;475;p11"/>
          <p:cNvSpPr/>
          <p:nvPr/>
        </p:nvSpPr>
        <p:spPr>
          <a:xfrm>
            <a:off x="458519" y="1072313"/>
            <a:ext cx="798158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While doing bi-variate analysis between two continuous variables, we should look at scatter plots. It is a nifty way to find out the relationship between two variables. The pattern of scatter plot indicates the relationship between variables. The relationship can be linear or non-linear.</a:t>
            </a:r>
            <a:endParaRPr/>
          </a:p>
        </p:txBody>
      </p:sp>
      <p:grpSp>
        <p:nvGrpSpPr>
          <p:cNvPr id="476" name="Google Shape;476;p11"/>
          <p:cNvGrpSpPr/>
          <p:nvPr/>
        </p:nvGrpSpPr>
        <p:grpSpPr>
          <a:xfrm>
            <a:off x="1469036" y="2329503"/>
            <a:ext cx="2434028" cy="2206366"/>
            <a:chOff x="1381467" y="2326516"/>
            <a:chExt cx="2434028" cy="2206366"/>
          </a:xfrm>
        </p:grpSpPr>
        <p:pic>
          <p:nvPicPr>
            <p:cNvPr descr="Data Exploration, Business Analytics" id="477" name="Google Shape;477;p11"/>
            <p:cNvPicPr preferRelativeResize="0"/>
            <p:nvPr/>
          </p:nvPicPr>
          <p:blipFill rotWithShape="1">
            <a:blip r:embed="rId3">
              <a:alphaModFix/>
            </a:blip>
            <a:srcRect b="0" l="0" r="0" t="0"/>
            <a:stretch/>
          </p:blipFill>
          <p:spPr>
            <a:xfrm>
              <a:off x="1381467" y="2326516"/>
              <a:ext cx="2434028" cy="1872964"/>
            </a:xfrm>
            <a:prstGeom prst="rect">
              <a:avLst/>
            </a:prstGeom>
            <a:noFill/>
            <a:ln>
              <a:noFill/>
            </a:ln>
          </p:spPr>
        </p:pic>
        <p:sp>
          <p:nvSpPr>
            <p:cNvPr id="478" name="Google Shape;478;p11"/>
            <p:cNvSpPr txBox="1"/>
            <p:nvPr/>
          </p:nvSpPr>
          <p:spPr>
            <a:xfrm>
              <a:off x="1851625" y="4255883"/>
              <a:ext cx="14937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Scatter Plots</a:t>
              </a:r>
              <a:endParaRPr/>
            </a:p>
          </p:txBody>
        </p:sp>
      </p:grpSp>
      <p:grpSp>
        <p:nvGrpSpPr>
          <p:cNvPr id="479" name="Google Shape;479;p11"/>
          <p:cNvGrpSpPr/>
          <p:nvPr/>
        </p:nvGrpSpPr>
        <p:grpSpPr>
          <a:xfrm>
            <a:off x="4933775" y="2329503"/>
            <a:ext cx="2506287" cy="2262626"/>
            <a:chOff x="5387686" y="2270256"/>
            <a:chExt cx="2506287" cy="2262626"/>
          </a:xfrm>
        </p:grpSpPr>
        <p:pic>
          <p:nvPicPr>
            <p:cNvPr descr="3 Awesome Visualization Techniques for every dataset" id="480" name="Google Shape;480;p11"/>
            <p:cNvPicPr preferRelativeResize="0"/>
            <p:nvPr/>
          </p:nvPicPr>
          <p:blipFill rotWithShape="1">
            <a:blip r:embed="rId4">
              <a:alphaModFix/>
            </a:blip>
            <a:srcRect b="0" l="0" r="0" t="0"/>
            <a:stretch/>
          </p:blipFill>
          <p:spPr>
            <a:xfrm>
              <a:off x="5387686" y="2270256"/>
              <a:ext cx="2506287" cy="1985483"/>
            </a:xfrm>
            <a:prstGeom prst="rect">
              <a:avLst/>
            </a:prstGeom>
            <a:noFill/>
            <a:ln>
              <a:noFill/>
            </a:ln>
          </p:spPr>
        </p:pic>
        <p:sp>
          <p:nvSpPr>
            <p:cNvPr id="481" name="Google Shape;481;p11"/>
            <p:cNvSpPr txBox="1"/>
            <p:nvPr/>
          </p:nvSpPr>
          <p:spPr>
            <a:xfrm>
              <a:off x="5932922" y="4255883"/>
              <a:ext cx="167830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Correlation Heat Maps</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87" name="Google Shape;48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12"/>
          <p:cNvSpPr txBox="1"/>
          <p:nvPr>
            <p:ph type="title"/>
          </p:nvPr>
        </p:nvSpPr>
        <p:spPr>
          <a:xfrm>
            <a:off x="316679" y="121966"/>
            <a:ext cx="6141271"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Categorical &amp; Categorical</a:t>
            </a:r>
            <a:endParaRPr/>
          </a:p>
        </p:txBody>
      </p:sp>
      <p:pic>
        <p:nvPicPr>
          <p:cNvPr descr="Data Exploration, Business Analytics, Stacked Column Chart, Two-Way Table" id="489" name="Google Shape;489;p12"/>
          <p:cNvPicPr preferRelativeResize="0"/>
          <p:nvPr/>
        </p:nvPicPr>
        <p:blipFill rotWithShape="1">
          <a:blip r:embed="rId3">
            <a:alphaModFix/>
          </a:blip>
          <a:srcRect b="0" l="0" r="0" t="0"/>
          <a:stretch/>
        </p:blipFill>
        <p:spPr>
          <a:xfrm>
            <a:off x="566550" y="956233"/>
            <a:ext cx="8010900" cy="1433295"/>
          </a:xfrm>
          <a:prstGeom prst="rect">
            <a:avLst/>
          </a:prstGeom>
          <a:noFill/>
          <a:ln>
            <a:noFill/>
          </a:ln>
        </p:spPr>
      </p:pic>
      <p:sp>
        <p:nvSpPr>
          <p:cNvPr id="490" name="Google Shape;490;p12"/>
          <p:cNvSpPr/>
          <p:nvPr/>
        </p:nvSpPr>
        <p:spPr>
          <a:xfrm>
            <a:off x="680084" y="2617607"/>
            <a:ext cx="778383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rgbClr val="FF0000"/>
                </a:solidFill>
                <a:latin typeface="Roboto"/>
                <a:ea typeface="Roboto"/>
                <a:cs typeface="Roboto"/>
                <a:sym typeface="Roboto"/>
              </a:rPr>
              <a:t>Two-way table</a:t>
            </a:r>
            <a:r>
              <a:rPr b="1" lang="en-US" sz="1600">
                <a:solidFill>
                  <a:srgbClr val="333333"/>
                </a:solidFill>
                <a:latin typeface="Roboto"/>
                <a:ea typeface="Roboto"/>
                <a:cs typeface="Roboto"/>
                <a:sym typeface="Roboto"/>
              </a:rPr>
              <a:t>:</a:t>
            </a:r>
            <a:r>
              <a:rPr lang="en-US" sz="1600">
                <a:solidFill>
                  <a:srgbClr val="595858"/>
                </a:solidFill>
                <a:latin typeface="Roboto"/>
                <a:ea typeface="Roboto"/>
                <a:cs typeface="Roboto"/>
                <a:sym typeface="Roboto"/>
              </a:rPr>
              <a:t> We can start analyzing the relationship by creating a two-way table of count and count%. The rows represents the category of one variable and the columns represent the categories of the other variable. We show count or count% of observations available in each combination of row and column categories.</a:t>
            </a:r>
            <a:endParaRPr/>
          </a:p>
          <a:p>
            <a:pPr indent="0" lvl="0" marL="0" marR="0" rtl="0" algn="just">
              <a:spcBef>
                <a:spcPts val="0"/>
              </a:spcBef>
              <a:spcAft>
                <a:spcPts val="0"/>
              </a:spcAft>
              <a:buClr>
                <a:schemeClr val="dk1"/>
              </a:buClr>
              <a:buSzPts val="1600"/>
              <a:buFont typeface="Arial"/>
              <a:buNone/>
            </a:pPr>
            <a:r>
              <a:t/>
            </a:r>
            <a:endParaRPr sz="1600">
              <a:solidFill>
                <a:srgbClr val="FF0000"/>
              </a:solidFill>
              <a:latin typeface="Roboto"/>
              <a:ea typeface="Roboto"/>
              <a:cs typeface="Roboto"/>
              <a:sym typeface="Roboto"/>
            </a:endParaRPr>
          </a:p>
          <a:p>
            <a:pPr indent="0" lvl="0" marL="0" marR="0" rtl="0" algn="just">
              <a:spcBef>
                <a:spcPts val="0"/>
              </a:spcBef>
              <a:spcAft>
                <a:spcPts val="0"/>
              </a:spcAft>
              <a:buNone/>
            </a:pPr>
            <a:r>
              <a:rPr b="1" lang="en-US" sz="1600">
                <a:solidFill>
                  <a:srgbClr val="FF0000"/>
                </a:solidFill>
                <a:latin typeface="Roboto"/>
                <a:ea typeface="Roboto"/>
                <a:cs typeface="Roboto"/>
                <a:sym typeface="Roboto"/>
              </a:rPr>
              <a:t>Stacked Column Chart</a:t>
            </a:r>
            <a:r>
              <a:rPr b="1" lang="en-US" sz="1600">
                <a:solidFill>
                  <a:srgbClr val="333333"/>
                </a:solidFill>
                <a:latin typeface="Roboto"/>
                <a:ea typeface="Roboto"/>
                <a:cs typeface="Roboto"/>
                <a:sym typeface="Roboto"/>
              </a:rPr>
              <a:t>: </a:t>
            </a:r>
            <a:r>
              <a:rPr lang="en-US" sz="1600">
                <a:solidFill>
                  <a:srgbClr val="595858"/>
                </a:solidFill>
                <a:latin typeface="Roboto"/>
                <a:ea typeface="Roboto"/>
                <a:cs typeface="Roboto"/>
                <a:sym typeface="Roboto"/>
              </a:rPr>
              <a:t>This method is more of a visual form of Two-way table.</a:t>
            </a:r>
            <a:endParaRPr b="0" i="0" sz="1600">
              <a:solidFill>
                <a:srgbClr val="595858"/>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96" name="Google Shape;496;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7" name="Google Shape;497;p1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Categorical &amp; continuous</a:t>
            </a:r>
            <a:endParaRPr/>
          </a:p>
        </p:txBody>
      </p:sp>
      <p:sp>
        <p:nvSpPr>
          <p:cNvPr id="498" name="Google Shape;498;p13"/>
          <p:cNvSpPr/>
          <p:nvPr/>
        </p:nvSpPr>
        <p:spPr>
          <a:xfrm>
            <a:off x="754380" y="3779561"/>
            <a:ext cx="75666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858"/>
                </a:solidFill>
                <a:latin typeface="Gill Sans"/>
                <a:ea typeface="Gill Sans"/>
                <a:cs typeface="Gill Sans"/>
                <a:sym typeface="Gill Sans"/>
              </a:rPr>
              <a:t>While exploring relation between categorical and continuous variables, we can draw box plots for each level of categorical variables</a:t>
            </a:r>
            <a:endParaRPr sz="1400">
              <a:solidFill>
                <a:schemeClr val="dk1"/>
              </a:solidFill>
              <a:latin typeface="Gill Sans"/>
              <a:ea typeface="Gill Sans"/>
              <a:cs typeface="Gill Sans"/>
              <a:sym typeface="Gill Sans"/>
            </a:endParaRPr>
          </a:p>
        </p:txBody>
      </p:sp>
      <p:pic>
        <p:nvPicPr>
          <p:cNvPr descr="Image result for per category box plots" id="499" name="Google Shape;499;p13"/>
          <p:cNvPicPr preferRelativeResize="0"/>
          <p:nvPr/>
        </p:nvPicPr>
        <p:blipFill rotWithShape="1">
          <a:blip r:embed="rId3">
            <a:alphaModFix/>
          </a:blip>
          <a:srcRect b="0" l="0" r="0" t="0"/>
          <a:stretch/>
        </p:blipFill>
        <p:spPr>
          <a:xfrm>
            <a:off x="2347440" y="1036626"/>
            <a:ext cx="4449118" cy="24645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505" name="Google Shape;505;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1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Modelling</a:t>
            </a:r>
            <a:endParaRPr/>
          </a:p>
        </p:txBody>
      </p:sp>
      <p:sp>
        <p:nvSpPr>
          <p:cNvPr id="507" name="Google Shape;507;p14"/>
          <p:cNvSpPr txBox="1"/>
          <p:nvPr/>
        </p:nvSpPr>
        <p:spPr>
          <a:xfrm>
            <a:off x="628650" y="891491"/>
            <a:ext cx="7387562"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Modelling</a:t>
            </a:r>
            <a:endParaRPr/>
          </a:p>
          <a:p>
            <a:pPr indent="-317500" lvl="0" marL="457200" marR="0" rtl="0" algn="l">
              <a:lnSpc>
                <a:spcPct val="100000"/>
              </a:lnSpc>
              <a:spcBef>
                <a:spcPts val="120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Need two models, one with good predictions and other with good interpretability.</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Use PCA to reduce the variables.</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You need to handle the imbalance class.</a:t>
            </a:r>
            <a:endParaRPr/>
          </a:p>
          <a:p>
            <a:pPr indent="0" lvl="0" marL="0" marR="0" rtl="0" algn="l">
              <a:lnSpc>
                <a:spcPct val="100000"/>
              </a:lnSpc>
              <a:spcBef>
                <a:spcPts val="1200"/>
              </a:spcBef>
              <a:spcAft>
                <a:spcPts val="0"/>
              </a:spcAft>
              <a:buClr>
                <a:schemeClr val="hlink"/>
              </a:buClr>
              <a:buSzPts val="1100"/>
              <a:buFont typeface="Arial"/>
              <a:buNone/>
            </a:pPr>
            <a:r>
              <a:rPr lang="en-US" sz="1100" u="sng">
                <a:solidFill>
                  <a:schemeClr val="hlink"/>
                </a:solidFill>
                <a:latin typeface="Arial"/>
                <a:ea typeface="Arial"/>
                <a:cs typeface="Arial"/>
                <a:sym typeface="Arial"/>
                <a:hlinkClick r:id="rId3"/>
              </a:rPr>
              <a:t>https://towardsdatascience.com/methods-for-dealing-with-imbalanced-data-5b761be45a18</a:t>
            </a:r>
            <a:endParaRPr sz="1400">
              <a:solidFill>
                <a:schemeClr val="dk1"/>
              </a:solidFill>
              <a:latin typeface="Calibri"/>
              <a:ea typeface="Calibri"/>
              <a:cs typeface="Calibri"/>
              <a:sym typeface="Calibri"/>
            </a:endParaRPr>
          </a:p>
        </p:txBody>
      </p:sp>
      <p:pic>
        <p:nvPicPr>
          <p:cNvPr descr="How Do You Measure If Your Customer Churn Predictive Model Is Good? | by  Sriram Parthasarathy | Towards Data Science" id="508" name="Google Shape;508;p14"/>
          <p:cNvPicPr preferRelativeResize="0"/>
          <p:nvPr/>
        </p:nvPicPr>
        <p:blipFill rotWithShape="1">
          <a:blip r:embed="rId4">
            <a:alphaModFix/>
          </a:blip>
          <a:srcRect b="0" l="0" r="0" t="0"/>
          <a:stretch/>
        </p:blipFill>
        <p:spPr>
          <a:xfrm>
            <a:off x="2253405" y="2805460"/>
            <a:ext cx="4637189" cy="16447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5"/>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US" sz="4000">
                <a:solidFill>
                  <a:schemeClr val="dk1"/>
                </a:solidFill>
                <a:latin typeface="Proxima Nova"/>
                <a:ea typeface="Proxima Nova"/>
                <a:cs typeface="Proxima Nova"/>
                <a:sym typeface="Proxima Nova"/>
              </a:rPr>
              <a:t>Thank You!</a:t>
            </a:r>
            <a:endParaRPr/>
          </a:p>
        </p:txBody>
      </p:sp>
      <p:pic>
        <p:nvPicPr>
          <p:cNvPr id="514" name="Google Shape;514;p15"/>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515" name="Google Shape;515;p15"/>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sz="1400">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i="1" lang="en-US" sz="1400">
                <a:solidFill>
                  <a:schemeClr val="dk1"/>
                </a:solidFill>
                <a:latin typeface="Proxima Nova"/>
                <a:ea typeface="Proxima Nova"/>
                <a:cs typeface="Proxima Nova"/>
                <a:sym typeface="Proxima Nova"/>
              </a:rPr>
              <a:t>    #LifeKoKaroLift</a:t>
            </a:r>
            <a:endParaRPr/>
          </a:p>
        </p:txBody>
      </p:sp>
      <p:sp>
        <p:nvSpPr>
          <p:cNvPr id="516" name="Google Shape;516;p15"/>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517" name="Google Shape;517;p15"/>
          <p:cNvSpPr txBox="1"/>
          <p:nvPr>
            <p:ph idx="12" type="sldNum"/>
          </p:nvPr>
        </p:nvSpPr>
        <p:spPr>
          <a:xfrm>
            <a:off x="6553670" y="4516965"/>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
          <p:cNvPicPr preferRelativeResize="0"/>
          <p:nvPr>
            <p:ph idx="2" type="pic"/>
          </p:nvPr>
        </p:nvPicPr>
        <p:blipFill rotWithShape="1">
          <a:blip r:embed="rId3">
            <a:alphaModFix/>
          </a:blip>
          <a:srcRect b="7697" l="0" r="0" t="7698"/>
          <a:stretch/>
        </p:blipFill>
        <p:spPr>
          <a:xfrm>
            <a:off x="0" y="-11"/>
            <a:ext cx="9144000" cy="5143500"/>
          </a:xfrm>
          <a:prstGeom prst="rect">
            <a:avLst/>
          </a:prstGeom>
          <a:noFill/>
          <a:ln>
            <a:noFill/>
          </a:ln>
        </p:spPr>
      </p:pic>
      <p:sp>
        <p:nvSpPr>
          <p:cNvPr id="384" name="Google Shape;384;p2"/>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72D3F"/>
              </a:buClr>
              <a:buSzPts val="1400"/>
              <a:buFont typeface="Proxima Nova"/>
              <a:buNone/>
            </a:pPr>
            <a:r>
              <a:rPr lang="en-US" sz="900">
                <a:solidFill>
                  <a:srgbClr val="E72D3F"/>
                </a:solidFill>
                <a:latin typeface="Proxima Nova"/>
                <a:ea typeface="Proxima Nova"/>
                <a:cs typeface="Proxima Nova"/>
                <a:sym typeface="Proxima Nova"/>
              </a:rPr>
              <a:t>26-09-2020</a:t>
            </a:r>
            <a:endParaRPr sz="900">
              <a:solidFill>
                <a:srgbClr val="E72D3F"/>
              </a:solidFill>
              <a:latin typeface="Proxima Nova"/>
              <a:ea typeface="Proxima Nova"/>
              <a:cs typeface="Proxima Nova"/>
              <a:sym typeface="Proxima Nova"/>
            </a:endParaRPr>
          </a:p>
        </p:txBody>
      </p:sp>
      <p:sp>
        <p:nvSpPr>
          <p:cNvPr id="385" name="Google Shape;385;p2"/>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72D3F"/>
              </a:buClr>
              <a:buSzPts val="900"/>
              <a:buFont typeface="Proxima Nova"/>
              <a:buNone/>
            </a:pPr>
            <a:fld id="{00000000-1234-1234-1234-123412341234}" type="slidenum">
              <a:rPr lang="en-US"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386" name="Google Shape;386;p2"/>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387" name="Google Shape;387;p2"/>
          <p:cNvSpPr txBox="1"/>
          <p:nvPr/>
        </p:nvSpPr>
        <p:spPr>
          <a:xfrm>
            <a:off x="648716" y="1063036"/>
            <a:ext cx="3246225" cy="113829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200" u="none" cap="none" strike="noStrike">
                <a:solidFill>
                  <a:srgbClr val="FFFFFF"/>
                </a:solidFill>
                <a:latin typeface="Proxima Nova"/>
                <a:ea typeface="Proxima Nova"/>
                <a:cs typeface="Proxima Nova"/>
                <a:sym typeface="Proxima Nova"/>
              </a:rPr>
              <a:t>Course :</a:t>
            </a:r>
            <a:r>
              <a:rPr b="0" i="0" lang="en-US" sz="1200" u="none" cap="none" strike="noStrike">
                <a:solidFill>
                  <a:schemeClr val="lt1"/>
                </a:solidFill>
                <a:latin typeface="Proxima Nova"/>
                <a:ea typeface="Proxima Nova"/>
                <a:cs typeface="Proxima Nova"/>
                <a:sym typeface="Proxima Nova"/>
              </a:rPr>
              <a:t> Machine Learning</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b="1" i="0" lang="en-US" sz="1200" u="none" cap="none" strike="noStrike">
                <a:solidFill>
                  <a:srgbClr val="FFFFFF"/>
                </a:solidFill>
                <a:latin typeface="Proxima Nova"/>
                <a:ea typeface="Proxima Nova"/>
                <a:cs typeface="Proxima Nova"/>
                <a:sym typeface="Proxima Nova"/>
              </a:rPr>
              <a:t>Lecture On :</a:t>
            </a:r>
            <a:r>
              <a:rPr b="0" i="0" lang="en-US" sz="1200" u="none" cap="none" strike="noStrike">
                <a:solidFill>
                  <a:srgbClr val="FFFFFF"/>
                </a:solidFill>
                <a:latin typeface="Proxima Nova"/>
                <a:ea typeface="Proxima Nova"/>
                <a:cs typeface="Proxima Nova"/>
                <a:sym typeface="Proxima Nova"/>
              </a:rPr>
              <a:t> </a:t>
            </a:r>
            <a:r>
              <a:rPr b="0" i="0" lang="en-US" sz="1200" u="none" cap="none" strike="noStrike">
                <a:solidFill>
                  <a:schemeClr val="lt1"/>
                </a:solidFill>
                <a:latin typeface="Proxima Nova"/>
                <a:ea typeface="Proxima Nova"/>
                <a:cs typeface="Proxima Nova"/>
                <a:sym typeface="Proxima Nova"/>
              </a:rPr>
              <a:t>Telecom Churn Case Study</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200" u="none" cap="none" strike="noStrike">
                <a:solidFill>
                  <a:srgbClr val="FFFFFF"/>
                </a:solidFill>
                <a:latin typeface="Proxima Nova"/>
                <a:ea typeface="Proxima Nova"/>
                <a:cs typeface="Proxima Nova"/>
                <a:sym typeface="Proxima Nova"/>
              </a:rPr>
              <a:t>Instructor :</a:t>
            </a:r>
            <a:r>
              <a:rPr b="0" i="0" lang="en-US" sz="1200" u="none" cap="none" strike="noStrike">
                <a:solidFill>
                  <a:schemeClr val="lt1"/>
                </a:solidFill>
                <a:latin typeface="Proxima Nova"/>
                <a:ea typeface="Proxima Nova"/>
                <a:cs typeface="Proxima Nova"/>
                <a:sym typeface="Proxima Nova"/>
              </a:rPr>
              <a:t> </a:t>
            </a:r>
            <a:r>
              <a:rPr lang="en-US" sz="1200">
                <a:solidFill>
                  <a:schemeClr val="lt1"/>
                </a:solidFill>
                <a:latin typeface="Proxima Nova"/>
                <a:ea typeface="Proxima Nova"/>
                <a:cs typeface="Proxima Nova"/>
                <a:sym typeface="Proxima Nova"/>
              </a:rPr>
              <a:t>Karamjit Singh</a:t>
            </a:r>
            <a:endParaRPr b="0" i="0" sz="1200" u="none" cap="none" strike="noStrike">
              <a:solidFill>
                <a:schemeClr val="lt1"/>
              </a:solidFill>
              <a:latin typeface="Proxima Nova"/>
              <a:ea typeface="Proxima Nova"/>
              <a:cs typeface="Proxima Nova"/>
              <a:sym typeface="Proxima Nova"/>
            </a:endParaRPr>
          </a:p>
        </p:txBody>
      </p:sp>
      <p:pic>
        <p:nvPicPr>
          <p:cNvPr id="388" name="Google Shape;388;p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900">
                <a:latin typeface="Proxima Nova"/>
                <a:ea typeface="Proxima Nova"/>
                <a:cs typeface="Proxima Nova"/>
                <a:sym typeface="Proxima Nova"/>
              </a:rPr>
              <a:t>26-09-2020</a:t>
            </a:r>
            <a:endParaRPr sz="900">
              <a:latin typeface="Proxima Nova"/>
              <a:ea typeface="Proxima Nova"/>
              <a:cs typeface="Proxima Nova"/>
              <a:sym typeface="Proxima Nova"/>
            </a:endParaRPr>
          </a:p>
        </p:txBody>
      </p:sp>
      <p:sp>
        <p:nvSpPr>
          <p:cNvPr id="394" name="Google Shape;394;p3"/>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latin typeface="Proxima Nova"/>
                <a:ea typeface="Proxima Nova"/>
                <a:cs typeface="Proxima Nova"/>
                <a:sym typeface="Proxima Nova"/>
              </a:rPr>
              <a:t>‹#›</a:t>
            </a:fld>
            <a:endParaRPr sz="900">
              <a:latin typeface="Proxima Nova"/>
              <a:ea typeface="Proxima Nova"/>
              <a:cs typeface="Proxima Nova"/>
              <a:sym typeface="Proxima Nova"/>
            </a:endParaRPr>
          </a:p>
        </p:txBody>
      </p:sp>
      <p:sp>
        <p:nvSpPr>
          <p:cNvPr id="395" name="Google Shape;395;p3"/>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Science Certification Program</a:t>
            </a:r>
            <a:endParaRPr/>
          </a:p>
        </p:txBody>
      </p:sp>
      <p:sp>
        <p:nvSpPr>
          <p:cNvPr id="396" name="Google Shape;396;p3"/>
          <p:cNvSpPr/>
          <p:nvPr/>
        </p:nvSpPr>
        <p:spPr>
          <a:xfrm>
            <a:off x="520995" y="796945"/>
            <a:ext cx="8168623" cy="3046988"/>
          </a:xfrm>
          <a:prstGeom prst="rect">
            <a:avLst/>
          </a:prstGeom>
          <a:noFill/>
          <a:ln cap="flat" cmpd="sng" w="9525">
            <a:solidFill>
              <a:schemeClr val="lt1"/>
            </a:solidFill>
            <a:prstDash val="lgDashDot"/>
            <a:round/>
            <a:headEnd len="sm" w="sm" type="none"/>
            <a:tailEnd len="sm" w="sm" type="none"/>
          </a:ln>
        </p:spPr>
        <p:txBody>
          <a:bodyPr anchorCtr="0" anchor="t" bIns="45700" lIns="91425" spcFirstLastPara="1" rIns="91425" wrap="square" tIns="45700">
            <a:spAutoFit/>
          </a:bodyPr>
          <a:lstStyle/>
          <a:p>
            <a:pPr indent="0" lvl="1" marL="0" marR="0" rtl="0" algn="l">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1"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Problem Statement Overview</a:t>
            </a:r>
            <a:endParaRPr/>
          </a:p>
          <a:p>
            <a:pPr indent="0" lvl="1"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What is churn?</a:t>
            </a:r>
            <a:endParaRPr/>
          </a:p>
          <a:p>
            <a:pPr indent="0" lvl="1"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EDA</a:t>
            </a:r>
            <a:endParaRPr/>
          </a:p>
          <a:p>
            <a:pPr indent="0" lvl="1"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Solution Sub-components</a:t>
            </a:r>
            <a:endParaRPr/>
          </a:p>
          <a:p>
            <a:pPr indent="0" lvl="1" marL="0" marR="0" rtl="0" algn="l">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152400" lvl="1" marL="0" marR="0" rtl="0" algn="l">
              <a:spcBef>
                <a:spcPts val="0"/>
              </a:spcBef>
              <a:spcAft>
                <a:spcPts val="0"/>
              </a:spcAft>
              <a:buClr>
                <a:schemeClr val="dk1"/>
              </a:buClr>
              <a:buSzPts val="2400"/>
              <a:buFont typeface="Arial"/>
              <a:buNone/>
            </a:pPr>
            <a:r>
              <a:t/>
            </a:r>
            <a:endParaRPr b="0" i="0" sz="2400" u="none" cap="none" strike="noStrike">
              <a:solidFill>
                <a:schemeClr val="lt1"/>
              </a:solidFill>
              <a:latin typeface="Calibri"/>
              <a:ea typeface="Calibri"/>
              <a:cs typeface="Calibri"/>
              <a:sym typeface="Calibri"/>
            </a:endParaRPr>
          </a:p>
          <a:p>
            <a:pPr indent="152400" lvl="1" marL="0" marR="0" rtl="0" algn="l">
              <a:spcBef>
                <a:spcPts val="0"/>
              </a:spcBef>
              <a:spcAft>
                <a:spcPts val="0"/>
              </a:spcAft>
              <a:buClr>
                <a:schemeClr val="dk1"/>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97" name="Google Shape;397;p3"/>
          <p:cNvSpPr txBox="1"/>
          <p:nvPr/>
        </p:nvSpPr>
        <p:spPr>
          <a:xfrm>
            <a:off x="2550405" y="406347"/>
            <a:ext cx="404318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03" name="Google Shape;403;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4" name="Google Shape;404;p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Customer Churn</a:t>
            </a:r>
            <a:endParaRPr/>
          </a:p>
        </p:txBody>
      </p:sp>
      <p:pic>
        <p:nvPicPr>
          <p:cNvPr descr="Customer Churn: What it is and what to do about it" id="405" name="Google Shape;405;p4"/>
          <p:cNvPicPr preferRelativeResize="0"/>
          <p:nvPr/>
        </p:nvPicPr>
        <p:blipFill rotWithShape="1">
          <a:blip r:embed="rId3">
            <a:alphaModFix/>
          </a:blip>
          <a:srcRect b="0" l="22362" r="23273" t="0"/>
          <a:stretch/>
        </p:blipFill>
        <p:spPr>
          <a:xfrm>
            <a:off x="6677094" y="2833170"/>
            <a:ext cx="1838256" cy="1690653"/>
          </a:xfrm>
          <a:prstGeom prst="rect">
            <a:avLst/>
          </a:prstGeom>
          <a:noFill/>
          <a:ln>
            <a:noFill/>
          </a:ln>
        </p:spPr>
      </p:pic>
      <p:sp>
        <p:nvSpPr>
          <p:cNvPr id="406" name="Google Shape;406;p4"/>
          <p:cNvSpPr txBox="1"/>
          <p:nvPr/>
        </p:nvSpPr>
        <p:spPr>
          <a:xfrm>
            <a:off x="410534" y="842101"/>
            <a:ext cx="8322931"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u="none" cap="none" strike="noStrike">
                <a:solidFill>
                  <a:srgbClr val="333333"/>
                </a:solidFill>
                <a:latin typeface="Merriweather"/>
                <a:ea typeface="Merriweather"/>
                <a:cs typeface="Merriweather"/>
                <a:sym typeface="Merriweather"/>
              </a:rPr>
              <a:t>On average it’s cheaper and easier to retain existing customers than to acquire new ones. An increasing number of top executives are refocusing their efforts on toward customer retention. Let’s break down Telecom customer churn.</a:t>
            </a:r>
            <a:endParaRPr/>
          </a:p>
          <a:p>
            <a:pPr indent="0" lvl="0" marL="0" marR="0" rtl="0" algn="l">
              <a:spcBef>
                <a:spcPts val="0"/>
              </a:spcBef>
              <a:spcAft>
                <a:spcPts val="0"/>
              </a:spcAft>
              <a:buNone/>
            </a:pPr>
            <a:r>
              <a:t/>
            </a:r>
            <a:endParaRPr sz="1050">
              <a:solidFill>
                <a:srgbClr val="4E4E4E"/>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050">
                <a:solidFill>
                  <a:srgbClr val="FF0000"/>
                </a:solidFill>
                <a:latin typeface="Merriweather"/>
                <a:ea typeface="Merriweather"/>
                <a:cs typeface="Merriweather"/>
                <a:sym typeface="Merriweather"/>
              </a:rPr>
              <a:t>In the telecom industry, customers are able to choose from multiple service providers and actively switch from one operator to another. In this highly competitive market, the telecommunications industry experiences an average of 15-25% annual churn rate.</a:t>
            </a:r>
            <a:endParaRPr/>
          </a:p>
          <a:p>
            <a:pPr indent="0" lvl="0" marL="0" marR="0" rtl="0" algn="l">
              <a:spcBef>
                <a:spcPts val="0"/>
              </a:spcBef>
              <a:spcAft>
                <a:spcPts val="0"/>
              </a:spcAft>
              <a:buNone/>
            </a:pPr>
            <a:r>
              <a:t/>
            </a:r>
            <a:endParaRPr sz="1050">
              <a:solidFill>
                <a:srgbClr val="FF0000"/>
              </a:solidFill>
              <a:latin typeface="Merriweather"/>
              <a:ea typeface="Merriweather"/>
              <a:cs typeface="Merriweather"/>
              <a:sym typeface="Merriweather"/>
            </a:endParaRPr>
          </a:p>
          <a:p>
            <a:pPr indent="0" lvl="0" marL="0" marR="0" rtl="0" algn="l">
              <a:spcBef>
                <a:spcPts val="0"/>
              </a:spcBef>
              <a:spcAft>
                <a:spcPts val="0"/>
              </a:spcAft>
              <a:buNone/>
            </a:pPr>
            <a:r>
              <a:rPr b="0" i="0" lang="en-US" sz="1050">
                <a:solidFill>
                  <a:srgbClr val="333333"/>
                </a:solidFill>
                <a:latin typeface="Merriweather"/>
                <a:ea typeface="Merriweather"/>
                <a:cs typeface="Merriweather"/>
                <a:sym typeface="Merriweather"/>
              </a:rPr>
              <a:t>To reduce customer churn, telecom companies need to </a:t>
            </a:r>
            <a:r>
              <a:rPr i="0" lang="en-US" sz="1050">
                <a:solidFill>
                  <a:srgbClr val="FF0000"/>
                </a:solidFill>
                <a:latin typeface="Merriweather"/>
                <a:ea typeface="Merriweather"/>
                <a:cs typeface="Merriweather"/>
                <a:sym typeface="Merriweather"/>
              </a:rPr>
              <a:t>predict which customers are at high risk of churn.</a:t>
            </a:r>
            <a:endParaRPr/>
          </a:p>
          <a:p>
            <a:pPr indent="0" lvl="0" marL="0" marR="0" rtl="0" algn="l">
              <a:spcBef>
                <a:spcPts val="0"/>
              </a:spcBef>
              <a:spcAft>
                <a:spcPts val="0"/>
              </a:spcAft>
              <a:buNone/>
            </a:pPr>
            <a:r>
              <a:t/>
            </a:r>
            <a:endParaRPr b="1" i="0" sz="1050">
              <a:solidFill>
                <a:srgbClr val="FF0000"/>
              </a:solidFill>
              <a:latin typeface="Merriweather"/>
              <a:ea typeface="Merriweather"/>
              <a:cs typeface="Merriweather"/>
              <a:sym typeface="Merriweather"/>
            </a:endParaRPr>
          </a:p>
          <a:p>
            <a:pPr indent="0" lvl="0" marL="0" marR="0" rtl="0" algn="l">
              <a:spcBef>
                <a:spcPts val="0"/>
              </a:spcBef>
              <a:spcAft>
                <a:spcPts val="0"/>
              </a:spcAft>
              <a:buNone/>
            </a:pPr>
            <a:r>
              <a:rPr b="0" i="0" lang="en-US" sz="1050">
                <a:solidFill>
                  <a:srgbClr val="333333"/>
                </a:solidFill>
                <a:latin typeface="Merriweather"/>
                <a:ea typeface="Merriweather"/>
                <a:cs typeface="Merriweather"/>
                <a:sym typeface="Merriweather"/>
              </a:rPr>
              <a:t>In this project, you will analyze customer-level data of a leading telecom firm, build predictive models to identify customers at high risk of churn and identify the main indicators of churn.</a:t>
            </a:r>
            <a:endParaRPr sz="1050">
              <a:solidFill>
                <a:srgbClr val="FF0000"/>
              </a:solidFill>
              <a:latin typeface="Times New Roman"/>
              <a:ea typeface="Times New Roman"/>
              <a:cs typeface="Times New Roman"/>
              <a:sym typeface="Times New Roman"/>
            </a:endParaRPr>
          </a:p>
        </p:txBody>
      </p:sp>
      <p:sp>
        <p:nvSpPr>
          <p:cNvPr id="407" name="Google Shape;407;p4"/>
          <p:cNvSpPr txBox="1"/>
          <p:nvPr/>
        </p:nvSpPr>
        <p:spPr>
          <a:xfrm>
            <a:off x="831553" y="2797914"/>
            <a:ext cx="5727129"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a:solidFill>
                  <a:srgbClr val="333333"/>
                </a:solidFill>
                <a:latin typeface="Merriweather"/>
                <a:ea typeface="Merriweather"/>
                <a:cs typeface="Merriweather"/>
                <a:sym typeface="Merriweather"/>
              </a:rPr>
              <a:t>There are two main models of payment in the telecom industry - </a:t>
            </a:r>
            <a:endParaRPr/>
          </a:p>
          <a:p>
            <a:pPr indent="0" lvl="0" marL="0" marR="0" rtl="0" algn="l">
              <a:spcBef>
                <a:spcPts val="0"/>
              </a:spcBef>
              <a:spcAft>
                <a:spcPts val="0"/>
              </a:spcAft>
              <a:buNone/>
            </a:pPr>
            <a:r>
              <a:t/>
            </a:r>
            <a:endParaRPr sz="1050">
              <a:solidFill>
                <a:srgbClr val="333333"/>
              </a:solidFill>
              <a:latin typeface="Merriweather"/>
              <a:ea typeface="Merriweather"/>
              <a:cs typeface="Merriweather"/>
              <a:sym typeface="Merriweather"/>
            </a:endParaRPr>
          </a:p>
          <a:p>
            <a:pPr indent="-171450" lvl="0" marL="171450" marR="0" rtl="0" algn="l">
              <a:spcBef>
                <a:spcPts val="0"/>
              </a:spcBef>
              <a:spcAft>
                <a:spcPts val="0"/>
              </a:spcAft>
              <a:buClr>
                <a:srgbClr val="FF0000"/>
              </a:buClr>
              <a:buSzPts val="1050"/>
              <a:buFont typeface="Arial"/>
              <a:buChar char="•"/>
            </a:pPr>
            <a:r>
              <a:rPr b="1" lang="en-US" sz="1050">
                <a:solidFill>
                  <a:srgbClr val="FF0000"/>
                </a:solidFill>
                <a:latin typeface="Merriweather"/>
                <a:ea typeface="Merriweather"/>
                <a:cs typeface="Merriweather"/>
                <a:sym typeface="Merriweather"/>
              </a:rPr>
              <a:t>P</a:t>
            </a:r>
            <a:r>
              <a:rPr b="1" i="0" lang="en-US" sz="1050">
                <a:solidFill>
                  <a:srgbClr val="FF0000"/>
                </a:solidFill>
                <a:latin typeface="Merriweather"/>
                <a:ea typeface="Merriweather"/>
                <a:cs typeface="Merriweather"/>
                <a:sym typeface="Merriweather"/>
              </a:rPr>
              <a:t>ostpaid model</a:t>
            </a:r>
            <a:r>
              <a:rPr b="0" i="0" lang="en-US" sz="1050">
                <a:solidFill>
                  <a:srgbClr val="333333"/>
                </a:solidFill>
                <a:latin typeface="Merriweather"/>
                <a:ea typeface="Merriweather"/>
                <a:cs typeface="Merriweather"/>
                <a:sym typeface="Merriweather"/>
              </a:rPr>
              <a:t>, when customers want to switch to another operator, they usually inform the existing operator to terminate the services, and you directly know that this is an instance of churn. </a:t>
            </a:r>
            <a:endParaRPr/>
          </a:p>
          <a:p>
            <a:pPr indent="-104775" lvl="0" marL="171450" marR="0" rtl="0" algn="l">
              <a:spcBef>
                <a:spcPts val="0"/>
              </a:spcBef>
              <a:spcAft>
                <a:spcPts val="0"/>
              </a:spcAft>
              <a:buClr>
                <a:schemeClr val="dk1"/>
              </a:buClr>
              <a:buSzPts val="1050"/>
              <a:buFont typeface="Arial"/>
              <a:buNone/>
            </a:pPr>
            <a:r>
              <a:t/>
            </a:r>
            <a:endParaRPr sz="1050">
              <a:solidFill>
                <a:srgbClr val="333333"/>
              </a:solidFill>
              <a:latin typeface="Merriweather"/>
              <a:ea typeface="Merriweather"/>
              <a:cs typeface="Merriweather"/>
              <a:sym typeface="Merriweather"/>
            </a:endParaRPr>
          </a:p>
          <a:p>
            <a:pPr indent="-104775" lvl="0" marL="171450" marR="0" rtl="0" algn="l">
              <a:spcBef>
                <a:spcPts val="0"/>
              </a:spcBef>
              <a:spcAft>
                <a:spcPts val="0"/>
              </a:spcAft>
              <a:buClr>
                <a:schemeClr val="dk1"/>
              </a:buClr>
              <a:buSzPts val="1050"/>
              <a:buFont typeface="Arial"/>
              <a:buNone/>
            </a:pPr>
            <a:r>
              <a:t/>
            </a:r>
            <a:endParaRPr sz="1050">
              <a:solidFill>
                <a:srgbClr val="333333"/>
              </a:solidFill>
              <a:latin typeface="Merriweather"/>
              <a:ea typeface="Merriweather"/>
              <a:cs typeface="Merriweather"/>
              <a:sym typeface="Merriweather"/>
            </a:endParaRPr>
          </a:p>
          <a:p>
            <a:pPr indent="-171450" lvl="0" marL="171450" marR="0" rtl="0" algn="l">
              <a:spcBef>
                <a:spcPts val="0"/>
              </a:spcBef>
              <a:spcAft>
                <a:spcPts val="0"/>
              </a:spcAft>
              <a:buClr>
                <a:srgbClr val="FF0000"/>
              </a:buClr>
              <a:buSzPts val="1050"/>
              <a:buFont typeface="Arial"/>
              <a:buChar char="•"/>
            </a:pPr>
            <a:r>
              <a:rPr b="1" lang="en-US" sz="1050">
                <a:solidFill>
                  <a:srgbClr val="FF0000"/>
                </a:solidFill>
                <a:latin typeface="Merriweather"/>
                <a:ea typeface="Merriweather"/>
                <a:cs typeface="Merriweather"/>
                <a:sym typeface="Merriweather"/>
              </a:rPr>
              <a:t>Prepaid Model</a:t>
            </a:r>
            <a:r>
              <a:rPr lang="en-US" sz="1050">
                <a:solidFill>
                  <a:srgbClr val="333333"/>
                </a:solidFill>
                <a:latin typeface="Merriweather"/>
                <a:ea typeface="Merriweather"/>
                <a:cs typeface="Merriweather"/>
                <a:sym typeface="Merriweather"/>
              </a:rPr>
              <a:t>, customers who want to switch to another network can simply stop using the services without any notice, and it is hard to know whether someone has actually churned or is simply not using the services temporarily</a:t>
            </a:r>
            <a:endParaRPr/>
          </a:p>
          <a:p>
            <a:pPr indent="-104775" lvl="0" marL="171450" marR="0" rtl="0" algn="l">
              <a:spcBef>
                <a:spcPts val="0"/>
              </a:spcBef>
              <a:spcAft>
                <a:spcPts val="0"/>
              </a:spcAft>
              <a:buClr>
                <a:schemeClr val="dk1"/>
              </a:buClr>
              <a:buSzPts val="1050"/>
              <a:buFont typeface="Arial"/>
              <a:buNone/>
            </a:pPr>
            <a:r>
              <a:t/>
            </a:r>
            <a:endParaRPr b="0" i="0" sz="1050">
              <a:solidFill>
                <a:srgbClr val="333333"/>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13" name="Google Shape;413;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Customer Churn</a:t>
            </a:r>
            <a:endParaRPr/>
          </a:p>
        </p:txBody>
      </p:sp>
      <p:sp>
        <p:nvSpPr>
          <p:cNvPr id="415" name="Google Shape;415;p5"/>
          <p:cNvSpPr txBox="1"/>
          <p:nvPr/>
        </p:nvSpPr>
        <p:spPr>
          <a:xfrm>
            <a:off x="628650" y="817424"/>
            <a:ext cx="811118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rgbClr val="333333"/>
                </a:solidFill>
                <a:latin typeface="Calibri"/>
                <a:ea typeface="Calibri"/>
                <a:cs typeface="Calibri"/>
                <a:sym typeface="Calibri"/>
              </a:rPr>
              <a:t>There are various ways to define churn,</a:t>
            </a:r>
            <a:endParaRPr/>
          </a:p>
          <a:p>
            <a:pPr indent="0" lvl="0" marL="0" marR="0" rtl="0" algn="l">
              <a:spcBef>
                <a:spcPts val="0"/>
              </a:spcBef>
              <a:spcAft>
                <a:spcPts val="0"/>
              </a:spcAft>
              <a:buNone/>
            </a:pPr>
            <a:r>
              <a:t/>
            </a:r>
            <a:endParaRPr b="0" i="0" sz="1200">
              <a:solidFill>
                <a:srgbClr val="333333"/>
              </a:solidFill>
              <a:latin typeface="Calibri"/>
              <a:ea typeface="Calibri"/>
              <a:cs typeface="Calibri"/>
              <a:sym typeface="Calibri"/>
            </a:endParaRPr>
          </a:p>
          <a:p>
            <a:pPr indent="-171450" lvl="0" marL="171450" marR="0" rtl="0" algn="l">
              <a:spcBef>
                <a:spcPts val="0"/>
              </a:spcBef>
              <a:spcAft>
                <a:spcPts val="0"/>
              </a:spcAft>
              <a:buClr>
                <a:srgbClr val="FF0000"/>
              </a:buClr>
              <a:buSzPts val="1200"/>
              <a:buFont typeface="Arial"/>
              <a:buChar char="•"/>
            </a:pPr>
            <a:r>
              <a:rPr b="1" i="0" lang="en-US" sz="1200">
                <a:solidFill>
                  <a:srgbClr val="FF0000"/>
                </a:solidFill>
                <a:latin typeface="Calibri"/>
                <a:ea typeface="Calibri"/>
                <a:cs typeface="Calibri"/>
                <a:sym typeface="Calibri"/>
              </a:rPr>
              <a:t>Revenue-based churn</a:t>
            </a:r>
            <a:r>
              <a:rPr b="0" i="0" lang="en-US" sz="1200">
                <a:solidFill>
                  <a:srgbClr val="FF0000"/>
                </a:solidFill>
                <a:latin typeface="Calibri"/>
                <a:ea typeface="Calibri"/>
                <a:cs typeface="Calibri"/>
                <a:sym typeface="Calibri"/>
              </a:rPr>
              <a:t>: </a:t>
            </a:r>
            <a:r>
              <a:rPr b="0" i="0" lang="en-US" sz="1200">
                <a:solidFill>
                  <a:srgbClr val="333333"/>
                </a:solidFill>
                <a:latin typeface="Calibri"/>
                <a:ea typeface="Calibri"/>
                <a:cs typeface="Calibri"/>
                <a:sym typeface="Calibri"/>
              </a:rPr>
              <a:t>Customers who have not utilized any revenue-generating facilities such as mobile internet, outgoing calls, SMS etc. over a given period of time.  </a:t>
            </a:r>
            <a:endParaRPr/>
          </a:p>
          <a:p>
            <a:pPr indent="0" lvl="0" marL="0" marR="0" rtl="0" algn="l">
              <a:spcBef>
                <a:spcPts val="0"/>
              </a:spcBef>
              <a:spcAft>
                <a:spcPts val="0"/>
              </a:spcAft>
              <a:buNone/>
            </a:pPr>
            <a:r>
              <a:rPr b="0" i="0" lang="en-US" sz="1200">
                <a:solidFill>
                  <a:srgbClr val="333333"/>
                </a:solidFill>
                <a:latin typeface="Calibri"/>
                <a:ea typeface="Calibri"/>
                <a:cs typeface="Calibri"/>
                <a:sym typeface="Calibri"/>
              </a:rPr>
              <a:t> </a:t>
            </a:r>
            <a:endParaRPr/>
          </a:p>
          <a:p>
            <a:pPr indent="-171450" lvl="0" marL="171450" marR="0" rtl="0" algn="l">
              <a:spcBef>
                <a:spcPts val="0"/>
              </a:spcBef>
              <a:spcAft>
                <a:spcPts val="0"/>
              </a:spcAft>
              <a:buClr>
                <a:srgbClr val="FF0000"/>
              </a:buClr>
              <a:buSzPts val="1200"/>
              <a:buFont typeface="Arial"/>
              <a:buChar char="•"/>
            </a:pPr>
            <a:r>
              <a:rPr b="1" i="0" lang="en-US" sz="1200">
                <a:solidFill>
                  <a:srgbClr val="FF0000"/>
                </a:solidFill>
                <a:latin typeface="Calibri"/>
                <a:ea typeface="Calibri"/>
                <a:cs typeface="Calibri"/>
                <a:sym typeface="Calibri"/>
              </a:rPr>
              <a:t>Usage-based churn</a:t>
            </a:r>
            <a:r>
              <a:rPr b="0" i="0" lang="en-US" sz="1200">
                <a:solidFill>
                  <a:srgbClr val="FF0000"/>
                </a:solidFill>
                <a:latin typeface="Calibri"/>
                <a:ea typeface="Calibri"/>
                <a:cs typeface="Calibri"/>
                <a:sym typeface="Calibri"/>
              </a:rPr>
              <a:t>: </a:t>
            </a:r>
            <a:r>
              <a:rPr b="0" i="0" lang="en-US" sz="1200">
                <a:solidFill>
                  <a:srgbClr val="333333"/>
                </a:solidFill>
                <a:latin typeface="Calibri"/>
                <a:ea typeface="Calibri"/>
                <a:cs typeface="Calibri"/>
                <a:sym typeface="Calibri"/>
              </a:rPr>
              <a:t>Customers who have not done any usage, either incoming or outgoing - in terms of calls, internet etc. over a period of time.</a:t>
            </a:r>
            <a:endParaRPr/>
          </a:p>
          <a:p>
            <a:pPr indent="0" lvl="0" marL="0" marR="0" rtl="0" algn="l">
              <a:spcBef>
                <a:spcPts val="0"/>
              </a:spcBef>
              <a:spcAft>
                <a:spcPts val="0"/>
              </a:spcAft>
              <a:buNone/>
            </a:pPr>
            <a:r>
              <a:t/>
            </a:r>
            <a:endParaRPr sz="1200">
              <a:solidFill>
                <a:srgbClr val="333333"/>
              </a:solidFill>
              <a:latin typeface="Calibri"/>
              <a:ea typeface="Calibri"/>
              <a:cs typeface="Calibri"/>
              <a:sym typeface="Calibri"/>
            </a:endParaRPr>
          </a:p>
          <a:p>
            <a:pPr indent="0" lvl="0" marL="0" marR="0" rtl="0" algn="l">
              <a:spcBef>
                <a:spcPts val="0"/>
              </a:spcBef>
              <a:spcAft>
                <a:spcPts val="0"/>
              </a:spcAft>
              <a:buNone/>
            </a:pPr>
            <a:r>
              <a:rPr b="0" i="0" lang="en-US" sz="1200">
                <a:solidFill>
                  <a:srgbClr val="333333"/>
                </a:solidFill>
                <a:latin typeface="Calibri"/>
                <a:ea typeface="Calibri"/>
                <a:cs typeface="Calibri"/>
                <a:sym typeface="Calibri"/>
              </a:rPr>
              <a:t>In this project, you will use the </a:t>
            </a:r>
            <a:r>
              <a:rPr b="1" i="0" lang="en-US" sz="1200">
                <a:solidFill>
                  <a:srgbClr val="FF0000"/>
                </a:solidFill>
                <a:latin typeface="Calibri"/>
                <a:ea typeface="Calibri"/>
                <a:cs typeface="Calibri"/>
                <a:sym typeface="Calibri"/>
              </a:rPr>
              <a:t>usage-based definition</a:t>
            </a:r>
            <a:r>
              <a:rPr b="0" i="0" lang="en-US" sz="1200">
                <a:solidFill>
                  <a:srgbClr val="333333"/>
                </a:solidFill>
                <a:latin typeface="Calibri"/>
                <a:ea typeface="Calibri"/>
                <a:cs typeface="Calibri"/>
                <a:sym typeface="Calibri"/>
              </a:rPr>
              <a:t> to define churn.</a:t>
            </a:r>
            <a:endParaRPr/>
          </a:p>
        </p:txBody>
      </p:sp>
      <p:sp>
        <p:nvSpPr>
          <p:cNvPr id="416" name="Google Shape;416;p5"/>
          <p:cNvSpPr txBox="1"/>
          <p:nvPr/>
        </p:nvSpPr>
        <p:spPr>
          <a:xfrm>
            <a:off x="491099" y="2700043"/>
            <a:ext cx="5015036" cy="1877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Derive Churn</a:t>
            </a:r>
            <a:endParaRPr/>
          </a:p>
          <a:p>
            <a:pPr indent="0" lvl="0" marL="0" marR="0" rtl="0" algn="l">
              <a:lnSpc>
                <a:spcPct val="100000"/>
              </a:lnSpc>
              <a:spcBef>
                <a:spcPts val="1200"/>
              </a:spcBef>
              <a:spcAft>
                <a:spcPts val="0"/>
              </a:spcAft>
              <a:buClr>
                <a:schemeClr val="dk1"/>
              </a:buClr>
              <a:buSzPts val="1100"/>
              <a:buFont typeface="Arial"/>
              <a:buNone/>
            </a:pPr>
            <a:r>
              <a:rPr b="1" lang="en-US" sz="1200">
                <a:solidFill>
                  <a:srgbClr val="FF0000"/>
                </a:solidFill>
                <a:latin typeface="Calibri"/>
                <a:ea typeface="Calibri"/>
                <a:cs typeface="Calibri"/>
                <a:sym typeface="Calibri"/>
              </a:rPr>
              <a:t>9th Month is our Churn Phase. Usage-based churn</a:t>
            </a:r>
            <a:endParaRPr/>
          </a:p>
          <a:p>
            <a:pPr indent="-317500" lvl="0" marL="457200" marR="0" rtl="0" algn="l">
              <a:lnSpc>
                <a:spcPct val="100000"/>
              </a:lnSpc>
              <a:spcBef>
                <a:spcPts val="120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Calculate total incoming and outgoing minutes of usage</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Calculate 2g and 3g data consumption</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Create churn variable: those who have not used either calls or internet in the month of September are customers who have churned</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Check Churn percentage.</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Delete columns that belong to the churn month</a:t>
            </a:r>
            <a:endParaRPr/>
          </a:p>
        </p:txBody>
      </p:sp>
      <p:pic>
        <p:nvPicPr>
          <p:cNvPr descr="What is Customer Churn and 9 Proven Ways to Reduce It - Document360" id="417" name="Google Shape;417;p5"/>
          <p:cNvPicPr preferRelativeResize="0"/>
          <p:nvPr/>
        </p:nvPicPr>
        <p:blipFill rotWithShape="1">
          <a:blip r:embed="rId3">
            <a:alphaModFix/>
          </a:blip>
          <a:srcRect b="0" l="0" r="0" t="0"/>
          <a:stretch/>
        </p:blipFill>
        <p:spPr>
          <a:xfrm>
            <a:off x="5633786" y="2495755"/>
            <a:ext cx="3106053" cy="19767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23" name="Google Shape;423;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6"/>
          <p:cNvSpPr txBox="1"/>
          <p:nvPr>
            <p:ph type="title"/>
          </p:nvPr>
        </p:nvSpPr>
        <p:spPr>
          <a:xfrm>
            <a:off x="316679" y="121966"/>
            <a:ext cx="6929941"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b="1" lang="en-US"/>
              <a:t>Missing Value Treatment</a:t>
            </a:r>
            <a:endParaRPr/>
          </a:p>
        </p:txBody>
      </p:sp>
      <p:sp>
        <p:nvSpPr>
          <p:cNvPr id="425" name="Google Shape;425;p6"/>
          <p:cNvSpPr/>
          <p:nvPr/>
        </p:nvSpPr>
        <p:spPr>
          <a:xfrm>
            <a:off x="502920" y="863590"/>
            <a:ext cx="8012430" cy="1600438"/>
          </a:xfrm>
          <a:prstGeom prst="rect">
            <a:avLst/>
          </a:prstGeom>
          <a:noFill/>
          <a:ln>
            <a:noFill/>
          </a:ln>
        </p:spPr>
        <p:txBody>
          <a:bodyPr anchorCtr="0" anchor="t" bIns="45700" lIns="91425" spcFirstLastPara="1" rIns="91425" wrap="square" tIns="45700">
            <a:spAutoFit/>
          </a:bodyPr>
          <a:lstStyle/>
          <a:p>
            <a:pPr indent="-88900" lvl="0" marL="0" marR="0" rtl="0" algn="just">
              <a:spcBef>
                <a:spcPts val="0"/>
              </a:spcBef>
              <a:spcAft>
                <a:spcPts val="0"/>
              </a:spcAft>
              <a:buClr>
                <a:srgbClr val="FF0000"/>
              </a:buClr>
              <a:buSzPts val="1400"/>
              <a:buFont typeface="Calibri"/>
              <a:buAutoNum type="arabicPeriod"/>
            </a:pPr>
            <a:r>
              <a:rPr b="1" lang="en-US" sz="1400">
                <a:solidFill>
                  <a:srgbClr val="FF0000"/>
                </a:solidFill>
                <a:latin typeface="Gill Sans"/>
                <a:ea typeface="Gill Sans"/>
                <a:cs typeface="Gill Sans"/>
                <a:sym typeface="Gill Sans"/>
              </a:rPr>
              <a:t>Data Extraction</a:t>
            </a:r>
            <a:r>
              <a:rPr lang="en-US" sz="1400">
                <a:solidFill>
                  <a:srgbClr val="FF0000"/>
                </a:solidFill>
                <a:latin typeface="Gill Sans"/>
                <a:ea typeface="Gill Sans"/>
                <a:cs typeface="Gill Sans"/>
                <a:sym typeface="Gill Sans"/>
              </a:rPr>
              <a:t>: </a:t>
            </a:r>
            <a:r>
              <a:rPr lang="en-US" sz="1400">
                <a:solidFill>
                  <a:srgbClr val="595858"/>
                </a:solidFill>
                <a:latin typeface="Gill Sans"/>
                <a:ea typeface="Gill Sans"/>
                <a:cs typeface="Gill Sans"/>
                <a:sym typeface="Gill Sans"/>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endParaRPr/>
          </a:p>
          <a:p>
            <a:pPr indent="0" lvl="0" marL="0" marR="0" rtl="0" algn="just">
              <a:spcBef>
                <a:spcPts val="0"/>
              </a:spcBef>
              <a:spcAft>
                <a:spcPts val="0"/>
              </a:spcAft>
              <a:buClr>
                <a:schemeClr val="dk1"/>
              </a:buClr>
              <a:buSzPts val="1400"/>
              <a:buFont typeface="Calibri"/>
              <a:buNone/>
            </a:pPr>
            <a:r>
              <a:t/>
            </a:r>
            <a:endParaRPr sz="1400">
              <a:solidFill>
                <a:srgbClr val="595858"/>
              </a:solidFill>
              <a:latin typeface="Gill Sans"/>
              <a:ea typeface="Gill Sans"/>
              <a:cs typeface="Gill Sans"/>
              <a:sym typeface="Gill Sans"/>
            </a:endParaRPr>
          </a:p>
          <a:p>
            <a:pPr indent="-88900" lvl="0" marL="0" marR="0" rtl="0" algn="just">
              <a:spcBef>
                <a:spcPts val="0"/>
              </a:spcBef>
              <a:spcAft>
                <a:spcPts val="0"/>
              </a:spcAft>
              <a:buClr>
                <a:srgbClr val="FF0000"/>
              </a:buClr>
              <a:buSzPts val="1400"/>
              <a:buFont typeface="Calibri"/>
              <a:buAutoNum type="arabicPeriod"/>
            </a:pPr>
            <a:r>
              <a:rPr b="1" lang="en-US" sz="1400">
                <a:solidFill>
                  <a:srgbClr val="FF0000"/>
                </a:solidFill>
                <a:latin typeface="Gill Sans"/>
                <a:ea typeface="Gill Sans"/>
                <a:cs typeface="Gill Sans"/>
                <a:sym typeface="Gill Sans"/>
              </a:rPr>
              <a:t>Data collection</a:t>
            </a:r>
            <a:r>
              <a:rPr lang="en-US" sz="1400">
                <a:solidFill>
                  <a:srgbClr val="FF0000"/>
                </a:solidFill>
                <a:latin typeface="Gill Sans"/>
                <a:ea typeface="Gill Sans"/>
                <a:cs typeface="Gill Sans"/>
                <a:sym typeface="Gill Sans"/>
              </a:rPr>
              <a:t>: </a:t>
            </a:r>
            <a:r>
              <a:rPr lang="en-US" sz="1400">
                <a:solidFill>
                  <a:srgbClr val="595858"/>
                </a:solidFill>
                <a:latin typeface="Gill Sans"/>
                <a:ea typeface="Gill Sans"/>
                <a:cs typeface="Gill Sans"/>
                <a:sym typeface="Gill Sans"/>
              </a:rPr>
              <a:t>These errors occur at time of data collection and are harder to correct. They can be categorized in four types:</a:t>
            </a:r>
            <a:endParaRPr b="0" i="0" sz="1400">
              <a:solidFill>
                <a:srgbClr val="595858"/>
              </a:solidFill>
              <a:latin typeface="Gill Sans"/>
              <a:ea typeface="Gill Sans"/>
              <a:cs typeface="Gill Sans"/>
              <a:sym typeface="Gill Sans"/>
            </a:endParaRPr>
          </a:p>
        </p:txBody>
      </p:sp>
      <p:pic>
        <p:nvPicPr>
          <p:cNvPr id="426" name="Google Shape;426;p6"/>
          <p:cNvPicPr preferRelativeResize="0"/>
          <p:nvPr/>
        </p:nvPicPr>
        <p:blipFill rotWithShape="1">
          <a:blip r:embed="rId3">
            <a:alphaModFix/>
          </a:blip>
          <a:srcRect b="0" l="0" r="0" t="0"/>
          <a:stretch/>
        </p:blipFill>
        <p:spPr>
          <a:xfrm>
            <a:off x="456930" y="2566156"/>
            <a:ext cx="6789690" cy="1815883"/>
          </a:xfrm>
          <a:prstGeom prst="rect">
            <a:avLst/>
          </a:prstGeom>
          <a:noFill/>
          <a:ln>
            <a:noFill/>
          </a:ln>
        </p:spPr>
      </p:pic>
      <p:sp>
        <p:nvSpPr>
          <p:cNvPr id="427" name="Google Shape;427;p6"/>
          <p:cNvSpPr/>
          <p:nvPr/>
        </p:nvSpPr>
        <p:spPr>
          <a:xfrm>
            <a:off x="7168419" y="3117744"/>
            <a:ext cx="1857169" cy="879072"/>
          </a:xfrm>
          <a:prstGeom prst="rect">
            <a:avLst/>
          </a:prstGeom>
          <a:solidFill>
            <a:srgbClr val="F2F2F2"/>
          </a:solidFill>
          <a:ln>
            <a:noFill/>
          </a:ln>
        </p:spPr>
        <p:txBody>
          <a:bodyPr anchorCtr="0" anchor="ctr" bIns="47600" lIns="0" spcFirstLastPara="1" rIns="0" wrap="square" tIns="0">
            <a:sp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!pip install missingno</a:t>
            </a:r>
            <a:endParaRPr b="0" i="0" sz="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E75B5"/>
              </a:buClr>
              <a:buSzPts val="900"/>
              <a:buFont typeface="Times New Roman"/>
              <a:buNone/>
            </a:pPr>
            <a:r>
              <a:rPr b="1" i="0" lang="en-US" sz="900" u="none" cap="none" strike="noStrike">
                <a:solidFill>
                  <a:srgbClr val="2E75B5"/>
                </a:solidFill>
                <a:latin typeface="Times New Roman"/>
                <a:ea typeface="Times New Roman"/>
                <a:cs typeface="Times New Roman"/>
                <a:sym typeface="Times New Roman"/>
              </a:rPr>
              <a:t> import</a:t>
            </a:r>
            <a:r>
              <a:rPr b="0" i="0" lang="en-US" sz="900" u="none" cap="none" strike="noStrike">
                <a:solidFill>
                  <a:schemeClr val="dk1"/>
                </a:solidFill>
                <a:latin typeface="Times New Roman"/>
                <a:ea typeface="Times New Roman"/>
                <a:cs typeface="Times New Roman"/>
                <a:sym typeface="Times New Roman"/>
              </a:rPr>
              <a:t> missingno as msno </a:t>
            </a:r>
            <a:endParaRPr/>
          </a:p>
          <a:p>
            <a:pPr indent="0" lvl="0" marL="0" marR="0" rtl="0" algn="l">
              <a:lnSpc>
                <a:spcPct val="100000"/>
              </a:lnSpc>
              <a:spcBef>
                <a:spcPts val="0"/>
              </a:spcBef>
              <a:spcAft>
                <a:spcPts val="0"/>
              </a:spcAft>
              <a:buClr>
                <a:schemeClr val="dk1"/>
              </a:buClr>
              <a:buSzPts val="900"/>
              <a:buFont typeface="Calibri"/>
              <a:buNone/>
            </a:pPr>
            <a:r>
              <a:t/>
            </a:r>
            <a:endParaRPr sz="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48135"/>
              </a:buClr>
              <a:buSzPts val="900"/>
              <a:buFont typeface="Times New Roman"/>
              <a:buNone/>
            </a:pPr>
            <a:r>
              <a:rPr b="0" i="0" lang="en-US" sz="900" u="none" cap="none" strike="noStrike">
                <a:solidFill>
                  <a:srgbClr val="548135"/>
                </a:solidFill>
                <a:latin typeface="Times New Roman"/>
                <a:ea typeface="Times New Roman"/>
                <a:cs typeface="Times New Roman"/>
                <a:sym typeface="Times New Roman"/>
              </a:rPr>
              <a:t># Visualize missing values as a matrix </a:t>
            </a:r>
            <a:endParaRPr/>
          </a:p>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 msno.matrix(df)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Image result for knn imputation" id="432" name="Google Shape;432;p7"/>
          <p:cNvPicPr preferRelativeResize="0"/>
          <p:nvPr/>
        </p:nvPicPr>
        <p:blipFill rotWithShape="1">
          <a:blip r:embed="rId3">
            <a:alphaModFix/>
          </a:blip>
          <a:srcRect b="6602" l="1337" r="3215" t="26950"/>
          <a:stretch/>
        </p:blipFill>
        <p:spPr>
          <a:xfrm>
            <a:off x="6075045" y="3236424"/>
            <a:ext cx="2823210" cy="1424302"/>
          </a:xfrm>
          <a:prstGeom prst="rect">
            <a:avLst/>
          </a:prstGeom>
          <a:noFill/>
          <a:ln>
            <a:noFill/>
          </a:ln>
        </p:spPr>
      </p:pic>
      <p:sp>
        <p:nvSpPr>
          <p:cNvPr id="433" name="Google Shape;433;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34" name="Google Shape;434;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7"/>
          <p:cNvSpPr txBox="1"/>
          <p:nvPr>
            <p:ph type="title"/>
          </p:nvPr>
        </p:nvSpPr>
        <p:spPr>
          <a:xfrm>
            <a:off x="316679" y="121966"/>
            <a:ext cx="7169971"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b="1" lang="en-US"/>
              <a:t>Methods to treat missing values</a:t>
            </a:r>
            <a:endParaRPr/>
          </a:p>
        </p:txBody>
      </p:sp>
      <p:sp>
        <p:nvSpPr>
          <p:cNvPr id="436" name="Google Shape;436;p7"/>
          <p:cNvSpPr/>
          <p:nvPr/>
        </p:nvSpPr>
        <p:spPr>
          <a:xfrm>
            <a:off x="1907544" y="1982871"/>
            <a:ext cx="671702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33333"/>
                </a:solidFill>
                <a:latin typeface="Gill Sans"/>
                <a:ea typeface="Gill Sans"/>
                <a:cs typeface="Gill Sans"/>
                <a:sym typeface="Gill Sans"/>
              </a:rPr>
              <a:t>Mean/ Mode/ Median Imputation </a:t>
            </a:r>
            <a:r>
              <a:rPr lang="en-US" sz="1400">
                <a:solidFill>
                  <a:schemeClr val="dk1"/>
                </a:solidFill>
                <a:latin typeface="Gill Sans"/>
                <a:ea typeface="Gill Sans"/>
                <a:cs typeface="Gill Sans"/>
                <a:sym typeface="Gill Sans"/>
              </a:rPr>
              <a:t>Mean / Mode / Median imputation is one of the most frequently used methods. It consists of replacing the missing data for a given attribute by the mean or median (quantitative attribute) or mode (qualitative attribute) of all known values of that variable.</a:t>
            </a:r>
            <a:endParaRPr sz="1400">
              <a:solidFill>
                <a:schemeClr val="dk1"/>
              </a:solidFill>
              <a:latin typeface="Gill Sans"/>
              <a:ea typeface="Gill Sans"/>
              <a:cs typeface="Gill Sans"/>
              <a:sym typeface="Gill Sans"/>
            </a:endParaRPr>
          </a:p>
        </p:txBody>
      </p:sp>
      <p:sp>
        <p:nvSpPr>
          <p:cNvPr id="437" name="Google Shape;437;p7"/>
          <p:cNvSpPr/>
          <p:nvPr/>
        </p:nvSpPr>
        <p:spPr>
          <a:xfrm>
            <a:off x="424172" y="3236424"/>
            <a:ext cx="5942337"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33333"/>
                </a:solidFill>
                <a:latin typeface="Gill Sans"/>
                <a:ea typeface="Gill Sans"/>
                <a:cs typeface="Gill Sans"/>
                <a:sym typeface="Gill Sans"/>
              </a:rPr>
              <a:t>Prediction Model </a:t>
            </a:r>
            <a:r>
              <a:rPr lang="en-US" sz="1400">
                <a:solidFill>
                  <a:schemeClr val="dk1"/>
                </a:solidFill>
                <a:latin typeface="Gill Sans"/>
                <a:ea typeface="Gill Sans"/>
                <a:cs typeface="Gill Sans"/>
                <a:sym typeface="Gill Sans"/>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sz="1400">
              <a:solidFill>
                <a:schemeClr val="dk1"/>
              </a:solidFill>
              <a:latin typeface="Gill Sans"/>
              <a:ea typeface="Gill Sans"/>
              <a:cs typeface="Gill Sans"/>
              <a:sym typeface="Gill Sans"/>
            </a:endParaRPr>
          </a:p>
        </p:txBody>
      </p:sp>
      <p:sp>
        <p:nvSpPr>
          <p:cNvPr id="438" name="Google Shape;438;p7"/>
          <p:cNvSpPr/>
          <p:nvPr/>
        </p:nvSpPr>
        <p:spPr>
          <a:xfrm>
            <a:off x="1657350" y="973567"/>
            <a:ext cx="696721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33333"/>
                </a:solidFill>
                <a:latin typeface="Gill Sans"/>
                <a:ea typeface="Gill Sans"/>
                <a:cs typeface="Gill Sans"/>
                <a:sym typeface="Gill Sans"/>
              </a:rPr>
              <a:t>Data – deletion </a:t>
            </a:r>
            <a:r>
              <a:rPr lang="en-US" sz="1400">
                <a:solidFill>
                  <a:schemeClr val="dk1"/>
                </a:solidFill>
                <a:latin typeface="Gill Sans"/>
                <a:ea typeface="Gill Sans"/>
                <a:cs typeface="Gill Sans"/>
                <a:sym typeface="Gill Sans"/>
              </a:rPr>
              <a:t>Deletion methods are used when the nature of missing data is “</a:t>
            </a:r>
            <a:r>
              <a:rPr b="1" lang="en-US" sz="1400">
                <a:solidFill>
                  <a:schemeClr val="dk1"/>
                </a:solidFill>
                <a:latin typeface="Gill Sans"/>
                <a:ea typeface="Gill Sans"/>
                <a:cs typeface="Gill Sans"/>
                <a:sym typeface="Gill Sans"/>
              </a:rPr>
              <a:t>Missing completely at random</a:t>
            </a:r>
            <a:r>
              <a:rPr lang="en-US" sz="1400">
                <a:solidFill>
                  <a:schemeClr val="dk1"/>
                </a:solidFill>
                <a:latin typeface="Gill Sans"/>
                <a:ea typeface="Gill Sans"/>
                <a:cs typeface="Gill Sans"/>
                <a:sym typeface="Gill Sans"/>
              </a:rPr>
              <a:t>” or we have good amount of data and the data loss would be really low ,else non-random missing values can bias the model output</a:t>
            </a:r>
            <a:endParaRPr sz="1400">
              <a:solidFill>
                <a:schemeClr val="dk1"/>
              </a:solidFill>
              <a:latin typeface="Gill Sans"/>
              <a:ea typeface="Gill Sans"/>
              <a:cs typeface="Gill Sans"/>
              <a:sym typeface="Gill Sans"/>
            </a:endParaRPr>
          </a:p>
        </p:txBody>
      </p:sp>
      <p:pic>
        <p:nvPicPr>
          <p:cNvPr descr="Image result for data deletion icon" id="439" name="Google Shape;439;p7"/>
          <p:cNvPicPr preferRelativeResize="0"/>
          <p:nvPr/>
        </p:nvPicPr>
        <p:blipFill rotWithShape="1">
          <a:blip r:embed="rId4">
            <a:alphaModFix/>
          </a:blip>
          <a:srcRect b="0" l="0" r="0" t="0"/>
          <a:stretch/>
        </p:blipFill>
        <p:spPr>
          <a:xfrm>
            <a:off x="628650" y="864883"/>
            <a:ext cx="777240" cy="1060931"/>
          </a:xfrm>
          <a:prstGeom prst="rect">
            <a:avLst/>
          </a:prstGeom>
          <a:noFill/>
          <a:ln>
            <a:noFill/>
          </a:ln>
        </p:spPr>
      </p:pic>
      <p:pic>
        <p:nvPicPr>
          <p:cNvPr descr="Image result for mean median mode imputation icon" id="440" name="Google Shape;440;p7"/>
          <p:cNvPicPr preferRelativeResize="0"/>
          <p:nvPr/>
        </p:nvPicPr>
        <p:blipFill rotWithShape="1">
          <a:blip r:embed="rId5">
            <a:alphaModFix/>
          </a:blip>
          <a:srcRect b="0" l="0" r="0" t="0"/>
          <a:stretch/>
        </p:blipFill>
        <p:spPr>
          <a:xfrm>
            <a:off x="424173" y="2070056"/>
            <a:ext cx="1314449" cy="985837"/>
          </a:xfrm>
          <a:prstGeom prst="rect">
            <a:avLst/>
          </a:prstGeom>
          <a:noFill/>
          <a:ln>
            <a:noFill/>
          </a:ln>
        </p:spPr>
      </p:pic>
      <p:sp>
        <p:nvSpPr>
          <p:cNvPr id="441" name="Google Shape;441;p7"/>
          <p:cNvSpPr txBox="1"/>
          <p:nvPr/>
        </p:nvSpPr>
        <p:spPr>
          <a:xfrm>
            <a:off x="1405890" y="4710452"/>
            <a:ext cx="7017907"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50"/>
              <a:buFont typeface="Calibri"/>
              <a:buNone/>
            </a:pPr>
            <a:r>
              <a:rPr lang="en-US" sz="1050" u="sng">
                <a:solidFill>
                  <a:schemeClr val="dk1"/>
                </a:solidFill>
                <a:latin typeface="Calibri"/>
                <a:ea typeface="Calibri"/>
                <a:cs typeface="Calibri"/>
                <a:sym typeface="Calibri"/>
                <a:hlinkClick r:id="rId6">
                  <a:extLst>
                    <a:ext uri="{A12FA001-AC4F-418D-AE19-62706E023703}">
                      <ahyp:hlinkClr val="tx"/>
                    </a:ext>
                  </a:extLst>
                </a:hlinkClick>
              </a:rPr>
              <a:t>https://www.kaggle.com/athi94/investigating-imputation-methods</a:t>
            </a:r>
            <a:endParaRPr sz="105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47" name="Google Shape;447;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High Value Customers</a:t>
            </a:r>
            <a:endParaRPr/>
          </a:p>
        </p:txBody>
      </p:sp>
      <p:sp>
        <p:nvSpPr>
          <p:cNvPr id="449" name="Google Shape;449;p8"/>
          <p:cNvSpPr txBox="1"/>
          <p:nvPr/>
        </p:nvSpPr>
        <p:spPr>
          <a:xfrm>
            <a:off x="364955" y="776838"/>
            <a:ext cx="8414089" cy="19082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1200">
                <a:solidFill>
                  <a:srgbClr val="FF0000"/>
                </a:solidFill>
                <a:latin typeface="Calibri"/>
                <a:ea typeface="Calibri"/>
                <a:cs typeface="Calibri"/>
                <a:sym typeface="Calibri"/>
              </a:rPr>
              <a:t>Filter high-value customers(HVC)</a:t>
            </a:r>
            <a:endParaRPr/>
          </a:p>
          <a:p>
            <a:pPr indent="-317500" lvl="0" marL="457200" marR="0" rtl="0" algn="l">
              <a:lnSpc>
                <a:spcPct val="100000"/>
              </a:lnSpc>
              <a:spcBef>
                <a:spcPts val="120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Calculate total data recharge amount</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calculate total recharge amount</a:t>
            </a:r>
            <a:endParaRPr/>
          </a:p>
          <a:p>
            <a:pPr indent="-317500" lvl="1" marL="914400" marR="0" rtl="0" algn="l">
              <a:lnSpc>
                <a:spcPct val="100000"/>
              </a:lnSpc>
              <a:spcBef>
                <a:spcPts val="0"/>
              </a:spcBef>
              <a:spcAft>
                <a:spcPts val="0"/>
              </a:spcAft>
              <a:buClr>
                <a:schemeClr val="dk1"/>
              </a:buClr>
              <a:buSzPts val="1400"/>
              <a:buFont typeface="Calibri"/>
              <a:buAutoNum type="alphaLcPeriod"/>
            </a:pPr>
            <a:r>
              <a:rPr b="0" i="0" lang="en-US" sz="1200" u="none" cap="none" strike="noStrike">
                <a:solidFill>
                  <a:schemeClr val="dk1"/>
                </a:solidFill>
                <a:latin typeface="Calibri"/>
                <a:ea typeface="Calibri"/>
                <a:cs typeface="Calibri"/>
                <a:sym typeface="Calibri"/>
              </a:rPr>
              <a:t>call recharge amount( total_rech_amt ) + data recharge amount</a:t>
            </a:r>
            <a:endParaRPr/>
          </a:p>
          <a:p>
            <a:pPr indent="-228600" lvl="1" marL="91440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Calculate average recharge done by customer in June and July</a:t>
            </a:r>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Look at the 70th percentile recharge amount</a:t>
            </a:r>
            <a:endParaRPr/>
          </a:p>
          <a:p>
            <a:pPr indent="-228600" lvl="0" marL="457200" marR="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AutoNum type="arabicPeriod"/>
            </a:pPr>
            <a:r>
              <a:rPr lang="en-US" sz="1200">
                <a:solidFill>
                  <a:schemeClr val="dk1"/>
                </a:solidFill>
                <a:latin typeface="Calibri"/>
                <a:ea typeface="Calibri"/>
                <a:cs typeface="Calibri"/>
                <a:sym typeface="Calibri"/>
              </a:rPr>
              <a:t>Retain only those customers who have recharged their mobiles with more than or equal to 70th percentile amount</a:t>
            </a:r>
            <a:endParaRPr/>
          </a:p>
        </p:txBody>
      </p:sp>
      <p:pic>
        <p:nvPicPr>
          <p:cNvPr descr="Experts Weigh in on Best Ways to Attract (and Retain) High-Value Attendees  | TSNN Trade Show News" id="450" name="Google Shape;450;p8"/>
          <p:cNvPicPr preferRelativeResize="0"/>
          <p:nvPr/>
        </p:nvPicPr>
        <p:blipFill rotWithShape="1">
          <a:blip r:embed="rId3">
            <a:alphaModFix/>
          </a:blip>
          <a:srcRect b="0" l="0" r="0" t="0"/>
          <a:stretch/>
        </p:blipFill>
        <p:spPr>
          <a:xfrm>
            <a:off x="2907081" y="2795074"/>
            <a:ext cx="3329838" cy="1908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26-09-2020</a:t>
            </a:r>
            <a:endParaRPr/>
          </a:p>
        </p:txBody>
      </p:sp>
      <p:sp>
        <p:nvSpPr>
          <p:cNvPr id="456" name="Google Shape;456;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9"/>
          <p:cNvSpPr txBox="1"/>
          <p:nvPr>
            <p:ph type="title"/>
          </p:nvPr>
        </p:nvSpPr>
        <p:spPr>
          <a:xfrm>
            <a:off x="316679" y="121966"/>
            <a:ext cx="7347136"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US"/>
              <a:t>Fundamental steps of EDA process</a:t>
            </a:r>
            <a:endParaRPr/>
          </a:p>
        </p:txBody>
      </p:sp>
      <p:pic>
        <p:nvPicPr>
          <p:cNvPr descr="Image result for exploratory data analysis" id="458" name="Google Shape;458;p9"/>
          <p:cNvPicPr preferRelativeResize="0"/>
          <p:nvPr/>
        </p:nvPicPr>
        <p:blipFill rotWithShape="1">
          <a:blip r:embed="rId3">
            <a:alphaModFix/>
          </a:blip>
          <a:srcRect b="0" l="0" r="0" t="0"/>
          <a:stretch/>
        </p:blipFill>
        <p:spPr>
          <a:xfrm>
            <a:off x="869796" y="852347"/>
            <a:ext cx="7404407" cy="37082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cp:coreProperties>
</file>