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C86-32A5-4E83-B0C9-27A4796A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320B-2DB3-44FB-ADB4-A382F3C1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191F-DA61-4C8B-BE2F-54B85B46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2EB3-C642-4E86-9E7E-64F390D4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C95F-22D1-4CDB-8AFA-5A6F8B82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C0D-D28B-4484-9C92-84C7A2E2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81139-5855-4A14-927B-ED9DE18E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26EC-ECC7-4E88-B856-9C4C2D86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6C38-A0D0-4FCB-B4AA-6755B43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6780-0BFD-42A8-AA0D-8045183B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17B80-1C69-49DE-ACC5-965ED59C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46E0-1F6C-4AC3-ADBB-30BBEDF2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2BD2-F775-4C73-9533-CB246BA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ABBE-E9A0-4B43-B152-02DFBD7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BDE2-977E-4F7D-A934-178227B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D774-8DEC-4089-8BB2-4FD8F849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2653-2371-4045-818F-A23E04D1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1DE-4E90-466A-B215-B3E31F6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866C-6A3B-45A8-98B6-59CBC0F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5670-777D-407E-9EE2-35598A6C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7382-5415-46DA-9113-BFD840D2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A448-16FF-44F7-9D69-EAC31581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0A0B-F1B5-4441-8CF7-0A472B43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3BC8-8F3D-47A0-A0F6-0B84FC4D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2973-5169-4EA7-A38E-A47A886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169C-D18E-4B9D-9A00-C5765BBD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D11A-DF40-4976-BFCB-DA01648A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97FC1-A5DE-4292-886A-2C9759E9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7C1A-6315-4ABE-94E7-8A2FE30F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29938-2C33-4225-97E8-EDEE8C0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45E0-1F2B-4A86-818F-48CBCCC3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19A6-C9EE-4210-9E73-1AD795A8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E68D-D3F7-42B8-BE5F-709022B7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F547-C630-413B-AE38-A0D6EBB16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1D49B-DFE1-4CE3-BA40-774C5AD4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57B8E-D194-4781-BD3A-ED9D50C8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115E1-C2CA-4675-99D3-A2E51CE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3B245-A2C4-49B6-BC04-DA967072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44D42-BD74-40C7-9144-190A7BC0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8CBF-E8EB-4E77-BFD6-EE4978AF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3A687-D1BD-4A81-8AC5-774F4DE8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C513C-704B-47C0-8C8B-298CFA6E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6338-2A66-42B7-A16E-83812BBC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83BE-91E2-4268-BAFC-749C65E0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0C4DF-7BEE-458F-9CCC-D3D4D162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1E1D-CCF8-4F5F-B960-FDE4F60D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BE2-ED84-4A42-A405-1D6C1AFD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9FFF-5834-4A0C-93BD-A3D90E2D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4D07E-A3F7-4F06-89A7-469B91D3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B0E7-C2F9-4AAF-8B51-A0517D4C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D9E7-4A0B-4E50-8538-DBFF50B7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5AA1-6F7F-4529-A3EC-60A80DF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76B7-A843-431F-970A-DBE9A210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2D890-0862-4CB9-A87D-D03A58070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553AC-74F4-4219-BA06-DD0B8315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AF16-57B8-4526-8DFB-7F059CE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33EC-E1D4-458E-97AB-1841D481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16C6-D368-40A2-A5FF-7A4D8FB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52B1D-63BB-4FB1-89C4-0BB2BBBF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D5EF-223A-4772-810B-92029411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AFA6-61A9-4A38-95CF-29E6D4408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ED89-6D43-4A3F-9C65-17FC3A422E5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95AB-8926-4562-A1AF-FA98EF5DD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7002-10E8-400B-A646-D8784C1A7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6966-D58B-4531-9046-F3B78ACA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E4D18-E9D2-487B-A684-308FC527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2900"/>
              <a:t>CSC 3430: Algorithm Analysis and Design</a:t>
            </a:r>
            <a:br>
              <a:rPr lang="en-US" sz="2900"/>
            </a:br>
            <a:r>
              <a:rPr lang="en-US" sz="2900"/>
              <a:t>Final Exam Study Guide</a:t>
            </a:r>
            <a:br>
              <a:rPr lang="en-US" sz="2900"/>
            </a:br>
            <a:r>
              <a:rPr lang="en-US" sz="2900"/>
              <a:t>Example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3B060-9F44-431A-BABC-63D8F9D5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Chandler Stevens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One Does Not Simply Traverse A Graph (Problem)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A3B8-D080-4E9A-8FAF-08E59E5C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the unweighted, undirected graph on the next slide:</a:t>
            </a:r>
          </a:p>
          <a:p>
            <a:r>
              <a:rPr lang="en-US" dirty="0"/>
              <a:t>Find the BFS tree/forest and the DFS tree/forest both starting from vertex "The Shire."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1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Exercise 3: One Does Not Simply Traverse A Graph (Graph)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2A0B42-C0B7-469A-8621-CF2DF813C0C0}"/>
              </a:ext>
            </a:extLst>
          </p:cNvPr>
          <p:cNvPicPr/>
          <p:nvPr/>
        </p:nvPicPr>
        <p:blipFill rotWithShape="1">
          <a:blip r:embed="rId2"/>
          <a:srcRect l="23" r="1624" b="1"/>
          <a:stretch/>
        </p:blipFill>
        <p:spPr bwMode="auto">
          <a:xfrm>
            <a:off x="363985" y="576072"/>
            <a:ext cx="6986726" cy="552297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Exercise 3: One Does Not Simply Traverse A Graph (BFS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B85B7-6FBD-4B56-B6A6-A21ABAF2C64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 b="957"/>
          <a:stretch/>
        </p:blipFill>
        <p:spPr bwMode="auto">
          <a:xfrm>
            <a:off x="545238" y="774440"/>
            <a:ext cx="7608304" cy="5490207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000"/>
              <a:t>Exercise 3: One Does Not Simply Traverse A Graph (BFS Steps)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71AE2-E27E-4714-8ADB-536B74CB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/>
              <a:t>The Shire -&gt; (Isengard and Bree)</a:t>
            </a:r>
          </a:p>
          <a:p>
            <a:r>
              <a:rPr lang="en-US" sz="2000"/>
              <a:t>Isengard -&gt; (Rohan and Moria)</a:t>
            </a:r>
          </a:p>
          <a:p>
            <a:r>
              <a:rPr lang="en-US" sz="2000"/>
              <a:t>Bree -&gt; (Weathertop)</a:t>
            </a:r>
          </a:p>
          <a:p>
            <a:r>
              <a:rPr lang="en-US" sz="2000"/>
              <a:t>Rohan -&gt; (Dead Marshes, Helm’s Deep, and Edoras)</a:t>
            </a:r>
          </a:p>
          <a:p>
            <a:r>
              <a:rPr lang="en-US" sz="2000"/>
              <a:t>Moria -&gt; (Rivendell)</a:t>
            </a:r>
          </a:p>
          <a:p>
            <a:r>
              <a:rPr lang="en-US" sz="2000"/>
              <a:t>Dead Marshes -&gt; (Mordor)</a:t>
            </a:r>
          </a:p>
          <a:p>
            <a:r>
              <a:rPr lang="en-US" sz="2000"/>
              <a:t>Helm’s Deep -&gt; (Gondor)</a:t>
            </a:r>
          </a:p>
          <a:p>
            <a:r>
              <a:rPr lang="en-US" sz="2000"/>
              <a:t>Edoras -&gt; (Minas Tirith)</a:t>
            </a:r>
          </a:p>
          <a:p>
            <a:r>
              <a:rPr lang="en-US" sz="2000"/>
              <a:t>Mordor -&gt; (Osgiliath)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5826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Exercise 3: One Does Not Simply Traverse A Graph (DFS Solution)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179C-1EC4-496F-A7A4-16B6C90E20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" b="1311"/>
          <a:stretch/>
        </p:blipFill>
        <p:spPr bwMode="auto">
          <a:xfrm>
            <a:off x="545238" y="765110"/>
            <a:ext cx="7608304" cy="5499538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000"/>
              <a:t>Exercise 3: One Does Not Simply Traverse A Graph (DFS Steps)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44022-47C2-48DC-A76B-DB952968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436636" cy="438258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Shire -&gt; Isengard -&gt; Rohan -&gt; </a:t>
            </a:r>
            <a:r>
              <a:rPr lang="en-US" sz="2000" dirty="0" err="1"/>
              <a:t>Moria</a:t>
            </a:r>
            <a:r>
              <a:rPr lang="en-US" sz="2000" dirty="0"/>
              <a:t> -&gt; </a:t>
            </a:r>
            <a:r>
              <a:rPr lang="en-US" sz="2000" dirty="0" err="1"/>
              <a:t>Weathertop</a:t>
            </a:r>
            <a:endParaRPr lang="en-US" sz="2000" dirty="0"/>
          </a:p>
          <a:p>
            <a:r>
              <a:rPr lang="en-US" sz="2000" dirty="0" err="1"/>
              <a:t>Weathertop</a:t>
            </a:r>
            <a:r>
              <a:rPr lang="en-US" sz="2000" dirty="0"/>
              <a:t> -&gt; Bree</a:t>
            </a:r>
          </a:p>
          <a:p>
            <a:r>
              <a:rPr lang="en-US" sz="2000" dirty="0" err="1"/>
              <a:t>Weathertop</a:t>
            </a:r>
            <a:r>
              <a:rPr lang="en-US" sz="2000" dirty="0"/>
              <a:t> -&gt; Rivendell -&gt; Dead Marshes -&gt; Mordor -&gt; Osgiliath -&gt; Minas Tirith -&gt; Gondor -&gt; Helm’s Deep -&gt; </a:t>
            </a:r>
            <a:r>
              <a:rPr lang="en-US" sz="2000" dirty="0" err="1"/>
              <a:t>Edoras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The Dijkstra Run (Problem)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A3B8-D080-4E9A-8FAF-08E59E5C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the weighted, directed graph on the next slide:</a:t>
            </a:r>
          </a:p>
          <a:p>
            <a:r>
              <a:rPr lang="en-US" dirty="0"/>
              <a:t>Find the shortest path from vertex "Kessel" to vertex "Oba </a:t>
            </a:r>
            <a:r>
              <a:rPr lang="en-US" dirty="0" err="1"/>
              <a:t>Diah</a:t>
            </a:r>
            <a:r>
              <a:rPr lang="en-US" dirty="0"/>
              <a:t>" using Dijkstra's algorithm.</a:t>
            </a:r>
          </a:p>
          <a:p>
            <a:endParaRPr lang="en-US" dirty="0"/>
          </a:p>
          <a:p>
            <a:r>
              <a:rPr lang="en-US" dirty="0"/>
              <a:t>Weights provided are given in parsecs, a unit used to measure astronomical distances.</a:t>
            </a:r>
          </a:p>
          <a:p>
            <a:r>
              <a:rPr lang="en-US" dirty="0"/>
              <a:t>Labels are provided at each vertex for better convenience while running Dijkstra's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0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Exercise 1: The Dijkstra Run (Graph)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7613DD-5395-460D-9258-0FFAF20E2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6" r="-505"/>
          <a:stretch/>
        </p:blipFill>
        <p:spPr>
          <a:xfrm>
            <a:off x="-3048" y="576072"/>
            <a:ext cx="7560843" cy="5522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Exercise 1: The Dijkstra Run (Solution)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7E4EC7-D643-4545-ADC2-35F101C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/>
              <a:t>Han Solo's record-breaking flight through the Kessel Run followed this route:</a:t>
            </a:r>
          </a:p>
          <a:p>
            <a:r>
              <a:rPr lang="en-US" sz="2200"/>
              <a:t>Kessel (A) -&gt; 2 -&gt; The Maw (G) -&gt; 5 -&gt; The Channel (H) -&gt; 5 -&gt; Oba Diah (I)</a:t>
            </a:r>
          </a:p>
          <a:p>
            <a:endParaRPr lang="en-US" sz="2200"/>
          </a:p>
          <a:p>
            <a:r>
              <a:rPr lang="en-US" sz="2200"/>
              <a:t>This path resulted in a total travel distance of about 12 parsecs.</a:t>
            </a:r>
          </a:p>
        </p:txBody>
      </p:sp>
    </p:spTree>
    <p:extLst>
      <p:ext uri="{BB962C8B-B14F-4D97-AF65-F5344CB8AC3E}">
        <p14:creationId xmlns:p14="http://schemas.microsoft.com/office/powerpoint/2010/main" val="25798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1: The Dijkstra Run (Steps)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8462B00-087B-47EC-A8E5-2F494056E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441530"/>
              </p:ext>
            </p:extLst>
          </p:nvPr>
        </p:nvGraphicFramePr>
        <p:xfrm>
          <a:off x="545238" y="1601544"/>
          <a:ext cx="7608309" cy="3725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96">
                  <a:extLst>
                    <a:ext uri="{9D8B030D-6E8A-4147-A177-3AD203B41FA5}">
                      <a16:colId xmlns:a16="http://schemas.microsoft.com/office/drawing/2014/main" val="436042540"/>
                    </a:ext>
                  </a:extLst>
                </a:gridCol>
                <a:gridCol w="896828">
                  <a:extLst>
                    <a:ext uri="{9D8B030D-6E8A-4147-A177-3AD203B41FA5}">
                      <a16:colId xmlns:a16="http://schemas.microsoft.com/office/drawing/2014/main" val="1378951622"/>
                    </a:ext>
                  </a:extLst>
                </a:gridCol>
                <a:gridCol w="321487">
                  <a:extLst>
                    <a:ext uri="{9D8B030D-6E8A-4147-A177-3AD203B41FA5}">
                      <a16:colId xmlns:a16="http://schemas.microsoft.com/office/drawing/2014/main" val="1610435228"/>
                    </a:ext>
                  </a:extLst>
                </a:gridCol>
                <a:gridCol w="314986">
                  <a:extLst>
                    <a:ext uri="{9D8B030D-6E8A-4147-A177-3AD203B41FA5}">
                      <a16:colId xmlns:a16="http://schemas.microsoft.com/office/drawing/2014/main" val="1422649337"/>
                    </a:ext>
                  </a:extLst>
                </a:gridCol>
                <a:gridCol w="451508">
                  <a:extLst>
                    <a:ext uri="{9D8B030D-6E8A-4147-A177-3AD203B41FA5}">
                      <a16:colId xmlns:a16="http://schemas.microsoft.com/office/drawing/2014/main" val="1448297075"/>
                    </a:ext>
                  </a:extLst>
                </a:gridCol>
                <a:gridCol w="802563">
                  <a:extLst>
                    <a:ext uri="{9D8B030D-6E8A-4147-A177-3AD203B41FA5}">
                      <a16:colId xmlns:a16="http://schemas.microsoft.com/office/drawing/2014/main" val="2829170438"/>
                    </a:ext>
                  </a:extLst>
                </a:gridCol>
                <a:gridCol w="472636">
                  <a:extLst>
                    <a:ext uri="{9D8B030D-6E8A-4147-A177-3AD203B41FA5}">
                      <a16:colId xmlns:a16="http://schemas.microsoft.com/office/drawing/2014/main" val="3921627310"/>
                    </a:ext>
                  </a:extLst>
                </a:gridCol>
                <a:gridCol w="480762">
                  <a:extLst>
                    <a:ext uri="{9D8B030D-6E8A-4147-A177-3AD203B41FA5}">
                      <a16:colId xmlns:a16="http://schemas.microsoft.com/office/drawing/2014/main" val="2931117140"/>
                    </a:ext>
                  </a:extLst>
                </a:gridCol>
                <a:gridCol w="480762">
                  <a:extLst>
                    <a:ext uri="{9D8B030D-6E8A-4147-A177-3AD203B41FA5}">
                      <a16:colId xmlns:a16="http://schemas.microsoft.com/office/drawing/2014/main" val="2376477394"/>
                    </a:ext>
                  </a:extLst>
                </a:gridCol>
                <a:gridCol w="472635">
                  <a:extLst>
                    <a:ext uri="{9D8B030D-6E8A-4147-A177-3AD203B41FA5}">
                      <a16:colId xmlns:a16="http://schemas.microsoft.com/office/drawing/2014/main" val="3695087547"/>
                    </a:ext>
                  </a:extLst>
                </a:gridCol>
                <a:gridCol w="466135">
                  <a:extLst>
                    <a:ext uri="{9D8B030D-6E8A-4147-A177-3AD203B41FA5}">
                      <a16:colId xmlns:a16="http://schemas.microsoft.com/office/drawing/2014/main" val="1588745209"/>
                    </a:ext>
                  </a:extLst>
                </a:gridCol>
                <a:gridCol w="487263">
                  <a:extLst>
                    <a:ext uri="{9D8B030D-6E8A-4147-A177-3AD203B41FA5}">
                      <a16:colId xmlns:a16="http://schemas.microsoft.com/office/drawing/2014/main" val="1937895843"/>
                    </a:ext>
                  </a:extLst>
                </a:gridCol>
                <a:gridCol w="480762">
                  <a:extLst>
                    <a:ext uri="{9D8B030D-6E8A-4147-A177-3AD203B41FA5}">
                      <a16:colId xmlns:a16="http://schemas.microsoft.com/office/drawing/2014/main" val="3994345940"/>
                    </a:ext>
                  </a:extLst>
                </a:gridCol>
                <a:gridCol w="469386">
                  <a:extLst>
                    <a:ext uri="{9D8B030D-6E8A-4147-A177-3AD203B41FA5}">
                      <a16:colId xmlns:a16="http://schemas.microsoft.com/office/drawing/2014/main" val="184418920"/>
                    </a:ext>
                  </a:extLst>
                </a:gridCol>
              </a:tblGrid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 - 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D[v]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D[u] + G.w(u, v)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D[B]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D[C]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D[D]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D[E]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D[F]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D[G]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D[H]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D[I]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481077502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B, C, D, E, F, G,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+ 5 = 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366598655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C, D, E, F, G,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+ 4 = 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2838485854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C, D, E, F,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+ 5 = 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4276175196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D, C, E, F,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 + 2 = 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323035852"/>
                  </a:ext>
                </a:extLst>
              </a:tr>
              <a:tr h="193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C, E, F,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 + 5 = 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265359861"/>
                  </a:ext>
                </a:extLst>
              </a:tr>
              <a:tr h="193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E, F,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 + 7 = 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2840685021"/>
                  </a:ext>
                </a:extLst>
              </a:tr>
              <a:tr h="193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E, F,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 + 5 = 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1992151967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C, 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E, F,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509819221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C, H, 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E, 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 + 4 = 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1117159529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C, H, I, 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 + 5 = 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3979783402"/>
                  </a:ext>
                </a:extLst>
              </a:tr>
              <a:tr h="349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A, B, G, D, C, H, I, E, 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627" marR="60627" marT="0" marB="0" anchor="ctr"/>
                </a:tc>
                <a:extLst>
                  <a:ext uri="{0D108BD9-81ED-4DB2-BD59-A6C34878D82A}">
                    <a16:rowId xmlns:a16="http://schemas.microsoft.com/office/drawing/2014/main" val="213827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5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2: Minimally Span Where No Tree Has Spanned Before (Problem)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A3B8-D080-4E9A-8FAF-08E59E5C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the weighted, undirected graph on the next slide:</a:t>
            </a:r>
          </a:p>
          <a:p>
            <a:r>
              <a:rPr lang="en-US" dirty="0"/>
              <a:t>Find the Minimum Spanning Tree using Kruskal's algorithm.</a:t>
            </a:r>
          </a:p>
          <a:p>
            <a:endParaRPr lang="en-US" dirty="0"/>
          </a:p>
          <a:p>
            <a:r>
              <a:rPr lang="en-US" dirty="0"/>
              <a:t>Weights provided are given in light-years, a unit used to measure astronomical distances.</a:t>
            </a:r>
          </a:p>
          <a:p>
            <a:r>
              <a:rPr lang="en-US" dirty="0"/>
              <a:t>Graph is not to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3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Exercise 2: Minimally Span Where No Tree Has Spanned Before (Graph)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75ABE16-3301-4528-8863-86EF0126D0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r="4047" b="1"/>
          <a:stretch/>
        </p:blipFill>
        <p:spPr>
          <a:xfrm>
            <a:off x="509517" y="576072"/>
            <a:ext cx="6692560" cy="5522976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Exercise 2: Minimally Span Where No Tree Has Spanned Before (Solution)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7E4EC7-D643-4545-ADC2-35F101C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The Minimum Spanning Tree has a total weight of 1,292 light-years.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F5B71-8ED1-40AA-AE41-CC8B30E3022F}"/>
              </a:ext>
            </a:extLst>
          </p:cNvPr>
          <p:cNvPicPr/>
          <p:nvPr/>
        </p:nvPicPr>
        <p:blipFill rotWithShape="1">
          <a:blip r:embed="rId2"/>
          <a:srcRect l="-1114" t="-462" r="-78" b="2665"/>
          <a:stretch/>
        </p:blipFill>
        <p:spPr>
          <a:xfrm>
            <a:off x="493863" y="331868"/>
            <a:ext cx="7699075" cy="578525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E0CD-57D7-447B-AE43-20720D4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2: Minimally Span Where No Tree Has Spanned Before (Steps)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C7BD89-B2EB-4C73-A53F-0387ED725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7833"/>
              </p:ext>
            </p:extLst>
          </p:nvPr>
        </p:nvGraphicFramePr>
        <p:xfrm>
          <a:off x="545238" y="1323178"/>
          <a:ext cx="7608306" cy="4282600"/>
        </p:xfrm>
        <a:graphic>
          <a:graphicData uri="http://schemas.openxmlformats.org/drawingml/2006/table">
            <a:tbl>
              <a:tblPr firstRow="1" firstCol="1" bandRow="1"/>
              <a:tblGrid>
                <a:gridCol w="1992456">
                  <a:extLst>
                    <a:ext uri="{9D8B030D-6E8A-4147-A177-3AD203B41FA5}">
                      <a16:colId xmlns:a16="http://schemas.microsoft.com/office/drawing/2014/main" val="1144565867"/>
                    </a:ext>
                  </a:extLst>
                </a:gridCol>
                <a:gridCol w="1992456">
                  <a:extLst>
                    <a:ext uri="{9D8B030D-6E8A-4147-A177-3AD203B41FA5}">
                      <a16:colId xmlns:a16="http://schemas.microsoft.com/office/drawing/2014/main" val="2955626448"/>
                    </a:ext>
                  </a:extLst>
                </a:gridCol>
                <a:gridCol w="1992456">
                  <a:extLst>
                    <a:ext uri="{9D8B030D-6E8A-4147-A177-3AD203B41FA5}">
                      <a16:colId xmlns:a16="http://schemas.microsoft.com/office/drawing/2014/main" val="2166071412"/>
                    </a:ext>
                  </a:extLst>
                </a:gridCol>
                <a:gridCol w="1630938">
                  <a:extLst>
                    <a:ext uri="{9D8B030D-6E8A-4147-A177-3AD203B41FA5}">
                      <a16:colId xmlns:a16="http://schemas.microsoft.com/office/drawing/2014/main" val="52171338"/>
                    </a:ext>
                  </a:extLst>
                </a:gridCol>
              </a:tblGrid>
              <a:tr h="85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Vulcan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Andoria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Bajor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Cardassia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Andoria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Vulcan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065743"/>
                  </a:ext>
                </a:extLst>
              </a:tr>
              <a:tr h="85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Vulcan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Betazed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Romulus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Andoria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Romulus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Betazed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3819"/>
                  </a:ext>
                </a:extLst>
              </a:tr>
              <a:tr h="85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Bajor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Ferenginar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Cardassia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Bajor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Betazed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650462"/>
                  </a:ext>
                </a:extLst>
              </a:tr>
              <a:tr h="85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Ferenginar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Cardassia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Vulcan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Kronos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Ferenginar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Romulus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Andoria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Kronos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13880"/>
                  </a:ext>
                </a:extLst>
              </a:tr>
              <a:tr h="85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Tholia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Cardassia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Bajor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Tholia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Betazed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Tholia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510" marR="995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5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2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CSC 3430: Algorithm Analysis and Design Final Exam Study Guide Example Exercises</vt:lpstr>
      <vt:lpstr>Exercise 1: The Dijkstra Run (Problem)</vt:lpstr>
      <vt:lpstr>Exercise 1: The Dijkstra Run (Graph)</vt:lpstr>
      <vt:lpstr>Exercise 1: The Dijkstra Run (Solution)</vt:lpstr>
      <vt:lpstr>Exercise 1: The Dijkstra Run (Steps)</vt:lpstr>
      <vt:lpstr>Exercise 2: Minimally Span Where No Tree Has Spanned Before (Problem)</vt:lpstr>
      <vt:lpstr>Exercise 2: Minimally Span Where No Tree Has Spanned Before (Graph)</vt:lpstr>
      <vt:lpstr>Exercise 2: Minimally Span Where No Tree Has Spanned Before (Solution)</vt:lpstr>
      <vt:lpstr>Exercise 2: Minimally Span Where No Tree Has Spanned Before (Steps)</vt:lpstr>
      <vt:lpstr>Exercise 3: One Does Not Simply Traverse A Graph (Problem)</vt:lpstr>
      <vt:lpstr>Exercise 3: One Does Not Simply Traverse A Graph (Graph)</vt:lpstr>
      <vt:lpstr>Exercise 3: One Does Not Simply Traverse A Graph (BFS Solution)</vt:lpstr>
      <vt:lpstr>Exercise 3: One Does Not Simply Traverse A Graph (BFS Steps)</vt:lpstr>
      <vt:lpstr>Exercise 3: One Does Not Simply Traverse A Graph (DFS Solution)</vt:lpstr>
      <vt:lpstr>Exercise 3: One Does Not Simply Traverse A Graph (DFS Steps)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3430: Algorithm Analysis and Design Final Exam Study Guide Example Exercises</dc:title>
  <dc:creator>Chandler Stevens</dc:creator>
  <cp:lastModifiedBy>Chandler Stevens</cp:lastModifiedBy>
  <cp:revision>1</cp:revision>
  <dcterms:created xsi:type="dcterms:W3CDTF">2020-03-06T22:55:31Z</dcterms:created>
  <dcterms:modified xsi:type="dcterms:W3CDTF">2020-03-06T22:55:42Z</dcterms:modified>
</cp:coreProperties>
</file>