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58" r:id="rId4"/>
    <p:sldId id="264" r:id="rId5"/>
    <p:sldId id="265" r:id="rId6"/>
    <p:sldId id="259" r:id="rId7"/>
    <p:sldId id="261" r:id="rId8"/>
    <p:sldId id="263"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811033"/>
    <a:srgbClr val="EFE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6E211-B342-C948-BB13-1A96627627B8}" v="5" dt="2019-05-30T18:01:33.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4606"/>
  </p:normalViewPr>
  <p:slideViewPr>
    <p:cSldViewPr snapToGrid="0" snapToObjects="1">
      <p:cViewPr varScale="1">
        <p:scale>
          <a:sx n="46" d="100"/>
          <a:sy n="46" d="100"/>
        </p:scale>
        <p:origin x="48"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A110-1C63-294C-8D63-228E434952D6}" type="datetimeFigureOut">
              <a:rPr lang="en-US" smtClean="0"/>
              <a:t>6/4/2019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17A2D-2A99-C643-B439-FFC145EC531D}" type="slidenum">
              <a:rPr lang="en-US" smtClean="0"/>
              <a:t>‹#›</a:t>
            </a:fld>
            <a:endParaRPr lang="en-US"/>
          </a:p>
        </p:txBody>
      </p:sp>
    </p:spTree>
    <p:extLst>
      <p:ext uri="{BB962C8B-B14F-4D97-AF65-F5344CB8AC3E}">
        <p14:creationId xmlns:p14="http://schemas.microsoft.com/office/powerpoint/2010/main" val="97963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37891" b="15516"/>
          <a:stretch/>
        </p:blipFill>
        <p:spPr>
          <a:xfrm>
            <a:off x="0" y="0"/>
            <a:ext cx="12192000" cy="3788229"/>
          </a:xfrm>
          <a:prstGeom prst="rect">
            <a:avLst/>
          </a:prstGeom>
        </p:spPr>
      </p:pic>
      <p:sp>
        <p:nvSpPr>
          <p:cNvPr id="2" name="Title 1"/>
          <p:cNvSpPr>
            <a:spLocks noGrp="1"/>
          </p:cNvSpPr>
          <p:nvPr>
            <p:ph type="ctrTitle"/>
          </p:nvPr>
        </p:nvSpPr>
        <p:spPr>
          <a:xfrm>
            <a:off x="1524000" y="582691"/>
            <a:ext cx="9144000" cy="1976885"/>
          </a:xfrm>
        </p:spPr>
        <p:txBody>
          <a:bodyPr anchor="ctr">
            <a:normAutofit/>
          </a:bodyPr>
          <a:lstStyle>
            <a:lvl1pPr algn="ctr">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2716093"/>
            <a:ext cx="9144000" cy="740542"/>
          </a:xfrm>
        </p:spPr>
        <p:txBody>
          <a:bodyPr/>
          <a:lstStyle>
            <a:lvl1pPr marL="0" indent="0" algn="ctr">
              <a:buNone/>
              <a:defRPr sz="2400" b="0">
                <a:solidFill>
                  <a:schemeClr val="bg2"/>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1053482" y="196056"/>
            <a:ext cx="930238" cy="365125"/>
          </a:xfrm>
          <a:prstGeom prst="rect">
            <a:avLst/>
          </a:prstGeom>
        </p:spPr>
        <p:txBody>
          <a:bodyPr/>
          <a:lstStyle>
            <a:lvl1pPr algn="r">
              <a:defRPr sz="1200" b="0">
                <a:solidFill>
                  <a:schemeClr val="bg2"/>
                </a:solidFill>
                <a:latin typeface="Arial" charset="0"/>
                <a:ea typeface="Arial" charset="0"/>
                <a:cs typeface="Arial" charset="0"/>
              </a:defRPr>
            </a:lvl1pPr>
          </a:lstStyle>
          <a:p>
            <a:fld id="{77098C93-7A57-3A4F-8241-EAFF38A956B5}" type="datetimeFigureOut">
              <a:rPr lang="en-US" smtClean="0"/>
              <a:pPr/>
              <a:t>6/4/2019</a:t>
            </a:fld>
            <a:endParaRPr lang="en-US" dirty="0"/>
          </a:p>
        </p:txBody>
      </p:sp>
      <p:sp>
        <p:nvSpPr>
          <p:cNvPr id="10" name="Rectangle 9"/>
          <p:cNvSpPr/>
          <p:nvPr userDrawn="1"/>
        </p:nvSpPr>
        <p:spPr>
          <a:xfrm>
            <a:off x="0" y="59436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39011" y="5944841"/>
            <a:ext cx="10113978" cy="646331"/>
          </a:xfrm>
          <a:prstGeom prst="rect">
            <a:avLst/>
          </a:prstGeom>
          <a:noFill/>
        </p:spPr>
        <p:txBody>
          <a:bodyPr wrap="square" rtlCol="0">
            <a:spAutoFit/>
          </a:bodyPr>
          <a:lstStyle/>
          <a:p>
            <a:pPr algn="ctr">
              <a:lnSpc>
                <a:spcPct val="150000"/>
              </a:lnSpc>
            </a:pPr>
            <a:r>
              <a:rPr lang="en-US" sz="1200" b="1" spc="600" dirty="0">
                <a:solidFill>
                  <a:schemeClr val="accent4"/>
                </a:solidFill>
                <a:latin typeface="Arial" charset="0"/>
                <a:ea typeface="Arial" charset="0"/>
                <a:cs typeface="Arial" charset="0"/>
              </a:rPr>
              <a:t>NATIONALLY RANKED</a:t>
            </a:r>
          </a:p>
          <a:p>
            <a:pPr algn="ctr">
              <a:lnSpc>
                <a:spcPct val="150000"/>
              </a:lnSpc>
            </a:pPr>
            <a:r>
              <a:rPr lang="en-US" sz="1200" spc="0" dirty="0">
                <a:solidFill>
                  <a:srgbClr val="777777"/>
                </a:solidFill>
                <a:latin typeface="Arial" charset="0"/>
                <a:ea typeface="Arial" charset="0"/>
                <a:cs typeface="Arial" charset="0"/>
              </a:rPr>
              <a:t>SPU</a:t>
            </a:r>
            <a:r>
              <a:rPr lang="en-US" sz="1200" spc="0" baseline="0" dirty="0">
                <a:solidFill>
                  <a:srgbClr val="777777"/>
                </a:solidFill>
                <a:latin typeface="Arial" charset="0"/>
                <a:ea typeface="Arial" charset="0"/>
                <a:cs typeface="Arial" charset="0"/>
              </a:rPr>
              <a:t> is the only private university in the Pacific Northwest to make </a:t>
            </a:r>
            <a:r>
              <a:rPr lang="en-US" sz="1200" i="1" spc="0" baseline="0" dirty="0">
                <a:solidFill>
                  <a:srgbClr val="777777"/>
                </a:solidFill>
                <a:latin typeface="Arial" charset="0"/>
                <a:ea typeface="Arial" charset="0"/>
                <a:cs typeface="Arial" charset="0"/>
              </a:rPr>
              <a:t>U.S. News &amp; World Report’s</a:t>
            </a:r>
            <a:r>
              <a:rPr lang="en-US" sz="1200" spc="0" baseline="0" dirty="0">
                <a:solidFill>
                  <a:srgbClr val="777777"/>
                </a:solidFill>
                <a:latin typeface="Arial" charset="0"/>
                <a:ea typeface="Arial" charset="0"/>
                <a:cs typeface="Arial" charset="0"/>
              </a:rPr>
              <a:t> 2018 “Best National Universities” list.</a:t>
            </a:r>
            <a:endParaRPr lang="en-US" sz="1200" spc="0" dirty="0">
              <a:solidFill>
                <a:srgbClr val="777777"/>
              </a:solidFill>
              <a:latin typeface="Arial" charset="0"/>
              <a:ea typeface="Arial" charset="0"/>
              <a:cs typeface="Arial" charset="0"/>
            </a:endParaRPr>
          </a:p>
        </p:txBody>
      </p:sp>
      <p:pic>
        <p:nvPicPr>
          <p:cNvPr id="9" name="Picture 8"/>
          <p:cNvPicPr>
            <a:picLocks noChangeAspect="1"/>
          </p:cNvPicPr>
          <p:nvPr userDrawn="1"/>
        </p:nvPicPr>
        <p:blipFill>
          <a:blip r:embed="rId3"/>
          <a:stretch>
            <a:fillRect/>
          </a:stretch>
        </p:blipFill>
        <p:spPr>
          <a:xfrm>
            <a:off x="4767442" y="4180737"/>
            <a:ext cx="2657117" cy="137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4223" b="10133"/>
          <a:stretch/>
        </p:blipFill>
        <p:spPr>
          <a:xfrm>
            <a:off x="0" y="0"/>
            <a:ext cx="12192000" cy="6146800"/>
          </a:xfrm>
          <a:prstGeom prst="rect">
            <a:avLst/>
          </a:prstGeom>
        </p:spPr>
      </p:pic>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sp>
        <p:nvSpPr>
          <p:cNvPr id="9" name="Rectangle 8"/>
          <p:cNvSpPr/>
          <p:nvPr userDrawn="1"/>
        </p:nvSpPr>
        <p:spPr>
          <a:xfrm>
            <a:off x="7680728" y="0"/>
            <a:ext cx="3791531"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7848600" y="457199"/>
            <a:ext cx="3448050" cy="3890035"/>
          </a:xfrm>
        </p:spPr>
        <p:txBody>
          <a:bodyPr anchor="ctr">
            <a:normAutofit/>
          </a:bodyPr>
          <a:lstStyle>
            <a:lvl1pPr>
              <a:defRPr sz="40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7848600" y="4605667"/>
            <a:ext cx="3448050" cy="673101"/>
          </a:xfrm>
        </p:spPr>
        <p:txBody>
          <a:bodyPr>
            <a:no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03"/>
          <a:stretch/>
        </p:blipFill>
        <p:spPr>
          <a:xfrm>
            <a:off x="0" y="0"/>
            <a:ext cx="12192000" cy="6858000"/>
          </a:xfrm>
          <a:prstGeom prst="rect">
            <a:avLst/>
          </a:prstGeom>
        </p:spPr>
      </p:pic>
      <p:sp>
        <p:nvSpPr>
          <p:cNvPr id="4" name="Title 1"/>
          <p:cNvSpPr>
            <a:spLocks noGrp="1"/>
          </p:cNvSpPr>
          <p:nvPr>
            <p:ph type="title"/>
          </p:nvPr>
        </p:nvSpPr>
        <p:spPr>
          <a:xfrm>
            <a:off x="831850" y="722643"/>
            <a:ext cx="10515600" cy="2852737"/>
          </a:xfrm>
        </p:spPr>
        <p:txBody>
          <a:bodyPr anchor="ctr"/>
          <a:lstStyle>
            <a:lvl1pPr>
              <a:defRPr sz="5400" b="0">
                <a:solidFill>
                  <a:schemeClr val="bg1"/>
                </a:solidFill>
              </a:defRPr>
            </a:lvl1pPr>
          </a:lstStyle>
          <a:p>
            <a:r>
              <a:rPr lang="en-US"/>
              <a:t>Click to edit Master title style</a:t>
            </a:r>
            <a:endParaRPr lang="en-US" dirty="0"/>
          </a:p>
        </p:txBody>
      </p:sp>
      <p:grpSp>
        <p:nvGrpSpPr>
          <p:cNvPr id="9" name="Group 8"/>
          <p:cNvGrpSpPr/>
          <p:nvPr userDrawn="1"/>
        </p:nvGrpSpPr>
        <p:grpSpPr>
          <a:xfrm>
            <a:off x="0" y="4572000"/>
            <a:ext cx="12192000" cy="2286000"/>
            <a:chOff x="0" y="4093739"/>
            <a:chExt cx="12192000" cy="2286000"/>
          </a:xfrm>
        </p:grpSpPr>
        <p:sp>
          <p:nvSpPr>
            <p:cNvPr id="10" name="Rectangle 9"/>
            <p:cNvSpPr/>
            <p:nvPr userDrawn="1"/>
          </p:nvSpPr>
          <p:spPr>
            <a:xfrm>
              <a:off x="0" y="4093739"/>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stretch>
              <a:fillRect/>
            </a:stretch>
          </p:blipFill>
          <p:spPr>
            <a:xfrm>
              <a:off x="4953000" y="4646724"/>
              <a:ext cx="2286000" cy="1180030"/>
            </a:xfrm>
            <a:prstGeom prst="rect">
              <a:avLst/>
            </a:prstGeom>
          </p:spPr>
        </p:pic>
      </p:grpSp>
    </p:spTree>
    <p:extLst>
      <p:ext uri="{BB962C8B-B14F-4D97-AF65-F5344CB8AC3E}">
        <p14:creationId xmlns:p14="http://schemas.microsoft.com/office/powerpoint/2010/main" val="116789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6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6/4/2019</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infographic">
    <p:spTree>
      <p:nvGrpSpPr>
        <p:cNvPr id="1" name=""/>
        <p:cNvGrpSpPr/>
        <p:nvPr/>
      </p:nvGrpSpPr>
      <p:grpSpPr>
        <a:xfrm>
          <a:off x="0" y="0"/>
          <a:ext cx="0" cy="0"/>
          <a:chOff x="0" y="0"/>
          <a:chExt cx="0" cy="0"/>
        </a:xfrm>
      </p:grpSpPr>
      <p:sp>
        <p:nvSpPr>
          <p:cNvPr id="11" name="Oval 10"/>
          <p:cNvSpPr/>
          <p:nvPr userDrawn="1"/>
        </p:nvSpPr>
        <p:spPr>
          <a:xfrm>
            <a:off x="12065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6/4/2019</a:t>
            </a:fld>
            <a:endParaRPr lang="en-US" dirty="0"/>
          </a:p>
        </p:txBody>
      </p:sp>
      <p:sp>
        <p:nvSpPr>
          <p:cNvPr id="8" name="Content Placeholder 2"/>
          <p:cNvSpPr>
            <a:spLocks noGrp="1"/>
          </p:cNvSpPr>
          <p:nvPr>
            <p:ph sz="half" idx="13" hasCustomPrompt="1"/>
          </p:nvPr>
        </p:nvSpPr>
        <p:spPr>
          <a:xfrm>
            <a:off x="12065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10" name="Content Placeholder 2"/>
          <p:cNvSpPr>
            <a:spLocks noGrp="1"/>
          </p:cNvSpPr>
          <p:nvPr>
            <p:ph sz="half" idx="15"/>
          </p:nvPr>
        </p:nvSpPr>
        <p:spPr>
          <a:xfrm>
            <a:off x="8382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14" name="Oval 13"/>
          <p:cNvSpPr/>
          <p:nvPr userDrawn="1"/>
        </p:nvSpPr>
        <p:spPr>
          <a:xfrm>
            <a:off x="85852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489585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a:spLocks noGrp="1"/>
          </p:cNvSpPr>
          <p:nvPr>
            <p:ph sz="half" idx="16" hasCustomPrompt="1"/>
          </p:nvPr>
        </p:nvSpPr>
        <p:spPr>
          <a:xfrm>
            <a:off x="489585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4" name="Content Placeholder 2"/>
          <p:cNvSpPr>
            <a:spLocks noGrp="1"/>
          </p:cNvSpPr>
          <p:nvPr>
            <p:ph sz="half" idx="17"/>
          </p:nvPr>
        </p:nvSpPr>
        <p:spPr>
          <a:xfrm>
            <a:off x="452755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25" name="Content Placeholder 2"/>
          <p:cNvSpPr>
            <a:spLocks noGrp="1"/>
          </p:cNvSpPr>
          <p:nvPr>
            <p:ph sz="half" idx="18" hasCustomPrompt="1"/>
          </p:nvPr>
        </p:nvSpPr>
        <p:spPr>
          <a:xfrm>
            <a:off x="85852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6" name="Content Placeholder 2"/>
          <p:cNvSpPr>
            <a:spLocks noGrp="1"/>
          </p:cNvSpPr>
          <p:nvPr>
            <p:ph sz="half" idx="19"/>
          </p:nvPr>
        </p:nvSpPr>
        <p:spPr>
          <a:xfrm>
            <a:off x="82169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386027" y="6405501"/>
            <a:ext cx="270520" cy="2273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bg2"/>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6" name="Picture 5"/>
          <p:cNvPicPr>
            <a:picLocks noChangeAspect="1"/>
          </p:cNvPicPr>
          <p:nvPr userDrawn="1"/>
        </p:nvPicPr>
        <p:blipFill>
          <a:blip r:embed="rId2"/>
          <a:stretch>
            <a:fillRect/>
          </a:stretch>
        </p:blipFill>
        <p:spPr>
          <a:xfrm>
            <a:off x="384048" y="6409944"/>
            <a:ext cx="271955" cy="228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Column and Photo">
    <p:spTree>
      <p:nvGrpSpPr>
        <p:cNvPr id="1" name=""/>
        <p:cNvGrpSpPr/>
        <p:nvPr/>
      </p:nvGrpSpPr>
      <p:grpSpPr>
        <a:xfrm>
          <a:off x="0" y="0"/>
          <a:ext cx="0" cy="0"/>
          <a:chOff x="0" y="0"/>
          <a:chExt cx="0" cy="0"/>
        </a:xfrm>
      </p:grpSpPr>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normAutofit/>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8" name="Picture Placeholder 2"/>
          <p:cNvSpPr>
            <a:spLocks noGrp="1" noChangeAspect="1"/>
          </p:cNvSpPr>
          <p:nvPr>
            <p:ph type="pic" idx="12"/>
          </p:nvPr>
        </p:nvSpPr>
        <p:spPr>
          <a:xfrm>
            <a:off x="4602145" y="0"/>
            <a:ext cx="758985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14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183117"/>
            <a:ext cx="10515600" cy="1402038"/>
          </a:xfrm>
        </p:spPr>
        <p:txBody>
          <a:bodyPr/>
          <a:lstStyle>
            <a:lvl1pPr marL="0" indent="0" algn="ctr">
              <a:buNone/>
              <a:defRPr sz="24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694" b="21563"/>
          <a:stretch/>
        </p:blipFill>
        <p:spPr>
          <a:xfrm>
            <a:off x="-1" y="0"/>
            <a:ext cx="12201165" cy="6146801"/>
          </a:xfrm>
          <a:prstGeom prst="rect">
            <a:avLst/>
          </a:prstGeom>
          <a:ln>
            <a:noFill/>
          </a:ln>
        </p:spPr>
      </p:pic>
      <p:sp>
        <p:nvSpPr>
          <p:cNvPr id="10"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5092699"/>
            <a:ext cx="10515600" cy="492455"/>
          </a:xfrm>
        </p:spPr>
        <p:txBody>
          <a:bodyPr>
            <a:norm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580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4" name="Picture 3"/>
          <p:cNvPicPr>
            <a:picLocks noChangeAspect="1"/>
          </p:cNvPicPr>
          <p:nvPr userDrawn="1"/>
        </p:nvPicPr>
        <p:blipFill>
          <a:blip r:embed="rId13"/>
          <a:stretch>
            <a:fillRect/>
          </a:stretch>
        </p:blipFill>
        <p:spPr>
          <a:xfrm>
            <a:off x="386027" y="6405501"/>
            <a:ext cx="270520" cy="227394"/>
          </a:xfrm>
          <a:prstGeom prst="rect">
            <a:avLst/>
          </a:prstGeom>
        </p:spPr>
      </p:pic>
    </p:spTree>
    <p:extLst>
      <p:ext uri="{BB962C8B-B14F-4D97-AF65-F5344CB8AC3E}">
        <p14:creationId xmlns:p14="http://schemas.microsoft.com/office/powerpoint/2010/main" val="286217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6" r:id="rId4"/>
    <p:sldLayoutId id="2147483684" r:id="rId5"/>
    <p:sldLayoutId id="2147483687" r:id="rId6"/>
    <p:sldLayoutId id="2147483685" r:id="rId7"/>
    <p:sldLayoutId id="2147483675" r:id="rId8"/>
    <p:sldLayoutId id="2147483688" r:id="rId9"/>
    <p:sldLayoutId id="2147483689" r:id="rId10"/>
    <p:sldLayoutId id="2147483690" r:id="rId11"/>
  </p:sldLayoutIdLst>
  <p:txStyles>
    <p:titleStyle>
      <a:lvl1pPr algn="ctr" defTabSz="914400" rtl="0" eaLnBrk="1" latinLnBrk="0" hangingPunct="1">
        <a:lnSpc>
          <a:spcPct val="90000"/>
        </a:lnSpc>
        <a:spcBef>
          <a:spcPct val="0"/>
        </a:spcBef>
        <a:buNone/>
        <a:defRPr sz="3600" b="0" kern="1200" spc="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lumMod val="65000"/>
              <a:lumOff val="3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lumMod val="65000"/>
              <a:lumOff val="3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Final Assignment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3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4BFE-8EA2-0A4C-B783-E0394574A560}"/>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23ECF87-6CCA-0D4B-B3A1-FE423CC99607}"/>
              </a:ext>
            </a:extLst>
          </p:cNvPr>
          <p:cNvSpPr>
            <a:spLocks noGrp="1"/>
          </p:cNvSpPr>
          <p:nvPr>
            <p:ph idx="1"/>
          </p:nvPr>
        </p:nvSpPr>
        <p:spPr/>
        <p:txBody>
          <a:bodyPr>
            <a:normAutofit fontScale="77500" lnSpcReduction="20000"/>
          </a:bodyPr>
          <a:lstStyle/>
          <a:p>
            <a:r>
              <a:rPr lang="en-US" dirty="0"/>
              <a:t>I will download all your repositories, and then upload them into Leia.</a:t>
            </a:r>
          </a:p>
          <a:p>
            <a:r>
              <a:rPr lang="en-US" dirty="0"/>
              <a:t>For each folder (repo)</a:t>
            </a:r>
          </a:p>
          <a:p>
            <a:r>
              <a:rPr lang="en-US" dirty="0"/>
              <a:t>	</a:t>
            </a:r>
            <a:r>
              <a:rPr lang="en-US" dirty="0" err="1"/>
              <a:t>npm</a:t>
            </a:r>
            <a:r>
              <a:rPr lang="en-US" dirty="0"/>
              <a:t> install</a:t>
            </a:r>
          </a:p>
          <a:p>
            <a:r>
              <a:rPr lang="en-US" dirty="0"/>
              <a:t>	</a:t>
            </a:r>
            <a:r>
              <a:rPr lang="en-US" dirty="0" err="1"/>
              <a:t>nodejs</a:t>
            </a:r>
            <a:r>
              <a:rPr lang="en-US" dirty="0"/>
              <a:t> </a:t>
            </a:r>
            <a:r>
              <a:rPr lang="en-US" dirty="0" err="1"/>
              <a:t>app.js</a:t>
            </a:r>
            <a:endParaRPr lang="en-US" dirty="0"/>
          </a:p>
          <a:p>
            <a:endParaRPr lang="en-US" dirty="0"/>
          </a:p>
          <a:p>
            <a:r>
              <a:rPr lang="en-US" dirty="0"/>
              <a:t>Open a browser</a:t>
            </a:r>
          </a:p>
          <a:p>
            <a:r>
              <a:rPr lang="en-US" dirty="0"/>
              <a:t>	Test all pages</a:t>
            </a:r>
          </a:p>
          <a:p>
            <a:endParaRPr lang="en-US" dirty="0"/>
          </a:p>
          <a:p>
            <a:r>
              <a:rPr lang="en-US" dirty="0"/>
              <a:t>Open Postman</a:t>
            </a:r>
          </a:p>
          <a:p>
            <a:r>
              <a:rPr lang="en-US" dirty="0"/>
              <a:t>	Test API</a:t>
            </a:r>
          </a:p>
          <a:p>
            <a:endParaRPr lang="en-US" dirty="0"/>
          </a:p>
          <a:p>
            <a:r>
              <a:rPr lang="en-US" dirty="0"/>
              <a:t>Open Atom</a:t>
            </a:r>
          </a:p>
          <a:p>
            <a:r>
              <a:rPr lang="en-US" dirty="0"/>
              <a:t>	Check code</a:t>
            </a:r>
          </a:p>
        </p:txBody>
      </p:sp>
    </p:spTree>
    <p:extLst>
      <p:ext uri="{BB962C8B-B14F-4D97-AF65-F5344CB8AC3E}">
        <p14:creationId xmlns:p14="http://schemas.microsoft.com/office/powerpoint/2010/main" val="12230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Build the back end of an application:</a:t>
            </a:r>
          </a:p>
          <a:p>
            <a:pPr marL="1028700" lvl="1" indent="-342900"/>
            <a:r>
              <a:rPr lang="en-US" dirty="0"/>
              <a:t>Work with routers</a:t>
            </a:r>
          </a:p>
          <a:p>
            <a:pPr marL="1028700" lvl="1" indent="-342900"/>
            <a:r>
              <a:rPr lang="en-US" dirty="0"/>
              <a:t>Work with static content</a:t>
            </a:r>
          </a:p>
          <a:p>
            <a:pPr marL="1028700" lvl="1" indent="-342900"/>
            <a:r>
              <a:rPr lang="en-US" dirty="0"/>
              <a:t>Work with models</a:t>
            </a:r>
          </a:p>
          <a:p>
            <a:pPr marL="1028700" lvl="1" indent="-342900"/>
            <a:r>
              <a:rPr lang="en-US" dirty="0"/>
              <a:t>Use RESTful principles*</a:t>
            </a:r>
          </a:p>
          <a:p>
            <a:pPr marL="342900" indent="-342900">
              <a:buFont typeface="Arial" panose="020B0604020202020204" pitchFamily="34" charset="0"/>
              <a:buChar char="•"/>
            </a:pPr>
            <a:r>
              <a:rPr lang="en-US" dirty="0"/>
              <a:t>Build the front end of an application:</a:t>
            </a:r>
          </a:p>
          <a:p>
            <a:pPr marL="1028700" lvl="1" indent="-342900"/>
            <a:r>
              <a:rPr lang="en-US" dirty="0"/>
              <a:t>Use bootstrap</a:t>
            </a:r>
          </a:p>
          <a:p>
            <a:pPr marL="1028700" lvl="1" indent="-342900"/>
            <a:r>
              <a:rPr lang="en-US" dirty="0"/>
              <a:t>Use </a:t>
            </a:r>
            <a:r>
              <a:rPr lang="en-US" dirty="0" err="1"/>
              <a:t>XMLHttpRequest</a:t>
            </a:r>
            <a:r>
              <a:rPr lang="en-US" dirty="0"/>
              <a:t> object</a:t>
            </a:r>
          </a:p>
          <a:p>
            <a:pPr marL="1028700" lvl="1" indent="-342900"/>
            <a:r>
              <a:rPr lang="en-US" dirty="0"/>
              <a:t>Create a client for a RESTful server</a:t>
            </a:r>
          </a:p>
          <a:p>
            <a:pPr marL="1028700" lvl="1" indent="-342900"/>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6665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C30CB-AF1B-2F45-8765-035EC5E6C383}"/>
              </a:ext>
            </a:extLst>
          </p:cNvPr>
          <p:cNvSpPr>
            <a:spLocks noGrp="1"/>
          </p:cNvSpPr>
          <p:nvPr>
            <p:ph type="title"/>
          </p:nvPr>
        </p:nvSpPr>
        <p:spPr/>
        <p:txBody>
          <a:bodyPr/>
          <a:lstStyle/>
          <a:p>
            <a:r>
              <a:rPr lang="en-US" dirty="0"/>
              <a:t>Tables</a:t>
            </a:r>
          </a:p>
        </p:txBody>
      </p:sp>
      <p:sp>
        <p:nvSpPr>
          <p:cNvPr id="5" name="Content Placeholder 4">
            <a:extLst>
              <a:ext uri="{FF2B5EF4-FFF2-40B4-BE49-F238E27FC236}">
                <a16:creationId xmlns:a16="http://schemas.microsoft.com/office/drawing/2014/main" id="{C5B50248-84CB-FF41-BA54-6F3A137D0B60}"/>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lstStyle/>
          <a:p>
            <a:r>
              <a:rPr lang="en-US" dirty="0"/>
              <a:t>films</a:t>
            </a:r>
          </a:p>
          <a:p>
            <a:endParaRPr lang="en-US" dirty="0"/>
          </a:p>
          <a:p>
            <a:r>
              <a:rPr lang="en-US" sz="2000" dirty="0" err="1"/>
              <a:t>film_id</a:t>
            </a:r>
            <a:r>
              <a:rPr lang="en-US" sz="2000" dirty="0"/>
              <a:t>		</a:t>
            </a:r>
            <a:r>
              <a:rPr lang="en-US" sz="2000" i="1" dirty="0"/>
              <a:t>No need to insert (auto)</a:t>
            </a:r>
          </a:p>
          <a:p>
            <a:r>
              <a:rPr lang="en-US" sz="2000" dirty="0"/>
              <a:t>title</a:t>
            </a:r>
          </a:p>
          <a:p>
            <a:r>
              <a:rPr lang="en-US" sz="2000" dirty="0"/>
              <a:t>description</a:t>
            </a:r>
          </a:p>
          <a:p>
            <a:r>
              <a:rPr lang="en-US" sz="2000" dirty="0" err="1"/>
              <a:t>release_year</a:t>
            </a:r>
            <a:endParaRPr lang="en-US" sz="2000" dirty="0"/>
          </a:p>
          <a:p>
            <a:r>
              <a:rPr lang="en-US" sz="2000" dirty="0"/>
              <a:t>length</a:t>
            </a:r>
          </a:p>
          <a:p>
            <a:r>
              <a:rPr lang="en-US" sz="2000" dirty="0"/>
              <a:t>rating</a:t>
            </a:r>
          </a:p>
          <a:p>
            <a:r>
              <a:rPr lang="en-US" sz="2000" dirty="0" err="1"/>
              <a:t>category_id</a:t>
            </a:r>
            <a:endParaRPr lang="en-US" sz="2000" dirty="0"/>
          </a:p>
          <a:p>
            <a:r>
              <a:rPr lang="en-US" sz="2000" dirty="0" err="1"/>
              <a:t>last_update</a:t>
            </a:r>
            <a:r>
              <a:rPr lang="en-US" sz="2000" dirty="0"/>
              <a:t>	</a:t>
            </a:r>
            <a:r>
              <a:rPr lang="en-US" sz="2000" i="1" dirty="0"/>
              <a:t>No need to insert (default)</a:t>
            </a:r>
            <a:endParaRPr lang="en-US" i="1" dirty="0"/>
          </a:p>
        </p:txBody>
      </p:sp>
      <p:sp>
        <p:nvSpPr>
          <p:cNvPr id="6" name="Content Placeholder 5">
            <a:extLst>
              <a:ext uri="{FF2B5EF4-FFF2-40B4-BE49-F238E27FC236}">
                <a16:creationId xmlns:a16="http://schemas.microsoft.com/office/drawing/2014/main" id="{1649DA35-DDDA-8E48-A975-9B0A3535403A}"/>
              </a:ext>
            </a:extLst>
          </p:cNvPr>
          <p:cNvSpPr>
            <a:spLocks noGrp="1"/>
          </p:cNvSpPr>
          <p:nvPr>
            <p:ph sz="half" idx="2"/>
          </p:nvPr>
        </p:nvSpPr>
        <p:spPr>
          <a:xfrm>
            <a:off x="6172199" y="1825625"/>
            <a:ext cx="5367759" cy="4351338"/>
          </a:xfrm>
        </p:spPr>
        <p:style>
          <a:lnRef idx="2">
            <a:schemeClr val="dk1"/>
          </a:lnRef>
          <a:fillRef idx="1">
            <a:schemeClr val="lt1"/>
          </a:fillRef>
          <a:effectRef idx="0">
            <a:schemeClr val="dk1"/>
          </a:effectRef>
          <a:fontRef idx="minor">
            <a:schemeClr val="dk1"/>
          </a:fontRef>
        </p:style>
        <p:txBody>
          <a:bodyPr/>
          <a:lstStyle/>
          <a:p>
            <a:r>
              <a:rPr lang="en-US" dirty="0"/>
              <a:t>categories</a:t>
            </a:r>
          </a:p>
          <a:p>
            <a:endParaRPr lang="en-US" dirty="0"/>
          </a:p>
          <a:p>
            <a:r>
              <a:rPr lang="en-US" sz="2000" dirty="0" err="1"/>
              <a:t>category_id</a:t>
            </a:r>
            <a:r>
              <a:rPr lang="en-US" sz="2000" dirty="0"/>
              <a:t>	</a:t>
            </a:r>
            <a:r>
              <a:rPr lang="en-US" sz="2000" i="1" dirty="0"/>
              <a:t>No need to insert (auto)</a:t>
            </a:r>
          </a:p>
          <a:p>
            <a:r>
              <a:rPr lang="en-US" sz="2000" dirty="0"/>
              <a:t>name</a:t>
            </a:r>
          </a:p>
          <a:p>
            <a:r>
              <a:rPr lang="en-US" sz="2000" dirty="0" err="1"/>
              <a:t>last_update</a:t>
            </a:r>
            <a:r>
              <a:rPr lang="en-US" sz="2000" dirty="0"/>
              <a:t>	 </a:t>
            </a:r>
            <a:r>
              <a:rPr lang="en-US" sz="2000" i="1" dirty="0"/>
              <a:t>No need to insert (default)</a:t>
            </a:r>
          </a:p>
        </p:txBody>
      </p:sp>
    </p:spTree>
    <p:extLst>
      <p:ext uri="{BB962C8B-B14F-4D97-AF65-F5344CB8AC3E}">
        <p14:creationId xmlns:p14="http://schemas.microsoft.com/office/powerpoint/2010/main" val="172126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D1F4C3-6B85-BB4D-A3C0-649CF604DC07}"/>
              </a:ext>
            </a:extLst>
          </p:cNvPr>
          <p:cNvSpPr>
            <a:spLocks noGrp="1"/>
          </p:cNvSpPr>
          <p:nvPr>
            <p:ph type="title"/>
          </p:nvPr>
        </p:nvSpPr>
        <p:spPr/>
        <p:txBody>
          <a:bodyPr/>
          <a:lstStyle/>
          <a:p>
            <a:r>
              <a:rPr lang="en-US" dirty="0"/>
              <a:t>More details: films</a:t>
            </a:r>
          </a:p>
        </p:txBody>
      </p:sp>
      <p:sp>
        <p:nvSpPr>
          <p:cNvPr id="6" name="Content Placeholder 5">
            <a:extLst>
              <a:ext uri="{FF2B5EF4-FFF2-40B4-BE49-F238E27FC236}">
                <a16:creationId xmlns:a16="http://schemas.microsoft.com/office/drawing/2014/main" id="{998AA362-4233-9A4D-B2E2-DCA213F23DFF}"/>
              </a:ext>
            </a:extLst>
          </p:cNvPr>
          <p:cNvSpPr>
            <a:spLocks noGrp="1"/>
          </p:cNvSpPr>
          <p:nvPr>
            <p:ph idx="1"/>
          </p:nvPr>
        </p:nvSpPr>
        <p:spPr/>
        <p:txBody>
          <a:bodyPr>
            <a:normAutofit fontScale="47500" lnSpcReduction="20000"/>
          </a:bodyPr>
          <a:lstStyle/>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Field        | Type                               | Null | Key | Default           | Extra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smallint</a:t>
            </a:r>
            <a:r>
              <a:rPr lang="en-US" dirty="0">
                <a:latin typeface="Consolas" panose="020B0609020204030204" pitchFamily="49" charset="0"/>
                <a:cs typeface="Consolas" panose="020B0609020204030204" pitchFamily="49" charset="0"/>
              </a:rPr>
              <a:t>(5) unsigned               | NO   | PRI | NULL              | </a:t>
            </a:r>
            <a:r>
              <a:rPr lang="en-US" dirty="0" err="1">
                <a:latin typeface="Consolas" panose="020B0609020204030204" pitchFamily="49" charset="0"/>
                <a:cs typeface="Consolas" panose="020B0609020204030204" pitchFamily="49" charset="0"/>
              </a:rPr>
              <a:t>auto_increment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title        | varchar(255)                       | NO   |     | NULL              |                                               |</a:t>
            </a:r>
          </a:p>
          <a:p>
            <a:r>
              <a:rPr lang="en-US" dirty="0">
                <a:latin typeface="Consolas" panose="020B0609020204030204" pitchFamily="49" charset="0"/>
                <a:cs typeface="Consolas" panose="020B0609020204030204" pitchFamily="49" charset="0"/>
              </a:rPr>
              <a:t>| description  | text                               | NO   |     | NULL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release_year</a:t>
            </a:r>
            <a:r>
              <a:rPr lang="en-US" dirty="0">
                <a:latin typeface="Consolas" panose="020B0609020204030204" pitchFamily="49" charset="0"/>
                <a:cs typeface="Consolas" panose="020B0609020204030204" pitchFamily="49" charset="0"/>
              </a:rPr>
              <a:t> | year(4)                            | NO   |     | NULL              |                                               |</a:t>
            </a:r>
          </a:p>
          <a:p>
            <a:r>
              <a:rPr lang="en-US" dirty="0">
                <a:latin typeface="Consolas" panose="020B0609020204030204" pitchFamily="49" charset="0"/>
                <a:cs typeface="Consolas" panose="020B0609020204030204" pitchFamily="49" charset="0"/>
              </a:rPr>
              <a:t>| length       | </a:t>
            </a:r>
            <a:r>
              <a:rPr lang="en-US" dirty="0" err="1">
                <a:latin typeface="Consolas" panose="020B0609020204030204" pitchFamily="49" charset="0"/>
                <a:cs typeface="Consolas" panose="020B0609020204030204" pitchFamily="49" charset="0"/>
              </a:rPr>
              <a:t>smallint</a:t>
            </a:r>
            <a:r>
              <a:rPr lang="en-US" dirty="0">
                <a:latin typeface="Consolas" panose="020B0609020204030204" pitchFamily="49" charset="0"/>
                <a:cs typeface="Consolas" panose="020B0609020204030204" pitchFamily="49" charset="0"/>
              </a:rPr>
              <a:t>(5) unsigned               | NO   |     | NULL              |                                               |</a:t>
            </a:r>
          </a:p>
          <a:p>
            <a:r>
              <a:rPr lang="en-US" dirty="0">
                <a:latin typeface="Consolas" panose="020B0609020204030204" pitchFamily="49" charset="0"/>
                <a:cs typeface="Consolas" panose="020B0609020204030204" pitchFamily="49" charset="0"/>
              </a:rPr>
              <a:t>| rating       | </a:t>
            </a:r>
            <a:r>
              <a:rPr lang="en-US" dirty="0" err="1">
                <a:latin typeface="Consolas" panose="020B0609020204030204" pitchFamily="49" charset="0"/>
                <a:cs typeface="Consolas" panose="020B0609020204030204" pitchFamily="49" charset="0"/>
              </a:rPr>
              <a:t>enum</a:t>
            </a:r>
            <a:r>
              <a:rPr lang="en-US" dirty="0">
                <a:latin typeface="Consolas" panose="020B0609020204030204" pitchFamily="49" charset="0"/>
                <a:cs typeface="Consolas" panose="020B0609020204030204" pitchFamily="49" charset="0"/>
              </a:rPr>
              <a:t>('G','PG','PG-13','R','NC-17') | NO   |     | G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category_id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tinyint</a:t>
            </a:r>
            <a:r>
              <a:rPr lang="en-US" dirty="0">
                <a:latin typeface="Consolas" panose="020B0609020204030204" pitchFamily="49" charset="0"/>
                <a:cs typeface="Consolas" panose="020B0609020204030204" pitchFamily="49" charset="0"/>
              </a:rPr>
              <a:t>(3) unsigned                | NO   | MUL | NULL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last_update</a:t>
            </a:r>
            <a:r>
              <a:rPr lang="en-US" dirty="0">
                <a:latin typeface="Consolas" panose="020B0609020204030204" pitchFamily="49" charset="0"/>
                <a:cs typeface="Consolas" panose="020B0609020204030204" pitchFamily="49" charset="0"/>
              </a:rPr>
              <a:t>  | timestamp                          | NO   |     | CURRENT_TIMESTAMP | DEFAULT_GENERATED on update CURRENT_TIMESTAMP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5885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FAF-FEAB-684A-A7FE-F4DE01241DE7}"/>
              </a:ext>
            </a:extLst>
          </p:cNvPr>
          <p:cNvSpPr>
            <a:spLocks noGrp="1"/>
          </p:cNvSpPr>
          <p:nvPr>
            <p:ph type="title"/>
          </p:nvPr>
        </p:nvSpPr>
        <p:spPr/>
        <p:txBody>
          <a:bodyPr/>
          <a:lstStyle/>
          <a:p>
            <a:r>
              <a:rPr lang="en-US" dirty="0"/>
              <a:t>More details: categories</a:t>
            </a:r>
          </a:p>
        </p:txBody>
      </p:sp>
      <p:sp>
        <p:nvSpPr>
          <p:cNvPr id="3" name="Content Placeholder 2">
            <a:extLst>
              <a:ext uri="{FF2B5EF4-FFF2-40B4-BE49-F238E27FC236}">
                <a16:creationId xmlns:a16="http://schemas.microsoft.com/office/drawing/2014/main" id="{66F339AB-CE06-534B-A962-D4076930DF07}"/>
              </a:ext>
            </a:extLst>
          </p:cNvPr>
          <p:cNvSpPr>
            <a:spLocks noGrp="1"/>
          </p:cNvSpPr>
          <p:nvPr>
            <p:ph idx="1"/>
          </p:nvPr>
        </p:nvSpPr>
        <p:spPr/>
        <p:txBody>
          <a:bodyPr>
            <a:normAutofit/>
          </a:bodyPr>
          <a:lstStyle/>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Field       | Type                | Null | Key | Default           | Extra                                         |</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category_id</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tinyint</a:t>
            </a:r>
            <a:r>
              <a:rPr lang="en-US" sz="1100" dirty="0">
                <a:latin typeface="Consolas" panose="020B0609020204030204" pitchFamily="49" charset="0"/>
                <a:cs typeface="Consolas" panose="020B0609020204030204" pitchFamily="49" charset="0"/>
              </a:rPr>
              <a:t>(3) unsigned | NO   | PRI | NULL              | </a:t>
            </a:r>
            <a:r>
              <a:rPr lang="en-US" sz="1100" dirty="0" err="1">
                <a:latin typeface="Consolas" panose="020B0609020204030204" pitchFamily="49" charset="0"/>
                <a:cs typeface="Consolas" panose="020B0609020204030204" pitchFamily="49" charset="0"/>
              </a:rPr>
              <a:t>auto_increment</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name        | varchar(255)        | NO   |     | NULL              |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last_update</a:t>
            </a:r>
            <a:r>
              <a:rPr lang="en-US" sz="1100" dirty="0">
                <a:latin typeface="Consolas" panose="020B0609020204030204" pitchFamily="49" charset="0"/>
                <a:cs typeface="Consolas" panose="020B0609020204030204" pitchFamily="49" charset="0"/>
              </a:rPr>
              <a:t> | timestamp           | NO   |     | CURRENT_TIMESTAMP | DEFAULT_GENERATED on update CURRENT_TIMESTAMP |</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2898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34F8D2-C001-D24F-8C45-1BF7CB04A1B1}"/>
              </a:ext>
            </a:extLst>
          </p:cNvPr>
          <p:cNvSpPr>
            <a:spLocks noGrp="1"/>
          </p:cNvSpPr>
          <p:nvPr>
            <p:ph type="title"/>
          </p:nvPr>
        </p:nvSpPr>
        <p:spPr/>
        <p:txBody>
          <a:bodyPr/>
          <a:lstStyle/>
          <a:p>
            <a:r>
              <a:rPr lang="en-US" dirty="0"/>
              <a:t>Backend</a:t>
            </a:r>
          </a:p>
        </p:txBody>
      </p:sp>
      <p:graphicFrame>
        <p:nvGraphicFramePr>
          <p:cNvPr id="7" name="Content Placeholder 6">
            <a:extLst>
              <a:ext uri="{FF2B5EF4-FFF2-40B4-BE49-F238E27FC236}">
                <a16:creationId xmlns:a16="http://schemas.microsoft.com/office/drawing/2014/main" id="{3CF2B91A-EF85-6C42-92C8-B5B0ABB99CA8}"/>
              </a:ext>
            </a:extLst>
          </p:cNvPr>
          <p:cNvGraphicFramePr>
            <a:graphicFrameLocks noGrp="1"/>
          </p:cNvGraphicFramePr>
          <p:nvPr>
            <p:ph idx="1"/>
            <p:extLst>
              <p:ext uri="{D42A27DB-BD31-4B8C-83A1-F6EECF244321}">
                <p14:modId xmlns:p14="http://schemas.microsoft.com/office/powerpoint/2010/main" val="105186867"/>
              </p:ext>
            </p:extLst>
          </p:nvPr>
        </p:nvGraphicFramePr>
        <p:xfrm>
          <a:off x="754380" y="1574800"/>
          <a:ext cx="10683240" cy="3708400"/>
        </p:xfrm>
        <a:graphic>
          <a:graphicData uri="http://schemas.openxmlformats.org/drawingml/2006/table">
            <a:tbl>
              <a:tblPr firstRow="1" bandRow="1">
                <a:tableStyleId>{5C22544A-7EE6-4342-B048-85BDC9FD1C3A}</a:tableStyleId>
              </a:tblPr>
              <a:tblGrid>
                <a:gridCol w="1523035">
                  <a:extLst>
                    <a:ext uri="{9D8B030D-6E8A-4147-A177-3AD203B41FA5}">
                      <a16:colId xmlns:a16="http://schemas.microsoft.com/office/drawing/2014/main" val="396860504"/>
                    </a:ext>
                  </a:extLst>
                </a:gridCol>
                <a:gridCol w="2662178">
                  <a:extLst>
                    <a:ext uri="{9D8B030D-6E8A-4147-A177-3AD203B41FA5}">
                      <a16:colId xmlns:a16="http://schemas.microsoft.com/office/drawing/2014/main" val="821538151"/>
                    </a:ext>
                  </a:extLst>
                </a:gridCol>
                <a:gridCol w="6498027">
                  <a:extLst>
                    <a:ext uri="{9D8B030D-6E8A-4147-A177-3AD203B41FA5}">
                      <a16:colId xmlns:a16="http://schemas.microsoft.com/office/drawing/2014/main" val="393512334"/>
                    </a:ext>
                  </a:extLst>
                </a:gridCol>
              </a:tblGrid>
              <a:tr h="370840">
                <a:tc>
                  <a:txBody>
                    <a:bodyPr/>
                    <a:lstStyle/>
                    <a:p>
                      <a:r>
                        <a:rPr lang="en-US" dirty="0"/>
                        <a:t>Request</a:t>
                      </a:r>
                    </a:p>
                  </a:txBody>
                  <a:tcPr/>
                </a:tc>
                <a:tc>
                  <a:txBody>
                    <a:bodyPr/>
                    <a:lstStyle/>
                    <a:p>
                      <a:r>
                        <a:rPr lang="en-US" dirty="0"/>
                        <a:t>Resource</a:t>
                      </a:r>
                    </a:p>
                  </a:txBody>
                  <a:tcPr/>
                </a:tc>
                <a:tc>
                  <a:txBody>
                    <a:bodyPr/>
                    <a:lstStyle/>
                    <a:p>
                      <a:r>
                        <a:rPr lang="en-US" dirty="0"/>
                        <a:t>Description</a:t>
                      </a:r>
                    </a:p>
                  </a:txBody>
                  <a:tcPr/>
                </a:tc>
                <a:extLst>
                  <a:ext uri="{0D108BD9-81ED-4DB2-BD59-A6C34878D82A}">
                    <a16:rowId xmlns:a16="http://schemas.microsoft.com/office/drawing/2014/main" val="395929162"/>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/films</a:t>
                      </a:r>
                    </a:p>
                  </a:txBody>
                  <a:tcPr/>
                </a:tc>
                <a:tc>
                  <a:txBody>
                    <a:bodyPr/>
                    <a:lstStyle/>
                    <a:p>
                      <a:r>
                        <a:rPr lang="en-US" dirty="0"/>
                        <a:t>Gets all the films (Extra credit for “paging: first previous next last”)</a:t>
                      </a:r>
                    </a:p>
                  </a:txBody>
                  <a:tcPr/>
                </a:tc>
                <a:extLst>
                  <a:ext uri="{0D108BD9-81ED-4DB2-BD59-A6C34878D82A}">
                    <a16:rowId xmlns:a16="http://schemas.microsoft.com/office/drawing/2014/main" val="2266746611"/>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/films/:id</a:t>
                      </a:r>
                    </a:p>
                  </a:txBody>
                  <a:tcPr/>
                </a:tc>
                <a:tc>
                  <a:txBody>
                    <a:bodyPr/>
                    <a:lstStyle/>
                    <a:p>
                      <a:r>
                        <a:rPr lang="en-US" dirty="0"/>
                        <a:t>Gets the film with the given id</a:t>
                      </a:r>
                    </a:p>
                  </a:txBody>
                  <a:tcPr/>
                </a:tc>
                <a:extLst>
                  <a:ext uri="{0D108BD9-81ED-4DB2-BD59-A6C34878D82A}">
                    <a16:rowId xmlns:a16="http://schemas.microsoft.com/office/drawing/2014/main" val="293883280"/>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/categories</a:t>
                      </a:r>
                    </a:p>
                  </a:txBody>
                  <a:tcPr/>
                </a:tc>
                <a:tc>
                  <a:txBody>
                    <a:bodyPr/>
                    <a:lstStyle/>
                    <a:p>
                      <a:r>
                        <a:rPr lang="en-US" dirty="0"/>
                        <a:t>Gets all the categories</a:t>
                      </a:r>
                    </a:p>
                  </a:txBody>
                  <a:tcPr/>
                </a:tc>
                <a:extLst>
                  <a:ext uri="{0D108BD9-81ED-4DB2-BD59-A6C34878D82A}">
                    <a16:rowId xmlns:a16="http://schemas.microsoft.com/office/drawing/2014/main" val="2471292741"/>
                  </a:ext>
                </a:extLst>
              </a:tr>
              <a:tr h="370840">
                <a:tc>
                  <a:txBody>
                    <a:bodyPr/>
                    <a:lstStyle/>
                    <a:p>
                      <a:r>
                        <a:rPr lang="en-US" dirty="0">
                          <a:latin typeface="Consolas" panose="020B0609020204030204" pitchFamily="49" charset="0"/>
                          <a:cs typeface="Consolas" panose="020B0609020204030204" pitchFamily="49" charset="0"/>
                        </a:rPr>
                        <a:t>GET</a:t>
                      </a: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api</a:t>
                      </a:r>
                      <a:r>
                        <a:rPr lang="en-US" dirty="0">
                          <a:latin typeface="Consolas" panose="020B0609020204030204" pitchFamily="49" charset="0"/>
                          <a:cs typeface="Consolas" panose="020B0609020204030204" pitchFamily="49" charset="0"/>
                        </a:rPr>
                        <a:t>/categories/:id</a:t>
                      </a:r>
                    </a:p>
                  </a:txBody>
                  <a:tcPr/>
                </a:tc>
                <a:tc>
                  <a:txBody>
                    <a:bodyPr/>
                    <a:lstStyle/>
                    <a:p>
                      <a:r>
                        <a:rPr lang="en-US" dirty="0"/>
                        <a:t>Gets the category with the given id</a:t>
                      </a:r>
                    </a:p>
                  </a:txBody>
                  <a:tcPr/>
                </a:tc>
                <a:extLst>
                  <a:ext uri="{0D108BD9-81ED-4DB2-BD59-A6C34878D82A}">
                    <a16:rowId xmlns:a16="http://schemas.microsoft.com/office/drawing/2014/main" val="1142183988"/>
                  </a:ext>
                </a:extLst>
              </a:tr>
              <a:tr h="370840">
                <a:tc>
                  <a:txBody>
                    <a:bodyPr/>
                    <a:lstStyle/>
                    <a:p>
                      <a:r>
                        <a:rPr lang="en-US" dirty="0"/>
                        <a:t>POST</a:t>
                      </a:r>
                    </a:p>
                  </a:txBody>
                  <a:tcPr/>
                </a:tc>
                <a:tc>
                  <a:txBody>
                    <a:bodyPr/>
                    <a:lstStyle/>
                    <a:p>
                      <a:r>
                        <a:rPr lang="en-US" dirty="0"/>
                        <a:t>/</a:t>
                      </a:r>
                      <a:r>
                        <a:rPr lang="en-US" dirty="0" err="1"/>
                        <a:t>api</a:t>
                      </a:r>
                      <a:r>
                        <a:rPr lang="en-US" dirty="0"/>
                        <a:t>/films</a:t>
                      </a:r>
                    </a:p>
                  </a:txBody>
                  <a:tcPr/>
                </a:tc>
                <a:tc>
                  <a:txBody>
                    <a:bodyPr/>
                    <a:lstStyle/>
                    <a:p>
                      <a:r>
                        <a:rPr lang="en-US" dirty="0"/>
                        <a:t>Inserts a film into the films table</a:t>
                      </a:r>
                    </a:p>
                  </a:txBody>
                  <a:tcPr/>
                </a:tc>
                <a:extLst>
                  <a:ext uri="{0D108BD9-81ED-4DB2-BD59-A6C34878D82A}">
                    <a16:rowId xmlns:a16="http://schemas.microsoft.com/office/drawing/2014/main" val="2070890124"/>
                  </a:ext>
                </a:extLst>
              </a:tr>
              <a:tr h="370840">
                <a:tc>
                  <a:txBody>
                    <a:bodyPr/>
                    <a:lstStyle/>
                    <a:p>
                      <a:r>
                        <a:rPr lang="en-US" dirty="0"/>
                        <a:t>POST</a:t>
                      </a:r>
                    </a:p>
                  </a:txBody>
                  <a:tcPr/>
                </a:tc>
                <a:tc>
                  <a:txBody>
                    <a:bodyPr/>
                    <a:lstStyle/>
                    <a:p>
                      <a:r>
                        <a:rPr lang="en-US" dirty="0"/>
                        <a:t>/</a:t>
                      </a:r>
                      <a:r>
                        <a:rPr lang="en-US" dirty="0" err="1"/>
                        <a:t>api</a:t>
                      </a:r>
                      <a:r>
                        <a:rPr lang="en-US" dirty="0"/>
                        <a:t>/categories</a:t>
                      </a:r>
                    </a:p>
                  </a:txBody>
                  <a:tcPr/>
                </a:tc>
                <a:tc>
                  <a:txBody>
                    <a:bodyPr/>
                    <a:lstStyle/>
                    <a:p>
                      <a:r>
                        <a:rPr lang="en-US" dirty="0"/>
                        <a:t>Inserts a category into the categories table</a:t>
                      </a:r>
                    </a:p>
                  </a:txBody>
                  <a:tcPr/>
                </a:tc>
                <a:extLst>
                  <a:ext uri="{0D108BD9-81ED-4DB2-BD59-A6C34878D82A}">
                    <a16:rowId xmlns:a16="http://schemas.microsoft.com/office/drawing/2014/main" val="2170784356"/>
                  </a:ext>
                </a:extLst>
              </a:tr>
              <a:tr h="370840">
                <a:tc>
                  <a:txBody>
                    <a:bodyPr/>
                    <a:lstStyle/>
                    <a:p>
                      <a:r>
                        <a:rPr lang="en-US" dirty="0"/>
                        <a:t>PUT</a:t>
                      </a:r>
                    </a:p>
                  </a:txBody>
                  <a:tcPr/>
                </a:tc>
                <a:tc>
                  <a:txBody>
                    <a:bodyPr/>
                    <a:lstStyle/>
                    <a:p>
                      <a:r>
                        <a:rPr lang="en-US" dirty="0"/>
                        <a:t>/</a:t>
                      </a:r>
                      <a:r>
                        <a:rPr lang="en-US" dirty="0" err="1"/>
                        <a:t>api</a:t>
                      </a:r>
                      <a:r>
                        <a:rPr lang="en-US" dirty="0"/>
                        <a:t>/films</a:t>
                      </a:r>
                    </a:p>
                  </a:txBody>
                  <a:tcPr/>
                </a:tc>
                <a:tc>
                  <a:txBody>
                    <a:bodyPr/>
                    <a:lstStyle/>
                    <a:p>
                      <a:r>
                        <a:rPr lang="en-US" dirty="0"/>
                        <a:t>Modifies a film record</a:t>
                      </a:r>
                    </a:p>
                  </a:txBody>
                  <a:tcPr/>
                </a:tc>
                <a:extLst>
                  <a:ext uri="{0D108BD9-81ED-4DB2-BD59-A6C34878D82A}">
                    <a16:rowId xmlns:a16="http://schemas.microsoft.com/office/drawing/2014/main" val="3190239794"/>
                  </a:ext>
                </a:extLst>
              </a:tr>
              <a:tr h="370840">
                <a:tc>
                  <a:txBody>
                    <a:bodyPr/>
                    <a:lstStyle/>
                    <a:p>
                      <a:r>
                        <a:rPr lang="en-US" dirty="0"/>
                        <a:t>DELETE</a:t>
                      </a:r>
                    </a:p>
                  </a:txBody>
                  <a:tcPr/>
                </a:tc>
                <a:tc>
                  <a:txBody>
                    <a:bodyPr/>
                    <a:lstStyle/>
                    <a:p>
                      <a:r>
                        <a:rPr lang="en-US" dirty="0"/>
                        <a:t>/</a:t>
                      </a:r>
                      <a:r>
                        <a:rPr lang="en-US" dirty="0" err="1"/>
                        <a:t>api</a:t>
                      </a:r>
                      <a:r>
                        <a:rPr lang="en-US" dirty="0"/>
                        <a:t>/films</a:t>
                      </a:r>
                    </a:p>
                  </a:txBody>
                  <a:tcPr/>
                </a:tc>
                <a:tc>
                  <a:txBody>
                    <a:bodyPr/>
                    <a:lstStyle/>
                    <a:p>
                      <a:r>
                        <a:rPr lang="en-US" dirty="0"/>
                        <a:t>Deletes a film record</a:t>
                      </a:r>
                    </a:p>
                  </a:txBody>
                  <a:tcPr/>
                </a:tc>
                <a:extLst>
                  <a:ext uri="{0D108BD9-81ED-4DB2-BD59-A6C34878D82A}">
                    <a16:rowId xmlns:a16="http://schemas.microsoft.com/office/drawing/2014/main" val="2554782155"/>
                  </a:ext>
                </a:extLst>
              </a:tr>
              <a:tr h="370840">
                <a:tc>
                  <a:txBody>
                    <a:bodyPr/>
                    <a:lstStyle/>
                    <a:p>
                      <a:r>
                        <a:rPr lang="en-US" dirty="0"/>
                        <a:t>GET</a:t>
                      </a:r>
                    </a:p>
                  </a:txBody>
                  <a:tcPr/>
                </a:tc>
                <a:tc>
                  <a:txBody>
                    <a:bodyPr/>
                    <a:lstStyle/>
                    <a:p>
                      <a:r>
                        <a:rPr lang="en-US" dirty="0"/>
                        <a:t>/</a:t>
                      </a:r>
                      <a:r>
                        <a:rPr lang="en-US" dirty="0" err="1"/>
                        <a:t>api</a:t>
                      </a:r>
                      <a:r>
                        <a:rPr lang="en-US" dirty="0"/>
                        <a:t>/films-categories</a:t>
                      </a:r>
                    </a:p>
                  </a:txBody>
                  <a:tcPr/>
                </a:tc>
                <a:tc>
                  <a:txBody>
                    <a:bodyPr/>
                    <a:lstStyle/>
                    <a:p>
                      <a:r>
                        <a:rPr lang="en-US" dirty="0"/>
                        <a:t>Gets all the films with their respective category</a:t>
                      </a:r>
                    </a:p>
                  </a:txBody>
                  <a:tcPr/>
                </a:tc>
                <a:extLst>
                  <a:ext uri="{0D108BD9-81ED-4DB2-BD59-A6C34878D82A}">
                    <a16:rowId xmlns:a16="http://schemas.microsoft.com/office/drawing/2014/main" val="1143637654"/>
                  </a:ext>
                </a:extLst>
              </a:tr>
            </a:tbl>
          </a:graphicData>
        </a:graphic>
      </p:graphicFrame>
      <p:sp>
        <p:nvSpPr>
          <p:cNvPr id="8" name="Rounded Rectangle 7">
            <a:extLst>
              <a:ext uri="{FF2B5EF4-FFF2-40B4-BE49-F238E27FC236}">
                <a16:creationId xmlns:a16="http://schemas.microsoft.com/office/drawing/2014/main" id="{AE1B35EC-77BB-6349-8C63-420626D08DAB}"/>
              </a:ext>
            </a:extLst>
          </p:cNvPr>
          <p:cNvSpPr/>
          <p:nvPr/>
        </p:nvSpPr>
        <p:spPr>
          <a:xfrm>
            <a:off x="754380" y="5658051"/>
            <a:ext cx="106832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API calls should return the appropriate JSON object</a:t>
            </a:r>
          </a:p>
        </p:txBody>
      </p:sp>
    </p:spTree>
    <p:extLst>
      <p:ext uri="{BB962C8B-B14F-4D97-AF65-F5344CB8AC3E}">
        <p14:creationId xmlns:p14="http://schemas.microsoft.com/office/powerpoint/2010/main" val="4279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5B03-5932-B54F-A2B8-B375CDA3E0A2}"/>
              </a:ext>
            </a:extLst>
          </p:cNvPr>
          <p:cNvSpPr>
            <a:spLocks noGrp="1"/>
          </p:cNvSpPr>
          <p:nvPr>
            <p:ph type="title"/>
          </p:nvPr>
        </p:nvSpPr>
        <p:spPr/>
        <p:txBody>
          <a:bodyPr/>
          <a:lstStyle/>
          <a:p>
            <a:r>
              <a:rPr lang="en-US" dirty="0"/>
              <a:t>Frontend</a:t>
            </a:r>
          </a:p>
        </p:txBody>
      </p:sp>
      <p:graphicFrame>
        <p:nvGraphicFramePr>
          <p:cNvPr id="4" name="Content Placeholder 3">
            <a:extLst>
              <a:ext uri="{FF2B5EF4-FFF2-40B4-BE49-F238E27FC236}">
                <a16:creationId xmlns:a16="http://schemas.microsoft.com/office/drawing/2014/main" id="{FB0A02B1-84F1-0544-8C0A-52DA8EDA216A}"/>
              </a:ext>
            </a:extLst>
          </p:cNvPr>
          <p:cNvGraphicFramePr>
            <a:graphicFrameLocks noGrp="1"/>
          </p:cNvGraphicFramePr>
          <p:nvPr>
            <p:ph idx="1"/>
            <p:extLst>
              <p:ext uri="{D42A27DB-BD31-4B8C-83A1-F6EECF244321}">
                <p14:modId xmlns:p14="http://schemas.microsoft.com/office/powerpoint/2010/main" val="2682492700"/>
              </p:ext>
            </p:extLst>
          </p:nvPr>
        </p:nvGraphicFramePr>
        <p:xfrm>
          <a:off x="415724" y="1235315"/>
          <a:ext cx="11436751" cy="5237480"/>
        </p:xfrm>
        <a:graphic>
          <a:graphicData uri="http://schemas.openxmlformats.org/drawingml/2006/table">
            <a:tbl>
              <a:tblPr firstRow="1" bandRow="1">
                <a:tableStyleId>{5C22544A-7EE6-4342-B048-85BDC9FD1C3A}</a:tableStyleId>
              </a:tblPr>
              <a:tblGrid>
                <a:gridCol w="2744165">
                  <a:extLst>
                    <a:ext uri="{9D8B030D-6E8A-4147-A177-3AD203B41FA5}">
                      <a16:colId xmlns:a16="http://schemas.microsoft.com/office/drawing/2014/main" val="693527231"/>
                    </a:ext>
                  </a:extLst>
                </a:gridCol>
                <a:gridCol w="8692586">
                  <a:extLst>
                    <a:ext uri="{9D8B030D-6E8A-4147-A177-3AD203B41FA5}">
                      <a16:colId xmlns:a16="http://schemas.microsoft.com/office/drawing/2014/main" val="597621994"/>
                    </a:ext>
                  </a:extLst>
                </a:gridCol>
              </a:tblGrid>
              <a:tr h="370840">
                <a:tc>
                  <a:txBody>
                    <a:bodyPr/>
                    <a:lstStyle/>
                    <a:p>
                      <a:r>
                        <a:rPr lang="en-US" sz="1600" dirty="0"/>
                        <a:t>Page</a:t>
                      </a:r>
                    </a:p>
                  </a:txBody>
                  <a:tcPr/>
                </a:tc>
                <a:tc>
                  <a:txBody>
                    <a:bodyPr/>
                    <a:lstStyle/>
                    <a:p>
                      <a:r>
                        <a:rPr lang="en-US" sz="1600" dirty="0"/>
                        <a:t>Description</a:t>
                      </a:r>
                    </a:p>
                  </a:txBody>
                  <a:tcPr/>
                </a:tc>
                <a:extLst>
                  <a:ext uri="{0D108BD9-81ED-4DB2-BD59-A6C34878D82A}">
                    <a16:rowId xmlns:a16="http://schemas.microsoft.com/office/drawing/2014/main" val="538141153"/>
                  </a:ext>
                </a:extLst>
              </a:tr>
              <a:tr h="370840">
                <a:tc>
                  <a:txBody>
                    <a:bodyPr/>
                    <a:lstStyle/>
                    <a:p>
                      <a:r>
                        <a:rPr lang="en-US" sz="1600" dirty="0" err="1">
                          <a:highlight>
                            <a:srgbClr val="00FF00"/>
                          </a:highlight>
                          <a:latin typeface="Consolas" panose="020B0609020204030204" pitchFamily="49" charset="0"/>
                          <a:cs typeface="Consolas" panose="020B0609020204030204" pitchFamily="49" charset="0"/>
                        </a:rPr>
                        <a:t>index.html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Main page, shows a “menu” that links to other pages</a:t>
                      </a:r>
                    </a:p>
                  </a:txBody>
                  <a:tcPr/>
                </a:tc>
                <a:extLst>
                  <a:ext uri="{0D108BD9-81ED-4DB2-BD59-A6C34878D82A}">
                    <a16:rowId xmlns:a16="http://schemas.microsoft.com/office/drawing/2014/main" val="1213787946"/>
                  </a:ext>
                </a:extLst>
              </a:tr>
              <a:tr h="370840">
                <a:tc>
                  <a:txBody>
                    <a:bodyPr/>
                    <a:lstStyle/>
                    <a:p>
                      <a:r>
                        <a:rPr lang="en-US" sz="1600" dirty="0" err="1">
                          <a:latin typeface="Consolas" panose="020B0609020204030204" pitchFamily="49" charset="0"/>
                          <a:cs typeface="Consolas" panose="020B0609020204030204" pitchFamily="49" charset="0"/>
                        </a:rPr>
                        <a:t>films.html</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a:t>Shows all the films with their categories. Extra credit: at the right side of each record has two links one for update and one for delete. </a:t>
                      </a:r>
                    </a:p>
                  </a:txBody>
                  <a:tcPr/>
                </a:tc>
                <a:extLst>
                  <a:ext uri="{0D108BD9-81ED-4DB2-BD59-A6C34878D82A}">
                    <a16:rowId xmlns:a16="http://schemas.microsoft.com/office/drawing/2014/main" val="2402314470"/>
                  </a:ext>
                </a:extLst>
              </a:tr>
              <a:tr h="370840">
                <a:tc>
                  <a:txBody>
                    <a:bodyPr/>
                    <a:lstStyle/>
                    <a:p>
                      <a:r>
                        <a:rPr lang="en-US" sz="1600" dirty="0">
                          <a:highlight>
                            <a:srgbClr val="00FF00"/>
                          </a:highlight>
                          <a:latin typeface="Consolas" panose="020B0609020204030204" pitchFamily="49" charset="0"/>
                          <a:cs typeface="Consolas" panose="020B0609020204030204" pitchFamily="49" charset="0"/>
                        </a:rPr>
                        <a:t>show-</a:t>
                      </a:r>
                      <a:r>
                        <a:rPr lang="en-US" sz="1600" dirty="0" err="1">
                          <a:highlight>
                            <a:srgbClr val="00FF00"/>
                          </a:highlight>
                          <a:latin typeface="Consolas" panose="020B0609020204030204" pitchFamily="49" charset="0"/>
                          <a:cs typeface="Consolas" panose="020B0609020204030204" pitchFamily="49" charset="0"/>
                        </a:rPr>
                        <a:t>film.html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At the top, aligned inside a container there is a input text box and a button. The user inputs the ID of the film, when the button is pressed the film with its category is displayed below (without refreshing). If the film is not found an error message appears instead.</a:t>
                      </a:r>
                    </a:p>
                  </a:txBody>
                  <a:tcPr/>
                </a:tc>
                <a:extLst>
                  <a:ext uri="{0D108BD9-81ED-4DB2-BD59-A6C34878D82A}">
                    <a16:rowId xmlns:a16="http://schemas.microsoft.com/office/drawing/2014/main" val="1837678131"/>
                  </a:ext>
                </a:extLst>
              </a:tr>
              <a:tr h="370840">
                <a:tc>
                  <a:txBody>
                    <a:bodyPr/>
                    <a:lstStyle/>
                    <a:p>
                      <a:r>
                        <a:rPr lang="en-US" sz="1600" dirty="0">
                          <a:highlight>
                            <a:srgbClr val="00FF00"/>
                          </a:highlight>
                          <a:latin typeface="Consolas" panose="020B0609020204030204" pitchFamily="49" charset="0"/>
                          <a:cs typeface="Consolas" panose="020B0609020204030204" pitchFamily="49" charset="0"/>
                        </a:rPr>
                        <a:t>insert-</a:t>
                      </a:r>
                      <a:r>
                        <a:rPr lang="en-US" sz="1600" dirty="0" err="1">
                          <a:highlight>
                            <a:srgbClr val="00FF00"/>
                          </a:highlight>
                          <a:latin typeface="Consolas" panose="020B0609020204030204" pitchFamily="49" charset="0"/>
                          <a:cs typeface="Consolas" panose="020B0609020204030204" pitchFamily="49" charset="0"/>
                        </a:rPr>
                        <a:t>film.html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Page with a form to insert film, there is no need to set the </a:t>
                      </a:r>
                      <a:r>
                        <a:rPr lang="en-US" sz="1600" dirty="0" err="1">
                          <a:highlight>
                            <a:srgbClr val="00FF00"/>
                          </a:highlight>
                        </a:rPr>
                        <a:t>film_id</a:t>
                      </a:r>
                      <a:r>
                        <a:rPr lang="en-US" sz="1600" dirty="0">
                          <a:highlight>
                            <a:srgbClr val="00FF00"/>
                          </a:highlight>
                        </a:rPr>
                        <a:t> or the </a:t>
                      </a:r>
                      <a:r>
                        <a:rPr lang="en-US" sz="1600" dirty="0" err="1">
                          <a:highlight>
                            <a:srgbClr val="00FF00"/>
                          </a:highlight>
                        </a:rPr>
                        <a:t>last_update</a:t>
                      </a:r>
                      <a:r>
                        <a:rPr lang="en-US" sz="1600" dirty="0">
                          <a:highlight>
                            <a:srgbClr val="00FF00"/>
                          </a:highlight>
                        </a:rPr>
                        <a:t>, the database sets these values automatically. Rating should be a SELECT element with G, PG, PG-13, R, NC-17 options. Categories should be a SELECT element with the values retrieved from the database (on load).</a:t>
                      </a:r>
                    </a:p>
                  </a:txBody>
                  <a:tcPr/>
                </a:tc>
                <a:extLst>
                  <a:ext uri="{0D108BD9-81ED-4DB2-BD59-A6C34878D82A}">
                    <a16:rowId xmlns:a16="http://schemas.microsoft.com/office/drawing/2014/main" val="1722975858"/>
                  </a:ext>
                </a:extLst>
              </a:tr>
              <a:tr h="370840">
                <a:tc>
                  <a:txBody>
                    <a:bodyPr/>
                    <a:lstStyle/>
                    <a:p>
                      <a:r>
                        <a:rPr lang="en-US" sz="1600" dirty="0">
                          <a:highlight>
                            <a:srgbClr val="00FF00"/>
                          </a:highlight>
                          <a:latin typeface="Consolas" panose="020B0609020204030204" pitchFamily="49" charset="0"/>
                          <a:cs typeface="Consolas" panose="020B0609020204030204" pitchFamily="49" charset="0"/>
                        </a:rPr>
                        <a:t>update-</a:t>
                      </a:r>
                      <a:r>
                        <a:rPr lang="en-US" sz="1600" dirty="0" err="1">
                          <a:highlight>
                            <a:srgbClr val="00FF00"/>
                          </a:highlight>
                          <a:latin typeface="Consolas" panose="020B0609020204030204" pitchFamily="49" charset="0"/>
                          <a:cs typeface="Consolas" panose="020B0609020204030204" pitchFamily="49" charset="0"/>
                        </a:rPr>
                        <a:t>film.html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Like show-</a:t>
                      </a:r>
                      <a:r>
                        <a:rPr lang="en-US" sz="1600" dirty="0" err="1">
                          <a:highlight>
                            <a:srgbClr val="00FF00"/>
                          </a:highlight>
                        </a:rPr>
                        <a:t>film.html</a:t>
                      </a:r>
                      <a:r>
                        <a:rPr lang="en-US" sz="1600" dirty="0">
                          <a:highlight>
                            <a:srgbClr val="00FF00"/>
                          </a:highlight>
                        </a:rPr>
                        <a:t>, but this page will ”create” a form below so the user can update the values, and submit the changes.</a:t>
                      </a:r>
                    </a:p>
                  </a:txBody>
                  <a:tcPr/>
                </a:tc>
                <a:extLst>
                  <a:ext uri="{0D108BD9-81ED-4DB2-BD59-A6C34878D82A}">
                    <a16:rowId xmlns:a16="http://schemas.microsoft.com/office/drawing/2014/main" val="858165153"/>
                  </a:ext>
                </a:extLst>
              </a:tr>
              <a:tr h="370840">
                <a:tc>
                  <a:txBody>
                    <a:bodyPr/>
                    <a:lstStyle/>
                    <a:p>
                      <a:r>
                        <a:rPr lang="en-US" sz="1600" dirty="0">
                          <a:highlight>
                            <a:srgbClr val="00FF00"/>
                          </a:highlight>
                          <a:latin typeface="Consolas" panose="020B0609020204030204" pitchFamily="49" charset="0"/>
                          <a:cs typeface="Consolas" panose="020B0609020204030204" pitchFamily="49" charset="0"/>
                        </a:rPr>
                        <a:t>delete-</a:t>
                      </a:r>
                      <a:r>
                        <a:rPr lang="en-US" sz="1600" dirty="0" err="1">
                          <a:highlight>
                            <a:srgbClr val="00FF00"/>
                          </a:highlight>
                          <a:latin typeface="Consolas" panose="020B0609020204030204" pitchFamily="49" charset="0"/>
                          <a:cs typeface="Consolas" panose="020B0609020204030204" pitchFamily="49" charset="0"/>
                        </a:rPr>
                        <a:t>film.html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highlight>
                            <a:srgbClr val="00FF00"/>
                          </a:highlight>
                        </a:rPr>
                        <a:t>Like show-</a:t>
                      </a:r>
                      <a:r>
                        <a:rPr lang="en-US" sz="1600" dirty="0" err="1">
                          <a:highlight>
                            <a:srgbClr val="00FF00"/>
                          </a:highlight>
                        </a:rPr>
                        <a:t>film.html</a:t>
                      </a:r>
                      <a:r>
                        <a:rPr lang="en-US" sz="1600" dirty="0">
                          <a:highlight>
                            <a:srgbClr val="00FF00"/>
                          </a:highlight>
                        </a:rPr>
                        <a:t>, but this page will show the record and a button to confirm delete</a:t>
                      </a:r>
                    </a:p>
                  </a:txBody>
                  <a:tcPr/>
                </a:tc>
                <a:extLst>
                  <a:ext uri="{0D108BD9-81ED-4DB2-BD59-A6C34878D82A}">
                    <a16:rowId xmlns:a16="http://schemas.microsoft.com/office/drawing/2014/main" val="2259786"/>
                  </a:ext>
                </a:extLst>
              </a:tr>
              <a:tr h="370840">
                <a:tc>
                  <a:txBody>
                    <a:bodyPr/>
                    <a:lstStyle/>
                    <a:p>
                      <a:r>
                        <a:rPr lang="en-US" sz="1600" dirty="0" err="1">
                          <a:highlight>
                            <a:srgbClr val="00FF00"/>
                          </a:highlight>
                          <a:latin typeface="Consolas" panose="020B0609020204030204" pitchFamily="49" charset="0"/>
                          <a:cs typeface="Consolas" panose="020B0609020204030204" pitchFamily="49" charset="0"/>
                        </a:rPr>
                        <a:t>categories.html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Shows all the categories in a table. </a:t>
                      </a:r>
                    </a:p>
                  </a:txBody>
                  <a:tcPr/>
                </a:tc>
                <a:extLst>
                  <a:ext uri="{0D108BD9-81ED-4DB2-BD59-A6C34878D82A}">
                    <a16:rowId xmlns:a16="http://schemas.microsoft.com/office/drawing/2014/main" val="2356650197"/>
                  </a:ext>
                </a:extLst>
              </a:tr>
              <a:tr h="370840">
                <a:tc>
                  <a:txBody>
                    <a:bodyPr/>
                    <a:lstStyle/>
                    <a:p>
                      <a:r>
                        <a:rPr lang="en-US" sz="1600" dirty="0">
                          <a:highlight>
                            <a:srgbClr val="00FF00"/>
                          </a:highlight>
                          <a:latin typeface="Consolas" panose="020B0609020204030204" pitchFamily="49" charset="0"/>
                          <a:cs typeface="Consolas" panose="020B0609020204030204" pitchFamily="49" charset="0"/>
                        </a:rPr>
                        <a:t>show-</a:t>
                      </a:r>
                      <a:r>
                        <a:rPr lang="en-US" sz="1600" dirty="0" err="1">
                          <a:highlight>
                            <a:srgbClr val="00FF00"/>
                          </a:highlight>
                          <a:latin typeface="Consolas" panose="020B0609020204030204" pitchFamily="49" charset="0"/>
                          <a:cs typeface="Consolas" panose="020B0609020204030204" pitchFamily="49" charset="0"/>
                        </a:rPr>
                        <a:t>category.html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Like show-</a:t>
                      </a:r>
                      <a:r>
                        <a:rPr lang="en-US" sz="1600" dirty="0" err="1">
                          <a:highlight>
                            <a:srgbClr val="00FF00"/>
                          </a:highlight>
                        </a:rPr>
                        <a:t>film.html</a:t>
                      </a:r>
                      <a:r>
                        <a:rPr lang="en-US" sz="1600" dirty="0">
                          <a:highlight>
                            <a:srgbClr val="00FF00"/>
                          </a:highlight>
                        </a:rPr>
                        <a:t> but for categories.</a:t>
                      </a:r>
                    </a:p>
                  </a:txBody>
                  <a:tcPr/>
                </a:tc>
                <a:extLst>
                  <a:ext uri="{0D108BD9-81ED-4DB2-BD59-A6C34878D82A}">
                    <a16:rowId xmlns:a16="http://schemas.microsoft.com/office/drawing/2014/main" val="3273107940"/>
                  </a:ext>
                </a:extLst>
              </a:tr>
              <a:tr h="370840">
                <a:tc>
                  <a:txBody>
                    <a:bodyPr/>
                    <a:lstStyle/>
                    <a:p>
                      <a:r>
                        <a:rPr lang="en-US" sz="1600" dirty="0">
                          <a:highlight>
                            <a:srgbClr val="00FF00"/>
                          </a:highlight>
                          <a:latin typeface="Consolas" panose="020B0609020204030204" pitchFamily="49" charset="0"/>
                          <a:cs typeface="Consolas" panose="020B0609020204030204" pitchFamily="49" charset="0"/>
                        </a:rPr>
                        <a:t>insert-</a:t>
                      </a:r>
                      <a:r>
                        <a:rPr lang="en-US" sz="1600" dirty="0" err="1">
                          <a:highlight>
                            <a:srgbClr val="00FF00"/>
                          </a:highlight>
                          <a:latin typeface="Consolas" panose="020B0609020204030204" pitchFamily="49" charset="0"/>
                          <a:cs typeface="Consolas" panose="020B0609020204030204" pitchFamily="49" charset="0"/>
                        </a:rPr>
                        <a:t>category.html</a:t>
                      </a:r>
                      <a:endParaRPr lang="en-US" sz="1600" dirty="0">
                        <a:highlight>
                          <a:srgbClr val="00FF00"/>
                        </a:highlight>
                        <a:latin typeface="Consolas" panose="020B0609020204030204" pitchFamily="49" charset="0"/>
                        <a:cs typeface="Consolas" panose="020B0609020204030204" pitchFamily="49" charset="0"/>
                      </a:endParaRPr>
                    </a:p>
                  </a:txBody>
                  <a:tcPr/>
                </a:tc>
                <a:tc>
                  <a:txBody>
                    <a:bodyPr/>
                    <a:lstStyle/>
                    <a:p>
                      <a:r>
                        <a:rPr lang="en-US" sz="1600" dirty="0">
                          <a:highlight>
                            <a:srgbClr val="00FF00"/>
                          </a:highlight>
                        </a:rPr>
                        <a:t>Page with a form to insert category, there is no need to set </a:t>
                      </a:r>
                      <a:r>
                        <a:rPr lang="en-US" sz="1600" dirty="0" err="1">
                          <a:highlight>
                            <a:srgbClr val="00FF00"/>
                          </a:highlight>
                        </a:rPr>
                        <a:t>category_id</a:t>
                      </a:r>
                      <a:r>
                        <a:rPr lang="en-US" sz="1600" dirty="0">
                          <a:highlight>
                            <a:srgbClr val="00FF00"/>
                          </a:highlight>
                        </a:rPr>
                        <a:t> or </a:t>
                      </a:r>
                      <a:r>
                        <a:rPr lang="en-US" sz="1600" dirty="0" err="1">
                          <a:highlight>
                            <a:srgbClr val="00FF00"/>
                          </a:highlight>
                        </a:rPr>
                        <a:t>last_update</a:t>
                      </a:r>
                      <a:r>
                        <a:rPr lang="en-US" sz="1600" dirty="0">
                          <a:highlight>
                            <a:srgbClr val="00FF00"/>
                          </a:highlight>
                        </a:rPr>
                        <a:t>, the database sets these values automatically</a:t>
                      </a:r>
                    </a:p>
                  </a:txBody>
                  <a:tcPr/>
                </a:tc>
                <a:extLst>
                  <a:ext uri="{0D108BD9-81ED-4DB2-BD59-A6C34878D82A}">
                    <a16:rowId xmlns:a16="http://schemas.microsoft.com/office/drawing/2014/main" val="4167706396"/>
                  </a:ext>
                </a:extLst>
              </a:tr>
            </a:tbl>
          </a:graphicData>
        </a:graphic>
      </p:graphicFrame>
    </p:spTree>
    <p:extLst>
      <p:ext uri="{BB962C8B-B14F-4D97-AF65-F5344CB8AC3E}">
        <p14:creationId xmlns:p14="http://schemas.microsoft.com/office/powerpoint/2010/main" val="31790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99CE-EF5B-E040-A27D-AD8CCE9CE938}"/>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0875A513-7B0F-C341-B5A6-662BB9B71855}"/>
              </a:ext>
            </a:extLst>
          </p:cNvPr>
          <p:cNvSpPr>
            <a:spLocks noGrp="1"/>
          </p:cNvSpPr>
          <p:nvPr>
            <p:ph idx="1"/>
          </p:nvPr>
        </p:nvSpPr>
        <p:spPr/>
        <p:txBody>
          <a:bodyPr>
            <a:normAutofit fontScale="47500" lnSpcReduction="20000"/>
          </a:bodyPr>
          <a:lstStyle/>
          <a:p>
            <a:pPr>
              <a:lnSpc>
                <a:spcPct val="120000"/>
              </a:lnSpc>
              <a:spcBef>
                <a:spcPts val="0"/>
              </a:spcBef>
            </a:pPr>
            <a:r>
              <a:rPr lang="en-US" dirty="0">
                <a:latin typeface="Consolas" panose="020B0609020204030204" pitchFamily="49" charset="0"/>
                <a:cs typeface="Consolas" panose="020B0609020204030204" pitchFamily="49" charset="0"/>
              </a:rPr>
              <a:t>your-repo-folder/</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gitignore</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models/</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categories.js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routers/</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categories.js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public/</a:t>
            </a: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index.html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films.html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show-</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insert-</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update-</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delete-</a:t>
            </a:r>
            <a:r>
              <a:rPr lang="en-US" dirty="0" err="1">
                <a:latin typeface="Consolas" panose="020B0609020204030204" pitchFamily="49" charset="0"/>
                <a:cs typeface="Consolas" panose="020B0609020204030204" pitchFamily="49" charset="0"/>
              </a:rPr>
              <a:t>film.html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categories.html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show-</a:t>
            </a:r>
            <a:r>
              <a:rPr lang="en-US" dirty="0" err="1">
                <a:latin typeface="Consolas" panose="020B0609020204030204" pitchFamily="49" charset="0"/>
                <a:cs typeface="Consolas" panose="020B0609020204030204" pitchFamily="49" charset="0"/>
              </a:rPr>
              <a:t>category.html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insert-</a:t>
            </a:r>
            <a:r>
              <a:rPr lang="en-US" dirty="0" err="1">
                <a:latin typeface="Consolas" panose="020B0609020204030204" pitchFamily="49" charset="0"/>
                <a:cs typeface="Consolas" panose="020B0609020204030204" pitchFamily="49" charset="0"/>
              </a:rPr>
              <a:t>category.html</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utilities.js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app.js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db.js</a:t>
            </a:r>
            <a:endParaRPr lang="en-US" dirty="0">
              <a:latin typeface="Consolas" panose="020B0609020204030204" pitchFamily="49" charset="0"/>
              <a:cs typeface="Consolas" panose="020B0609020204030204" pitchFamily="49" charset="0"/>
            </a:endParaRPr>
          </a:p>
          <a:p>
            <a:pPr>
              <a:lnSpc>
                <a:spcPct val="120000"/>
              </a:lnSpc>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package.json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1242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94CA-023B-0745-9B95-625DC7CA1A5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7EB49DFB-EA5F-6641-905C-3533AD586E68}"/>
              </a:ext>
            </a:extLst>
          </p:cNvPr>
          <p:cNvSpPr>
            <a:spLocks noGrp="1"/>
          </p:cNvSpPr>
          <p:nvPr>
            <p:ph idx="1"/>
          </p:nvPr>
        </p:nvSpPr>
        <p:spPr/>
        <p:txBody>
          <a:bodyPr/>
          <a:lstStyle/>
          <a:p>
            <a:r>
              <a:rPr lang="en-US" dirty="0"/>
              <a:t>The program should not crash</a:t>
            </a:r>
          </a:p>
          <a:p>
            <a:r>
              <a:rPr lang="en-US" dirty="0"/>
              <a:t>The front end must use bootstrap and be consistent</a:t>
            </a:r>
          </a:p>
          <a:p>
            <a:r>
              <a:rPr lang="en-US" dirty="0"/>
              <a:t>Any error should be reported graciously</a:t>
            </a:r>
          </a:p>
          <a:p>
            <a:r>
              <a:rPr lang="en-US" dirty="0"/>
              <a:t>The file names MUST be as instructed</a:t>
            </a:r>
          </a:p>
          <a:p>
            <a:r>
              <a:rPr lang="en-US" dirty="0"/>
              <a:t>The file MUST reside in the instructed directories</a:t>
            </a:r>
          </a:p>
          <a:p>
            <a:r>
              <a:rPr lang="en-US" dirty="0"/>
              <a:t>If the program is not found, or fails to start, the grade will be 0, so make sure that it works to at least get partial credit</a:t>
            </a:r>
          </a:p>
          <a:p>
            <a:r>
              <a:rPr lang="en-US" dirty="0"/>
              <a:t>Your code must show good programming practices: meaningful identifier names, correct indentation, appropriate comments</a:t>
            </a:r>
          </a:p>
          <a:p>
            <a:endParaRPr lang="en-US" dirty="0"/>
          </a:p>
        </p:txBody>
      </p:sp>
    </p:spTree>
    <p:extLst>
      <p:ext uri="{BB962C8B-B14F-4D97-AF65-F5344CB8AC3E}">
        <p14:creationId xmlns:p14="http://schemas.microsoft.com/office/powerpoint/2010/main" val="2514550246"/>
      </p:ext>
    </p:extLst>
  </p:cSld>
  <p:clrMapOvr>
    <a:masterClrMapping/>
  </p:clrMapOvr>
</p:sld>
</file>

<file path=ppt/theme/theme1.xml><?xml version="1.0" encoding="utf-8"?>
<a:theme xmlns:a="http://schemas.openxmlformats.org/drawingml/2006/main" name="Office Theme">
  <a:themeElements>
    <a:clrScheme name="SPU">
      <a:dk1>
        <a:srgbClr val="000000"/>
      </a:dk1>
      <a:lt1>
        <a:srgbClr val="FFFFFF"/>
      </a:lt1>
      <a:dk2>
        <a:srgbClr val="3B1C1F"/>
      </a:dk2>
      <a:lt2>
        <a:srgbClr val="E5E5E0"/>
      </a:lt2>
      <a:accent1>
        <a:srgbClr val="592B2F"/>
      </a:accent1>
      <a:accent2>
        <a:srgbClr val="BA202E"/>
      </a:accent2>
      <a:accent3>
        <a:srgbClr val="ED2024"/>
      </a:accent3>
      <a:accent4>
        <a:srgbClr val="C9B17F"/>
      </a:accent4>
      <a:accent5>
        <a:srgbClr val="DFDF00"/>
      </a:accent5>
      <a:accent6>
        <a:srgbClr val="592B2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U-widescreen-rebrand-2018" id="{671BC718-4159-5E47-91FA-65DA1374B001}" vid="{C6E1943D-3842-444B-9FA4-3E07E9D433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756</TotalTime>
  <Words>810</Words>
  <Application>Microsoft Office PowerPoint</Application>
  <PresentationFormat>Widescreen</PresentationFormat>
  <Paragraphs>146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Consolas</vt:lpstr>
      <vt:lpstr>Office Theme</vt:lpstr>
      <vt:lpstr>Final Assignment</vt:lpstr>
      <vt:lpstr>Objectives</vt:lpstr>
      <vt:lpstr>Tables</vt:lpstr>
      <vt:lpstr>More details: films</vt:lpstr>
      <vt:lpstr>More details: categories</vt:lpstr>
      <vt:lpstr>Backend</vt:lpstr>
      <vt:lpstr>Frontend</vt:lpstr>
      <vt:lpstr>Directory Structure</vt:lpstr>
      <vt:lpstr>Requirements</vt:lpstr>
      <vt:lpstr>Grading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Assignment</dc:title>
  <dc:creator>Arias Arevalo, Carlos</dc:creator>
  <cp:lastModifiedBy>Stevens, Chandler</cp:lastModifiedBy>
  <cp:revision>11</cp:revision>
  <dcterms:created xsi:type="dcterms:W3CDTF">2019-05-30T15:43:38Z</dcterms:created>
  <dcterms:modified xsi:type="dcterms:W3CDTF">2019-06-05T04:39:17Z</dcterms:modified>
</cp:coreProperties>
</file>