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6" r:id="rId10"/>
    <p:sldId id="265" r:id="rId11"/>
    <p:sldId id="267" r:id="rId12"/>
    <p:sldId id="268" r:id="rId13"/>
    <p:sldId id="269" r:id="rId14"/>
    <p:sldId id="270" r:id="rId15"/>
    <p:sldId id="26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37F05"/>
    <a:srgbClr val="F5A14D"/>
    <a:srgbClr val="F7B471"/>
    <a:srgbClr val="FFD19F"/>
    <a:srgbClr val="FFDDDD"/>
    <a:srgbClr val="FFE7E7"/>
    <a:srgbClr val="FF5353"/>
    <a:srgbClr val="FF9F9F"/>
    <a:srgbClr val="FFAF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2" autoAdjust="0"/>
    <p:restoredTop sz="93541" autoAdjust="0"/>
  </p:normalViewPr>
  <p:slideViewPr>
    <p:cSldViewPr snapToGrid="0">
      <p:cViewPr varScale="1">
        <p:scale>
          <a:sx n="69" d="100"/>
          <a:sy n="69" d="100"/>
        </p:scale>
        <p:origin x="84" y="63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ocuments\C&#35821;&#35328;&#31243;&#24207;&#35774;&#35745;&#39033;&#30446;\chessboard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ocuments\C&#35821;&#35328;&#31243;&#24207;&#35774;&#35745;&#39033;&#30446;\chessboard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ocuments\C&#35821;&#35328;&#31243;&#24207;&#35774;&#35745;&#39033;&#30446;\GA\scoreboard%232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ocuments\C&#35821;&#35328;&#31243;&#24207;&#35774;&#35745;&#39033;&#30446;\GA\scoreboard%232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ocuments\C&#35821;&#35328;&#31243;&#24207;&#35774;&#35745;&#39033;&#30446;\chessboard.xlsx" TargetMode="External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/>
              <a:t>运行情况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Sheet6!$C$1</c:f>
              <c:strCache>
                <c:ptCount val="1"/>
                <c:pt idx="0">
                  <c:v>每代最优解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76200" dist="25400" dir="5400000" algn="ctr" rotWithShape="0">
                <a:srgbClr val="000000">
                  <a:alpha val="60000"/>
                </a:srgbClr>
              </a:outerShdw>
            </a:effectLst>
          </c:spPr>
          <c:marker>
            <c:symbol val="none"/>
          </c:marker>
          <c:trendline>
            <c:spPr>
              <a:ln w="19050" cap="rnd">
                <a:solidFill>
                  <a:schemeClr val="accent1"/>
                </a:solidFill>
              </a:ln>
              <a:effectLst/>
            </c:spPr>
            <c:trendlineType val="linear"/>
            <c:dispRSqr val="0"/>
            <c:dispEq val="0"/>
          </c:trendline>
          <c:val>
            <c:numRef>
              <c:f>Sheet6!$C$2:$C$74</c:f>
              <c:numCache>
                <c:formatCode>General</c:formatCode>
                <c:ptCount val="73"/>
                <c:pt idx="0">
                  <c:v>811.33</c:v>
                </c:pt>
                <c:pt idx="1">
                  <c:v>719.67</c:v>
                </c:pt>
                <c:pt idx="2">
                  <c:v>650.54999999999995</c:v>
                </c:pt>
                <c:pt idx="3">
                  <c:v>716.43</c:v>
                </c:pt>
                <c:pt idx="4">
                  <c:v>637.9</c:v>
                </c:pt>
                <c:pt idx="5">
                  <c:v>744.76</c:v>
                </c:pt>
                <c:pt idx="6">
                  <c:v>851.2</c:v>
                </c:pt>
                <c:pt idx="7">
                  <c:v>811.44</c:v>
                </c:pt>
                <c:pt idx="8">
                  <c:v>1172.17</c:v>
                </c:pt>
                <c:pt idx="9">
                  <c:v>1232.94</c:v>
                </c:pt>
                <c:pt idx="10">
                  <c:v>1087.17</c:v>
                </c:pt>
                <c:pt idx="11">
                  <c:v>1386.3</c:v>
                </c:pt>
                <c:pt idx="12">
                  <c:v>1244.47</c:v>
                </c:pt>
                <c:pt idx="13">
                  <c:v>1360.56</c:v>
                </c:pt>
                <c:pt idx="14">
                  <c:v>1271.6400000000001</c:v>
                </c:pt>
                <c:pt idx="15">
                  <c:v>1109.21</c:v>
                </c:pt>
                <c:pt idx="16">
                  <c:v>1075.44</c:v>
                </c:pt>
                <c:pt idx="17">
                  <c:v>887.2</c:v>
                </c:pt>
                <c:pt idx="18">
                  <c:v>1032.02</c:v>
                </c:pt>
                <c:pt idx="19">
                  <c:v>998.76</c:v>
                </c:pt>
                <c:pt idx="20">
                  <c:v>924.95</c:v>
                </c:pt>
                <c:pt idx="21">
                  <c:v>1048.5</c:v>
                </c:pt>
                <c:pt idx="22">
                  <c:v>896.72</c:v>
                </c:pt>
                <c:pt idx="23">
                  <c:v>1014.03</c:v>
                </c:pt>
                <c:pt idx="24">
                  <c:v>981.26</c:v>
                </c:pt>
                <c:pt idx="25">
                  <c:v>982.73</c:v>
                </c:pt>
                <c:pt idx="26">
                  <c:v>1157.7</c:v>
                </c:pt>
                <c:pt idx="27">
                  <c:v>948.1</c:v>
                </c:pt>
                <c:pt idx="28">
                  <c:v>831.84</c:v>
                </c:pt>
                <c:pt idx="29">
                  <c:v>869.97</c:v>
                </c:pt>
                <c:pt idx="30">
                  <c:v>990.63</c:v>
                </c:pt>
                <c:pt idx="31">
                  <c:v>1015.58</c:v>
                </c:pt>
                <c:pt idx="32">
                  <c:v>1183.8499999999999</c:v>
                </c:pt>
                <c:pt idx="33">
                  <c:v>1145.8399999999999</c:v>
                </c:pt>
                <c:pt idx="34">
                  <c:v>710.91</c:v>
                </c:pt>
                <c:pt idx="35">
                  <c:v>911.53</c:v>
                </c:pt>
                <c:pt idx="36">
                  <c:v>972.3</c:v>
                </c:pt>
                <c:pt idx="37">
                  <c:v>1081.8399999999999</c:v>
                </c:pt>
                <c:pt idx="38">
                  <c:v>1132.47</c:v>
                </c:pt>
                <c:pt idx="39">
                  <c:v>942.32</c:v>
                </c:pt>
                <c:pt idx="40">
                  <c:v>753.49</c:v>
                </c:pt>
                <c:pt idx="41">
                  <c:v>1095.8499999999999</c:v>
                </c:pt>
                <c:pt idx="42">
                  <c:v>1097.52</c:v>
                </c:pt>
                <c:pt idx="43">
                  <c:v>966.14</c:v>
                </c:pt>
                <c:pt idx="44">
                  <c:v>1080.95</c:v>
                </c:pt>
                <c:pt idx="45">
                  <c:v>1380.63</c:v>
                </c:pt>
                <c:pt idx="46">
                  <c:v>1414.32</c:v>
                </c:pt>
                <c:pt idx="47">
                  <c:v>1164.45</c:v>
                </c:pt>
                <c:pt idx="48">
                  <c:v>973.3</c:v>
                </c:pt>
                <c:pt idx="49">
                  <c:v>1119.82</c:v>
                </c:pt>
                <c:pt idx="50">
                  <c:v>1168.01</c:v>
                </c:pt>
                <c:pt idx="51">
                  <c:v>1203.32</c:v>
                </c:pt>
                <c:pt idx="52">
                  <c:v>1270.3900000000001</c:v>
                </c:pt>
                <c:pt idx="53">
                  <c:v>1377.66</c:v>
                </c:pt>
                <c:pt idx="54">
                  <c:v>1132.9000000000001</c:v>
                </c:pt>
                <c:pt idx="55">
                  <c:v>1241.1400000000001</c:v>
                </c:pt>
                <c:pt idx="56">
                  <c:v>1197.24</c:v>
                </c:pt>
                <c:pt idx="57">
                  <c:v>1153.03</c:v>
                </c:pt>
                <c:pt idx="58">
                  <c:v>1422.44</c:v>
                </c:pt>
                <c:pt idx="59">
                  <c:v>1376.63</c:v>
                </c:pt>
                <c:pt idx="60">
                  <c:v>1242.5999999999999</c:v>
                </c:pt>
                <c:pt idx="61">
                  <c:v>1279.47</c:v>
                </c:pt>
                <c:pt idx="62">
                  <c:v>1290</c:v>
                </c:pt>
                <c:pt idx="63">
                  <c:v>1179.44</c:v>
                </c:pt>
                <c:pt idx="64">
                  <c:v>949.78</c:v>
                </c:pt>
                <c:pt idx="65">
                  <c:v>1221.05</c:v>
                </c:pt>
                <c:pt idx="66">
                  <c:v>1297.68</c:v>
                </c:pt>
                <c:pt idx="67">
                  <c:v>1325.47</c:v>
                </c:pt>
                <c:pt idx="68">
                  <c:v>1207.46</c:v>
                </c:pt>
                <c:pt idx="69">
                  <c:v>1163.08</c:v>
                </c:pt>
                <c:pt idx="70">
                  <c:v>1398.8</c:v>
                </c:pt>
                <c:pt idx="71">
                  <c:v>1211.78</c:v>
                </c:pt>
                <c:pt idx="72">
                  <c:v>1381.72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162734096"/>
        <c:axId val="1162721040"/>
      </c:lineChart>
      <c:catAx>
        <c:axId val="116273409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/>
                  <a:t>遗传代数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162721040"/>
        <c:crosses val="autoZero"/>
        <c:auto val="1"/>
        <c:lblAlgn val="ctr"/>
        <c:lblOffset val="100"/>
        <c:noMultiLvlLbl val="0"/>
      </c:catAx>
      <c:valAx>
        <c:axId val="11627210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/>
                  <a:t>每代最优解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1627340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dirty="0" smtClean="0"/>
              <a:t>运行情况</a:t>
            </a:r>
            <a:endParaRPr lang="zh-CN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34925" cap="rnd">
              <a:solidFill>
                <a:schemeClr val="accent1"/>
              </a:solidFill>
              <a:round/>
            </a:ln>
            <a:effectLst>
              <a:outerShdw blurRad="76200" dist="25400" dir="5400000" algn="ctr" rotWithShape="0">
                <a:srgbClr val="000000">
                  <a:alpha val="60000"/>
                </a:srgbClr>
              </a:outerShdw>
            </a:effectLst>
          </c:spPr>
          <c:marker>
            <c:symbol val="none"/>
          </c:marker>
          <c:trendline>
            <c:spPr>
              <a:ln w="19050" cap="rnd">
                <a:solidFill>
                  <a:schemeClr val="accent1"/>
                </a:solidFill>
              </a:ln>
              <a:effectLst/>
            </c:spPr>
            <c:trendlineType val="linear"/>
            <c:dispRSqr val="0"/>
            <c:dispEq val="0"/>
          </c:trendline>
          <c:val>
            <c:numRef>
              <c:f>Sheet11!$A$1:$A$100</c:f>
              <c:numCache>
                <c:formatCode>General</c:formatCode>
                <c:ptCount val="100"/>
                <c:pt idx="0">
                  <c:v>1301</c:v>
                </c:pt>
                <c:pt idx="1">
                  <c:v>1318.99</c:v>
                </c:pt>
                <c:pt idx="2">
                  <c:v>905.76</c:v>
                </c:pt>
                <c:pt idx="3">
                  <c:v>1043.3599999999999</c:v>
                </c:pt>
                <c:pt idx="4">
                  <c:v>878.4</c:v>
                </c:pt>
                <c:pt idx="5">
                  <c:v>913.47</c:v>
                </c:pt>
                <c:pt idx="6">
                  <c:v>739.04</c:v>
                </c:pt>
                <c:pt idx="7">
                  <c:v>842.45</c:v>
                </c:pt>
                <c:pt idx="8">
                  <c:v>686.26</c:v>
                </c:pt>
                <c:pt idx="9">
                  <c:v>782.37</c:v>
                </c:pt>
                <c:pt idx="10">
                  <c:v>874.23</c:v>
                </c:pt>
                <c:pt idx="11">
                  <c:v>913.73</c:v>
                </c:pt>
                <c:pt idx="12">
                  <c:v>863.89</c:v>
                </c:pt>
                <c:pt idx="13">
                  <c:v>794.53</c:v>
                </c:pt>
                <c:pt idx="14">
                  <c:v>937.64</c:v>
                </c:pt>
                <c:pt idx="15">
                  <c:v>858.01</c:v>
                </c:pt>
                <c:pt idx="16">
                  <c:v>944.35</c:v>
                </c:pt>
                <c:pt idx="17">
                  <c:v>808.02</c:v>
                </c:pt>
                <c:pt idx="18">
                  <c:v>1003.25</c:v>
                </c:pt>
                <c:pt idx="19">
                  <c:v>954.33</c:v>
                </c:pt>
                <c:pt idx="20">
                  <c:v>992.37</c:v>
                </c:pt>
                <c:pt idx="21">
                  <c:v>874</c:v>
                </c:pt>
                <c:pt idx="22">
                  <c:v>967.51</c:v>
                </c:pt>
                <c:pt idx="23">
                  <c:v>1021.19</c:v>
                </c:pt>
                <c:pt idx="24">
                  <c:v>979.03</c:v>
                </c:pt>
                <c:pt idx="25">
                  <c:v>919.56</c:v>
                </c:pt>
                <c:pt idx="26">
                  <c:v>1121.58</c:v>
                </c:pt>
                <c:pt idx="27">
                  <c:v>856.48</c:v>
                </c:pt>
                <c:pt idx="28">
                  <c:v>907.26</c:v>
                </c:pt>
                <c:pt idx="29">
                  <c:v>821.67</c:v>
                </c:pt>
                <c:pt idx="30">
                  <c:v>899.23</c:v>
                </c:pt>
                <c:pt idx="31">
                  <c:v>1071.25</c:v>
                </c:pt>
                <c:pt idx="32">
                  <c:v>1057.92</c:v>
                </c:pt>
                <c:pt idx="33">
                  <c:v>977.71</c:v>
                </c:pt>
                <c:pt idx="34">
                  <c:v>882.91</c:v>
                </c:pt>
                <c:pt idx="35">
                  <c:v>1163.8399999999999</c:v>
                </c:pt>
                <c:pt idx="36">
                  <c:v>1221.1099999999999</c:v>
                </c:pt>
                <c:pt idx="37">
                  <c:v>1195.96</c:v>
                </c:pt>
                <c:pt idx="38">
                  <c:v>1386.86</c:v>
                </c:pt>
                <c:pt idx="39">
                  <c:v>1323.61</c:v>
                </c:pt>
                <c:pt idx="40">
                  <c:v>1363.27</c:v>
                </c:pt>
                <c:pt idx="41">
                  <c:v>1215.9000000000001</c:v>
                </c:pt>
                <c:pt idx="42">
                  <c:v>1422.89</c:v>
                </c:pt>
                <c:pt idx="43">
                  <c:v>1219.5999999999999</c:v>
                </c:pt>
                <c:pt idx="44">
                  <c:v>1159.58</c:v>
                </c:pt>
                <c:pt idx="45">
                  <c:v>1271.26</c:v>
                </c:pt>
                <c:pt idx="46">
                  <c:v>1331.8</c:v>
                </c:pt>
                <c:pt idx="47">
                  <c:v>1345.09</c:v>
                </c:pt>
                <c:pt idx="48">
                  <c:v>1206.7</c:v>
                </c:pt>
                <c:pt idx="49">
                  <c:v>1480.42</c:v>
                </c:pt>
                <c:pt idx="50">
                  <c:v>1367.41</c:v>
                </c:pt>
                <c:pt idx="51">
                  <c:v>1222.3599999999999</c:v>
                </c:pt>
                <c:pt idx="52">
                  <c:v>1293.4100000000001</c:v>
                </c:pt>
                <c:pt idx="53">
                  <c:v>1267.6600000000001</c:v>
                </c:pt>
                <c:pt idx="54">
                  <c:v>1598.56</c:v>
                </c:pt>
                <c:pt idx="55">
                  <c:v>1482.44</c:v>
                </c:pt>
                <c:pt idx="56">
                  <c:v>1369.78</c:v>
                </c:pt>
                <c:pt idx="57">
                  <c:v>1281</c:v>
                </c:pt>
                <c:pt idx="58">
                  <c:v>1392.05</c:v>
                </c:pt>
                <c:pt idx="59">
                  <c:v>1181.98</c:v>
                </c:pt>
                <c:pt idx="60">
                  <c:v>1193.9100000000001</c:v>
                </c:pt>
                <c:pt idx="61">
                  <c:v>1380.35</c:v>
                </c:pt>
                <c:pt idx="62">
                  <c:v>1582.48</c:v>
                </c:pt>
                <c:pt idx="63">
                  <c:v>1483.67</c:v>
                </c:pt>
                <c:pt idx="64">
                  <c:v>1470.01</c:v>
                </c:pt>
                <c:pt idx="65">
                  <c:v>1472.44</c:v>
                </c:pt>
                <c:pt idx="66">
                  <c:v>1427.7</c:v>
                </c:pt>
                <c:pt idx="67">
                  <c:v>1458</c:v>
                </c:pt>
                <c:pt idx="68">
                  <c:v>1453.27</c:v>
                </c:pt>
                <c:pt idx="69">
                  <c:v>1394.98</c:v>
                </c:pt>
                <c:pt idx="70">
                  <c:v>1395.76</c:v>
                </c:pt>
                <c:pt idx="71">
                  <c:v>1437.39</c:v>
                </c:pt>
                <c:pt idx="72">
                  <c:v>1375.41</c:v>
                </c:pt>
                <c:pt idx="73">
                  <c:v>1410.83</c:v>
                </c:pt>
                <c:pt idx="74">
                  <c:v>1548.34</c:v>
                </c:pt>
                <c:pt idx="75">
                  <c:v>1374.39</c:v>
                </c:pt>
                <c:pt idx="76">
                  <c:v>1589.67</c:v>
                </c:pt>
                <c:pt idx="77">
                  <c:v>1311.63</c:v>
                </c:pt>
                <c:pt idx="78">
                  <c:v>1272.3599999999999</c:v>
                </c:pt>
                <c:pt idx="79">
                  <c:v>1190.56</c:v>
                </c:pt>
                <c:pt idx="80">
                  <c:v>1335.02</c:v>
                </c:pt>
                <c:pt idx="81">
                  <c:v>1099.67</c:v>
                </c:pt>
                <c:pt idx="82">
                  <c:v>1336.34</c:v>
                </c:pt>
                <c:pt idx="83">
                  <c:v>1127.5999999999999</c:v>
                </c:pt>
                <c:pt idx="84">
                  <c:v>1190.94</c:v>
                </c:pt>
                <c:pt idx="85">
                  <c:v>1125.42</c:v>
                </c:pt>
                <c:pt idx="86">
                  <c:v>1195.27</c:v>
                </c:pt>
                <c:pt idx="87">
                  <c:v>1428.46</c:v>
                </c:pt>
                <c:pt idx="88">
                  <c:v>1301.06</c:v>
                </c:pt>
                <c:pt idx="89">
                  <c:v>942.51</c:v>
                </c:pt>
                <c:pt idx="90">
                  <c:v>1018.04</c:v>
                </c:pt>
                <c:pt idx="91">
                  <c:v>1125.94</c:v>
                </c:pt>
                <c:pt idx="92">
                  <c:v>1343.89</c:v>
                </c:pt>
                <c:pt idx="93">
                  <c:v>1217.98</c:v>
                </c:pt>
                <c:pt idx="94">
                  <c:v>1099.25</c:v>
                </c:pt>
                <c:pt idx="95">
                  <c:v>1162.55</c:v>
                </c:pt>
                <c:pt idx="96">
                  <c:v>1146.29</c:v>
                </c:pt>
                <c:pt idx="97">
                  <c:v>1046.1400000000001</c:v>
                </c:pt>
                <c:pt idx="98">
                  <c:v>1003.22</c:v>
                </c:pt>
                <c:pt idx="99">
                  <c:v>1090.8900000000001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162725936"/>
        <c:axId val="1162730288"/>
      </c:lineChart>
      <c:catAx>
        <c:axId val="116272593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 dirty="0" smtClean="0"/>
                  <a:t>遗传代数</a:t>
                </a:r>
                <a:endParaRPr lang="zh-CN" alt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162730288"/>
        <c:crosses val="autoZero"/>
        <c:auto val="1"/>
        <c:lblAlgn val="ctr"/>
        <c:lblOffset val="100"/>
        <c:noMultiLvlLbl val="0"/>
      </c:catAx>
      <c:valAx>
        <c:axId val="11627302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 dirty="0" smtClean="0"/>
                  <a:t>每代最优解</a:t>
                </a:r>
                <a:endParaRPr lang="zh-CN" alt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1627259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dirty="0" smtClean="0"/>
              <a:t>运行情况</a:t>
            </a:r>
            <a:endParaRPr lang="zh-CN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8.1780315176960633E-2"/>
          <c:y val="5.2221013441845703E-2"/>
          <c:w val="0.88365177938803574"/>
          <c:h val="0.71898266246022435"/>
        </c:manualLayout>
      </c:layout>
      <c:lineChart>
        <c:grouping val="standard"/>
        <c:varyColors val="0"/>
        <c:ser>
          <c:idx val="0"/>
          <c:order val="0"/>
          <c:spPr>
            <a:ln w="34925" cap="rnd">
              <a:solidFill>
                <a:schemeClr val="accent1"/>
              </a:solidFill>
              <a:round/>
            </a:ln>
            <a:effectLst>
              <a:outerShdw blurRad="76200" dist="25400" dir="5400000" algn="ctr" rotWithShape="0">
                <a:srgbClr val="000000">
                  <a:alpha val="60000"/>
                </a:srgbClr>
              </a:outerShdw>
            </a:effectLst>
          </c:spPr>
          <c:marker>
            <c:symbol val="none"/>
          </c:marker>
          <c:trendline>
            <c:spPr>
              <a:ln w="19050" cap="rnd">
                <a:solidFill>
                  <a:schemeClr val="accent1"/>
                </a:solidFill>
              </a:ln>
              <a:effectLst/>
            </c:spPr>
            <c:trendlineType val="linear"/>
            <c:dispRSqr val="0"/>
            <c:dispEq val="0"/>
          </c:trendline>
          <c:val>
            <c:numRef>
              <c:f>'TRY#3'!$E$1:$E$100</c:f>
              <c:numCache>
                <c:formatCode>General</c:formatCode>
                <c:ptCount val="100"/>
                <c:pt idx="0">
                  <c:v>1468.78</c:v>
                </c:pt>
                <c:pt idx="1">
                  <c:v>1632.53</c:v>
                </c:pt>
                <c:pt idx="2">
                  <c:v>1714.67</c:v>
                </c:pt>
                <c:pt idx="3">
                  <c:v>1631.55</c:v>
                </c:pt>
                <c:pt idx="4">
                  <c:v>1521.65</c:v>
                </c:pt>
                <c:pt idx="5">
                  <c:v>1492.09</c:v>
                </c:pt>
                <c:pt idx="6">
                  <c:v>1555.41</c:v>
                </c:pt>
                <c:pt idx="7">
                  <c:v>1492.24</c:v>
                </c:pt>
                <c:pt idx="8">
                  <c:v>1713.74</c:v>
                </c:pt>
                <c:pt idx="9">
                  <c:v>1662.11</c:v>
                </c:pt>
                <c:pt idx="10">
                  <c:v>1664.78</c:v>
                </c:pt>
                <c:pt idx="11">
                  <c:v>1704.24</c:v>
                </c:pt>
                <c:pt idx="12">
                  <c:v>1848.2</c:v>
                </c:pt>
                <c:pt idx="13">
                  <c:v>1767.1</c:v>
                </c:pt>
                <c:pt idx="14">
                  <c:v>1590.13</c:v>
                </c:pt>
                <c:pt idx="15">
                  <c:v>1884.89</c:v>
                </c:pt>
                <c:pt idx="16">
                  <c:v>1850.22</c:v>
                </c:pt>
                <c:pt idx="17">
                  <c:v>1812.23</c:v>
                </c:pt>
                <c:pt idx="18">
                  <c:v>1851.33</c:v>
                </c:pt>
                <c:pt idx="19">
                  <c:v>1873.87</c:v>
                </c:pt>
                <c:pt idx="20">
                  <c:v>1850.9</c:v>
                </c:pt>
                <c:pt idx="21">
                  <c:v>1944.33</c:v>
                </c:pt>
                <c:pt idx="22">
                  <c:v>1858.13</c:v>
                </c:pt>
                <c:pt idx="23">
                  <c:v>1794.11</c:v>
                </c:pt>
                <c:pt idx="24">
                  <c:v>1752.72</c:v>
                </c:pt>
                <c:pt idx="25">
                  <c:v>1702.33</c:v>
                </c:pt>
                <c:pt idx="26">
                  <c:v>1853.67</c:v>
                </c:pt>
                <c:pt idx="27">
                  <c:v>1697.11</c:v>
                </c:pt>
                <c:pt idx="28">
                  <c:v>1883.33</c:v>
                </c:pt>
                <c:pt idx="29">
                  <c:v>1641.89</c:v>
                </c:pt>
                <c:pt idx="30">
                  <c:v>1634.61</c:v>
                </c:pt>
                <c:pt idx="31">
                  <c:v>1719.67</c:v>
                </c:pt>
                <c:pt idx="32">
                  <c:v>1701.39</c:v>
                </c:pt>
                <c:pt idx="33">
                  <c:v>1666.36</c:v>
                </c:pt>
                <c:pt idx="34">
                  <c:v>1784.11</c:v>
                </c:pt>
                <c:pt idx="35">
                  <c:v>1680.75</c:v>
                </c:pt>
                <c:pt idx="36">
                  <c:v>1581.33</c:v>
                </c:pt>
                <c:pt idx="37">
                  <c:v>1495.68</c:v>
                </c:pt>
                <c:pt idx="38">
                  <c:v>1349.07</c:v>
                </c:pt>
                <c:pt idx="39">
                  <c:v>1525.9</c:v>
                </c:pt>
                <c:pt idx="40">
                  <c:v>1497.57</c:v>
                </c:pt>
                <c:pt idx="41">
                  <c:v>1607.64</c:v>
                </c:pt>
                <c:pt idx="42">
                  <c:v>1530.18</c:v>
                </c:pt>
                <c:pt idx="43">
                  <c:v>1771.11</c:v>
                </c:pt>
                <c:pt idx="44">
                  <c:v>1803.35</c:v>
                </c:pt>
                <c:pt idx="45">
                  <c:v>1624.56</c:v>
                </c:pt>
                <c:pt idx="46">
                  <c:v>1710</c:v>
                </c:pt>
                <c:pt idx="47">
                  <c:v>1604.63</c:v>
                </c:pt>
                <c:pt idx="48">
                  <c:v>1532.5</c:v>
                </c:pt>
                <c:pt idx="49">
                  <c:v>1482.96</c:v>
                </c:pt>
                <c:pt idx="50">
                  <c:v>1446.21</c:v>
                </c:pt>
                <c:pt idx="51">
                  <c:v>1658.8</c:v>
                </c:pt>
                <c:pt idx="52">
                  <c:v>1077.04</c:v>
                </c:pt>
                <c:pt idx="53">
                  <c:v>1034.7</c:v>
                </c:pt>
                <c:pt idx="54">
                  <c:v>1086.6199999999999</c:v>
                </c:pt>
                <c:pt idx="55">
                  <c:v>814.75</c:v>
                </c:pt>
                <c:pt idx="56">
                  <c:v>814.62</c:v>
                </c:pt>
                <c:pt idx="57">
                  <c:v>1098.78</c:v>
                </c:pt>
                <c:pt idx="58">
                  <c:v>1514.91</c:v>
                </c:pt>
                <c:pt idx="59">
                  <c:v>1184.2</c:v>
                </c:pt>
                <c:pt idx="60">
                  <c:v>1145.56</c:v>
                </c:pt>
                <c:pt idx="61">
                  <c:v>1449.39</c:v>
                </c:pt>
                <c:pt idx="62">
                  <c:v>1226.1199999999999</c:v>
                </c:pt>
                <c:pt idx="63">
                  <c:v>1358.18</c:v>
                </c:pt>
                <c:pt idx="64">
                  <c:v>1227.24</c:v>
                </c:pt>
                <c:pt idx="65">
                  <c:v>1242.8900000000001</c:v>
                </c:pt>
                <c:pt idx="66">
                  <c:v>1467.77</c:v>
                </c:pt>
                <c:pt idx="67">
                  <c:v>1299.1300000000001</c:v>
                </c:pt>
                <c:pt idx="68">
                  <c:v>1492.56</c:v>
                </c:pt>
                <c:pt idx="69">
                  <c:v>1626.71</c:v>
                </c:pt>
                <c:pt idx="70">
                  <c:v>1719.41</c:v>
                </c:pt>
                <c:pt idx="71">
                  <c:v>1513.9</c:v>
                </c:pt>
                <c:pt idx="72">
                  <c:v>1551.69</c:v>
                </c:pt>
                <c:pt idx="73">
                  <c:v>1496.9</c:v>
                </c:pt>
                <c:pt idx="74">
                  <c:v>1572.49</c:v>
                </c:pt>
                <c:pt idx="75">
                  <c:v>1389.79</c:v>
                </c:pt>
                <c:pt idx="76">
                  <c:v>1288.17</c:v>
                </c:pt>
                <c:pt idx="77">
                  <c:v>1386.62</c:v>
                </c:pt>
                <c:pt idx="78">
                  <c:v>1412.68</c:v>
                </c:pt>
                <c:pt idx="79">
                  <c:v>1380.73</c:v>
                </c:pt>
                <c:pt idx="80">
                  <c:v>1310.69</c:v>
                </c:pt>
                <c:pt idx="81">
                  <c:v>1225.96</c:v>
                </c:pt>
                <c:pt idx="82">
                  <c:v>1274.6600000000001</c:v>
                </c:pt>
                <c:pt idx="83">
                  <c:v>1373.22</c:v>
                </c:pt>
                <c:pt idx="84">
                  <c:v>1380.68</c:v>
                </c:pt>
                <c:pt idx="85">
                  <c:v>1322.08</c:v>
                </c:pt>
                <c:pt idx="86">
                  <c:v>1561.09</c:v>
                </c:pt>
                <c:pt idx="87">
                  <c:v>1291.47</c:v>
                </c:pt>
                <c:pt idx="88">
                  <c:v>1412.11</c:v>
                </c:pt>
                <c:pt idx="89">
                  <c:v>1540.69</c:v>
                </c:pt>
                <c:pt idx="90">
                  <c:v>1515.87</c:v>
                </c:pt>
                <c:pt idx="91">
                  <c:v>1538.35</c:v>
                </c:pt>
                <c:pt idx="92">
                  <c:v>1595.12</c:v>
                </c:pt>
                <c:pt idx="93">
                  <c:v>1629.88</c:v>
                </c:pt>
                <c:pt idx="94">
                  <c:v>1650.21</c:v>
                </c:pt>
                <c:pt idx="95">
                  <c:v>1698.63</c:v>
                </c:pt>
                <c:pt idx="96">
                  <c:v>1637.95</c:v>
                </c:pt>
                <c:pt idx="97">
                  <c:v>1643.51</c:v>
                </c:pt>
                <c:pt idx="98">
                  <c:v>1534.23</c:v>
                </c:pt>
                <c:pt idx="99">
                  <c:v>1541.68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20934000"/>
        <c:axId val="1220919312"/>
      </c:lineChart>
      <c:catAx>
        <c:axId val="1220934000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220919312"/>
        <c:crosses val="autoZero"/>
        <c:auto val="1"/>
        <c:lblAlgn val="ctr"/>
        <c:lblOffset val="100"/>
        <c:noMultiLvlLbl val="0"/>
      </c:catAx>
      <c:valAx>
        <c:axId val="12209193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2209340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dirty="0" smtClean="0"/>
              <a:t>运行情况</a:t>
            </a:r>
            <a:endParaRPr lang="zh-CN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34925" cap="rnd">
              <a:solidFill>
                <a:schemeClr val="accent1"/>
              </a:solidFill>
              <a:round/>
            </a:ln>
            <a:effectLst>
              <a:outerShdw blurRad="76200" dist="25400" dir="5400000" algn="ctr" rotWithShape="0">
                <a:srgbClr val="000000">
                  <a:alpha val="60000"/>
                </a:srgbClr>
              </a:outerShdw>
            </a:effectLst>
          </c:spPr>
          <c:marker>
            <c:symbol val="none"/>
          </c:marker>
          <c:trendline>
            <c:spPr>
              <a:ln w="19050" cap="rnd">
                <a:solidFill>
                  <a:schemeClr val="accent1"/>
                </a:solidFill>
              </a:ln>
              <a:effectLst/>
            </c:spPr>
            <c:trendlineType val="linear"/>
            <c:dispRSqr val="0"/>
            <c:dispEq val="0"/>
          </c:trendline>
          <c:val>
            <c:numRef>
              <c:f>'TRY#4'!$E$1:$E$100</c:f>
              <c:numCache>
                <c:formatCode>General</c:formatCode>
                <c:ptCount val="100"/>
                <c:pt idx="0">
                  <c:v>1820.22</c:v>
                </c:pt>
                <c:pt idx="1">
                  <c:v>1874.67</c:v>
                </c:pt>
                <c:pt idx="2">
                  <c:v>1834.22</c:v>
                </c:pt>
                <c:pt idx="3">
                  <c:v>1837.56</c:v>
                </c:pt>
                <c:pt idx="4">
                  <c:v>1833.31</c:v>
                </c:pt>
                <c:pt idx="5">
                  <c:v>1947.78</c:v>
                </c:pt>
                <c:pt idx="6">
                  <c:v>1898.64</c:v>
                </c:pt>
                <c:pt idx="7">
                  <c:v>1939.78</c:v>
                </c:pt>
                <c:pt idx="8">
                  <c:v>1961.92</c:v>
                </c:pt>
                <c:pt idx="9">
                  <c:v>1877.83</c:v>
                </c:pt>
                <c:pt idx="10">
                  <c:v>1879.89</c:v>
                </c:pt>
                <c:pt idx="11">
                  <c:v>1851.38</c:v>
                </c:pt>
                <c:pt idx="12">
                  <c:v>1781.1</c:v>
                </c:pt>
                <c:pt idx="13">
                  <c:v>1780.28</c:v>
                </c:pt>
                <c:pt idx="14">
                  <c:v>1814.35</c:v>
                </c:pt>
                <c:pt idx="15">
                  <c:v>1928.64</c:v>
                </c:pt>
                <c:pt idx="16">
                  <c:v>1742.83</c:v>
                </c:pt>
                <c:pt idx="17">
                  <c:v>1840.76</c:v>
                </c:pt>
                <c:pt idx="18">
                  <c:v>1646.01</c:v>
                </c:pt>
                <c:pt idx="19">
                  <c:v>1822.41</c:v>
                </c:pt>
                <c:pt idx="20">
                  <c:v>1749.75</c:v>
                </c:pt>
                <c:pt idx="21">
                  <c:v>1753.91</c:v>
                </c:pt>
                <c:pt idx="22">
                  <c:v>1589.49</c:v>
                </c:pt>
                <c:pt idx="23">
                  <c:v>1734.71</c:v>
                </c:pt>
                <c:pt idx="24">
                  <c:v>1844.92</c:v>
                </c:pt>
                <c:pt idx="25">
                  <c:v>1689.24</c:v>
                </c:pt>
                <c:pt idx="26">
                  <c:v>1830.63</c:v>
                </c:pt>
                <c:pt idx="27">
                  <c:v>1697.12</c:v>
                </c:pt>
                <c:pt idx="28">
                  <c:v>1756.74</c:v>
                </c:pt>
                <c:pt idx="29">
                  <c:v>1635.44</c:v>
                </c:pt>
                <c:pt idx="30">
                  <c:v>1673.55</c:v>
                </c:pt>
                <c:pt idx="31">
                  <c:v>1578.62</c:v>
                </c:pt>
                <c:pt idx="32">
                  <c:v>1426.27</c:v>
                </c:pt>
                <c:pt idx="33">
                  <c:v>1283.42</c:v>
                </c:pt>
                <c:pt idx="34">
                  <c:v>1492.25</c:v>
                </c:pt>
                <c:pt idx="35">
                  <c:v>1680.36</c:v>
                </c:pt>
                <c:pt idx="36">
                  <c:v>1777.8</c:v>
                </c:pt>
                <c:pt idx="37">
                  <c:v>1433.87</c:v>
                </c:pt>
                <c:pt idx="38">
                  <c:v>1538.1</c:v>
                </c:pt>
                <c:pt idx="39">
                  <c:v>1459.86</c:v>
                </c:pt>
                <c:pt idx="40">
                  <c:v>1695.18</c:v>
                </c:pt>
                <c:pt idx="41">
                  <c:v>1689.07</c:v>
                </c:pt>
                <c:pt idx="42">
                  <c:v>1178.3399999999999</c:v>
                </c:pt>
                <c:pt idx="43">
                  <c:v>1286.73</c:v>
                </c:pt>
                <c:pt idx="44">
                  <c:v>1471.38</c:v>
                </c:pt>
                <c:pt idx="45">
                  <c:v>1501.52</c:v>
                </c:pt>
                <c:pt idx="46">
                  <c:v>1639.83</c:v>
                </c:pt>
                <c:pt idx="47">
                  <c:v>1656.76</c:v>
                </c:pt>
                <c:pt idx="48">
                  <c:v>1741.46</c:v>
                </c:pt>
                <c:pt idx="49">
                  <c:v>1638.04</c:v>
                </c:pt>
                <c:pt idx="50">
                  <c:v>1667.34</c:v>
                </c:pt>
                <c:pt idx="51">
                  <c:v>1609.98</c:v>
                </c:pt>
                <c:pt idx="52">
                  <c:v>1638.18</c:v>
                </c:pt>
                <c:pt idx="53">
                  <c:v>1525.99</c:v>
                </c:pt>
                <c:pt idx="54">
                  <c:v>1595.96</c:v>
                </c:pt>
                <c:pt idx="55">
                  <c:v>1380.26</c:v>
                </c:pt>
                <c:pt idx="56">
                  <c:v>1409.39</c:v>
                </c:pt>
                <c:pt idx="57">
                  <c:v>1593.37</c:v>
                </c:pt>
                <c:pt idx="58">
                  <c:v>1547.22</c:v>
                </c:pt>
                <c:pt idx="59">
                  <c:v>1572.54</c:v>
                </c:pt>
                <c:pt idx="60">
                  <c:v>1671.44</c:v>
                </c:pt>
                <c:pt idx="61">
                  <c:v>1628.95</c:v>
                </c:pt>
                <c:pt idx="62">
                  <c:v>1712.92</c:v>
                </c:pt>
                <c:pt idx="63">
                  <c:v>1756.67</c:v>
                </c:pt>
                <c:pt idx="64">
                  <c:v>1710.11</c:v>
                </c:pt>
                <c:pt idx="65">
                  <c:v>1842.55</c:v>
                </c:pt>
                <c:pt idx="66">
                  <c:v>1761.97</c:v>
                </c:pt>
                <c:pt idx="67">
                  <c:v>1735.14</c:v>
                </c:pt>
                <c:pt idx="68">
                  <c:v>1499.15</c:v>
                </c:pt>
                <c:pt idx="69">
                  <c:v>1816.64</c:v>
                </c:pt>
                <c:pt idx="70">
                  <c:v>1859.44</c:v>
                </c:pt>
                <c:pt idx="71">
                  <c:v>1755.05</c:v>
                </c:pt>
                <c:pt idx="72">
                  <c:v>1767.68</c:v>
                </c:pt>
                <c:pt idx="73">
                  <c:v>1750.8</c:v>
                </c:pt>
                <c:pt idx="74">
                  <c:v>1708.46</c:v>
                </c:pt>
                <c:pt idx="75">
                  <c:v>1732.02</c:v>
                </c:pt>
                <c:pt idx="76">
                  <c:v>1667.58</c:v>
                </c:pt>
                <c:pt idx="77">
                  <c:v>1769.32</c:v>
                </c:pt>
                <c:pt idx="78">
                  <c:v>1786.58</c:v>
                </c:pt>
                <c:pt idx="79">
                  <c:v>1848.08</c:v>
                </c:pt>
                <c:pt idx="80">
                  <c:v>1697.42</c:v>
                </c:pt>
                <c:pt idx="81">
                  <c:v>1691.39</c:v>
                </c:pt>
                <c:pt idx="82">
                  <c:v>1737.95</c:v>
                </c:pt>
                <c:pt idx="83">
                  <c:v>1710.68</c:v>
                </c:pt>
                <c:pt idx="84">
                  <c:v>1627.49</c:v>
                </c:pt>
                <c:pt idx="85">
                  <c:v>1498.88</c:v>
                </c:pt>
                <c:pt idx="86">
                  <c:v>1619.62</c:v>
                </c:pt>
                <c:pt idx="87">
                  <c:v>1671.02</c:v>
                </c:pt>
                <c:pt idx="88">
                  <c:v>1661.59</c:v>
                </c:pt>
                <c:pt idx="89">
                  <c:v>1733.53</c:v>
                </c:pt>
                <c:pt idx="90">
                  <c:v>1703.45</c:v>
                </c:pt>
                <c:pt idx="91">
                  <c:v>1642.93</c:v>
                </c:pt>
                <c:pt idx="92">
                  <c:v>1613.81</c:v>
                </c:pt>
                <c:pt idx="93">
                  <c:v>1657.41</c:v>
                </c:pt>
                <c:pt idx="94">
                  <c:v>1427.79</c:v>
                </c:pt>
                <c:pt idx="95">
                  <c:v>1798.08</c:v>
                </c:pt>
                <c:pt idx="96">
                  <c:v>1655.8</c:v>
                </c:pt>
                <c:pt idx="97">
                  <c:v>1526.2</c:v>
                </c:pt>
                <c:pt idx="98">
                  <c:v>1614.09</c:v>
                </c:pt>
                <c:pt idx="99">
                  <c:v>1553.98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55258320"/>
        <c:axId val="1255256688"/>
      </c:lineChart>
      <c:catAx>
        <c:axId val="1255258320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255256688"/>
        <c:crosses val="autoZero"/>
        <c:auto val="1"/>
        <c:lblAlgn val="ctr"/>
        <c:lblOffset val="100"/>
        <c:noMultiLvlLbl val="0"/>
      </c:catAx>
      <c:valAx>
        <c:axId val="12552566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2552583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/>
              <a:t>胜负情况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Sheet7!$F$1</c:f>
              <c:strCache>
                <c:ptCount val="1"/>
                <c:pt idx="0">
                  <c:v>Win</c:v>
                </c:pt>
              </c:strCache>
            </c:strRef>
          </c:tx>
          <c:spPr>
            <a:ln w="22225" cap="rnd">
              <a:solidFill>
                <a:srgbClr val="FF0000"/>
              </a:solidFill>
            </a:ln>
            <a:effectLst>
              <a:glow rad="139700">
                <a:srgbClr val="FF0000">
                  <a:alpha val="14000"/>
                </a:srgbClr>
              </a:glow>
            </a:effectLst>
          </c:spPr>
          <c:marker>
            <c:symbol val="none"/>
          </c:marker>
          <c:val>
            <c:numRef>
              <c:f>Sheet7!$F$2:$F$27</c:f>
              <c:numCache>
                <c:formatCode>General</c:formatCode>
                <c:ptCount val="2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5</c:v>
                </c:pt>
                <c:pt idx="6">
                  <c:v>61</c:v>
                </c:pt>
                <c:pt idx="7">
                  <c:v>59</c:v>
                </c:pt>
                <c:pt idx="8">
                  <c:v>101</c:v>
                </c:pt>
                <c:pt idx="9">
                  <c:v>100</c:v>
                </c:pt>
                <c:pt idx="10">
                  <c:v>105</c:v>
                </c:pt>
                <c:pt idx="11">
                  <c:v>104</c:v>
                </c:pt>
                <c:pt idx="12">
                  <c:v>104</c:v>
                </c:pt>
                <c:pt idx="13">
                  <c:v>5</c:v>
                </c:pt>
                <c:pt idx="14">
                  <c:v>10</c:v>
                </c:pt>
                <c:pt idx="15">
                  <c:v>5</c:v>
                </c:pt>
                <c:pt idx="16">
                  <c:v>67</c:v>
                </c:pt>
                <c:pt idx="17">
                  <c:v>109</c:v>
                </c:pt>
                <c:pt idx="18">
                  <c:v>108</c:v>
                </c:pt>
                <c:pt idx="19">
                  <c:v>107</c:v>
                </c:pt>
                <c:pt idx="20">
                  <c:v>101</c:v>
                </c:pt>
                <c:pt idx="21">
                  <c:v>104</c:v>
                </c:pt>
                <c:pt idx="22">
                  <c:v>103</c:v>
                </c:pt>
                <c:pt idx="23">
                  <c:v>106</c:v>
                </c:pt>
                <c:pt idx="24">
                  <c:v>117</c:v>
                </c:pt>
                <c:pt idx="25">
                  <c:v>127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Sheet7!$G$1</c:f>
              <c:strCache>
                <c:ptCount val="1"/>
                <c:pt idx="0">
                  <c:v>Lose</c:v>
                </c:pt>
              </c:strCache>
            </c:strRef>
          </c:tx>
          <c:spPr>
            <a:ln w="22225" cap="rnd">
              <a:solidFill>
                <a:srgbClr val="00B050"/>
              </a:solidFill>
            </a:ln>
            <a:effectLst>
              <a:glow rad="139700">
                <a:srgbClr val="00B050">
                  <a:alpha val="14000"/>
                </a:srgbClr>
              </a:glow>
            </a:effectLst>
          </c:spPr>
          <c:marker>
            <c:symbol val="none"/>
          </c:marker>
          <c:val>
            <c:numRef>
              <c:f>Sheet7!$G$2:$G$27</c:f>
              <c:numCache>
                <c:formatCode>General</c:formatCode>
                <c:ptCount val="26"/>
                <c:pt idx="0">
                  <c:v>122</c:v>
                </c:pt>
                <c:pt idx="1">
                  <c:v>122</c:v>
                </c:pt>
                <c:pt idx="2">
                  <c:v>122</c:v>
                </c:pt>
                <c:pt idx="3">
                  <c:v>122</c:v>
                </c:pt>
                <c:pt idx="4">
                  <c:v>117</c:v>
                </c:pt>
                <c:pt idx="5">
                  <c:v>114</c:v>
                </c:pt>
                <c:pt idx="6">
                  <c:v>54</c:v>
                </c:pt>
                <c:pt idx="7">
                  <c:v>56</c:v>
                </c:pt>
                <c:pt idx="8">
                  <c:v>17</c:v>
                </c:pt>
                <c:pt idx="9">
                  <c:v>19</c:v>
                </c:pt>
                <c:pt idx="10">
                  <c:v>15</c:v>
                </c:pt>
                <c:pt idx="11">
                  <c:v>21</c:v>
                </c:pt>
                <c:pt idx="12">
                  <c:v>20</c:v>
                </c:pt>
                <c:pt idx="13">
                  <c:v>127</c:v>
                </c:pt>
                <c:pt idx="14">
                  <c:v>124</c:v>
                </c:pt>
                <c:pt idx="15">
                  <c:v>127</c:v>
                </c:pt>
                <c:pt idx="16">
                  <c:v>61</c:v>
                </c:pt>
                <c:pt idx="17">
                  <c:v>18</c:v>
                </c:pt>
                <c:pt idx="18">
                  <c:v>23</c:v>
                </c:pt>
                <c:pt idx="19">
                  <c:v>21</c:v>
                </c:pt>
                <c:pt idx="20">
                  <c:v>26</c:v>
                </c:pt>
                <c:pt idx="21">
                  <c:v>27</c:v>
                </c:pt>
                <c:pt idx="22">
                  <c:v>26</c:v>
                </c:pt>
                <c:pt idx="23">
                  <c:v>23</c:v>
                </c:pt>
                <c:pt idx="24">
                  <c:v>16</c:v>
                </c:pt>
                <c:pt idx="25">
                  <c:v>9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Sheet7!$H$1</c:f>
              <c:strCache>
                <c:ptCount val="1"/>
                <c:pt idx="0">
                  <c:v>Draw</c:v>
                </c:pt>
              </c:strCache>
            </c:strRef>
          </c:tx>
          <c:spPr>
            <a:ln w="22225" cap="rnd">
              <a:solidFill>
                <a:schemeClr val="accent2">
                  <a:lumMod val="75000"/>
                </a:schemeClr>
              </a:solidFill>
            </a:ln>
            <a:effectLst>
              <a:glow rad="139700">
                <a:schemeClr val="accent2">
                  <a:lumMod val="60000"/>
                  <a:lumOff val="40000"/>
                  <a:alpha val="14000"/>
                </a:schemeClr>
              </a:glow>
            </a:effectLst>
          </c:spPr>
          <c:marker>
            <c:symbol val="none"/>
          </c:marker>
          <c:val>
            <c:numRef>
              <c:f>Sheet7!$H$2:$H$27</c:f>
              <c:numCache>
                <c:formatCode>General</c:formatCode>
                <c:ptCount val="2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5</c:v>
                </c:pt>
                <c:pt idx="5">
                  <c:v>3</c:v>
                </c:pt>
                <c:pt idx="6">
                  <c:v>7</c:v>
                </c:pt>
                <c:pt idx="7">
                  <c:v>7</c:v>
                </c:pt>
                <c:pt idx="8">
                  <c:v>9</c:v>
                </c:pt>
                <c:pt idx="9">
                  <c:v>8</c:v>
                </c:pt>
                <c:pt idx="10">
                  <c:v>7</c:v>
                </c:pt>
                <c:pt idx="11">
                  <c:v>7</c:v>
                </c:pt>
                <c:pt idx="12">
                  <c:v>8</c:v>
                </c:pt>
                <c:pt idx="13">
                  <c:v>3</c:v>
                </c:pt>
                <c:pt idx="14">
                  <c:v>1</c:v>
                </c:pt>
                <c:pt idx="15">
                  <c:v>3</c:v>
                </c:pt>
                <c:pt idx="16">
                  <c:v>7</c:v>
                </c:pt>
                <c:pt idx="17">
                  <c:v>8</c:v>
                </c:pt>
                <c:pt idx="18">
                  <c:v>4</c:v>
                </c:pt>
                <c:pt idx="19">
                  <c:v>7</c:v>
                </c:pt>
                <c:pt idx="20">
                  <c:v>8</c:v>
                </c:pt>
                <c:pt idx="21">
                  <c:v>4</c:v>
                </c:pt>
                <c:pt idx="22">
                  <c:v>6</c:v>
                </c:pt>
                <c:pt idx="23">
                  <c:v>6</c:v>
                </c:pt>
                <c:pt idx="24">
                  <c:v>8</c:v>
                </c:pt>
                <c:pt idx="25">
                  <c:v>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162727568"/>
        <c:axId val="1162720496"/>
      </c:lineChart>
      <c:catAx>
        <c:axId val="1162727568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162720496"/>
        <c:crosses val="autoZero"/>
        <c:auto val="1"/>
        <c:lblAlgn val="ctr"/>
        <c:lblOffset val="100"/>
        <c:noMultiLvlLbl val="0"/>
      </c:catAx>
      <c:valAx>
        <c:axId val="1162720496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1627275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4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4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34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36">
  <cs:axisTitle>
    <cs:lnRef idx="0"/>
    <cs:fillRef idx="0"/>
    <cs:effectRef idx="0"/>
    <cs:fontRef idx="minor">
      <a:schemeClr val="lt1">
        <a:lumMod val="75000"/>
      </a:schemeClr>
    </cs:fontRef>
    <cs:defRPr sz="1197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862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0.95023</cdr:x>
      <cdr:y>0.23585</cdr:y>
    </cdr:from>
    <cdr:to>
      <cdr:x>0.97925</cdr:x>
      <cdr:y>0.2885</cdr:y>
    </cdr:to>
    <cdr:sp macro="" textlink="">
      <cdr:nvSpPr>
        <cdr:cNvPr id="2" name="椭圆 1"/>
        <cdr:cNvSpPr/>
      </cdr:nvSpPr>
      <cdr:spPr>
        <a:xfrm xmlns:a="http://schemas.openxmlformats.org/drawingml/2006/main">
          <a:off x="7561028" y="1096955"/>
          <a:ext cx="230909" cy="244904"/>
        </a:xfrm>
        <a:prstGeom xmlns:a="http://schemas.openxmlformats.org/drawingml/2006/main" prst="ellipse">
          <a:avLst/>
        </a:prstGeom>
        <a:solidFill xmlns:a="http://schemas.openxmlformats.org/drawingml/2006/main">
          <a:schemeClr val="accent1">
            <a:lumMod val="75000"/>
            <a:alpha val="46000"/>
          </a:schemeClr>
        </a:solidFill>
        <a:ln xmlns:a="http://schemas.openxmlformats.org/drawingml/2006/main">
          <a:solidFill>
            <a:schemeClr val="accent2">
              <a:lumMod val="40000"/>
              <a:lumOff val="60000"/>
            </a:schemeClr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zh-CN"/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12/21/2016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12/21/2016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12/21/2016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12/21/2016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12/21/2016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12/21/2016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12/21/2016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12/21/2016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12/21/2016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12/21/2016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12/21/2016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12/21/2016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tmp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tmp"/><Relationship Id="rId7" Type="http://schemas.openxmlformats.org/officeDocument/2006/relationships/image" Target="../media/image10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tmp"/><Relationship Id="rId5" Type="http://schemas.openxmlformats.org/officeDocument/2006/relationships/image" Target="../media/image8.png"/><Relationship Id="rId4" Type="http://schemas.openxmlformats.org/officeDocument/2006/relationships/image" Target="../media/image7.tmp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基于遗传算法</a:t>
            </a:r>
            <a:r>
              <a:rPr lang="en-US" altLang="zh-CN" dirty="0" smtClean="0"/>
              <a:t>(GA)</a:t>
            </a:r>
            <a:r>
              <a:rPr lang="zh-CN" altLang="en-US" dirty="0" smtClean="0"/>
              <a:t>的五子棋</a:t>
            </a:r>
            <a:r>
              <a:rPr lang="en-US" altLang="zh-CN" dirty="0" smtClean="0"/>
              <a:t>AI</a:t>
            </a:r>
            <a:r>
              <a:rPr lang="zh-CN" altLang="en-US" dirty="0" smtClean="0"/>
              <a:t>优化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C</a:t>
            </a:r>
            <a:r>
              <a:rPr lang="zh-CN" altLang="en-US" dirty="0"/>
              <a:t>语言程序设计期末</a:t>
            </a:r>
            <a:r>
              <a:rPr lang="zh-CN" altLang="en-US" dirty="0" smtClean="0"/>
              <a:t>项目</a:t>
            </a:r>
            <a:endParaRPr lang="en-US" altLang="zh-CN" dirty="0" smtClean="0"/>
          </a:p>
          <a:p>
            <a:r>
              <a:rPr lang="en-US" altLang="zh-CN" dirty="0" smtClean="0"/>
              <a:t>1150501 </a:t>
            </a:r>
            <a:r>
              <a:rPr lang="zh-CN" altLang="en-US" dirty="0" smtClean="0"/>
              <a:t>赵晨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253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参数优化</a:t>
            </a:r>
            <a:r>
              <a:rPr lang="en-US" altLang="zh-CN" dirty="0" smtClean="0"/>
              <a:t>TRY#1</a:t>
            </a:r>
            <a:endParaRPr lang="zh-CN" altLang="en-US" dirty="0"/>
          </a:p>
        </p:txBody>
      </p:sp>
      <p:graphicFrame>
        <p:nvGraphicFramePr>
          <p:cNvPr id="4" name="图表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09049894"/>
              </p:ext>
            </p:extLst>
          </p:nvPr>
        </p:nvGraphicFramePr>
        <p:xfrm>
          <a:off x="4935416" y="2084832"/>
          <a:ext cx="6874998" cy="41249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1024128" y="2549618"/>
            <a:ext cx="3596054" cy="203132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Generation</a:t>
            </a:r>
            <a:r>
              <a:rPr lang="en-US" altLang="zh-CN" dirty="0">
                <a:latin typeface="Consolas" panose="020B0609020204030204" pitchFamily="49" charset="0"/>
              </a:rPr>
              <a:t>	58	</a:t>
            </a:r>
            <a:endParaRPr lang="en-US" altLang="zh-CN" dirty="0" smtClean="0">
              <a:latin typeface="Consolas" panose="020B0609020204030204" pitchFamily="49" charset="0"/>
            </a:endParaRPr>
          </a:p>
          <a:p>
            <a:r>
              <a:rPr lang="en-US" altLang="zh-CN" dirty="0" smtClean="0">
                <a:solidFill>
                  <a:schemeClr val="tx1"/>
                </a:solidFill>
                <a:latin typeface="Consolas" panose="020B0609020204030204" pitchFamily="49" charset="0"/>
              </a:rPr>
              <a:t>Maximum:</a:t>
            </a:r>
            <a:r>
              <a:rPr lang="en-US" altLang="zh-CN" dirty="0" smtClean="0">
                <a:latin typeface="Consolas" panose="020B0609020204030204" pitchFamily="49" charset="0"/>
              </a:rPr>
              <a:t>p570 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endParaRPr lang="en-US" altLang="zh-CN" dirty="0" smtClean="0">
              <a:latin typeface="Consolas" panose="020B0609020204030204" pitchFamily="49" charset="0"/>
            </a:endParaRPr>
          </a:p>
          <a:p>
            <a:r>
              <a:rPr lang="en-US" altLang="zh-CN" dirty="0" smtClean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  <a:r>
              <a:rPr lang="en-US" altLang="zh-CN" dirty="0">
                <a:latin typeface="Consolas" panose="020B0609020204030204" pitchFamily="49" charset="0"/>
              </a:rPr>
              <a:t>10.28, 3.90, 141.14, 17538.15, 895110.93, 19.57, 266.97, 1945.81, 1082573.28, </a:t>
            </a:r>
            <a:r>
              <a:rPr lang="en-US" altLang="zh-CN" dirty="0" smtClean="0">
                <a:latin typeface="Consolas" panose="020B0609020204030204" pitchFamily="49" charset="0"/>
              </a:rPr>
              <a:t>0.00</a:t>
            </a:r>
            <a:r>
              <a:rPr lang="en-US" altLang="zh-CN" dirty="0" smtClean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dirty="0" smtClean="0">
                <a:solidFill>
                  <a:schemeClr val="tx1"/>
                </a:solidFill>
                <a:latin typeface="Consolas" panose="020B0609020204030204" pitchFamily="49" charset="0"/>
              </a:rPr>
              <a:t>fitness = </a:t>
            </a:r>
            <a:r>
              <a:rPr lang="en-US" altLang="zh-CN" dirty="0" smtClean="0">
                <a:solidFill>
                  <a:srgbClr val="FFFF00"/>
                </a:solidFill>
                <a:latin typeface="Consolas" panose="020B0609020204030204" pitchFamily="49" charset="0"/>
              </a:rPr>
              <a:t>1422.44</a:t>
            </a:r>
            <a:endParaRPr lang="zh-CN" altLang="en-US" dirty="0">
              <a:solidFill>
                <a:srgbClr val="FFFF00"/>
              </a:solidFill>
              <a:latin typeface="Consolas" panose="020B0609020204030204" pitchFamily="49" charset="0"/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 flipH="1">
            <a:off x="4620182" y="3057236"/>
            <a:ext cx="5844618" cy="563419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1024128" y="4985657"/>
            <a:ext cx="3232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实测结果：</a:t>
            </a:r>
            <a:r>
              <a:rPr lang="en-US" altLang="zh-CN" dirty="0" smtClean="0"/>
              <a:t>127</a:t>
            </a:r>
            <a:r>
              <a:rPr lang="zh-CN" altLang="en-US" dirty="0" smtClean="0"/>
              <a:t>胜，</a:t>
            </a:r>
            <a:r>
              <a:rPr lang="en-US" altLang="zh-CN" dirty="0" smtClean="0"/>
              <a:t>9</a:t>
            </a:r>
            <a:r>
              <a:rPr lang="zh-CN" altLang="en-US" dirty="0" smtClean="0"/>
              <a:t>负，</a:t>
            </a:r>
            <a:r>
              <a:rPr lang="en-US" altLang="zh-CN" dirty="0" smtClean="0"/>
              <a:t>5</a:t>
            </a:r>
            <a:r>
              <a:rPr lang="zh-CN" altLang="en-US" dirty="0" smtClean="0"/>
              <a:t>平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7420880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参数优化</a:t>
            </a:r>
            <a:r>
              <a:rPr lang="en-US" altLang="zh-CN" dirty="0" smtClean="0"/>
              <a:t>TRY#2(</a:t>
            </a:r>
            <a:r>
              <a:rPr lang="zh-CN" altLang="en-US" dirty="0" smtClean="0"/>
              <a:t>在前一次基础上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graphicFrame>
        <p:nvGraphicFramePr>
          <p:cNvPr id="4" name="图表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0121452"/>
              </p:ext>
            </p:extLst>
          </p:nvPr>
        </p:nvGraphicFramePr>
        <p:xfrm>
          <a:off x="4746171" y="2025178"/>
          <a:ext cx="6828311" cy="45304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1024128" y="2549618"/>
            <a:ext cx="3596054" cy="203132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Generation</a:t>
            </a:r>
            <a:r>
              <a:rPr lang="en-US" altLang="zh-CN" dirty="0">
                <a:latin typeface="Consolas" panose="020B0609020204030204" pitchFamily="49" charset="0"/>
              </a:rPr>
              <a:t>	</a:t>
            </a:r>
            <a:r>
              <a:rPr lang="en-US" altLang="zh-CN" dirty="0" smtClean="0">
                <a:latin typeface="Consolas" panose="020B0609020204030204" pitchFamily="49" charset="0"/>
              </a:rPr>
              <a:t>54</a:t>
            </a:r>
            <a:r>
              <a:rPr lang="en-US" altLang="zh-CN" dirty="0">
                <a:latin typeface="Consolas" panose="020B0609020204030204" pitchFamily="49" charset="0"/>
              </a:rPr>
              <a:t>	</a:t>
            </a:r>
            <a:endParaRPr lang="en-US" altLang="zh-CN" dirty="0" smtClean="0">
              <a:latin typeface="Consolas" panose="020B0609020204030204" pitchFamily="49" charset="0"/>
            </a:endParaRPr>
          </a:p>
          <a:p>
            <a:r>
              <a:rPr lang="en-US" altLang="zh-CN" dirty="0" smtClean="0">
                <a:solidFill>
                  <a:schemeClr val="tx1"/>
                </a:solidFill>
                <a:latin typeface="Consolas" panose="020B0609020204030204" pitchFamily="49" charset="0"/>
              </a:rPr>
              <a:t>Maximum:</a:t>
            </a:r>
            <a:r>
              <a:rPr lang="en-US" altLang="zh-CN" dirty="0" smtClean="0">
                <a:latin typeface="Consolas" panose="020B0609020204030204" pitchFamily="49" charset="0"/>
              </a:rPr>
              <a:t>p530 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endParaRPr lang="en-US" altLang="zh-CN" dirty="0" smtClean="0">
              <a:latin typeface="Consolas" panose="020B0609020204030204" pitchFamily="49" charset="0"/>
            </a:endParaRPr>
          </a:p>
          <a:p>
            <a:r>
              <a:rPr lang="en-US" altLang="zh-CN" dirty="0" smtClean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  <a:r>
              <a:rPr lang="en-US" altLang="zh-CN" dirty="0">
                <a:latin typeface="Consolas" panose="020B0609020204030204" pitchFamily="49" charset="0"/>
              </a:rPr>
              <a:t>3.74, 8.22, 29.38, 7143.41, 660021.42, 31.41, 171.41, 410.07, 885549.64, 0.01</a:t>
            </a:r>
            <a:r>
              <a:rPr lang="en-US" altLang="zh-CN" dirty="0" smtClean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dirty="0" smtClean="0">
                <a:solidFill>
                  <a:schemeClr val="tx1"/>
                </a:solidFill>
                <a:latin typeface="Consolas" panose="020B0609020204030204" pitchFamily="49" charset="0"/>
              </a:rPr>
              <a:t>fitness = </a:t>
            </a:r>
            <a:r>
              <a:rPr lang="en-US" altLang="zh-CN" dirty="0" smtClean="0">
                <a:solidFill>
                  <a:srgbClr val="FFFF00"/>
                </a:solidFill>
                <a:latin typeface="Consolas" panose="020B0609020204030204" pitchFamily="49" charset="0"/>
              </a:rPr>
              <a:t>1598.56</a:t>
            </a:r>
            <a:endParaRPr lang="zh-CN" altLang="en-US" dirty="0">
              <a:solidFill>
                <a:srgbClr val="FFFF0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24128" y="4985657"/>
            <a:ext cx="3232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实测结果：</a:t>
            </a:r>
            <a:r>
              <a:rPr lang="en-US" altLang="zh-CN" dirty="0" smtClean="0"/>
              <a:t>128</a:t>
            </a:r>
            <a:r>
              <a:rPr lang="zh-CN" altLang="en-US" dirty="0" smtClean="0"/>
              <a:t>胜，</a:t>
            </a:r>
            <a:r>
              <a:rPr lang="en-US" altLang="zh-CN" dirty="0"/>
              <a:t>6</a:t>
            </a:r>
            <a:r>
              <a:rPr lang="zh-CN" altLang="en-US" dirty="0" smtClean="0"/>
              <a:t>负，</a:t>
            </a:r>
            <a:r>
              <a:rPr lang="en-US" altLang="zh-CN" dirty="0"/>
              <a:t>8</a:t>
            </a:r>
            <a:r>
              <a:rPr lang="zh-CN" altLang="en-US" dirty="0" smtClean="0"/>
              <a:t>平</a:t>
            </a:r>
            <a:endParaRPr lang="en-US" altLang="zh-CN" dirty="0" smtClean="0"/>
          </a:p>
        </p:txBody>
      </p:sp>
      <p:cxnSp>
        <p:nvCxnSpPr>
          <p:cNvPr id="10" name="直接箭头连接符 9"/>
          <p:cNvCxnSpPr/>
          <p:nvPr/>
        </p:nvCxnSpPr>
        <p:spPr>
          <a:xfrm flipH="1">
            <a:off x="4620182" y="3037114"/>
            <a:ext cx="4153704" cy="583541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52621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参数</a:t>
            </a:r>
            <a:r>
              <a:rPr lang="zh-CN" altLang="en-US" dirty="0" smtClean="0"/>
              <a:t>优化</a:t>
            </a:r>
            <a:r>
              <a:rPr lang="en-US" altLang="zh-CN" dirty="0" smtClean="0"/>
              <a:t>TRY#2</a:t>
            </a:r>
            <a:r>
              <a:rPr lang="zh-CN" altLang="en-US" dirty="0" smtClean="0"/>
              <a:t>后的对决情况</a:t>
            </a:r>
            <a:endParaRPr lang="zh-CN" altLang="en-US" dirty="0"/>
          </a:p>
        </p:txBody>
      </p:sp>
      <p:pic>
        <p:nvPicPr>
          <p:cNvPr id="4" name="内容占位符 3" descr="屏幕剪辑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5799" y="1721635"/>
            <a:ext cx="5130419" cy="5136365"/>
          </a:xfrm>
        </p:spPr>
      </p:pic>
      <p:sp>
        <p:nvSpPr>
          <p:cNvPr id="7" name="椭圆 6"/>
          <p:cNvSpPr/>
          <p:nvPr/>
        </p:nvSpPr>
        <p:spPr>
          <a:xfrm>
            <a:off x="3088513" y="3033455"/>
            <a:ext cx="443474" cy="44347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3107049" y="2519536"/>
            <a:ext cx="406401" cy="40640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031054" y="2384119"/>
            <a:ext cx="20759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己方：白</a:t>
            </a:r>
            <a:endParaRPr lang="en-US" altLang="zh-CN" sz="3600" dirty="0" smtClean="0"/>
          </a:p>
          <a:p>
            <a:r>
              <a:rPr lang="zh-CN" altLang="en-US" sz="3600" dirty="0" smtClean="0"/>
              <a:t>对方：黑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205967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参数优化</a:t>
            </a:r>
            <a:r>
              <a:rPr lang="en-US" altLang="zh-CN" dirty="0" smtClean="0"/>
              <a:t>TRY#3(</a:t>
            </a:r>
            <a:r>
              <a:rPr lang="zh-CN" altLang="en-US" dirty="0"/>
              <a:t>在前一次基础上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graphicFrame>
        <p:nvGraphicFramePr>
          <p:cNvPr id="4" name="图表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05354089"/>
              </p:ext>
            </p:extLst>
          </p:nvPr>
        </p:nvGraphicFramePr>
        <p:xfrm>
          <a:off x="5170716" y="2534193"/>
          <a:ext cx="6476997" cy="42023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1035014" y="2589874"/>
            <a:ext cx="3596054" cy="203132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Generation</a:t>
            </a:r>
            <a:r>
              <a:rPr lang="en-US" altLang="zh-CN" dirty="0">
                <a:latin typeface="Consolas" panose="020B0609020204030204" pitchFamily="49" charset="0"/>
              </a:rPr>
              <a:t>	</a:t>
            </a:r>
            <a:r>
              <a:rPr lang="en-US" altLang="zh-CN" dirty="0" smtClean="0">
                <a:latin typeface="Consolas" panose="020B0609020204030204" pitchFamily="49" charset="0"/>
              </a:rPr>
              <a:t>21</a:t>
            </a:r>
            <a:endParaRPr lang="en-US" altLang="zh-CN" dirty="0" smtClean="0">
              <a:latin typeface="Consolas" panose="020B0609020204030204" pitchFamily="49" charset="0"/>
            </a:endParaRPr>
          </a:p>
          <a:p>
            <a:r>
              <a:rPr lang="en-US" altLang="zh-CN" dirty="0" smtClean="0">
                <a:solidFill>
                  <a:schemeClr val="tx1"/>
                </a:solidFill>
                <a:latin typeface="Consolas" panose="020B0609020204030204" pitchFamily="49" charset="0"/>
              </a:rPr>
              <a:t>Maximum:</a:t>
            </a:r>
            <a:r>
              <a:rPr lang="en-US" altLang="zh-CN" dirty="0" smtClean="0">
                <a:latin typeface="Consolas" panose="020B0609020204030204" pitchFamily="49" charset="0"/>
              </a:rPr>
              <a:t>p200 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endParaRPr lang="en-US" altLang="zh-CN" dirty="0" smtClean="0">
              <a:latin typeface="Consolas" panose="020B0609020204030204" pitchFamily="49" charset="0"/>
            </a:endParaRPr>
          </a:p>
          <a:p>
            <a:r>
              <a:rPr lang="en-US" altLang="zh-CN" dirty="0" smtClean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  <a:r>
              <a:rPr lang="en-US" altLang="zh-CN" dirty="0">
                <a:latin typeface="Consolas" panose="020B0609020204030204" pitchFamily="49" charset="0"/>
              </a:rPr>
              <a:t>4.68, 7.46, 27.46, 13967.01, 705427.13, 58.02, 132.56, 331.58, 1205522.69, 0.01</a:t>
            </a:r>
            <a:r>
              <a:rPr lang="en-US" altLang="zh-CN" dirty="0" smtClean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  <a:endParaRPr lang="en-US" altLang="zh-CN" dirty="0" smtClean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altLang="zh-CN" dirty="0" smtClean="0">
                <a:solidFill>
                  <a:schemeClr val="tx1"/>
                </a:solidFill>
                <a:latin typeface="Consolas" panose="020B0609020204030204" pitchFamily="49" charset="0"/>
              </a:rPr>
              <a:t>fitness = </a:t>
            </a:r>
            <a:r>
              <a:rPr lang="en-US" altLang="zh-CN" dirty="0">
                <a:solidFill>
                  <a:srgbClr val="FFFF00"/>
                </a:solidFill>
                <a:latin typeface="Consolas" panose="020B0609020204030204" pitchFamily="49" charset="0"/>
              </a:rPr>
              <a:t>1944.33</a:t>
            </a:r>
            <a:endParaRPr lang="zh-CN" altLang="en-US" dirty="0">
              <a:solidFill>
                <a:srgbClr val="FFFF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24128" y="4985657"/>
            <a:ext cx="3232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实测结果：</a:t>
            </a:r>
            <a:r>
              <a:rPr lang="en-US" altLang="zh-CN" dirty="0" smtClean="0"/>
              <a:t>126</a:t>
            </a:r>
            <a:r>
              <a:rPr lang="zh-CN" altLang="en-US" dirty="0" smtClean="0"/>
              <a:t>胜，</a:t>
            </a:r>
            <a:r>
              <a:rPr lang="en-US" altLang="zh-CN" dirty="0"/>
              <a:t>4</a:t>
            </a:r>
            <a:r>
              <a:rPr lang="zh-CN" altLang="en-US" dirty="0" smtClean="0"/>
              <a:t>负，</a:t>
            </a:r>
            <a:r>
              <a:rPr lang="en-US" altLang="zh-CN" dirty="0" smtClean="0"/>
              <a:t>12</a:t>
            </a:r>
            <a:r>
              <a:rPr lang="zh-CN" altLang="en-US" dirty="0" smtClean="0"/>
              <a:t>平</a:t>
            </a:r>
            <a:endParaRPr lang="en-US" altLang="zh-CN" dirty="0" smtClean="0"/>
          </a:p>
        </p:txBody>
      </p:sp>
      <p:cxnSp>
        <p:nvCxnSpPr>
          <p:cNvPr id="7" name="直接箭头连接符 6"/>
          <p:cNvCxnSpPr>
            <a:endCxn id="5" idx="3"/>
          </p:cNvCxnSpPr>
          <p:nvPr/>
        </p:nvCxnSpPr>
        <p:spPr>
          <a:xfrm flipH="1">
            <a:off x="4631068" y="3439886"/>
            <a:ext cx="2292246" cy="165651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6584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参数优化</a:t>
            </a:r>
            <a:r>
              <a:rPr lang="en-US" altLang="zh-CN" dirty="0" smtClean="0"/>
              <a:t>TRY#4(</a:t>
            </a:r>
            <a:r>
              <a:rPr lang="zh-CN" altLang="en-US" dirty="0"/>
              <a:t>在前一次基础上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graphicFrame>
        <p:nvGraphicFramePr>
          <p:cNvPr id="4" name="图表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0073802"/>
              </p:ext>
            </p:extLst>
          </p:nvPr>
        </p:nvGraphicFramePr>
        <p:xfrm>
          <a:off x="4972293" y="2084832"/>
          <a:ext cx="6487886" cy="38927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1024128" y="2753164"/>
            <a:ext cx="3596054" cy="203132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Generation</a:t>
            </a:r>
            <a:r>
              <a:rPr lang="en-US" altLang="zh-CN" dirty="0">
                <a:latin typeface="Consolas" panose="020B0609020204030204" pitchFamily="49" charset="0"/>
              </a:rPr>
              <a:t>	</a:t>
            </a:r>
            <a:r>
              <a:rPr lang="en-US" altLang="zh-CN" dirty="0" smtClean="0">
                <a:latin typeface="Consolas" panose="020B0609020204030204" pitchFamily="49" charset="0"/>
              </a:rPr>
              <a:t>8</a:t>
            </a:r>
            <a:r>
              <a:rPr lang="en-US" altLang="zh-CN" dirty="0">
                <a:latin typeface="Consolas" panose="020B0609020204030204" pitchFamily="49" charset="0"/>
              </a:rPr>
              <a:t>	</a:t>
            </a:r>
            <a:endParaRPr lang="en-US" altLang="zh-CN" dirty="0" smtClean="0">
              <a:latin typeface="Consolas" panose="020B0609020204030204" pitchFamily="49" charset="0"/>
            </a:endParaRPr>
          </a:p>
          <a:p>
            <a:r>
              <a:rPr lang="en-US" altLang="zh-CN" dirty="0" smtClean="0">
                <a:solidFill>
                  <a:schemeClr val="tx1"/>
                </a:solidFill>
                <a:latin typeface="Consolas" panose="020B0609020204030204" pitchFamily="49" charset="0"/>
              </a:rPr>
              <a:t>Maximum:</a:t>
            </a:r>
            <a:r>
              <a:rPr lang="en-US" altLang="zh-CN" dirty="0" smtClean="0">
                <a:latin typeface="Consolas" panose="020B0609020204030204" pitchFamily="49" charset="0"/>
              </a:rPr>
              <a:t>p70 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endParaRPr lang="en-US" altLang="zh-CN" dirty="0" smtClean="0">
              <a:latin typeface="Consolas" panose="020B0609020204030204" pitchFamily="49" charset="0"/>
            </a:endParaRPr>
          </a:p>
          <a:p>
            <a:r>
              <a:rPr lang="en-US" altLang="zh-CN" dirty="0" smtClean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  <a:r>
              <a:rPr lang="en-US" altLang="zh-CN" dirty="0">
                <a:latin typeface="Consolas" panose="020B0609020204030204" pitchFamily="49" charset="0"/>
              </a:rPr>
              <a:t>3.37, 5.59, 19.30, 10115.39, 1072151.94, 49.79, 125.90, 273.74, 1404969.64, 0.01</a:t>
            </a:r>
            <a:r>
              <a:rPr lang="en-US" altLang="zh-CN" dirty="0" smtClean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  <a:endParaRPr lang="en-US" altLang="zh-CN" dirty="0" smtClean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altLang="zh-CN" dirty="0" smtClean="0">
                <a:solidFill>
                  <a:schemeClr val="tx1"/>
                </a:solidFill>
                <a:latin typeface="Consolas" panose="020B0609020204030204" pitchFamily="49" charset="0"/>
              </a:rPr>
              <a:t>Fitness </a:t>
            </a:r>
            <a:r>
              <a:rPr lang="en-US" altLang="zh-CN" dirty="0" smtClean="0">
                <a:solidFill>
                  <a:schemeClr val="tx1"/>
                </a:solidFill>
                <a:latin typeface="Consolas" panose="020B0609020204030204" pitchFamily="49" charset="0"/>
              </a:rPr>
              <a:t>= </a:t>
            </a:r>
            <a:r>
              <a:rPr lang="en-US" altLang="zh-CN" dirty="0" smtClean="0">
                <a:solidFill>
                  <a:srgbClr val="FFFF00"/>
                </a:solidFill>
                <a:latin typeface="Consolas" panose="020B0609020204030204" pitchFamily="49" charset="0"/>
              </a:rPr>
              <a:t>1961.92</a:t>
            </a:r>
            <a:endParaRPr lang="zh-CN" altLang="en-US" dirty="0">
              <a:solidFill>
                <a:srgbClr val="FFFF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24128" y="4985657"/>
            <a:ext cx="3232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实测结果：</a:t>
            </a:r>
            <a:r>
              <a:rPr lang="en-US" altLang="zh-CN" dirty="0" smtClean="0"/>
              <a:t>122</a:t>
            </a:r>
            <a:r>
              <a:rPr lang="zh-CN" altLang="en-US" dirty="0" smtClean="0"/>
              <a:t>胜，</a:t>
            </a:r>
            <a:r>
              <a:rPr lang="en-US" altLang="zh-CN" dirty="0"/>
              <a:t>8</a:t>
            </a:r>
            <a:r>
              <a:rPr lang="zh-CN" altLang="en-US" dirty="0" smtClean="0"/>
              <a:t>负，</a:t>
            </a:r>
            <a:r>
              <a:rPr lang="en-US" altLang="zh-CN" dirty="0" smtClean="0"/>
              <a:t>12</a:t>
            </a:r>
            <a:r>
              <a:rPr lang="zh-CN" altLang="en-US" dirty="0" smtClean="0"/>
              <a:t>平</a:t>
            </a:r>
            <a:endParaRPr lang="en-US" altLang="zh-CN" dirty="0" smtClean="0"/>
          </a:p>
        </p:txBody>
      </p:sp>
      <p:cxnSp>
        <p:nvCxnSpPr>
          <p:cNvPr id="7" name="直接箭头连接符 6"/>
          <p:cNvCxnSpPr/>
          <p:nvPr/>
        </p:nvCxnSpPr>
        <p:spPr>
          <a:xfrm flipH="1">
            <a:off x="4620182" y="3297382"/>
            <a:ext cx="1364982" cy="323273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03785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截至</a:t>
            </a:r>
            <a:r>
              <a:rPr lang="en-US" altLang="zh-CN" dirty="0" smtClean="0"/>
              <a:t>12</a:t>
            </a:r>
            <a:r>
              <a:rPr lang="zh-CN" altLang="en-US" dirty="0" smtClean="0"/>
              <a:t>月</a:t>
            </a:r>
            <a:r>
              <a:rPr lang="en-US" altLang="zh-CN" dirty="0" smtClean="0"/>
              <a:t>20</a:t>
            </a:r>
            <a:r>
              <a:rPr lang="zh-CN" altLang="en-US" dirty="0" smtClean="0"/>
              <a:t>日</a:t>
            </a:r>
            <a:r>
              <a:rPr lang="en-US" altLang="zh-CN" dirty="0" smtClean="0"/>
              <a:t>17</a:t>
            </a:r>
            <a:r>
              <a:rPr lang="zh-CN" altLang="en-US" dirty="0" smtClean="0"/>
              <a:t>点的胜负情况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dirty="0" smtClean="0"/>
              <a:t>红色为胜，绿色为负，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 smtClean="0"/>
              <a:t>蓝色为平</a:t>
            </a:r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4302482" y="2286000"/>
            <a:ext cx="7233654" cy="4228289"/>
            <a:chOff x="1905645" y="1863160"/>
            <a:chExt cx="7957038" cy="4651129"/>
          </a:xfrm>
        </p:grpSpPr>
        <p:graphicFrame>
          <p:nvGraphicFramePr>
            <p:cNvPr id="6" name="图表 5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536056035"/>
                </p:ext>
              </p:extLst>
            </p:nvPr>
          </p:nvGraphicFramePr>
          <p:xfrm>
            <a:off x="1905645" y="1863160"/>
            <a:ext cx="7957038" cy="465112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cxnSp>
          <p:nvCxnSpPr>
            <p:cNvPr id="7" name="直接箭头连接符 6"/>
            <p:cNvCxnSpPr>
              <a:endCxn id="4" idx="2"/>
            </p:cNvCxnSpPr>
            <p:nvPr/>
          </p:nvCxnSpPr>
          <p:spPr>
            <a:xfrm flipH="1" flipV="1">
              <a:off x="9032167" y="2751708"/>
              <a:ext cx="564415" cy="342474"/>
            </a:xfrm>
            <a:prstGeom prst="straightConnector1">
              <a:avLst/>
            </a:prstGeom>
            <a:ln w="38100">
              <a:solidFill>
                <a:schemeClr val="bg1"/>
              </a:solidFill>
              <a:prstDash val="dash"/>
              <a:headEnd type="oval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矩形 3"/>
            <p:cNvSpPr/>
            <p:nvPr/>
          </p:nvSpPr>
          <p:spPr>
            <a:xfrm>
              <a:off x="8201651" y="2413154"/>
              <a:ext cx="1661032" cy="338554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(fitness=1422.44)</a:t>
              </a:r>
              <a:endParaRPr lang="zh-CN" altLang="en-US" sz="16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0249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五子棋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规则</a:t>
            </a:r>
            <a:r>
              <a:rPr lang="zh-CN" altLang="en-US" dirty="0" smtClean="0"/>
              <a:t>描述：黑白两方轮流走子，最先获得四个方向上（横、竖、斜）任一方向</a:t>
            </a:r>
            <a:r>
              <a:rPr lang="en-US" altLang="zh-CN" dirty="0" smtClean="0"/>
              <a:t>	       </a:t>
            </a:r>
            <a:r>
              <a:rPr lang="zh-CN" altLang="en-US" dirty="0" smtClean="0"/>
              <a:t>五个连起来的子的一方玩家获胜。</a:t>
            </a:r>
            <a:endParaRPr lang="zh-CN" altLang="en-US" dirty="0"/>
          </a:p>
        </p:txBody>
      </p:sp>
      <p:pic>
        <p:nvPicPr>
          <p:cNvPr id="5" name="图片 4" descr="屏幕剪辑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99" t="11976" r="9382" b="28525"/>
          <a:stretch/>
        </p:blipFill>
        <p:spPr>
          <a:xfrm>
            <a:off x="7075714" y="3320143"/>
            <a:ext cx="2830286" cy="2329544"/>
          </a:xfrm>
          <a:prstGeom prst="rect">
            <a:avLst/>
          </a:prstGeom>
        </p:spPr>
      </p:pic>
      <p:cxnSp>
        <p:nvCxnSpPr>
          <p:cNvPr id="7" name="直接连接符 6"/>
          <p:cNvCxnSpPr/>
          <p:nvPr/>
        </p:nvCxnSpPr>
        <p:spPr>
          <a:xfrm>
            <a:off x="7350082" y="3320143"/>
            <a:ext cx="2601686" cy="262563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89" y="3030678"/>
            <a:ext cx="2638793" cy="2534004"/>
          </a:xfrm>
          <a:prstGeom prst="rect">
            <a:avLst/>
          </a:prstGeom>
        </p:spPr>
      </p:pic>
      <p:cxnSp>
        <p:nvCxnSpPr>
          <p:cNvPr id="11" name="直接连接符 10"/>
          <p:cNvCxnSpPr/>
          <p:nvPr/>
        </p:nvCxnSpPr>
        <p:spPr>
          <a:xfrm>
            <a:off x="6008914" y="3320143"/>
            <a:ext cx="10886" cy="182444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图片 13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460" y="3320143"/>
            <a:ext cx="2276793" cy="2076740"/>
          </a:xfrm>
          <a:prstGeom prst="rect">
            <a:avLst/>
          </a:prstGeom>
        </p:spPr>
      </p:pic>
      <p:cxnSp>
        <p:nvCxnSpPr>
          <p:cNvPr id="15" name="直接连接符 14"/>
          <p:cNvCxnSpPr/>
          <p:nvPr/>
        </p:nvCxnSpPr>
        <p:spPr>
          <a:xfrm>
            <a:off x="1256460" y="4589163"/>
            <a:ext cx="1878626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19"/>
          <p:cNvSpPr/>
          <p:nvPr/>
        </p:nvSpPr>
        <p:spPr>
          <a:xfrm>
            <a:off x="8975434" y="826227"/>
            <a:ext cx="800100" cy="8001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9859817" y="826227"/>
            <a:ext cx="800100" cy="8001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5659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24128" y="2171700"/>
            <a:ext cx="9334717" cy="481584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zh-CN" altLang="en-US" dirty="0" smtClean="0"/>
              <a:t>可以下子的位置依重要性递增的顺序满足如下</a:t>
            </a:r>
            <a:r>
              <a:rPr lang="zh-CN" altLang="en-US" dirty="0"/>
              <a:t>特点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（设</a:t>
            </a:r>
            <a:r>
              <a:rPr lang="zh-CN" altLang="en-US" dirty="0"/>
              <a:t>黑子为己方子，白子为对</a:t>
            </a:r>
            <a:r>
              <a:rPr lang="zh-CN" altLang="en-US" dirty="0" smtClean="0"/>
              <a:t>方子），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accent1"/>
                </a:solidFill>
              </a:rPr>
              <a:t>0.    </a:t>
            </a:r>
            <a:r>
              <a:rPr lang="zh-CN" altLang="en-US" dirty="0" smtClean="0"/>
              <a:t>该位置本身是空的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该位置周围是空的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该位置的相邻位置有一个黑子，再放置一个黑子形成两连串</a:t>
            </a:r>
            <a:endParaRPr lang="en-US" altLang="zh-CN" dirty="0"/>
          </a:p>
          <a:p>
            <a:pPr marL="173736" lvl="1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</a:t>
            </a:r>
            <a:r>
              <a:rPr lang="zh-CN" altLang="en-US" dirty="0" smtClean="0"/>
              <a:t>或该位置的相邻位置有一个白子，放置一个黑子用以阻止对方形成两连串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该</a:t>
            </a:r>
            <a:r>
              <a:rPr lang="zh-CN" altLang="en-US" dirty="0" smtClean="0"/>
              <a:t>位置的相邻位置有两个连续的黑子，再放置一个黑子形成三连串</a:t>
            </a:r>
            <a:endParaRPr lang="en-US" altLang="zh-CN" dirty="0" smtClean="0"/>
          </a:p>
          <a:p>
            <a:pPr marL="173736" lvl="1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</a:t>
            </a:r>
            <a:r>
              <a:rPr lang="zh-CN" altLang="en-US" dirty="0" smtClean="0"/>
              <a:t>或该位置的相邻位置有两个连续的白子，放置一个黑子用以阻止对方形成三连串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 该位置的相邻位置有三个连续的黑子，再放置一个黑子形成四连串</a:t>
            </a:r>
            <a:endParaRPr lang="en-US" altLang="zh-CN" dirty="0" smtClean="0"/>
          </a:p>
          <a:p>
            <a:pPr marL="173736" lvl="1" indent="0">
              <a:buNone/>
            </a:pPr>
            <a:r>
              <a:rPr lang="en-US" altLang="zh-CN" dirty="0" smtClean="0"/>
              <a:t>         </a:t>
            </a:r>
            <a:r>
              <a:rPr lang="zh-CN" altLang="en-US" dirty="0" smtClean="0"/>
              <a:t>或该位置的相邻位置有三个连续的白子，</a:t>
            </a:r>
            <a:r>
              <a:rPr lang="zh-CN" altLang="en-US" dirty="0"/>
              <a:t>放置一个黑子用以阻止对方</a:t>
            </a:r>
            <a:r>
              <a:rPr lang="zh-CN" altLang="en-US" dirty="0" smtClean="0"/>
              <a:t>形成四连串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若出现四个连续的黑子，无论白子下任何位置，黑方均胜利</a:t>
            </a:r>
            <a:endParaRPr lang="en-US" altLang="zh-CN" dirty="0" smtClean="0"/>
          </a:p>
          <a:p>
            <a:pPr marL="173736" lvl="1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若出现四个连续的白子，无论黑子下任何位置，黑方均输</a:t>
            </a:r>
            <a:endParaRPr lang="en-US" altLang="zh-CN" dirty="0" smtClean="0"/>
          </a:p>
          <a:p>
            <a:pPr marL="630936" lvl="1" indent="-457200">
              <a:buFont typeface="+mj-lt"/>
              <a:buAutoNum type="arabicPeriod"/>
            </a:pPr>
            <a:endParaRPr lang="en-US" altLang="zh-CN" dirty="0" smtClean="0"/>
          </a:p>
          <a:p>
            <a:pPr marL="173736" lvl="1" indent="0">
              <a:buNone/>
            </a:pPr>
            <a:r>
              <a:rPr lang="en-US" altLang="zh-CN" dirty="0" smtClean="0"/>
              <a:t>	</a:t>
            </a:r>
          </a:p>
          <a:p>
            <a:pPr marL="516636" lvl="1" indent="-342900">
              <a:buFont typeface="+mj-lt"/>
              <a:buAutoNum type="arabicPeriod"/>
            </a:pPr>
            <a:endParaRPr lang="en-US" altLang="zh-CN" dirty="0" smtClean="0"/>
          </a:p>
        </p:txBody>
      </p:sp>
      <p:pic>
        <p:nvPicPr>
          <p:cNvPr id="29" name="图片 28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9673" y="2479470"/>
            <a:ext cx="1255414" cy="1194387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32" name="图片 31" descr="屏幕剪辑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764"/>
          <a:stretch/>
        </p:blipFill>
        <p:spPr>
          <a:xfrm>
            <a:off x="10287101" y="2994904"/>
            <a:ext cx="733527" cy="39047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观察特征</a:t>
            </a:r>
            <a:endParaRPr lang="zh-CN" altLang="en-US" dirty="0"/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179" y="2886926"/>
            <a:ext cx="552527" cy="48584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8" name="图片 7" descr="屏幕剪辑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736"/>
          <a:stretch/>
        </p:blipFill>
        <p:spPr>
          <a:xfrm>
            <a:off x="10287101" y="2631453"/>
            <a:ext cx="733527" cy="352581"/>
          </a:xfrm>
          <a:prstGeom prst="rect">
            <a:avLst/>
          </a:prstGeom>
        </p:spPr>
      </p:pic>
      <p:pic>
        <p:nvPicPr>
          <p:cNvPr id="9" name="图片 8" descr="屏幕剪辑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2746" y="3483331"/>
            <a:ext cx="1152686" cy="381053"/>
          </a:xfrm>
          <a:prstGeom prst="rect">
            <a:avLst/>
          </a:prstGeom>
        </p:spPr>
      </p:pic>
      <p:pic>
        <p:nvPicPr>
          <p:cNvPr id="10" name="图片 9" descr="屏幕剪辑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1325" y="3904939"/>
            <a:ext cx="1124107" cy="400106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10621477" y="2596816"/>
            <a:ext cx="399151" cy="3991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0621477" y="2994408"/>
            <a:ext cx="399151" cy="3991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11016273" y="3446907"/>
            <a:ext cx="399151" cy="3991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11014265" y="3890624"/>
            <a:ext cx="399151" cy="3991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 descr="屏幕剪辑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4082" y="4329655"/>
            <a:ext cx="1457528" cy="381053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11412459" y="4308622"/>
            <a:ext cx="399151" cy="3991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11412459" y="4746382"/>
            <a:ext cx="399151" cy="3991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10683422" y="2661103"/>
            <a:ext cx="290760" cy="2907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10683422" y="3046850"/>
            <a:ext cx="290760" cy="2907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11058809" y="3492559"/>
            <a:ext cx="290760" cy="2907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11058809" y="3944819"/>
            <a:ext cx="290760" cy="2907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11466654" y="4362817"/>
            <a:ext cx="290760" cy="2907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11466654" y="4799754"/>
            <a:ext cx="290760" cy="2907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6177804" y="2847676"/>
            <a:ext cx="399151" cy="3991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3" name="图片 32" descr="屏幕剪辑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8845" y="4778748"/>
            <a:ext cx="1448002" cy="342948"/>
          </a:xfrm>
          <a:prstGeom prst="rect">
            <a:avLst/>
          </a:prstGeom>
        </p:spPr>
      </p:pic>
      <p:grpSp>
        <p:nvGrpSpPr>
          <p:cNvPr id="44" name="组合 43"/>
          <p:cNvGrpSpPr/>
          <p:nvPr/>
        </p:nvGrpSpPr>
        <p:grpSpPr>
          <a:xfrm>
            <a:off x="9887844" y="5532663"/>
            <a:ext cx="1544146" cy="353172"/>
            <a:chOff x="9015431" y="5885676"/>
            <a:chExt cx="1544146" cy="353172"/>
          </a:xfrm>
        </p:grpSpPr>
        <p:sp>
          <p:nvSpPr>
            <p:cNvPr id="34" name="椭圆 33"/>
            <p:cNvSpPr/>
            <p:nvPr/>
          </p:nvSpPr>
          <p:spPr>
            <a:xfrm>
              <a:off x="9015431" y="5895201"/>
              <a:ext cx="343647" cy="34364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>
              <a:off x="9423630" y="5891767"/>
              <a:ext cx="343647" cy="34364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>
              <a:off x="9819406" y="5885676"/>
              <a:ext cx="343647" cy="34364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>
              <a:off x="10215930" y="5885676"/>
              <a:ext cx="343647" cy="34364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9883653" y="5923993"/>
            <a:ext cx="1551521" cy="347081"/>
            <a:chOff x="9011240" y="6277006"/>
            <a:chExt cx="1551521" cy="347081"/>
          </a:xfrm>
        </p:grpSpPr>
        <p:sp>
          <p:nvSpPr>
            <p:cNvPr id="38" name="椭圆 37"/>
            <p:cNvSpPr/>
            <p:nvPr/>
          </p:nvSpPr>
          <p:spPr>
            <a:xfrm>
              <a:off x="9011240" y="6280440"/>
              <a:ext cx="343647" cy="34364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9426814" y="6277006"/>
              <a:ext cx="343647" cy="34364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9822590" y="6280440"/>
              <a:ext cx="343647" cy="34364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>
              <a:off x="10219114" y="6280440"/>
              <a:ext cx="343647" cy="34364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2" name="椭圆 41"/>
          <p:cNvSpPr/>
          <p:nvPr/>
        </p:nvSpPr>
        <p:spPr>
          <a:xfrm>
            <a:off x="11495794" y="5532663"/>
            <a:ext cx="343647" cy="34364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11499834" y="5927427"/>
            <a:ext cx="343647" cy="343647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/>
          <p:cNvSpPr/>
          <p:nvPr/>
        </p:nvSpPr>
        <p:spPr>
          <a:xfrm>
            <a:off x="9462353" y="5929508"/>
            <a:ext cx="343647" cy="34364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11466654" y="5502717"/>
            <a:ext cx="399151" cy="3991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11466463" y="5887225"/>
            <a:ext cx="399151" cy="3991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/>
          <p:cNvSpPr/>
          <p:nvPr/>
        </p:nvSpPr>
        <p:spPr>
          <a:xfrm>
            <a:off x="8975434" y="826227"/>
            <a:ext cx="800100" cy="8001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>
            <a:off x="9859817" y="826227"/>
            <a:ext cx="800100" cy="8001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5177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20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30" grpId="0" animBg="1"/>
      <p:bldP spid="42" grpId="0" animBg="1"/>
      <p:bldP spid="43" grpId="0" animBg="1"/>
      <p:bldP spid="46" grpId="0" animBg="1"/>
      <p:bldP spid="47" grpId="0" animBg="1"/>
      <p:bldP spid="4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策略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2630" y="1795266"/>
            <a:ext cx="6468995" cy="5366377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dirty="0" smtClean="0"/>
              <a:t> 如果在某一个位置下子，能够构成的</a:t>
            </a:r>
            <a:r>
              <a:rPr lang="zh-CN" altLang="en-US" b="1" dirty="0" smtClean="0"/>
              <a:t>连续串</a:t>
            </a:r>
            <a:r>
              <a:rPr lang="zh-CN" altLang="en-US" dirty="0" smtClean="0"/>
              <a:t>（</a:t>
            </a:r>
            <a:r>
              <a:rPr lang="en-US" altLang="zh-CN" dirty="0" smtClean="0">
                <a:latin typeface="Adobe 宋体 Std L" panose="02020300000000000000" pitchFamily="18" charset="-122"/>
                <a:ea typeface="Adobe 宋体 Std L" panose="02020300000000000000" pitchFamily="18" charset="-122"/>
              </a:rPr>
              <a:t>●●</a:t>
            </a:r>
            <a:r>
              <a:rPr lang="zh-CN" altLang="en-US" dirty="0" smtClean="0">
                <a:latin typeface="Adobe 宋体 Std L" panose="02020300000000000000" pitchFamily="18" charset="-122"/>
                <a:ea typeface="Adobe 宋体 Std L" panose="02020300000000000000" pitchFamily="18" charset="-122"/>
              </a:rPr>
              <a:t>，</a:t>
            </a:r>
            <a:r>
              <a:rPr lang="en-US" altLang="zh-CN" dirty="0" smtClean="0">
                <a:latin typeface="Adobe 宋体 Std L" panose="02020300000000000000" pitchFamily="18" charset="-122"/>
                <a:ea typeface="Adobe 宋体 Std L" panose="02020300000000000000" pitchFamily="18" charset="-122"/>
              </a:rPr>
              <a:t>●●●</a:t>
            </a:r>
            <a:r>
              <a:rPr lang="zh-CN" altLang="en-US" dirty="0" smtClean="0">
                <a:latin typeface="Adobe 宋体 Std L" panose="02020300000000000000" pitchFamily="18" charset="-122"/>
                <a:ea typeface="Adobe 宋体 Std L" panose="02020300000000000000" pitchFamily="18" charset="-122"/>
              </a:rPr>
              <a:t>，</a:t>
            </a:r>
            <a:r>
              <a:rPr lang="en-US" altLang="zh-CN" dirty="0" smtClean="0">
                <a:latin typeface="Adobe 宋体 Std L" panose="02020300000000000000" pitchFamily="18" charset="-122"/>
                <a:ea typeface="Adobe 宋体 Std L" panose="02020300000000000000" pitchFamily="18" charset="-122"/>
              </a:rPr>
              <a:t>●●●●</a:t>
            </a:r>
            <a:r>
              <a:rPr lang="zh-CN" altLang="en-US" dirty="0" smtClean="0">
                <a:latin typeface="Adobe 宋体 Std L" panose="02020300000000000000" pitchFamily="18" charset="-122"/>
                <a:ea typeface="Adobe 宋体 Std L" panose="02020300000000000000" pitchFamily="18" charset="-122"/>
              </a:rPr>
              <a:t>，</a:t>
            </a:r>
            <a:r>
              <a:rPr lang="en-US" altLang="zh-CN" dirty="0" smtClean="0">
                <a:latin typeface="Adobe 宋体 Std L" panose="02020300000000000000" pitchFamily="18" charset="-122"/>
                <a:ea typeface="Adobe 宋体 Std L" panose="02020300000000000000" pitchFamily="18" charset="-122"/>
              </a:rPr>
              <a:t>●●●●</a:t>
            </a:r>
            <a:r>
              <a:rPr lang="en-US" altLang="zh-CN" dirty="0">
                <a:latin typeface="Adobe 宋体 Std L" panose="02020300000000000000" pitchFamily="18" charset="-122"/>
                <a:ea typeface="Adobe 宋体 Std L" panose="02020300000000000000" pitchFamily="18" charset="-122"/>
              </a:rPr>
              <a:t>●</a:t>
            </a:r>
            <a:r>
              <a:rPr lang="zh-CN" altLang="en-US" dirty="0" smtClean="0"/>
              <a:t>）越多，并且越能阻止对方构成</a:t>
            </a:r>
            <a:r>
              <a:rPr lang="zh-CN" altLang="en-US" b="1" dirty="0" smtClean="0"/>
              <a:t>连续串</a:t>
            </a:r>
            <a:r>
              <a:rPr lang="zh-CN" altLang="en-US" dirty="0" smtClean="0"/>
              <a:t>（</a:t>
            </a:r>
            <a:r>
              <a:rPr lang="en-US" altLang="zh-CN" dirty="0" smtClean="0">
                <a:latin typeface="Adobe 宋体 Std L" panose="02020300000000000000" pitchFamily="18" charset="-122"/>
                <a:ea typeface="Adobe 宋体 Std L" panose="02020300000000000000" pitchFamily="18" charset="-122"/>
              </a:rPr>
              <a:t>○○</a:t>
            </a:r>
            <a:r>
              <a:rPr lang="zh-CN" altLang="en-US" dirty="0" smtClean="0">
                <a:latin typeface="Adobe 宋体 Std L" panose="02020300000000000000" pitchFamily="18" charset="-122"/>
                <a:ea typeface="Adobe 宋体 Std L" panose="02020300000000000000" pitchFamily="18" charset="-122"/>
              </a:rPr>
              <a:t>，</a:t>
            </a:r>
            <a:r>
              <a:rPr lang="en-US" altLang="zh-CN" dirty="0" smtClean="0">
                <a:latin typeface="Adobe 宋体 Std L" panose="02020300000000000000" pitchFamily="18" charset="-122"/>
                <a:ea typeface="Adobe 宋体 Std L" panose="02020300000000000000" pitchFamily="18" charset="-122"/>
              </a:rPr>
              <a:t>○○○</a:t>
            </a:r>
            <a:r>
              <a:rPr lang="zh-CN" altLang="en-US" dirty="0" smtClean="0">
                <a:latin typeface="Adobe 宋体 Std L" panose="02020300000000000000" pitchFamily="18" charset="-122"/>
                <a:ea typeface="Adobe 宋体 Std L" panose="02020300000000000000" pitchFamily="18" charset="-122"/>
              </a:rPr>
              <a:t>，</a:t>
            </a:r>
            <a:r>
              <a:rPr lang="en-US" altLang="zh-CN" dirty="0" smtClean="0">
                <a:latin typeface="Adobe 宋体 Std L" panose="02020300000000000000" pitchFamily="18" charset="-122"/>
                <a:ea typeface="Adobe 宋体 Std L" panose="02020300000000000000" pitchFamily="18" charset="-122"/>
              </a:rPr>
              <a:t>○○○○</a:t>
            </a:r>
            <a:r>
              <a:rPr lang="zh-CN" altLang="en-US" dirty="0" smtClean="0">
                <a:latin typeface="Adobe 宋体 Std L" panose="02020300000000000000" pitchFamily="18" charset="-122"/>
                <a:ea typeface="Adobe 宋体 Std L" panose="02020300000000000000" pitchFamily="18" charset="-122"/>
              </a:rPr>
              <a:t>，</a:t>
            </a:r>
            <a:r>
              <a:rPr lang="en-US" altLang="zh-CN" dirty="0" smtClean="0">
                <a:latin typeface="Adobe 宋体 Std L" panose="02020300000000000000" pitchFamily="18" charset="-122"/>
                <a:ea typeface="Adobe 宋体 Std L" panose="02020300000000000000" pitchFamily="18" charset="-122"/>
              </a:rPr>
              <a:t>○○○○○</a:t>
            </a:r>
            <a:r>
              <a:rPr lang="zh-CN" altLang="en-US" dirty="0" smtClean="0">
                <a:latin typeface="Adobe 宋体 Std L" panose="02020300000000000000" pitchFamily="18" charset="-122"/>
                <a:ea typeface="Adobe 宋体 Std L" panose="02020300000000000000" pitchFamily="18" charset="-122"/>
              </a:rPr>
              <a:t>）</a:t>
            </a:r>
            <a:r>
              <a:rPr lang="zh-CN" altLang="en-US" dirty="0" smtClean="0"/>
              <a:t>，表示在这个位置下子带来的好处越大。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/>
              <a:t> </a:t>
            </a:r>
            <a:r>
              <a:rPr lang="zh-CN" altLang="en-US" dirty="0" smtClean="0"/>
              <a:t>定义五个连续的位置为一个五元组。给定一个空位置，检查包含这个位置的四个方向上所有的五元组，共计</a:t>
            </a:r>
            <a:r>
              <a:rPr lang="en-US" altLang="zh-CN" dirty="0" smtClean="0"/>
              <a:t>4x5=20</a:t>
            </a:r>
            <a:r>
              <a:rPr lang="zh-CN" altLang="en-US" dirty="0" smtClean="0"/>
              <a:t>个</a:t>
            </a:r>
            <a:r>
              <a:rPr lang="zh-CN" altLang="en-US" dirty="0"/>
              <a:t>五</a:t>
            </a:r>
            <a:r>
              <a:rPr lang="zh-CN" altLang="en-US" dirty="0" smtClean="0"/>
              <a:t>元组。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 smtClean="0"/>
              <a:t>检查每个五元组，每一个只可能是如下十种情况之一：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l"/>
            </a:pPr>
            <a:endParaRPr lang="en-US" altLang="zh-CN" dirty="0" smtClean="0">
              <a:latin typeface="+mn-ea"/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zh-CN" dirty="0">
              <a:latin typeface="+mn-ea"/>
            </a:endParaRPr>
          </a:p>
          <a:p>
            <a:pPr marL="0" indent="0">
              <a:buNone/>
            </a:pPr>
            <a:endParaRPr lang="en-US" altLang="zh-CN" dirty="0">
              <a:latin typeface="+mn-ea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+mn-ea"/>
              </a:rPr>
              <a:t>将每种情况按照前述讨论的重要性次序赋予固定的权值，并设置记录一张棋盘每个位置的权值表格，每次检查，将五元组对应的权值加到它的每个空位中去，于是每个空位的权值等于它周围</a:t>
            </a:r>
            <a:r>
              <a:rPr lang="en-US" altLang="zh-CN" dirty="0" smtClean="0">
                <a:latin typeface="+mn-ea"/>
              </a:rPr>
              <a:t>20</a:t>
            </a:r>
            <a:r>
              <a:rPr lang="zh-CN" altLang="en-US" dirty="0" smtClean="0">
                <a:latin typeface="+mn-ea"/>
              </a:rPr>
              <a:t>个五元组的权值之和。权值越大，表明对我方越有利。</a:t>
            </a:r>
            <a:endParaRPr lang="en-US" altLang="zh-CN" dirty="0" smtClean="0">
              <a:latin typeface="+mn-ea"/>
            </a:endParaRPr>
          </a:p>
          <a:p>
            <a:pPr marL="297180" indent="-342900">
              <a:buFont typeface="Wingdings" panose="05000000000000000000" pitchFamily="2" charset="2"/>
              <a:buChar char="l"/>
            </a:pPr>
            <a:endParaRPr lang="en-US" altLang="zh-CN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7582044"/>
              </p:ext>
            </p:extLst>
          </p:nvPr>
        </p:nvGraphicFramePr>
        <p:xfrm>
          <a:off x="7155569" y="1615932"/>
          <a:ext cx="4716630" cy="45235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4070"/>
                <a:gridCol w="524070"/>
                <a:gridCol w="524070"/>
                <a:gridCol w="524070"/>
                <a:gridCol w="524070"/>
                <a:gridCol w="524070"/>
                <a:gridCol w="524070"/>
                <a:gridCol w="524070"/>
                <a:gridCol w="524070"/>
              </a:tblGrid>
              <a:tr h="502621">
                <a:tc>
                  <a:txBody>
                    <a:bodyPr/>
                    <a:lstStyle/>
                    <a:p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02621">
                <a:tc>
                  <a:txBody>
                    <a:bodyPr/>
                    <a:lstStyle/>
                    <a:p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02621">
                <a:tc>
                  <a:txBody>
                    <a:bodyPr/>
                    <a:lstStyle/>
                    <a:p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02621">
                <a:tc>
                  <a:txBody>
                    <a:bodyPr/>
                    <a:lstStyle/>
                    <a:p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02621">
                <a:tc>
                  <a:txBody>
                    <a:bodyPr/>
                    <a:lstStyle/>
                    <a:p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02621">
                <a:tc>
                  <a:txBody>
                    <a:bodyPr/>
                    <a:lstStyle/>
                    <a:p>
                      <a:endParaRPr lang="zh-CN" alt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02621">
                <a:tc>
                  <a:txBody>
                    <a:bodyPr/>
                    <a:lstStyle/>
                    <a:p>
                      <a:endParaRPr lang="zh-CN" alt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02621">
                <a:tc>
                  <a:txBody>
                    <a:bodyPr/>
                    <a:lstStyle/>
                    <a:p>
                      <a:endParaRPr lang="zh-CN" alt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02621">
                <a:tc>
                  <a:txBody>
                    <a:bodyPr/>
                    <a:lstStyle/>
                    <a:p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46" name="组合 45"/>
          <p:cNvGrpSpPr/>
          <p:nvPr/>
        </p:nvGrpSpPr>
        <p:grpSpPr>
          <a:xfrm rot="5400000">
            <a:off x="7053970" y="3581890"/>
            <a:ext cx="4931780" cy="591672"/>
            <a:chOff x="6454587" y="704624"/>
            <a:chExt cx="4931780" cy="591672"/>
          </a:xfrm>
        </p:grpSpPr>
        <p:sp>
          <p:nvSpPr>
            <p:cNvPr id="41" name="矩形 40"/>
            <p:cNvSpPr/>
            <p:nvPr/>
          </p:nvSpPr>
          <p:spPr>
            <a:xfrm>
              <a:off x="6454587" y="704624"/>
              <a:ext cx="2807746" cy="591672"/>
            </a:xfrm>
            <a:prstGeom prst="rect">
              <a:avLst/>
            </a:prstGeom>
            <a:noFill/>
            <a:ln w="3810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矩形 44"/>
            <p:cNvSpPr/>
            <p:nvPr/>
          </p:nvSpPr>
          <p:spPr>
            <a:xfrm>
              <a:off x="8578621" y="704624"/>
              <a:ext cx="2807746" cy="591672"/>
            </a:xfrm>
            <a:prstGeom prst="rect">
              <a:avLst/>
            </a:prstGeom>
            <a:noFill/>
            <a:ln w="3810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矩形 41"/>
            <p:cNvSpPr/>
            <p:nvPr/>
          </p:nvSpPr>
          <p:spPr>
            <a:xfrm>
              <a:off x="7005020" y="704624"/>
              <a:ext cx="2807746" cy="591672"/>
            </a:xfrm>
            <a:prstGeom prst="rect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矩形 43"/>
            <p:cNvSpPr/>
            <p:nvPr/>
          </p:nvSpPr>
          <p:spPr>
            <a:xfrm>
              <a:off x="8028188" y="704624"/>
              <a:ext cx="2807746" cy="591672"/>
            </a:xfrm>
            <a:prstGeom prst="rect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矩形 42"/>
            <p:cNvSpPr/>
            <p:nvPr/>
          </p:nvSpPr>
          <p:spPr>
            <a:xfrm>
              <a:off x="7516604" y="704624"/>
              <a:ext cx="2807746" cy="591672"/>
            </a:xfrm>
            <a:prstGeom prst="rect">
              <a:avLst/>
            </a:prstGeom>
            <a:noFill/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8" name="组合 67"/>
          <p:cNvGrpSpPr/>
          <p:nvPr/>
        </p:nvGrpSpPr>
        <p:grpSpPr>
          <a:xfrm>
            <a:off x="7047994" y="3595340"/>
            <a:ext cx="4931780" cy="591672"/>
            <a:chOff x="7047994" y="3595340"/>
            <a:chExt cx="4931780" cy="591672"/>
          </a:xfrm>
        </p:grpSpPr>
        <p:sp>
          <p:nvSpPr>
            <p:cNvPr id="8" name="矩形 7"/>
            <p:cNvSpPr/>
            <p:nvPr/>
          </p:nvSpPr>
          <p:spPr>
            <a:xfrm>
              <a:off x="7047994" y="3595340"/>
              <a:ext cx="2807746" cy="591672"/>
            </a:xfrm>
            <a:prstGeom prst="rect">
              <a:avLst/>
            </a:prstGeom>
            <a:noFill/>
            <a:ln w="38100">
              <a:solidFill>
                <a:srgbClr val="FFDD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7598427" y="3595340"/>
              <a:ext cx="2807746" cy="591672"/>
            </a:xfrm>
            <a:prstGeom prst="rect">
              <a:avLst/>
            </a:prstGeom>
            <a:noFill/>
            <a:ln w="38100">
              <a:solidFill>
                <a:srgbClr val="FF9F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9172028" y="3595340"/>
              <a:ext cx="2807746" cy="591672"/>
            </a:xfrm>
            <a:prstGeom prst="rect">
              <a:avLst/>
            </a:prstGeom>
            <a:noFill/>
            <a:ln w="38100">
              <a:solidFill>
                <a:srgbClr val="FFDD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8621595" y="3595340"/>
              <a:ext cx="2807746" cy="591672"/>
            </a:xfrm>
            <a:prstGeom prst="rect">
              <a:avLst/>
            </a:prstGeom>
            <a:noFill/>
            <a:ln w="38100">
              <a:solidFill>
                <a:srgbClr val="FF9F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8110011" y="3595340"/>
              <a:ext cx="2807746" cy="591672"/>
            </a:xfrm>
            <a:prstGeom prst="rect">
              <a:avLst/>
            </a:prstGeom>
            <a:noFill/>
            <a:ln w="38100">
              <a:solidFill>
                <a:srgbClr val="FF53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8179421" y="897449"/>
            <a:ext cx="2668925" cy="5960551"/>
            <a:chOff x="7930260" y="1067284"/>
            <a:chExt cx="2668925" cy="5960551"/>
          </a:xfrm>
        </p:grpSpPr>
        <p:sp>
          <p:nvSpPr>
            <p:cNvPr id="47" name="矩形 46"/>
            <p:cNvSpPr/>
            <p:nvPr/>
          </p:nvSpPr>
          <p:spPr>
            <a:xfrm rot="2700000">
              <a:off x="6284447" y="2713097"/>
              <a:ext cx="3883298" cy="591672"/>
            </a:xfrm>
            <a:prstGeom prst="rect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/>
            <p:cNvSpPr/>
            <p:nvPr/>
          </p:nvSpPr>
          <p:spPr>
            <a:xfrm rot="2700000">
              <a:off x="8361700" y="4790350"/>
              <a:ext cx="3883298" cy="591672"/>
            </a:xfrm>
            <a:prstGeom prst="rect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矩形 48"/>
            <p:cNvSpPr/>
            <p:nvPr/>
          </p:nvSpPr>
          <p:spPr>
            <a:xfrm rot="2700000">
              <a:off x="6822756" y="3251406"/>
              <a:ext cx="3883298" cy="591672"/>
            </a:xfrm>
            <a:prstGeom prst="rect">
              <a:avLst/>
            </a:prstGeom>
            <a:noFill/>
            <a:ln w="3810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 rot="2700000">
              <a:off x="7823390" y="4252040"/>
              <a:ext cx="3883298" cy="591672"/>
            </a:xfrm>
            <a:prstGeom prst="rect">
              <a:avLst/>
            </a:prstGeom>
            <a:noFill/>
            <a:ln w="3810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 rot="2700000">
              <a:off x="7323073" y="3751722"/>
              <a:ext cx="3883298" cy="591672"/>
            </a:xfrm>
            <a:prstGeom prst="rect">
              <a:avLst/>
            </a:prstGeom>
            <a:noFill/>
            <a:ln w="381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2" name="组合 61"/>
          <p:cNvGrpSpPr/>
          <p:nvPr/>
        </p:nvGrpSpPr>
        <p:grpSpPr>
          <a:xfrm>
            <a:off x="6533607" y="2556713"/>
            <a:ext cx="5960551" cy="2668925"/>
            <a:chOff x="6284446" y="2726548"/>
            <a:chExt cx="5960551" cy="2668925"/>
          </a:xfrm>
        </p:grpSpPr>
        <p:sp>
          <p:nvSpPr>
            <p:cNvPr id="56" name="矩形 55"/>
            <p:cNvSpPr/>
            <p:nvPr/>
          </p:nvSpPr>
          <p:spPr>
            <a:xfrm rot="18900000">
              <a:off x="6284446" y="4803801"/>
              <a:ext cx="3883298" cy="591672"/>
            </a:xfrm>
            <a:prstGeom prst="rect">
              <a:avLst/>
            </a:prstGeom>
            <a:noFill/>
            <a:ln w="38100">
              <a:solidFill>
                <a:srgbClr val="FFD1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矩形 56"/>
            <p:cNvSpPr/>
            <p:nvPr/>
          </p:nvSpPr>
          <p:spPr>
            <a:xfrm rot="18900000">
              <a:off x="8361699" y="2726548"/>
              <a:ext cx="3883298" cy="591672"/>
            </a:xfrm>
            <a:prstGeom prst="rect">
              <a:avLst/>
            </a:prstGeom>
            <a:noFill/>
            <a:ln w="38100">
              <a:solidFill>
                <a:srgbClr val="FFD1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矩形 57"/>
            <p:cNvSpPr/>
            <p:nvPr/>
          </p:nvSpPr>
          <p:spPr>
            <a:xfrm rot="18900000">
              <a:off x="6822755" y="4265492"/>
              <a:ext cx="3883298" cy="591672"/>
            </a:xfrm>
            <a:prstGeom prst="rect">
              <a:avLst/>
            </a:prstGeom>
            <a:noFill/>
            <a:ln w="38100">
              <a:solidFill>
                <a:srgbClr val="F5A1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矩形 58"/>
            <p:cNvSpPr/>
            <p:nvPr/>
          </p:nvSpPr>
          <p:spPr>
            <a:xfrm rot="18900000">
              <a:off x="7823389" y="3264858"/>
              <a:ext cx="3883298" cy="591672"/>
            </a:xfrm>
            <a:prstGeom prst="rect">
              <a:avLst/>
            </a:prstGeom>
            <a:noFill/>
            <a:ln w="38100">
              <a:solidFill>
                <a:srgbClr val="F5A1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矩形 59"/>
            <p:cNvSpPr/>
            <p:nvPr/>
          </p:nvSpPr>
          <p:spPr>
            <a:xfrm rot="18900000">
              <a:off x="7323071" y="3765175"/>
              <a:ext cx="3883298" cy="591672"/>
            </a:xfrm>
            <a:prstGeom prst="rect">
              <a:avLst/>
            </a:prstGeom>
            <a:noFill/>
            <a:ln w="38100">
              <a:solidFill>
                <a:srgbClr val="C37F0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4" name="内容占位符 2"/>
          <p:cNvSpPr txBox="1">
            <a:spLocks/>
          </p:cNvSpPr>
          <p:nvPr/>
        </p:nvSpPr>
        <p:spPr>
          <a:xfrm>
            <a:off x="3273600" y="4156850"/>
            <a:ext cx="3554235" cy="1519002"/>
          </a:xfrm>
          <a:prstGeom prst="rect">
            <a:avLst/>
          </a:prstGeom>
        </p:spPr>
        <p:txBody>
          <a:bodyPr vert="horz" lIns="45720" tIns="45720" rIns="45720" bIns="45720" rtlCol="0">
            <a:normAutofit fontScale="92500"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70916" lvl="1" indent="-342900">
              <a:buFont typeface="Wingdings 3" pitchFamily="18" charset="2"/>
              <a:buAutoNum type="alphaLcParenBoth" startAt="6"/>
            </a:pPr>
            <a:r>
              <a:rPr lang="en-US" altLang="zh-CN" dirty="0" smtClean="0">
                <a:latin typeface="Adobe 宋体 Std L" panose="02020300000000000000" pitchFamily="18" charset="-122"/>
                <a:ea typeface="Adobe 宋体 Std L" panose="02020300000000000000" pitchFamily="18" charset="-122"/>
              </a:rPr>
              <a:t>○□□□□</a:t>
            </a:r>
            <a:r>
              <a:rPr lang="zh-CN" altLang="en-US" dirty="0" smtClean="0">
                <a:latin typeface="Adobe 宋体 Std L" panose="02020300000000000000" pitchFamily="18" charset="-122"/>
                <a:ea typeface="Adobe 宋体 Std L" panose="02020300000000000000" pitchFamily="18" charset="-122"/>
              </a:rPr>
              <a:t>，四空一</a:t>
            </a:r>
            <a:r>
              <a:rPr lang="zh-CN" altLang="en-US" dirty="0">
                <a:latin typeface="Adobe 宋体 Std L" panose="02020300000000000000" pitchFamily="18" charset="-122"/>
                <a:ea typeface="Adobe 宋体 Std L" panose="02020300000000000000" pitchFamily="18" charset="-122"/>
              </a:rPr>
              <a:t>白</a:t>
            </a:r>
            <a:endParaRPr lang="en-US" altLang="zh-CN" dirty="0" smtClean="0">
              <a:latin typeface="Adobe 宋体 Std L" panose="02020300000000000000" pitchFamily="18" charset="-122"/>
              <a:ea typeface="Adobe 宋体 Std L" panose="02020300000000000000" pitchFamily="18" charset="-122"/>
            </a:endParaRPr>
          </a:p>
          <a:p>
            <a:pPr marL="470916" lvl="1" indent="-342900">
              <a:buFont typeface="Wingdings 3" pitchFamily="18" charset="2"/>
              <a:buAutoNum type="alphaLcParenBoth" startAt="6"/>
            </a:pPr>
            <a:r>
              <a:rPr lang="en-US" altLang="zh-CN" dirty="0" smtClean="0">
                <a:latin typeface="Adobe 宋体 Std L" panose="02020300000000000000" pitchFamily="18" charset="-122"/>
                <a:ea typeface="Adobe 宋体 Std L" panose="02020300000000000000" pitchFamily="18" charset="-122"/>
              </a:rPr>
              <a:t>○</a:t>
            </a:r>
            <a:r>
              <a:rPr lang="en-US" altLang="zh-CN" dirty="0">
                <a:latin typeface="Adobe 宋体 Std L" panose="02020300000000000000" pitchFamily="18" charset="-122"/>
                <a:ea typeface="Adobe 宋体 Std L" panose="02020300000000000000" pitchFamily="18" charset="-122"/>
              </a:rPr>
              <a:t>○</a:t>
            </a:r>
            <a:r>
              <a:rPr lang="en-US" altLang="zh-CN" dirty="0" smtClean="0">
                <a:latin typeface="Adobe 宋体 Std L" panose="02020300000000000000" pitchFamily="18" charset="-122"/>
                <a:ea typeface="Adobe 宋体 Std L" panose="02020300000000000000" pitchFamily="18" charset="-122"/>
              </a:rPr>
              <a:t>□□□</a:t>
            </a:r>
            <a:r>
              <a:rPr lang="zh-CN" altLang="en-US" dirty="0" smtClean="0">
                <a:latin typeface="Adobe 宋体 Std L" panose="02020300000000000000" pitchFamily="18" charset="-122"/>
                <a:ea typeface="Adobe 宋体 Std L" panose="02020300000000000000" pitchFamily="18" charset="-122"/>
              </a:rPr>
              <a:t>，三空两白</a:t>
            </a:r>
            <a:endParaRPr lang="en-US" altLang="zh-CN" dirty="0" smtClean="0">
              <a:latin typeface="Adobe 宋体 Std L" panose="02020300000000000000" pitchFamily="18" charset="-122"/>
              <a:ea typeface="Adobe 宋体 Std L" panose="02020300000000000000" pitchFamily="18" charset="-122"/>
            </a:endParaRPr>
          </a:p>
          <a:p>
            <a:pPr marL="470916" lvl="1" indent="-342900">
              <a:buFont typeface="Wingdings 3" pitchFamily="18" charset="2"/>
              <a:buAutoNum type="alphaLcParenBoth" startAt="6"/>
            </a:pPr>
            <a:r>
              <a:rPr lang="en-US" altLang="zh-CN" dirty="0" smtClean="0">
                <a:latin typeface="Adobe 宋体 Std L" panose="02020300000000000000" pitchFamily="18" charset="-122"/>
                <a:ea typeface="Adobe 宋体 Std L" panose="02020300000000000000" pitchFamily="18" charset="-122"/>
              </a:rPr>
              <a:t>○○</a:t>
            </a:r>
            <a:r>
              <a:rPr lang="en-US" altLang="zh-CN" dirty="0">
                <a:latin typeface="Adobe 宋体 Std L" panose="02020300000000000000" pitchFamily="18" charset="-122"/>
                <a:ea typeface="Adobe 宋体 Std L" panose="02020300000000000000" pitchFamily="18" charset="-122"/>
              </a:rPr>
              <a:t>○</a:t>
            </a:r>
            <a:r>
              <a:rPr lang="en-US" altLang="zh-CN" dirty="0" smtClean="0">
                <a:latin typeface="Adobe 宋体 Std L" panose="02020300000000000000" pitchFamily="18" charset="-122"/>
                <a:ea typeface="Adobe 宋体 Std L" panose="02020300000000000000" pitchFamily="18" charset="-122"/>
              </a:rPr>
              <a:t>□□</a:t>
            </a:r>
            <a:r>
              <a:rPr lang="zh-CN" altLang="en-US" dirty="0" smtClean="0">
                <a:latin typeface="Adobe 宋体 Std L" panose="02020300000000000000" pitchFamily="18" charset="-122"/>
                <a:ea typeface="Adobe 宋体 Std L" panose="02020300000000000000" pitchFamily="18" charset="-122"/>
              </a:rPr>
              <a:t>，两空三白</a:t>
            </a:r>
            <a:endParaRPr lang="en-US" altLang="zh-CN" dirty="0" smtClean="0">
              <a:latin typeface="Adobe 宋体 Std L" panose="02020300000000000000" pitchFamily="18" charset="-122"/>
              <a:ea typeface="Adobe 宋体 Std L" panose="02020300000000000000" pitchFamily="18" charset="-122"/>
            </a:endParaRPr>
          </a:p>
          <a:p>
            <a:pPr marL="470916" lvl="1" indent="-342900">
              <a:buFont typeface="Wingdings 3" pitchFamily="18" charset="2"/>
              <a:buAutoNum type="alphaLcParenBoth" startAt="6"/>
            </a:pPr>
            <a:r>
              <a:rPr lang="en-US" altLang="zh-CN" dirty="0" smtClean="0">
                <a:latin typeface="Adobe 宋体 Std L" panose="02020300000000000000" pitchFamily="18" charset="-122"/>
                <a:ea typeface="Adobe 宋体 Std L" panose="02020300000000000000" pitchFamily="18" charset="-122"/>
              </a:rPr>
              <a:t>○○○</a:t>
            </a:r>
            <a:r>
              <a:rPr lang="en-US" altLang="zh-CN" dirty="0">
                <a:latin typeface="Adobe 宋体 Std L" panose="02020300000000000000" pitchFamily="18" charset="-122"/>
                <a:ea typeface="Adobe 宋体 Std L" panose="02020300000000000000" pitchFamily="18" charset="-122"/>
              </a:rPr>
              <a:t>○</a:t>
            </a:r>
            <a:r>
              <a:rPr lang="en-US" altLang="zh-CN" dirty="0" smtClean="0">
                <a:latin typeface="Adobe 宋体 Std L" panose="02020300000000000000" pitchFamily="18" charset="-122"/>
                <a:ea typeface="Adobe 宋体 Std L" panose="02020300000000000000" pitchFamily="18" charset="-122"/>
              </a:rPr>
              <a:t>□</a:t>
            </a:r>
            <a:r>
              <a:rPr lang="zh-CN" altLang="en-US" dirty="0" smtClean="0">
                <a:latin typeface="Adobe 宋体 Std L" panose="02020300000000000000" pitchFamily="18" charset="-122"/>
                <a:ea typeface="Adobe 宋体 Std L" panose="02020300000000000000" pitchFamily="18" charset="-122"/>
              </a:rPr>
              <a:t>，一空四白</a:t>
            </a:r>
            <a:endParaRPr lang="en-US" altLang="zh-CN" dirty="0" smtClean="0">
              <a:latin typeface="Adobe 宋体 Std L" panose="02020300000000000000" pitchFamily="18" charset="-122"/>
              <a:ea typeface="Adobe 宋体 Std L" panose="02020300000000000000" pitchFamily="18" charset="-122"/>
            </a:endParaRPr>
          </a:p>
          <a:p>
            <a:pPr marL="470916" lvl="1" indent="-342900">
              <a:buFont typeface="Wingdings 3" pitchFamily="18" charset="2"/>
              <a:buAutoNum type="alphaLcParenBoth" startAt="6"/>
            </a:pPr>
            <a:r>
              <a:rPr lang="en-US" altLang="zh-CN" dirty="0" smtClean="0">
                <a:latin typeface="Adobe 宋体 Std L" panose="02020300000000000000" pitchFamily="18" charset="-122"/>
                <a:ea typeface="Adobe 宋体 Std L" panose="02020300000000000000" pitchFamily="18" charset="-122"/>
              </a:rPr>
              <a:t>●○□●○</a:t>
            </a:r>
            <a:r>
              <a:rPr lang="zh-CN" altLang="en-US" dirty="0" smtClean="0">
                <a:latin typeface="Adobe 宋体 Std L" panose="02020300000000000000" pitchFamily="18" charset="-122"/>
                <a:ea typeface="Adobe 宋体 Std L" panose="02020300000000000000" pitchFamily="18" charset="-122"/>
              </a:rPr>
              <a:t>，黑白均有且不满</a:t>
            </a:r>
            <a:endParaRPr lang="en-US" altLang="zh-CN" dirty="0" smtClean="0">
              <a:latin typeface="Adobe 宋体 Std L" panose="02020300000000000000" pitchFamily="18" charset="-122"/>
              <a:ea typeface="Adobe 宋体 Std L" panose="02020300000000000000" pitchFamily="18" charset="-122"/>
            </a:endParaRPr>
          </a:p>
        </p:txBody>
      </p:sp>
      <p:sp>
        <p:nvSpPr>
          <p:cNvPr id="67" name="内容占位符 2"/>
          <p:cNvSpPr txBox="1">
            <a:spLocks/>
          </p:cNvSpPr>
          <p:nvPr/>
        </p:nvSpPr>
        <p:spPr>
          <a:xfrm>
            <a:off x="654363" y="4156850"/>
            <a:ext cx="3554235" cy="1519002"/>
          </a:xfrm>
          <a:prstGeom prst="rect">
            <a:avLst/>
          </a:prstGeom>
        </p:spPr>
        <p:txBody>
          <a:bodyPr vert="horz" lIns="45720" tIns="45720" rIns="45720" bIns="45720" rtlCol="0">
            <a:normAutofit fontScale="92500"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70916" lvl="1" indent="-342900">
              <a:buAutoNum type="alphaLcParenBoth"/>
            </a:pPr>
            <a:r>
              <a:rPr lang="en-US" altLang="zh-CN" dirty="0">
                <a:latin typeface="Adobe 宋体 Std L" panose="02020300000000000000" pitchFamily="18" charset="-122"/>
                <a:ea typeface="Adobe 宋体 Std L" panose="02020300000000000000" pitchFamily="18" charset="-122"/>
              </a:rPr>
              <a:t>□□□□□</a:t>
            </a:r>
            <a:r>
              <a:rPr lang="zh-CN" altLang="en-US" dirty="0">
                <a:latin typeface="Adobe 宋体 Std L" panose="02020300000000000000" pitchFamily="18" charset="-122"/>
                <a:ea typeface="Adobe 宋体 Std L" panose="02020300000000000000" pitchFamily="18" charset="-122"/>
              </a:rPr>
              <a:t>，五空</a:t>
            </a:r>
            <a:r>
              <a:rPr lang="en-US" altLang="zh-CN" dirty="0">
                <a:latin typeface="Adobe 宋体 Std L" panose="02020300000000000000" pitchFamily="18" charset="-122"/>
                <a:ea typeface="Adobe 宋体 Std L" panose="02020300000000000000" pitchFamily="18" charset="-122"/>
              </a:rPr>
              <a:t>	</a:t>
            </a:r>
          </a:p>
          <a:p>
            <a:pPr marL="470916" lvl="1" indent="-342900">
              <a:buAutoNum type="alphaLcParenBoth"/>
            </a:pPr>
            <a:r>
              <a:rPr lang="en-US" altLang="zh-CN" dirty="0">
                <a:latin typeface="Adobe 宋体 Std L" panose="02020300000000000000" pitchFamily="18" charset="-122"/>
                <a:ea typeface="Adobe 宋体 Std L" panose="02020300000000000000" pitchFamily="18" charset="-122"/>
              </a:rPr>
              <a:t>●□□□□</a:t>
            </a:r>
            <a:r>
              <a:rPr lang="zh-CN" altLang="en-US" dirty="0">
                <a:latin typeface="Adobe 宋体 Std L" panose="02020300000000000000" pitchFamily="18" charset="-122"/>
                <a:ea typeface="Adobe 宋体 Std L" panose="02020300000000000000" pitchFamily="18" charset="-122"/>
              </a:rPr>
              <a:t>，四空一黑</a:t>
            </a:r>
            <a:endParaRPr lang="en-US" altLang="zh-CN" dirty="0">
              <a:latin typeface="Adobe 宋体 Std L" panose="02020300000000000000" pitchFamily="18" charset="-122"/>
              <a:ea typeface="Adobe 宋体 Std L" panose="02020300000000000000" pitchFamily="18" charset="-122"/>
            </a:endParaRPr>
          </a:p>
          <a:p>
            <a:pPr marL="470916" lvl="1" indent="-342900">
              <a:buFont typeface="Wingdings 3" pitchFamily="18" charset="2"/>
              <a:buAutoNum type="alphaLcParenBoth"/>
            </a:pPr>
            <a:r>
              <a:rPr lang="en-US" altLang="zh-CN" dirty="0">
                <a:latin typeface="Adobe 宋体 Std L" panose="02020300000000000000" pitchFamily="18" charset="-122"/>
                <a:ea typeface="Adobe 宋体 Std L" panose="02020300000000000000" pitchFamily="18" charset="-122"/>
              </a:rPr>
              <a:t>●●□□□</a:t>
            </a:r>
            <a:r>
              <a:rPr lang="zh-CN" altLang="en-US" dirty="0">
                <a:latin typeface="Adobe 宋体 Std L" panose="02020300000000000000" pitchFamily="18" charset="-122"/>
                <a:ea typeface="Adobe 宋体 Std L" panose="02020300000000000000" pitchFamily="18" charset="-122"/>
              </a:rPr>
              <a:t>，三空两黑</a:t>
            </a:r>
            <a:endParaRPr lang="en-US" altLang="zh-CN" dirty="0">
              <a:latin typeface="Adobe 宋体 Std L" panose="02020300000000000000" pitchFamily="18" charset="-122"/>
              <a:ea typeface="Adobe 宋体 Std L" panose="02020300000000000000" pitchFamily="18" charset="-122"/>
            </a:endParaRPr>
          </a:p>
          <a:p>
            <a:pPr marL="470916" lvl="1" indent="-342900">
              <a:buFont typeface="Wingdings 3" pitchFamily="18" charset="2"/>
              <a:buAutoNum type="alphaLcParenBoth"/>
            </a:pPr>
            <a:r>
              <a:rPr lang="en-US" altLang="zh-CN" dirty="0">
                <a:latin typeface="Adobe 宋体 Std L" panose="02020300000000000000" pitchFamily="18" charset="-122"/>
                <a:ea typeface="Adobe 宋体 Std L" panose="02020300000000000000" pitchFamily="18" charset="-122"/>
              </a:rPr>
              <a:t>●●●□□</a:t>
            </a:r>
            <a:r>
              <a:rPr lang="zh-CN" altLang="en-US" dirty="0">
                <a:latin typeface="Adobe 宋体 Std L" panose="02020300000000000000" pitchFamily="18" charset="-122"/>
                <a:ea typeface="Adobe 宋体 Std L" panose="02020300000000000000" pitchFamily="18" charset="-122"/>
              </a:rPr>
              <a:t>，两空三黑</a:t>
            </a:r>
            <a:endParaRPr lang="en-US" altLang="zh-CN" dirty="0">
              <a:latin typeface="Adobe 宋体 Std L" panose="02020300000000000000" pitchFamily="18" charset="-122"/>
              <a:ea typeface="Adobe 宋体 Std L" panose="02020300000000000000" pitchFamily="18" charset="-122"/>
            </a:endParaRPr>
          </a:p>
          <a:p>
            <a:pPr marL="470916" lvl="1" indent="-342900">
              <a:buFont typeface="Wingdings 3" pitchFamily="18" charset="2"/>
              <a:buAutoNum type="alphaLcParenBoth"/>
            </a:pPr>
            <a:r>
              <a:rPr lang="en-US" altLang="zh-CN" dirty="0">
                <a:latin typeface="Adobe 宋体 Std L" panose="02020300000000000000" pitchFamily="18" charset="-122"/>
                <a:ea typeface="Adobe 宋体 Std L" panose="02020300000000000000" pitchFamily="18" charset="-122"/>
              </a:rPr>
              <a:t>●●●●□</a:t>
            </a:r>
            <a:r>
              <a:rPr lang="zh-CN" altLang="en-US" dirty="0">
                <a:latin typeface="Adobe 宋体 Std L" panose="02020300000000000000" pitchFamily="18" charset="-122"/>
                <a:ea typeface="Adobe 宋体 Std L" panose="02020300000000000000" pitchFamily="18" charset="-122"/>
              </a:rPr>
              <a:t>，一空四黑</a:t>
            </a:r>
            <a:endParaRPr lang="en-US" altLang="zh-CN" dirty="0">
              <a:latin typeface="Adobe 宋体 Std L" panose="02020300000000000000" pitchFamily="18" charset="-122"/>
              <a:ea typeface="Adobe 宋体 Std L" panose="020203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2704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6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关键数据结构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916551" y="2173044"/>
            <a:ext cx="5107731" cy="17543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rgbClr r="0" g="0" b="0"/>
          </a:lnRef>
          <a:fillRef idx="1002">
            <a:schemeClr val="lt1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US" altLang="zh-CN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typedef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 err="1" smtClean="0">
                <a:solidFill>
                  <a:srgbClr val="8000FF"/>
                </a:solidFill>
                <a:latin typeface="Courier New" panose="02070309020205020404" pitchFamily="49" charset="0"/>
              </a:rPr>
              <a:t>struct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altLang="zh-CN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zh-CN" alt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altLang="zh-CN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altLang="zh-CN" dirty="0" err="1" smtClean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ln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altLang="zh-CN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// </a:t>
            </a:r>
            <a:r>
              <a:rPr lang="zh-CN" alt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第</a:t>
            </a:r>
            <a:r>
              <a:rPr lang="en-US" altLang="zh-CN" dirty="0">
                <a:solidFill>
                  <a:srgbClr val="008000"/>
                </a:solidFill>
                <a:latin typeface="Courier New" panose="02070309020205020404" pitchFamily="49" charset="0"/>
              </a:rPr>
              <a:t>ln</a:t>
            </a:r>
            <a:r>
              <a:rPr lang="zh-CN" alt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行 </a:t>
            </a:r>
            <a:endParaRPr lang="en-US" altLang="zh-CN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en-US" altLang="zh-CN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en-US" altLang="zh-CN" dirty="0" err="1" smtClean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col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altLang="zh-CN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// </a:t>
            </a:r>
            <a:r>
              <a:rPr lang="zh-CN" alt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第</a:t>
            </a:r>
            <a:r>
              <a:rPr lang="en-US" altLang="zh-CN" dirty="0">
                <a:solidFill>
                  <a:srgbClr val="008000"/>
                </a:solidFill>
                <a:latin typeface="Courier New" panose="02070309020205020404" pitchFamily="49" charset="0"/>
              </a:rPr>
              <a:t>col</a:t>
            </a:r>
            <a:r>
              <a:rPr lang="zh-CN" altLang="en-US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列 </a:t>
            </a:r>
            <a:endParaRPr lang="en-US" altLang="zh-CN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en-US" altLang="zh-CN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Coordinate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830490" y="1858921"/>
            <a:ext cx="2902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棋子</a:t>
            </a:r>
            <a:r>
              <a:rPr lang="zh-CN" altLang="en-US" dirty="0" smtClean="0"/>
              <a:t>坐标，用来返回结果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916552" y="4552550"/>
            <a:ext cx="510773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rgbClr r="0" g="0" b="0"/>
          </a:lnRef>
          <a:fillRef idx="1002">
            <a:schemeClr val="lt1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8000FF"/>
                </a:solidFill>
                <a:latin typeface="Courier New" panose="02070309020205020404" pitchFamily="49" charset="0"/>
              </a:rPr>
              <a:t>short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cboard</a:t>
            </a:r>
            <a:r>
              <a:rPr lang="en-US" altLang="zh-CN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DIMENSION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][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DIMENSION</a:t>
            </a:r>
            <a:r>
              <a:rPr lang="en-US" altLang="zh-CN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];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altLang="zh-CN" dirty="0">
              <a:effectLst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30489" y="4227669"/>
            <a:ext cx="5430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棋盘状态矩阵，</a:t>
            </a:r>
            <a:r>
              <a:rPr lang="en-US" altLang="zh-CN" dirty="0" smtClean="0"/>
              <a:t>-1</a:t>
            </a:r>
            <a:r>
              <a:rPr lang="zh-CN" altLang="en-US" dirty="0" smtClean="0"/>
              <a:t>表示敌方，</a:t>
            </a:r>
            <a:r>
              <a:rPr lang="en-US" altLang="zh-CN" dirty="0" smtClean="0"/>
              <a:t>0</a:t>
            </a:r>
            <a:r>
              <a:rPr lang="zh-CN" altLang="en-US" dirty="0" smtClean="0"/>
              <a:t>表示空位，</a:t>
            </a:r>
            <a:r>
              <a:rPr lang="en-US" altLang="zh-CN" dirty="0" smtClean="0"/>
              <a:t>1</a:t>
            </a:r>
            <a:r>
              <a:rPr lang="zh-CN" altLang="en-US" dirty="0" smtClean="0"/>
              <a:t>为己方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916552" y="5800761"/>
            <a:ext cx="510773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rgbClr r="0" g="0" b="0"/>
          </a:lnRef>
          <a:fillRef idx="1002">
            <a:schemeClr val="lt1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8000FF"/>
                </a:solidFill>
                <a:latin typeface="Courier New" panose="02070309020205020404" pitchFamily="49" charset="0"/>
              </a:rPr>
              <a:t>double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weight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DIMENSION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][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DIMENSION</a:t>
            </a:r>
            <a:r>
              <a:rPr lang="en-US" altLang="zh-CN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]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endParaRPr lang="en-US" altLang="zh-CN" dirty="0">
              <a:effectLst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30489" y="5475880"/>
            <a:ext cx="5430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棋盘</a:t>
            </a:r>
            <a:r>
              <a:rPr lang="zh-CN" altLang="en-US" dirty="0"/>
              <a:t>权值</a:t>
            </a:r>
            <a:r>
              <a:rPr lang="zh-CN" altLang="en-US" dirty="0" smtClean="0"/>
              <a:t>矩阵，为浮点型，最大程度避免</a:t>
            </a:r>
            <a:r>
              <a:rPr lang="zh-CN" altLang="en-US" dirty="0"/>
              <a:t>权</a:t>
            </a:r>
            <a:r>
              <a:rPr lang="zh-CN" altLang="en-US" dirty="0" smtClean="0"/>
              <a:t>值碰撞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6306670" y="1803712"/>
            <a:ext cx="5885330" cy="45243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rgbClr r="0" g="0" b="0"/>
          </a:lnRef>
          <a:fillRef idx="1002">
            <a:schemeClr val="lt1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US" altLang="zh-CN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typedef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 err="1">
                <a:solidFill>
                  <a:srgbClr val="8000FF"/>
                </a:solidFill>
                <a:latin typeface="Courier New" panose="02070309020205020404" pitchFamily="49" charset="0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altLang="zh-CN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CN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altLang="zh-CN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double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empty</a:t>
            </a:r>
            <a:r>
              <a:rPr lang="en-US" altLang="zh-CN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; </a:t>
            </a:r>
            <a:r>
              <a:rPr lang="en-US" altLang="zh-CN" dirty="0">
                <a:solidFill>
                  <a:srgbClr val="008000"/>
                </a:solidFill>
                <a:latin typeface="Courier New" panose="02070309020205020404" pitchFamily="49" charset="0"/>
              </a:rPr>
              <a:t>// </a:t>
            </a:r>
            <a:r>
              <a:rPr lang="zh-CN" alt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全</a:t>
            </a:r>
            <a:r>
              <a:rPr lang="zh-CN" altLang="en-US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为空，每一个的赋值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altLang="zh-CN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double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s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altLang="zh-CN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// s for self, </a:t>
            </a:r>
            <a:r>
              <a:rPr lang="zh-CN" altLang="en-US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一个己方子</a:t>
            </a:r>
            <a:endParaRPr lang="en-US" altLang="zh-CN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en-US" altLang="zh-CN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en-US" altLang="zh-CN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double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ss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altLang="zh-CN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// </a:t>
            </a:r>
            <a:r>
              <a:rPr lang="zh-CN" altLang="en-US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两个己方子，以此类推</a:t>
            </a:r>
            <a:endParaRPr lang="en-US" altLang="zh-CN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altLang="zh-CN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double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sss</a:t>
            </a:r>
            <a:r>
              <a:rPr lang="en-US" altLang="zh-CN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altLang="zh-CN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double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ssss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altLang="zh-CN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altLang="zh-CN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double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e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altLang="zh-CN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// e for enemy, </a:t>
            </a:r>
            <a:r>
              <a:rPr lang="zh-CN" altLang="en-US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一个敌方子</a:t>
            </a:r>
            <a:endParaRPr lang="en-US" altLang="zh-CN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en-US" altLang="zh-CN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en-US" altLang="zh-CN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double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ee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altLang="zh-CN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// </a:t>
            </a:r>
            <a:r>
              <a:rPr lang="zh-CN" altLang="en-US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以此类推</a:t>
            </a:r>
            <a:endParaRPr lang="en-US" altLang="zh-CN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altLang="zh-CN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double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eee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altLang="zh-CN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altLang="zh-CN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double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eeee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altLang="zh-CN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altLang="zh-CN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double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polluted</a:t>
            </a:r>
            <a:r>
              <a:rPr lang="en-US" altLang="zh-CN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8000"/>
                </a:solidFill>
                <a:latin typeface="Courier New" panose="02070309020205020404" pitchFamily="49" charset="0"/>
              </a:rPr>
              <a:t>// </a:t>
            </a:r>
            <a:r>
              <a:rPr lang="zh-CN" altLang="en-US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黑、白、空混杂，非零值</a:t>
            </a:r>
            <a:endParaRPr lang="en-US" altLang="zh-CN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altLang="zh-CN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double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fitness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// </a:t>
            </a:r>
            <a:r>
              <a:rPr lang="zh-CN" altLang="en-US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以下作他用</a:t>
            </a:r>
            <a:endParaRPr lang="en-US" altLang="zh-CN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altLang="zh-CN" dirty="0" err="1" smtClean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number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altLang="zh-CN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altLang="zh-CN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double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pr</a:t>
            </a:r>
            <a:r>
              <a:rPr lang="en-US" altLang="zh-CN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altLang="zh-CN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zh-CN" alt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Parameter</a:t>
            </a:r>
            <a:r>
              <a:rPr lang="en-US" altLang="zh-CN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endParaRPr lang="en-US" altLang="zh-CN" dirty="0"/>
          </a:p>
        </p:txBody>
      </p:sp>
      <p:sp>
        <p:nvSpPr>
          <p:cNvPr id="15" name="文本框 14"/>
          <p:cNvSpPr txBox="1"/>
          <p:nvPr/>
        </p:nvSpPr>
        <p:spPr>
          <a:xfrm>
            <a:off x="6220609" y="1489589"/>
            <a:ext cx="2902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五</a:t>
            </a:r>
            <a:r>
              <a:rPr lang="zh-CN" altLang="en-US" dirty="0" smtClean="0"/>
              <a:t>元组权值参数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8704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扫描棋盘的算法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024127" y="2326342"/>
                <a:ext cx="10325191" cy="4023360"/>
              </a:xfrm>
            </p:spPr>
            <p:txBody>
              <a:bodyPr/>
              <a:lstStyle/>
              <a:p>
                <a:pPr>
                  <a:buFont typeface="Wingdings" panose="05000000000000000000" pitchFamily="2" charset="2"/>
                  <a:buChar char="l"/>
                </a:pPr>
                <a:r>
                  <a:rPr lang="zh-CN" altLang="en-US" dirty="0" smtClean="0"/>
                  <a:t>设棋盘的尺寸为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zh-CN" dirty="0" smtClean="0"/>
              </a:p>
              <a:p>
                <a:pPr>
                  <a:buFont typeface="Wingdings" panose="05000000000000000000" pitchFamily="2" charset="2"/>
                  <a:buChar char="l"/>
                </a:pPr>
                <a:r>
                  <a:rPr lang="zh-CN" altLang="en-US" dirty="0" smtClean="0"/>
                  <a:t>棋盘五元组集合为可数有限集，记为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zh-CN" altLang="en-US" dirty="0" smtClean="0"/>
                  <a:t>，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−4</m:t>
                        </m:r>
                      </m:e>
                    </m:d>
                    <m:r>
                      <a:rPr lang="en-US" altLang="zh-C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2 + </m:t>
                    </m:r>
                    <m:sSup>
                      <m:sSup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−4</m:t>
                            </m:r>
                          </m:e>
                        </m:d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altLang="zh-CN" dirty="0" smtClean="0"/>
              </a:p>
              <a:p>
                <a:pPr>
                  <a:buFont typeface="Wingdings" panose="05000000000000000000" pitchFamily="2" charset="2"/>
                  <a:buChar char="l"/>
                </a:pPr>
                <a:r>
                  <a:rPr lang="zh-CN" altLang="en-US" dirty="0" smtClean="0"/>
                  <a:t>棋盘坐标集合为可数有限集，记为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zh-CN" altLang="en-US" dirty="0" smtClean="0"/>
                  <a:t>，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|=</m:t>
                    </m:r>
                    <m:sSup>
                      <m:sSup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zh-CN" dirty="0" smtClean="0"/>
              </a:p>
              <a:p>
                <a:pPr>
                  <a:buFont typeface="Wingdings" panose="05000000000000000000" pitchFamily="2" charset="2"/>
                  <a:buChar char="l"/>
                </a:pPr>
                <a:r>
                  <a:rPr lang="zh-CN" altLang="en-US" dirty="0" smtClean="0"/>
                  <a:t>记关系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altLang="zh-CN" dirty="0" smtClean="0"/>
                  <a:t>=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{(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位于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中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}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，</m:t>
                    </m:r>
                    <m:r>
                      <m:rPr>
                        <m:nor/>
                      </m:rPr>
                      <a:rPr lang="zh-CN" altLang="en-US" dirty="0"/>
                      <m:t>算法枚举每个满足条件的有序对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err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 dirty="0" err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zh-CN" altLang="en-US" dirty="0"/>
                      <m:t>，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易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知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|=|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|×5</m:t>
                    </m:r>
                  </m:oMath>
                </a14:m>
                <a:endParaRPr lang="en-US" altLang="zh-CN" dirty="0" smtClean="0"/>
              </a:p>
              <a:p>
                <a:pPr lvl="1">
                  <a:buFont typeface="Wingdings" panose="05000000000000000000" pitchFamily="2" charset="2"/>
                  <a:buChar char="l"/>
                </a:pPr>
                <a:r>
                  <a:rPr lang="zh-CN" altLang="en-US" dirty="0" smtClean="0"/>
                  <a:t>算法的实现是从左</a:t>
                </a:r>
                <a:r>
                  <a:rPr lang="en-US" altLang="zh-CN" dirty="0" smtClean="0"/>
                  <a:t>(0)</a:t>
                </a:r>
                <a:r>
                  <a:rPr lang="zh-CN" altLang="en-US" dirty="0" smtClean="0"/>
                  <a:t>到右</a:t>
                </a:r>
                <a:r>
                  <a:rPr lang="en-US" altLang="zh-CN" dirty="0" smtClean="0"/>
                  <a:t>(n)</a:t>
                </a:r>
                <a:r>
                  <a:rPr lang="zh-CN" altLang="en-US" dirty="0" smtClean="0"/>
                  <a:t>，从下</a:t>
                </a:r>
                <a:r>
                  <a:rPr lang="en-US" altLang="zh-CN" dirty="0" smtClean="0"/>
                  <a:t>(0)</a:t>
                </a:r>
                <a:r>
                  <a:rPr lang="zh-CN" altLang="en-US" dirty="0" smtClean="0"/>
                  <a:t>到上</a:t>
                </a:r>
                <a:r>
                  <a:rPr lang="en-US" altLang="zh-CN" dirty="0" smtClean="0"/>
                  <a:t>(n)</a:t>
                </a:r>
                <a:r>
                  <a:rPr lang="zh-CN" altLang="en-US" dirty="0" smtClean="0"/>
                  <a:t>，从左下到右上，从左上到右下，共扫描四遍。最终确定了棋盘所有位置的权值后，求出权值的最大值并返回其位置。</a:t>
                </a:r>
                <a:endParaRPr lang="en-US" altLang="zh-CN" dirty="0" smtClean="0"/>
              </a:p>
              <a:p>
                <a:pPr>
                  <a:buFont typeface="Wingdings" panose="05000000000000000000" pitchFamily="2" charset="2"/>
                  <a:buChar char="l"/>
                </a:pPr>
                <a:r>
                  <a:rPr lang="zh-CN" altLang="en-US" dirty="0" smtClean="0"/>
                  <a:t>时间</a:t>
                </a:r>
                <a:r>
                  <a:rPr lang="zh-CN" altLang="en-US" dirty="0"/>
                  <a:t>复杂</a:t>
                </a:r>
                <a:r>
                  <a:rPr lang="zh-CN" altLang="en-US" dirty="0" smtClean="0"/>
                  <a:t>度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d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zh-CN" altLang="en-US" i="1" dirty="0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 smtClean="0"/>
                  <a:t>空间复杂度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4127" y="2326342"/>
                <a:ext cx="10325191" cy="4023360"/>
              </a:xfrm>
              <a:blipFill rotWithShape="0">
                <a:blip r:embed="rId2"/>
                <a:stretch>
                  <a:fillRect l="-1063" t="-1818" r="-4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2454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五</a:t>
            </a:r>
            <a:r>
              <a:rPr lang="zh-CN" altLang="en-US" dirty="0" smtClean="0"/>
              <a:t>元组权值的确定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24127" y="1905404"/>
            <a:ext cx="9720073" cy="4952596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dirty="0" smtClean="0"/>
              <a:t>规模估算：每多一个子应该增加一个数量级，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zh-CN" altLang="en-US" dirty="0" smtClean="0"/>
              <a:t>即</a:t>
            </a:r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个子的权值应以</a:t>
            </a:r>
            <a:r>
              <a:rPr lang="en-US" altLang="zh-CN" dirty="0" smtClean="0"/>
              <a:t>20</a:t>
            </a:r>
            <a:r>
              <a:rPr lang="zh-CN" altLang="en-US" dirty="0" smtClean="0"/>
              <a:t>左右的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   </a:t>
            </a:r>
            <a:r>
              <a:rPr lang="zh-CN" altLang="en-US" dirty="0" smtClean="0"/>
              <a:t>倍数增长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 smtClean="0"/>
              <a:t>给出一组初始参数：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 smtClean="0"/>
              <a:t>采用</a:t>
            </a:r>
            <a:r>
              <a:rPr lang="zh-CN" altLang="en-US" b="1" dirty="0" smtClean="0"/>
              <a:t>遗传算法</a:t>
            </a:r>
            <a:r>
              <a:rPr lang="zh-CN" altLang="en-US" dirty="0" smtClean="0"/>
              <a:t>优化参数的值</a:t>
            </a:r>
            <a:endParaRPr lang="en-US" altLang="zh-CN" dirty="0" smtClean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2779392"/>
              </p:ext>
            </p:extLst>
          </p:nvPr>
        </p:nvGraphicFramePr>
        <p:xfrm>
          <a:off x="661309" y="4301211"/>
          <a:ext cx="11062271" cy="1805678"/>
        </p:xfrm>
        <a:graphic>
          <a:graphicData uri="http://schemas.openxmlformats.org/drawingml/2006/table">
            <a:tbl>
              <a:tblPr firstRow="1" firstCol="1" bandRow="1" bandCol="1">
                <a:tableStyleId>{00A15C55-8517-42AA-B614-E9B94910E393}</a:tableStyleId>
              </a:tblPr>
              <a:tblGrid>
                <a:gridCol w="1253361"/>
                <a:gridCol w="980891"/>
                <a:gridCol w="980891"/>
                <a:gridCol w="980891"/>
                <a:gridCol w="980891"/>
                <a:gridCol w="980891"/>
                <a:gridCol w="980891"/>
                <a:gridCol w="980891"/>
                <a:gridCol w="980891"/>
                <a:gridCol w="980891"/>
                <a:gridCol w="980891"/>
              </a:tblGrid>
              <a:tr h="257954"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empty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ss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sss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ssss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ee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eee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eeee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polluted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5795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Parameter1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>
                          <a:effectLst/>
                        </a:rPr>
                        <a:t>8.81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>
                          <a:effectLst/>
                        </a:rPr>
                        <a:t>4.05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>
                          <a:effectLst/>
                        </a:rPr>
                        <a:t>249.8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>
                          <a:effectLst/>
                        </a:rPr>
                        <a:t>1578.46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>
                          <a:effectLst/>
                        </a:rPr>
                        <a:t>1631290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>
                          <a:effectLst/>
                        </a:rPr>
                        <a:t>13.42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>
                          <a:effectLst/>
                        </a:rPr>
                        <a:t>206.34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>
                          <a:effectLst/>
                        </a:rPr>
                        <a:t>5809.85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>
                          <a:effectLst/>
                        </a:rPr>
                        <a:t>481950.7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>
                          <a:effectLst/>
                        </a:rPr>
                        <a:t>0.1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5795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Parameter2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>
                          <a:effectLst/>
                        </a:rPr>
                        <a:t>6.56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>
                          <a:effectLst/>
                        </a:rPr>
                        <a:t>3.89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>
                          <a:effectLst/>
                        </a:rPr>
                        <a:t>90.52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>
                          <a:effectLst/>
                        </a:rPr>
                        <a:t>2604.71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>
                          <a:effectLst/>
                        </a:rPr>
                        <a:t>1912989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>
                          <a:effectLst/>
                        </a:rPr>
                        <a:t>8.8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>
                          <a:effectLst/>
                        </a:rPr>
                        <a:t>346.64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>
                          <a:effectLst/>
                        </a:rPr>
                        <a:t>11874.92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>
                          <a:effectLst/>
                        </a:rPr>
                        <a:t>419113.6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>
                          <a:effectLst/>
                        </a:rPr>
                        <a:t>0.2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5795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Parameter3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>
                          <a:effectLst/>
                        </a:rPr>
                        <a:t>7.12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>
                          <a:effectLst/>
                        </a:rPr>
                        <a:t>7.12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>
                          <a:effectLst/>
                        </a:rPr>
                        <a:t>112.34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>
                          <a:effectLst/>
                        </a:rPr>
                        <a:t>1739.12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>
                          <a:effectLst/>
                        </a:rPr>
                        <a:t>948232.6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>
                          <a:effectLst/>
                        </a:rPr>
                        <a:t>7.92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>
                          <a:effectLst/>
                        </a:rPr>
                        <a:t>688.86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>
                          <a:effectLst/>
                        </a:rPr>
                        <a:t>12746.53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>
                          <a:effectLst/>
                        </a:rPr>
                        <a:t>378189.7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>
                          <a:effectLst/>
                        </a:rPr>
                        <a:t>0.3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5795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Parameter4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>
                          <a:effectLst/>
                        </a:rPr>
                        <a:t>8.27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>
                          <a:effectLst/>
                        </a:rPr>
                        <a:t>8.69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>
                          <a:effectLst/>
                        </a:rPr>
                        <a:t>137.54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>
                          <a:effectLst/>
                        </a:rPr>
                        <a:t>7989.56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>
                          <a:effectLst/>
                        </a:rPr>
                        <a:t>673906.5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>
                          <a:effectLst/>
                        </a:rPr>
                        <a:t>6.84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>
                          <a:effectLst/>
                        </a:rPr>
                        <a:t>246.66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>
                          <a:effectLst/>
                        </a:rPr>
                        <a:t>13822.75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>
                          <a:effectLst/>
                        </a:rPr>
                        <a:t>480411.4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>
                          <a:effectLst/>
                        </a:rPr>
                        <a:t>0.4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5795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Parameter5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>
                          <a:effectLst/>
                        </a:rPr>
                        <a:t>8.27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>
                          <a:effectLst/>
                        </a:rPr>
                        <a:t>8.69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>
                          <a:effectLst/>
                        </a:rPr>
                        <a:t>137.54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>
                          <a:effectLst/>
                        </a:rPr>
                        <a:t>7989.56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>
                          <a:effectLst/>
                        </a:rPr>
                        <a:t>673906.5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>
                          <a:effectLst/>
                        </a:rPr>
                        <a:t>6.84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>
                          <a:effectLst/>
                        </a:rPr>
                        <a:t>246.66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>
                          <a:effectLst/>
                        </a:rPr>
                        <a:t>13822.75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>
                          <a:effectLst/>
                        </a:rPr>
                        <a:t>480411.4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>
                          <a:effectLst/>
                        </a:rPr>
                        <a:t>0.5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5795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Parameter6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>
                          <a:effectLst/>
                        </a:rPr>
                        <a:t>6.38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>
                          <a:effectLst/>
                        </a:rPr>
                        <a:t>15.63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>
                          <a:effectLst/>
                        </a:rPr>
                        <a:t>184.31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>
                          <a:effectLst/>
                        </a:rPr>
                        <a:t>8009.38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>
                          <a:effectLst/>
                        </a:rPr>
                        <a:t>480333.1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>
                          <a:effectLst/>
                        </a:rPr>
                        <a:t>17.58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>
                          <a:effectLst/>
                        </a:rPr>
                        <a:t>1529.08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>
                          <a:effectLst/>
                        </a:rPr>
                        <a:t>20265.61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>
                          <a:effectLst/>
                        </a:rPr>
                        <a:t>580366.3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 dirty="0">
                          <a:effectLst/>
                        </a:rPr>
                        <a:t>0.6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8806" y="498130"/>
            <a:ext cx="4804774" cy="36035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42579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genetic algorithm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024128" y="2286000"/>
                <a:ext cx="7443300" cy="4659086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l"/>
                </a:pPr>
                <a:r>
                  <a:rPr lang="zh-CN" altLang="en-US" dirty="0" smtClean="0"/>
                  <a:t>用于优化</a:t>
                </a:r>
                <a:r>
                  <a:rPr lang="zh-CN" altLang="en-US" dirty="0"/>
                  <a:t>五</a:t>
                </a:r>
                <a:r>
                  <a:rPr lang="zh-CN" altLang="en-US" dirty="0" smtClean="0"/>
                  <a:t>元组权值的算法流程图</a:t>
                </a:r>
                <a:endParaRPr lang="en-US" altLang="zh-CN" dirty="0" smtClean="0"/>
              </a:p>
              <a:p>
                <a:pPr>
                  <a:buFont typeface="Wingdings" panose="05000000000000000000" pitchFamily="2" charset="2"/>
                  <a:buChar char="l"/>
                </a:pPr>
                <a:r>
                  <a:rPr lang="zh-CN" altLang="en-US" dirty="0"/>
                  <a:t>每</a:t>
                </a:r>
                <a:r>
                  <a:rPr lang="zh-CN" altLang="en-US" dirty="0" smtClean="0"/>
                  <a:t>一</a:t>
                </a:r>
                <a:r>
                  <a:rPr lang="zh-CN" altLang="en-US" dirty="0"/>
                  <a:t>组</a:t>
                </a:r>
                <a:r>
                  <a:rPr lang="zh-CN" altLang="en-US" dirty="0" smtClean="0"/>
                  <a:t>五元组权值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𝑃𝑎𝑟𝑎𝑚𝑒𝑡𝑒𝑟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 smtClean="0"/>
                  <a:t>视作一个大脑</a:t>
                </a:r>
                <a:endParaRPr lang="en-US" altLang="zh-CN" dirty="0" smtClean="0"/>
              </a:p>
              <a:p>
                <a:pPr>
                  <a:buFont typeface="Wingdings" panose="05000000000000000000" pitchFamily="2" charset="2"/>
                  <a:buChar char="l"/>
                </a:pPr>
                <a:r>
                  <a:rPr lang="zh-CN" altLang="en-US" dirty="0" smtClean="0"/>
                  <a:t>每次迭代时，对于父代中的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zh-CN" altLang="en-US" dirty="0" smtClean="0"/>
                  <a:t>个大脑，任取两个大脑</a:t>
                </a:r>
                <a14:m>
                  <m:oMath xmlns:m="http://schemas.openxmlformats.org/officeDocument/2006/math"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(0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打</m:t>
                    </m:r>
                  </m:oMath>
                </a14:m>
                <a:r>
                  <a:rPr lang="zh-CN" altLang="en-US" dirty="0" smtClean="0"/>
                  <a:t>一场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zh-CN" altLang="en-US" dirty="0" smtClean="0"/>
                  <a:t>局的比赛，记大脑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 smtClean="0"/>
                  <a:t>的累计评估分为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𝑓𝑖𝑡𝑛𝑒𝑠𝑠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 smtClean="0"/>
                  <a:t>，初始化为</a:t>
                </a:r>
                <a:r>
                  <a:rPr lang="en-US" altLang="zh-CN" dirty="0" smtClean="0"/>
                  <a:t>0</a:t>
                </a:r>
                <a:endParaRPr lang="en-US" altLang="zh-CN" dirty="0"/>
              </a:p>
              <a:p>
                <a:pPr lvl="1">
                  <a:buFont typeface="Wingdings" panose="05000000000000000000" pitchFamily="2" charset="2"/>
                  <a:buChar char="l"/>
                </a:pPr>
                <a:r>
                  <a:rPr lang="zh-CN" altLang="en-US" dirty="0" smtClean="0"/>
                  <a:t>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𝑠𝑢𝑚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zh-CN" altLang="en-US" dirty="0" smtClean="0"/>
                  <a:t>为双方在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zh-CN" altLang="en-US" dirty="0" smtClean="0"/>
                  <a:t>局中总共下的棋子数，</a:t>
                </a:r>
                <a:endParaRPr lang="en-US" altLang="zh-CN" dirty="0" smtClean="0"/>
              </a:p>
              <a:p>
                <a:pPr lvl="1">
                  <a:buFont typeface="Wingdings" panose="05000000000000000000" pitchFamily="2" charset="2"/>
                  <a:buChar char="l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𝑤𝑖𝑛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 smtClean="0"/>
                  <a:t>为大脑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 smtClean="0"/>
                  <a:t>赢的局数，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𝑤𝑖𝑛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dirty="0" smtClean="0"/>
                  <a:t>为大脑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 dirty="0" smtClean="0"/>
                  <a:t>赢的局数</a:t>
                </a:r>
                <a:r>
                  <a:rPr lang="en-US" altLang="zh-CN" dirty="0" smtClean="0"/>
                  <a:t>(</a:t>
                </a:r>
                <a:r>
                  <a:rPr lang="zh-CN" altLang="en-US" dirty="0" smtClean="0"/>
                  <a:t>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𝑤𝑖𝑛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𝑤𝑖𝑛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altLang="zh-CN" dirty="0" smtClean="0"/>
                  <a:t>)</a:t>
                </a:r>
                <a:r>
                  <a:rPr lang="zh-CN" altLang="en-US" dirty="0" smtClean="0"/>
                  <a:t>，</a:t>
                </a:r>
                <a:endParaRPr lang="en-US" altLang="zh-CN" dirty="0" smtClean="0"/>
              </a:p>
              <a:p>
                <a:pPr lvl="1">
                  <a:buFont typeface="Wingdings" panose="05000000000000000000" pitchFamily="2" charset="2"/>
                  <a:buChar char="l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𝑤𝑖𝑛𝑆𝑡𝑒𝑝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 smtClean="0"/>
                  <a:t>为大脑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 smtClean="0"/>
                  <a:t>在其胜利局中所下的棋子数量总和，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𝑤𝑖𝑛𝑆𝑡𝑒𝑝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dirty="0" smtClean="0"/>
                  <a:t>为大脑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 dirty="0"/>
                  <a:t>在其胜利局中所下的棋子数量</a:t>
                </a:r>
                <a:r>
                  <a:rPr lang="zh-CN" altLang="en-US" dirty="0" smtClean="0"/>
                  <a:t>总和，对于比赛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 err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 dirty="0" err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 dirty="0" err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zh-CN" altLang="en-US" i="1" dirty="0">
                        <a:latin typeface="Cambria Math" panose="02040503050406030204" pitchFamily="18" charset="0"/>
                      </a:rPr>
                      <m:t>，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评估</m:t>
                    </m:r>
                  </m:oMath>
                </a14:m>
                <a:r>
                  <a:rPr lang="zh-CN" altLang="en-US" dirty="0" smtClean="0"/>
                  <a:t>函数为：</a:t>
                </a:r>
                <a:endParaRPr lang="en-US" altLang="zh-CN" dirty="0" smtClean="0"/>
              </a:p>
              <a:p>
                <a:pPr lvl="1">
                  <a:buFont typeface="Wingdings" panose="05000000000000000000" pitchFamily="2" charset="2"/>
                  <a:buChar char="l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𝑓𝑖𝑡𝑛𝑒𝑠𝑠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20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𝑓𝑖𝑡𝑛𝑒𝑠𝑠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zh-CN" sz="2000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00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zh-CN" sz="20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dirty="0" smtClean="0">
                                    <a:latin typeface="Cambria Math" panose="02040503050406030204" pitchFamily="18" charset="0"/>
                                  </a:rPr>
                                  <m:t>𝑤𝑖𝑛𝑆𝑡𝑒𝑝</m:t>
                                </m:r>
                              </m:e>
                              <m:sub>
                                <m:r>
                                  <a:rPr lang="en-US" altLang="zh-CN" sz="2000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b>
                          <m:sSubPr>
                            <m:ctrlPr>
                              <a:rPr lang="en-US" altLang="zh-CN" sz="20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  <m:t>𝑠𝑢𝑚</m:t>
                            </m:r>
                          </m:e>
                          <m:sub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∗(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−1)</m:t>
                        </m:r>
                      </m:den>
                    </m:f>
                    <m:r>
                      <a:rPr lang="zh-CN" altLang="en-US" sz="2000" i="1" dirty="0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endParaRPr lang="en-US" altLang="zh-CN" sz="2000" i="1" dirty="0" smtClean="0">
                  <a:latin typeface="Cambria Math" panose="02040503050406030204" pitchFamily="18" charset="0"/>
                </a:endParaRPr>
              </a:p>
              <a:p>
                <a:pPr marL="128016" lvl="1" indent="0">
                  <a:buNone/>
                </a:pPr>
                <a:r>
                  <a:rPr lang="en-US" altLang="zh-CN" sz="20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𝑓𝑖𝑡𝑛𝑒𝑠𝑠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j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 =</m:t>
                    </m:r>
                  </m:oMath>
                </a14:m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𝑓𝑖𝑡𝑛𝑒𝑠𝑠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zh-CN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 dirty="0">
                                    <a:latin typeface="Cambria Math" panose="02040503050406030204" pitchFamily="18" charset="0"/>
                                  </a:rPr>
                                  <m:t>𝑤𝑖𝑛𝑆𝑡𝑒𝑝</m:t>
                                </m:r>
                              </m:e>
                              <m:sub>
                                <m:r>
                                  <a:rPr lang="en-US" altLang="zh-CN" sz="2000" b="0" i="1" dirty="0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b>
                          <m:sSubPr>
                            <m:ctrlP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  <m:t>𝑠𝑢𝑚</m:t>
                            </m:r>
                          </m:e>
                          <m:sub>
                            <m: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∗(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−1)</m:t>
                        </m:r>
                      </m:den>
                    </m:f>
                  </m:oMath>
                </a14:m>
                <a:endParaRPr lang="en-US" altLang="zh-CN" dirty="0" smtClean="0"/>
              </a:p>
              <a:p>
                <a:pPr lvl="1">
                  <a:buFont typeface="Wingdings" panose="05000000000000000000" pitchFamily="2" charset="2"/>
                  <a:buChar char="l"/>
                </a:pPr>
                <a:endParaRPr lang="en-US" altLang="zh-CN" dirty="0" smtClean="0"/>
              </a:p>
              <a:p>
                <a:pPr lvl="1">
                  <a:buFont typeface="Wingdings" panose="05000000000000000000" pitchFamily="2" charset="2"/>
                  <a:buChar char="l"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4128" y="2286000"/>
                <a:ext cx="7443300" cy="4659086"/>
              </a:xfrm>
              <a:blipFill rotWithShape="0">
                <a:blip r:embed="rId2"/>
                <a:stretch>
                  <a:fillRect l="-1474" t="-1571" r="-2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7427" y="0"/>
            <a:ext cx="22767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7241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genetic algorithm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l"/>
                </a:pPr>
                <a:r>
                  <a:rPr lang="zh-CN" altLang="en-US" dirty="0" smtClean="0"/>
                  <a:t> 重组函数</a:t>
                </a:r>
                <a:r>
                  <a:rPr lang="en-US" altLang="zh-CN" dirty="0" smtClean="0"/>
                  <a:t>crossover()</a:t>
                </a:r>
                <a:r>
                  <a:rPr lang="zh-CN" altLang="en-US" dirty="0" smtClean="0"/>
                  <a:t>依次遍历每两个大脑的相同位置的参数值，按概率为 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𝑐𝑟𝑜𝑠𝑠𝑜𝑣𝑒𝑟𝑅𝑎𝑡𝑒</m:t>
                    </m:r>
                  </m:oMath>
                </a14:m>
                <a:r>
                  <a:rPr lang="zh-CN" altLang="en-US" dirty="0" smtClean="0"/>
                  <a:t>交换两个大脑相应位置的参数</a:t>
                </a:r>
                <a:endParaRPr lang="en-US" altLang="zh-CN" dirty="0" smtClean="0"/>
              </a:p>
              <a:p>
                <a:pPr>
                  <a:buFont typeface="Wingdings" panose="05000000000000000000" pitchFamily="2" charset="2"/>
                  <a:buChar char="l"/>
                </a:pPr>
                <a:r>
                  <a:rPr lang="zh-CN" altLang="en-US" dirty="0" smtClean="0"/>
                  <a:t> 突变函数</a:t>
                </a:r>
                <a:r>
                  <a:rPr lang="en-US" altLang="zh-CN" dirty="0" smtClean="0"/>
                  <a:t>mutate()</a:t>
                </a:r>
                <a:r>
                  <a:rPr lang="zh-CN" altLang="en-US" dirty="0" smtClean="0"/>
                  <a:t>依次遍历每个大脑的参数，</a:t>
                </a:r>
                <a:endParaRPr lang="en-US" altLang="zh-CN" dirty="0" smtClean="0"/>
              </a:p>
              <a:p>
                <a:pPr lvl="1">
                  <a:buFont typeface="Wingdings" panose="05000000000000000000" pitchFamily="2" charset="2"/>
                  <a:buChar char="l"/>
                </a:pPr>
                <a:r>
                  <a:rPr lang="zh-CN" altLang="en-US" dirty="0" smtClean="0"/>
                  <a:t>设最大突变误差为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𝑚𝑎𝑥𝑃𝑒𝑟𝑡𝑢𝑏𝑎𝑡𝑖𝑜𝑛</m:t>
                    </m:r>
                  </m:oMath>
                </a14:m>
                <a:r>
                  <a:rPr lang="zh-CN" altLang="en-US" dirty="0" smtClean="0"/>
                  <a:t>，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𝑟𝑎𝑛𝑑𝑜𝑚</m:t>
                    </m:r>
                  </m:oMath>
                </a14:m>
                <a:r>
                  <a:rPr lang="zh-CN" altLang="en-US" dirty="0" smtClean="0"/>
                  <a:t>为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(0,1)</m:t>
                    </m:r>
                  </m:oMath>
                </a14:m>
                <a:r>
                  <a:rPr lang="zh-CN" altLang="en-US" dirty="0" smtClean="0"/>
                  <a:t>之间的一个实数，待突变参数值为</a:t>
                </a:r>
                <a:r>
                  <a:rPr lang="en-US" altLang="zh-CN" dirty="0" smtClean="0"/>
                  <a:t>x</a:t>
                </a:r>
                <a:r>
                  <a:rPr lang="zh-CN" altLang="en-US" dirty="0" smtClean="0"/>
                  <a:t>，突变函数为：</a:t>
                </a:r>
                <a:endParaRPr lang="en-US" altLang="zh-CN" dirty="0" smtClean="0"/>
              </a:p>
              <a:p>
                <a:pPr lvl="1">
                  <a:buFont typeface="Wingdings" panose="05000000000000000000" pitchFamily="2" charset="2"/>
                  <a:buChar char="l"/>
                </a:pP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𝑝𝑒𝑟𝑡𝑢𝑟𝑏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∗((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𝑟𝑎𝑛𝑑𝑜𝑚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−0.5)∗2∗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𝑚𝑎𝑥𝑃𝑒𝑟𝑡𝑢𝑏𝑎𝑡𝑖𝑜𝑛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)+1</m:t>
                    </m:r>
                  </m:oMath>
                </a14:m>
                <a:endParaRPr lang="en-US" altLang="zh-CN" dirty="0" smtClean="0"/>
              </a:p>
              <a:p>
                <a:pPr lvl="1">
                  <a:buFont typeface="Wingdings" panose="05000000000000000000" pitchFamily="2" charset="2"/>
                  <a:buChar char="l"/>
                </a:pPr>
                <a:r>
                  <a:rPr lang="zh-CN" altLang="en-US" dirty="0" smtClean="0"/>
                  <a:t>再将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𝑝𝑒𝑟𝑡𝑢𝑟𝑏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约束在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𝑙𝑒𝑓𝑡𝐵𝑜𝑢𝑛𝑑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𝑟𝑖𝑔h𝑡𝐵𝑜𝑢𝑛𝑑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 smtClean="0"/>
                  <a:t>内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129" t="-1970" r="-8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957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积分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552</TotalTime>
  <Words>943</Words>
  <Application>Microsoft Office PowerPoint</Application>
  <PresentationFormat>宽屏</PresentationFormat>
  <Paragraphs>216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8" baseType="lpstr">
      <vt:lpstr>Adobe 宋体 Std L</vt:lpstr>
      <vt:lpstr>华文仿宋</vt:lpstr>
      <vt:lpstr>宋体</vt:lpstr>
      <vt:lpstr>Arial</vt:lpstr>
      <vt:lpstr>Calibri</vt:lpstr>
      <vt:lpstr>Cambria Math</vt:lpstr>
      <vt:lpstr>Consolas</vt:lpstr>
      <vt:lpstr>Courier New</vt:lpstr>
      <vt:lpstr>Tw Cen MT</vt:lpstr>
      <vt:lpstr>Tw Cen MT Condensed</vt:lpstr>
      <vt:lpstr>Wingdings</vt:lpstr>
      <vt:lpstr>Wingdings 3</vt:lpstr>
      <vt:lpstr>积分</vt:lpstr>
      <vt:lpstr>基于遗传算法(GA)的五子棋AI优化</vt:lpstr>
      <vt:lpstr>五子棋</vt:lpstr>
      <vt:lpstr>观察特征</vt:lpstr>
      <vt:lpstr>策略</vt:lpstr>
      <vt:lpstr>关键数据结构</vt:lpstr>
      <vt:lpstr>扫描棋盘的算法</vt:lpstr>
      <vt:lpstr>五元组权值的确定</vt:lpstr>
      <vt:lpstr>genetic algorithm</vt:lpstr>
      <vt:lpstr>genetic algorithm</vt:lpstr>
      <vt:lpstr>参数优化TRY#1</vt:lpstr>
      <vt:lpstr>参数优化TRY#2(在前一次基础上)</vt:lpstr>
      <vt:lpstr>参数优化TRY#2后的对决情况</vt:lpstr>
      <vt:lpstr>参数优化TRY#3(在前一次基础上)</vt:lpstr>
      <vt:lpstr>参数优化TRY#4(在前一次基础上)</vt:lpstr>
      <vt:lpstr>截至12月20日17点的胜负情况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C语言程序设计期末项目</dc:title>
  <dc:creator>赵晨</dc:creator>
  <cp:lastModifiedBy>赵晨</cp:lastModifiedBy>
  <cp:revision>54</cp:revision>
  <dcterms:created xsi:type="dcterms:W3CDTF">2016-12-20T07:59:27Z</dcterms:created>
  <dcterms:modified xsi:type="dcterms:W3CDTF">2016-12-20T17:45:53Z</dcterms:modified>
</cp:coreProperties>
</file>