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8" roundtripDataSignature="AMtx7miKJzfOu6UT8JZ8TV81wBazSps6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EA4AFE-E88C-4983-8AA4-28DF6118A3AD}">
  <a:tblStyle styleId="{0AEA4AFE-E88C-4983-8AA4-28DF6118A3A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56b0165d7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156b0165d7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56b0165d7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156b0165d7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56b0165d7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156b0165d7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6b0165d7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156b0165d7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56b0165d7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156b0165d7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56b0165d7_0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1156b0165d7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56b0165d7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156b0165d7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56b0165d7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156b0165d7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752600" y="0"/>
            <a:ext cx="7162800" cy="1470025"/>
          </a:xfrm>
          <a:prstGeom prst="rect">
            <a:avLst/>
          </a:prstGeom>
          <a:solidFill>
            <a:srgbClr val="00B050"/>
          </a:solidFill>
          <a:ln cap="flat" cmpd="sng" w="9525">
            <a:solidFill>
              <a:srgbClr val="00B05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381000" y="1905000"/>
            <a:ext cx="8534400" cy="42672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vnr.PNG" id="18" name="Google Shape;18;p15"/>
          <p:cNvPicPr preferRelativeResize="0"/>
          <p:nvPr/>
        </p:nvPicPr>
        <p:blipFill rotWithShape="1">
          <a:blip r:embed="rId2">
            <a:alphaModFix/>
          </a:blip>
          <a:srcRect b="0" l="0" r="0" t="0"/>
          <a:stretch/>
        </p:blipFill>
        <p:spPr>
          <a:xfrm>
            <a:off x="228600" y="0"/>
            <a:ext cx="1140241" cy="1142418"/>
          </a:xfrm>
          <a:prstGeom prst="rect">
            <a:avLst/>
          </a:prstGeom>
          <a:noFill/>
          <a:ln>
            <a:noFill/>
          </a:ln>
        </p:spPr>
      </p:pic>
      <p:sp>
        <p:nvSpPr>
          <p:cNvPr id="19" name="Google Shape;19;p15"/>
          <p:cNvSpPr txBox="1"/>
          <p:nvPr/>
        </p:nvSpPr>
        <p:spPr>
          <a:xfrm>
            <a:off x="4800600" y="6211669"/>
            <a:ext cx="4164318" cy="61555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700" u="none" cap="none" strike="noStrike">
                <a:solidFill>
                  <a:srgbClr val="00B050"/>
                </a:solidFill>
                <a:latin typeface="Bookman Old Style"/>
                <a:ea typeface="Bookman Old Style"/>
                <a:cs typeface="Bookman Old Style"/>
                <a:sym typeface="Bookman Old Style"/>
              </a:rPr>
              <a:t>Department of </a:t>
            </a:r>
            <a:endParaRPr/>
          </a:p>
          <a:p>
            <a:pPr indent="0" lvl="0" marL="0" marR="0" rtl="0" algn="r">
              <a:spcBef>
                <a:spcPts val="0"/>
              </a:spcBef>
              <a:spcAft>
                <a:spcPts val="0"/>
              </a:spcAft>
              <a:buNone/>
            </a:pPr>
            <a:r>
              <a:rPr b="1" i="0" lang="en-US" sz="1700" u="none" cap="none" strike="noStrike">
                <a:solidFill>
                  <a:srgbClr val="00B050"/>
                </a:solidFill>
                <a:latin typeface="Bookman Old Style"/>
                <a:ea typeface="Bookman Old Style"/>
                <a:cs typeface="Bookman Old Style"/>
                <a:sym typeface="Bookman Old Style"/>
              </a:rPr>
              <a:t>Mechanical Engineering</a:t>
            </a:r>
            <a:endParaRPr/>
          </a:p>
        </p:txBody>
      </p:sp>
      <p:pic>
        <p:nvPicPr>
          <p:cNvPr descr="3d-colored-gear-logo-24381763.jpg" id="20" name="Google Shape;20;p15"/>
          <p:cNvPicPr preferRelativeResize="0"/>
          <p:nvPr/>
        </p:nvPicPr>
        <p:blipFill rotWithShape="1">
          <a:blip r:embed="rId3">
            <a:alphaModFix/>
          </a:blip>
          <a:srcRect b="0" l="0" r="0" t="0"/>
          <a:stretch/>
        </p:blipFill>
        <p:spPr>
          <a:xfrm>
            <a:off x="5334000" y="6250022"/>
            <a:ext cx="609600" cy="60797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381000" y="1676400"/>
            <a:ext cx="8610600" cy="4571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36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B. Vijay Kumar -18071A0304 </a:t>
            </a:r>
            <a:endParaRPr b="1"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B. Chandan -18071A0305 </a:t>
            </a:r>
            <a:endParaRPr b="1"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B. Bharath Chandra -18071A0306</a:t>
            </a:r>
            <a:r>
              <a:rPr lang="en-US" sz="1800">
                <a:solidFill>
                  <a:schemeClr val="dk1"/>
                </a:solidFill>
                <a:latin typeface="Bookman Old Style"/>
                <a:ea typeface="Bookman Old Style"/>
                <a:cs typeface="Bookman Old Style"/>
                <a:sym typeface="Bookman Old Style"/>
              </a:rPr>
              <a:t>	</a:t>
            </a:r>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rgbClr val="888888"/>
              </a:buClr>
              <a:buSzPts val="1800"/>
              <a:buNone/>
            </a:pPr>
            <a:r>
              <a:t/>
            </a:r>
            <a:endParaRPr sz="1800">
              <a:solidFill>
                <a:schemeClr val="dk1"/>
              </a:solidFill>
              <a:latin typeface="Bookman Old Style"/>
              <a:ea typeface="Bookman Old Style"/>
              <a:cs typeface="Bookman Old Style"/>
              <a:sym typeface="Bookman Old Style"/>
            </a:endParaRPr>
          </a:p>
          <a:p>
            <a:pPr indent="0" lvl="0" marL="0" rtl="0" algn="l">
              <a:spcBef>
                <a:spcPts val="36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Under the guidance of,</a:t>
            </a:r>
            <a:endParaRPr/>
          </a:p>
          <a:p>
            <a:pPr indent="0" lvl="0" marL="0" rtl="0" algn="l">
              <a:spcBef>
                <a:spcPts val="36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Dr. G. Srinivasa Gupta</a:t>
            </a:r>
            <a:endParaRPr/>
          </a:p>
          <a:p>
            <a:pPr indent="0" lvl="0" marL="0" rtl="0" algn="l">
              <a:spcBef>
                <a:spcPts val="36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Professor</a:t>
            </a:r>
            <a:endParaRPr/>
          </a:p>
          <a:p>
            <a:pPr indent="0" lvl="0" marL="0" rtl="0" algn="l">
              <a:spcBef>
                <a:spcPts val="36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Mechanical Engineering</a:t>
            </a:r>
            <a:endParaRPr/>
          </a:p>
          <a:p>
            <a:pPr indent="0" lvl="0" marL="0" rtl="0" algn="l">
              <a:spcBef>
                <a:spcPts val="36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Email ID:</a:t>
            </a:r>
            <a:r>
              <a:rPr lang="en-US" sz="1800">
                <a:solidFill>
                  <a:srgbClr val="222222"/>
                </a:solidFill>
                <a:highlight>
                  <a:srgbClr val="FFFFFF"/>
                </a:highlight>
                <a:latin typeface="Roboto"/>
                <a:ea typeface="Roboto"/>
                <a:cs typeface="Roboto"/>
                <a:sym typeface="Roboto"/>
              </a:rPr>
              <a:t>srinivasagupta_g@vnrvjiet.in</a:t>
            </a:r>
            <a:endParaRPr sz="1800"/>
          </a:p>
          <a:p>
            <a:pPr indent="0" lvl="0" marL="0" rtl="0" algn="l">
              <a:spcBef>
                <a:spcPts val="360"/>
              </a:spcBef>
              <a:spcAft>
                <a:spcPts val="0"/>
              </a:spcAft>
              <a:buClr>
                <a:schemeClr val="dk1"/>
              </a:buClr>
              <a:buSzPts val="1800"/>
              <a:buNone/>
            </a:pPr>
            <a:r>
              <a:t/>
            </a:r>
            <a:endParaRPr i="1" sz="1800">
              <a:solidFill>
                <a:schemeClr val="dk1"/>
              </a:solidFill>
              <a:latin typeface="Bookman Old Style"/>
              <a:ea typeface="Bookman Old Style"/>
              <a:cs typeface="Bookman Old Style"/>
              <a:sym typeface="Bookman Old Style"/>
            </a:endParaRPr>
          </a:p>
        </p:txBody>
      </p:sp>
      <p:sp>
        <p:nvSpPr>
          <p:cNvPr id="89" name="Google Shape;89;p1"/>
          <p:cNvSpPr txBox="1"/>
          <p:nvPr>
            <p:ph type="ctrTitle"/>
          </p:nvPr>
        </p:nvSpPr>
        <p:spPr>
          <a:xfrm>
            <a:off x="1717343" y="114300"/>
            <a:ext cx="7239000" cy="990600"/>
          </a:xfrm>
          <a:prstGeom prst="rect">
            <a:avLst/>
          </a:prstGeom>
          <a:solidFill>
            <a:srgbClr val="009900"/>
          </a:solidFill>
          <a:ln cap="flat" cmpd="sng" w="9525">
            <a:solidFill>
              <a:srgbClr val="00B05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rgbClr val="FFFF00"/>
              </a:buClr>
              <a:buSzPts val="2000"/>
              <a:buFont typeface="Bookman Old Style"/>
              <a:buNone/>
            </a:pPr>
            <a:r>
              <a:rPr b="1" lang="en-US" sz="2000">
                <a:solidFill>
                  <a:srgbClr val="FFFF00"/>
                </a:solidFill>
                <a:latin typeface="Bookman Old Style"/>
                <a:ea typeface="Bookman Old Style"/>
                <a:cs typeface="Bookman Old Style"/>
                <a:sym typeface="Bookman Old Style"/>
              </a:rPr>
              <a:t>COMPARISON OF A 3D PRINTED PART USING PLA AND ABS MATERIALS</a:t>
            </a:r>
            <a:endParaRPr b="1" sz="2000">
              <a:solidFill>
                <a:srgbClr val="FFFF00"/>
              </a:solidFill>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156b0165d7_0_31"/>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Design</a:t>
            </a:r>
            <a:endParaRPr/>
          </a:p>
        </p:txBody>
      </p:sp>
      <p:sp>
        <p:nvSpPr>
          <p:cNvPr id="149" name="Google Shape;149;g1156b0165d7_0_31"/>
          <p:cNvSpPr txBox="1"/>
          <p:nvPr>
            <p:ph idx="1" type="subTitle"/>
          </p:nvPr>
        </p:nvSpPr>
        <p:spPr>
          <a:xfrm>
            <a:off x="457200" y="132025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600">
                <a:solidFill>
                  <a:srgbClr val="080808"/>
                </a:solidFill>
                <a:latin typeface="Times New Roman"/>
                <a:ea typeface="Times New Roman"/>
                <a:cs typeface="Times New Roman"/>
                <a:sym typeface="Times New Roman"/>
              </a:rPr>
              <a:t>Model-3</a:t>
            </a:r>
            <a:endParaRPr b="1" sz="1600">
              <a:solidFill>
                <a:srgbClr val="08080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Advantages of this design are</a:t>
            </a:r>
            <a:endParaRPr sz="1400">
              <a:solidFill>
                <a:srgbClr val="080808"/>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1.</a:t>
            </a:r>
            <a:r>
              <a:rPr lang="en-US" sz="700">
                <a:solidFill>
                  <a:srgbClr val="080808"/>
                </a:solidFill>
                <a:latin typeface="Times New Roman"/>
                <a:ea typeface="Times New Roman"/>
                <a:cs typeface="Times New Roman"/>
                <a:sym typeface="Times New Roman"/>
              </a:rPr>
              <a:t>     </a:t>
            </a:r>
            <a:r>
              <a:rPr lang="en-US" sz="1400">
                <a:solidFill>
                  <a:srgbClr val="080808"/>
                </a:solidFill>
                <a:latin typeface="Times New Roman"/>
                <a:ea typeface="Times New Roman"/>
                <a:cs typeface="Times New Roman"/>
                <a:sym typeface="Times New Roman"/>
              </a:rPr>
              <a:t>Length of the piston is reduced.</a:t>
            </a:r>
            <a:endParaRPr sz="1400">
              <a:solidFill>
                <a:srgbClr val="080808"/>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2.</a:t>
            </a:r>
            <a:r>
              <a:rPr lang="en-US" sz="700">
                <a:solidFill>
                  <a:srgbClr val="080808"/>
                </a:solidFill>
                <a:latin typeface="Times New Roman"/>
                <a:ea typeface="Times New Roman"/>
                <a:cs typeface="Times New Roman"/>
                <a:sym typeface="Times New Roman"/>
              </a:rPr>
              <a:t>     </a:t>
            </a:r>
            <a:r>
              <a:rPr lang="en-US" sz="1400">
                <a:solidFill>
                  <a:srgbClr val="080808"/>
                </a:solidFill>
                <a:latin typeface="Times New Roman"/>
                <a:ea typeface="Times New Roman"/>
                <a:cs typeface="Times New Roman"/>
                <a:sym typeface="Times New Roman"/>
              </a:rPr>
              <a:t>There is no need for a compression chamber.</a:t>
            </a:r>
            <a:endParaRPr sz="1400">
              <a:solidFill>
                <a:srgbClr val="080808"/>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3.</a:t>
            </a:r>
            <a:r>
              <a:rPr lang="en-US" sz="700">
                <a:solidFill>
                  <a:srgbClr val="080808"/>
                </a:solidFill>
                <a:latin typeface="Times New Roman"/>
                <a:ea typeface="Times New Roman"/>
                <a:cs typeface="Times New Roman"/>
                <a:sym typeface="Times New Roman"/>
              </a:rPr>
              <a:t>     </a:t>
            </a:r>
            <a:r>
              <a:rPr lang="en-US" sz="1400">
                <a:solidFill>
                  <a:srgbClr val="080808"/>
                </a:solidFill>
                <a:latin typeface="Times New Roman"/>
                <a:ea typeface="Times New Roman"/>
                <a:cs typeface="Times New Roman"/>
                <a:sym typeface="Times New Roman"/>
              </a:rPr>
              <a:t>There is no need for any door mechanism.</a:t>
            </a:r>
            <a:endParaRPr sz="1400">
              <a:solidFill>
                <a:srgbClr val="080808"/>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4.</a:t>
            </a:r>
            <a:r>
              <a:rPr lang="en-US" sz="700">
                <a:solidFill>
                  <a:srgbClr val="080808"/>
                </a:solidFill>
                <a:latin typeface="Times New Roman"/>
                <a:ea typeface="Times New Roman"/>
                <a:cs typeface="Times New Roman"/>
                <a:sym typeface="Times New Roman"/>
              </a:rPr>
              <a:t>     </a:t>
            </a:r>
            <a:r>
              <a:rPr lang="en-US" sz="1400">
                <a:solidFill>
                  <a:srgbClr val="080808"/>
                </a:solidFill>
                <a:latin typeface="Times New Roman"/>
                <a:ea typeface="Times New Roman"/>
                <a:cs typeface="Times New Roman"/>
                <a:sym typeface="Times New Roman"/>
              </a:rPr>
              <a:t>This design is simpler and cost effective than the previous design.</a:t>
            </a:r>
            <a:endParaRPr sz="1400">
              <a:solidFill>
                <a:srgbClr val="08080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pic>
        <p:nvPicPr>
          <p:cNvPr id="150" name="Google Shape;150;g1156b0165d7_0_31"/>
          <p:cNvPicPr preferRelativeResize="0"/>
          <p:nvPr/>
        </p:nvPicPr>
        <p:blipFill>
          <a:blip r:embed="rId3">
            <a:alphaModFix/>
          </a:blip>
          <a:stretch>
            <a:fillRect/>
          </a:stretch>
        </p:blipFill>
        <p:spPr>
          <a:xfrm>
            <a:off x="5350973" y="1422950"/>
            <a:ext cx="3564425" cy="4621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156b0165d7_0_63"/>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Design</a:t>
            </a:r>
            <a:endParaRPr/>
          </a:p>
        </p:txBody>
      </p:sp>
      <p:sp>
        <p:nvSpPr>
          <p:cNvPr id="156" name="Google Shape;156;g1156b0165d7_0_63"/>
          <p:cNvSpPr txBox="1"/>
          <p:nvPr>
            <p:ph idx="1" type="subTitle"/>
          </p:nvPr>
        </p:nvSpPr>
        <p:spPr>
          <a:xfrm>
            <a:off x="45720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600">
                <a:solidFill>
                  <a:srgbClr val="080808"/>
                </a:solidFill>
                <a:latin typeface="Times New Roman"/>
                <a:ea typeface="Times New Roman"/>
                <a:cs typeface="Times New Roman"/>
                <a:sym typeface="Times New Roman"/>
              </a:rPr>
              <a:t>Hydraulic circuit</a:t>
            </a:r>
            <a:endParaRPr b="1" sz="1600">
              <a:solidFill>
                <a:srgbClr val="080808"/>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solidFill>
                <a:srgbClr val="08080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pic>
        <p:nvPicPr>
          <p:cNvPr id="157" name="Google Shape;157;g1156b0165d7_0_63"/>
          <p:cNvPicPr preferRelativeResize="0"/>
          <p:nvPr/>
        </p:nvPicPr>
        <p:blipFill>
          <a:blip r:embed="rId3">
            <a:alphaModFix/>
          </a:blip>
          <a:stretch>
            <a:fillRect/>
          </a:stretch>
        </p:blipFill>
        <p:spPr>
          <a:xfrm>
            <a:off x="2968150" y="1805338"/>
            <a:ext cx="4321450" cy="3856925"/>
          </a:xfrm>
          <a:prstGeom prst="rect">
            <a:avLst/>
          </a:prstGeom>
          <a:noFill/>
          <a:ln>
            <a:noFill/>
          </a:ln>
        </p:spPr>
      </p:pic>
      <p:sp>
        <p:nvSpPr>
          <p:cNvPr id="158" name="Google Shape;158;g1156b0165d7_0_63"/>
          <p:cNvSpPr txBox="1"/>
          <p:nvPr/>
        </p:nvSpPr>
        <p:spPr>
          <a:xfrm>
            <a:off x="4006725" y="5662275"/>
            <a:ext cx="22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Hydraulic circuit</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56b0165d7_0_36"/>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Anayalsis</a:t>
            </a:r>
            <a:endParaRPr b="1" sz="2800">
              <a:solidFill>
                <a:srgbClr val="FFFF00"/>
              </a:solidFill>
              <a:latin typeface="Bookman Old Style"/>
              <a:ea typeface="Bookman Old Style"/>
              <a:cs typeface="Bookman Old Style"/>
              <a:sym typeface="Bookman Old Style"/>
            </a:endParaRPr>
          </a:p>
        </p:txBody>
      </p:sp>
      <p:sp>
        <p:nvSpPr>
          <p:cNvPr id="164" name="Google Shape;164;g1156b0165d7_0_36"/>
          <p:cNvSpPr txBox="1"/>
          <p:nvPr>
            <p:ph idx="1" type="subTitle"/>
          </p:nvPr>
        </p:nvSpPr>
        <p:spPr>
          <a:xfrm>
            <a:off x="45720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640"/>
              </a:spcBef>
              <a:spcAft>
                <a:spcPts val="0"/>
              </a:spcAft>
              <a:buNone/>
            </a:pPr>
            <a:r>
              <a:rPr lang="en-US" sz="1400">
                <a:solidFill>
                  <a:srgbClr val="080808"/>
                </a:solidFill>
                <a:latin typeface="Times New Roman"/>
                <a:ea typeface="Times New Roman"/>
                <a:cs typeface="Times New Roman"/>
                <a:sym typeface="Times New Roman"/>
              </a:rPr>
              <a:t>Fusion 360 software has been used to analysis the strength of the frame of the machine.</a:t>
            </a:r>
            <a:endParaRPr/>
          </a:p>
        </p:txBody>
      </p:sp>
      <p:pic>
        <p:nvPicPr>
          <p:cNvPr id="165" name="Google Shape;165;g1156b0165d7_0_36"/>
          <p:cNvPicPr preferRelativeResize="0"/>
          <p:nvPr/>
        </p:nvPicPr>
        <p:blipFill>
          <a:blip r:embed="rId3">
            <a:alphaModFix/>
          </a:blip>
          <a:stretch>
            <a:fillRect/>
          </a:stretch>
        </p:blipFill>
        <p:spPr>
          <a:xfrm>
            <a:off x="995200" y="1744800"/>
            <a:ext cx="1929725" cy="3958901"/>
          </a:xfrm>
          <a:prstGeom prst="rect">
            <a:avLst/>
          </a:prstGeom>
          <a:noFill/>
          <a:ln>
            <a:noFill/>
          </a:ln>
        </p:spPr>
      </p:pic>
      <p:pic>
        <p:nvPicPr>
          <p:cNvPr id="166" name="Google Shape;166;g1156b0165d7_0_36"/>
          <p:cNvPicPr preferRelativeResize="0"/>
          <p:nvPr/>
        </p:nvPicPr>
        <p:blipFill>
          <a:blip r:embed="rId4">
            <a:alphaModFix/>
          </a:blip>
          <a:stretch>
            <a:fillRect/>
          </a:stretch>
        </p:blipFill>
        <p:spPr>
          <a:xfrm>
            <a:off x="6514225" y="1744554"/>
            <a:ext cx="1929725" cy="4127736"/>
          </a:xfrm>
          <a:prstGeom prst="rect">
            <a:avLst/>
          </a:prstGeom>
          <a:noFill/>
          <a:ln>
            <a:noFill/>
          </a:ln>
        </p:spPr>
      </p:pic>
      <p:sp>
        <p:nvSpPr>
          <p:cNvPr id="167" name="Google Shape;167;g1156b0165d7_0_36"/>
          <p:cNvSpPr txBox="1"/>
          <p:nvPr/>
        </p:nvSpPr>
        <p:spPr>
          <a:xfrm>
            <a:off x="1114150" y="5703700"/>
            <a:ext cx="22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Displacement </a:t>
            </a:r>
            <a:r>
              <a:rPr lang="en-US">
                <a:latin typeface="Calibri"/>
                <a:ea typeface="Calibri"/>
                <a:cs typeface="Calibri"/>
                <a:sym typeface="Calibri"/>
              </a:rPr>
              <a:t>Analysis</a:t>
            </a:r>
            <a:endParaRPr>
              <a:latin typeface="Calibri"/>
              <a:ea typeface="Calibri"/>
              <a:cs typeface="Calibri"/>
              <a:sym typeface="Calibri"/>
            </a:endParaRPr>
          </a:p>
        </p:txBody>
      </p:sp>
      <p:sp>
        <p:nvSpPr>
          <p:cNvPr id="168" name="Google Shape;168;g1156b0165d7_0_36"/>
          <p:cNvSpPr txBox="1"/>
          <p:nvPr/>
        </p:nvSpPr>
        <p:spPr>
          <a:xfrm>
            <a:off x="6514225" y="5606725"/>
            <a:ext cx="22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Stress </a:t>
            </a:r>
            <a:r>
              <a:rPr lang="en-US">
                <a:latin typeface="Calibri"/>
                <a:ea typeface="Calibri"/>
                <a:cs typeface="Calibri"/>
                <a:sym typeface="Calibri"/>
              </a:rPr>
              <a:t> Analysis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156b0165d7_0_41"/>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300">
                <a:solidFill>
                  <a:srgbClr val="FFFF00"/>
                </a:solidFill>
                <a:latin typeface="Times New Roman"/>
                <a:ea typeface="Times New Roman"/>
                <a:cs typeface="Times New Roman"/>
                <a:sym typeface="Times New Roman"/>
              </a:rPr>
              <a:t>Cost Analysis</a:t>
            </a:r>
            <a:endParaRPr sz="5100">
              <a:solidFill>
                <a:srgbClr val="FFFF00"/>
              </a:solidFill>
              <a:latin typeface="Times New Roman"/>
              <a:ea typeface="Times New Roman"/>
              <a:cs typeface="Times New Roman"/>
              <a:sym typeface="Times New Roman"/>
            </a:endParaRPr>
          </a:p>
        </p:txBody>
      </p:sp>
      <p:sp>
        <p:nvSpPr>
          <p:cNvPr id="174" name="Google Shape;174;g1156b0165d7_0_41"/>
          <p:cNvSpPr txBox="1"/>
          <p:nvPr>
            <p:ph idx="1" type="subTitle"/>
          </p:nvPr>
        </p:nvSpPr>
        <p:spPr>
          <a:xfrm>
            <a:off x="45720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600">
                <a:solidFill>
                  <a:schemeClr val="dk1"/>
                </a:solidFill>
                <a:highlight>
                  <a:srgbClr val="FFFFFF"/>
                </a:highlight>
                <a:latin typeface="Times New Roman"/>
                <a:ea typeface="Times New Roman"/>
                <a:cs typeface="Times New Roman"/>
                <a:sym typeface="Times New Roman"/>
              </a:rPr>
              <a:t>Components cost:</a:t>
            </a:r>
            <a:endParaRPr b="1" sz="16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Double acting piston : 4000-6000/-</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Pressure Relief Valve : 600-1000/-</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Square channel:</a:t>
            </a:r>
            <a:r>
              <a:rPr b="1" lang="en-US" sz="1500">
                <a:solidFill>
                  <a:schemeClr val="dk1"/>
                </a:solidFill>
                <a:highlight>
                  <a:srgbClr val="FFFFFF"/>
                </a:highlight>
                <a:latin typeface="Times New Roman"/>
                <a:ea typeface="Times New Roman"/>
                <a:cs typeface="Times New Roman"/>
                <a:sym typeface="Times New Roman"/>
              </a:rPr>
              <a:t> </a:t>
            </a:r>
            <a:r>
              <a:rPr lang="en-US" sz="1500">
                <a:solidFill>
                  <a:schemeClr val="dk1"/>
                </a:solidFill>
                <a:highlight>
                  <a:srgbClr val="FFFFFF"/>
                </a:highlight>
                <a:latin typeface="Times New Roman"/>
                <a:ea typeface="Times New Roman"/>
                <a:cs typeface="Times New Roman"/>
                <a:sym typeface="Times New Roman"/>
              </a:rPr>
              <a:t>588/-</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Sheet metal required: </a:t>
            </a:r>
            <a:r>
              <a:rPr lang="en-US" sz="1500">
                <a:solidFill>
                  <a:schemeClr val="dk1"/>
                </a:solidFill>
                <a:latin typeface="Times New Roman"/>
                <a:ea typeface="Times New Roman"/>
                <a:cs typeface="Times New Roman"/>
                <a:sym typeface="Times New Roman"/>
              </a:rPr>
              <a:t>180/-</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Pressure Relief Valve:</a:t>
            </a:r>
            <a:r>
              <a:rPr b="1" lang="en-US" sz="1500">
                <a:solidFill>
                  <a:schemeClr val="dk1"/>
                </a:solidFill>
                <a:highlight>
                  <a:srgbClr val="FFFFFF"/>
                </a:highlight>
                <a:latin typeface="Times New Roman"/>
                <a:ea typeface="Times New Roman"/>
                <a:cs typeface="Times New Roman"/>
                <a:sym typeface="Times New Roman"/>
              </a:rPr>
              <a:t> </a:t>
            </a:r>
            <a:r>
              <a:rPr lang="en-US" sz="1500">
                <a:solidFill>
                  <a:schemeClr val="dk1"/>
                </a:solidFill>
                <a:highlight>
                  <a:srgbClr val="FFFFFF"/>
                </a:highlight>
                <a:latin typeface="Times New Roman"/>
                <a:ea typeface="Times New Roman"/>
                <a:cs typeface="Times New Roman"/>
                <a:sym typeface="Times New Roman"/>
              </a:rPr>
              <a:t>600-1000/-</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So, the total price for the parts is 5428 – 7828/-</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It has to be noted that this price is excluding the assembly cost. </a:t>
            </a:r>
            <a:endParaRPr sz="15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156b0165d7_0_46"/>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Future scope</a:t>
            </a:r>
            <a:endParaRPr/>
          </a:p>
        </p:txBody>
      </p:sp>
      <p:sp>
        <p:nvSpPr>
          <p:cNvPr id="180" name="Google Shape;180;g1156b0165d7_0_46"/>
          <p:cNvSpPr txBox="1"/>
          <p:nvPr>
            <p:ph idx="1" type="subTitle"/>
          </p:nvPr>
        </p:nvSpPr>
        <p:spPr>
          <a:xfrm>
            <a:off x="152750" y="127375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b="1" lang="en-US" sz="1600">
                <a:solidFill>
                  <a:schemeClr val="dk1"/>
                </a:solidFill>
                <a:highlight>
                  <a:srgbClr val="FFFFFF"/>
                </a:highlight>
                <a:latin typeface="Times New Roman"/>
                <a:ea typeface="Times New Roman"/>
                <a:cs typeface="Times New Roman"/>
                <a:sym typeface="Times New Roman"/>
              </a:rPr>
              <a:t>Future scope</a:t>
            </a:r>
            <a:endParaRPr b="1" sz="16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 </a:t>
            </a:r>
            <a:endParaRPr sz="1500">
              <a:solidFill>
                <a:schemeClr val="dk1"/>
              </a:solidFill>
              <a:highlight>
                <a:srgbClr val="FFFFFF"/>
              </a:highlight>
              <a:latin typeface="Times New Roman"/>
              <a:ea typeface="Times New Roman"/>
              <a:cs typeface="Times New Roman"/>
              <a:sym typeface="Times New Roman"/>
            </a:endParaRPr>
          </a:p>
          <a:p>
            <a:pPr indent="0" lvl="0" marL="88900" rtl="0" algn="just">
              <a:lnSpc>
                <a:spcPct val="115000"/>
              </a:lnSpc>
              <a:spcBef>
                <a:spcPts val="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Hydraulic compressor unit can be employed instead of tractor. This increases the price of the machine to 32000/-.</a:t>
            </a:r>
            <a:endParaRPr sz="1500">
              <a:solidFill>
                <a:schemeClr val="dk1"/>
              </a:solidFill>
              <a:highlight>
                <a:srgbClr val="FFFFFF"/>
              </a:highlight>
              <a:latin typeface="Times New Roman"/>
              <a:ea typeface="Times New Roman"/>
              <a:cs typeface="Times New Roman"/>
              <a:sym typeface="Times New Roman"/>
            </a:endParaRPr>
          </a:p>
          <a:p>
            <a:pPr indent="0" lvl="0" marL="88900" rtl="0" algn="just">
              <a:lnSpc>
                <a:spcPct val="115000"/>
              </a:lnSpc>
              <a:spcBef>
                <a:spcPts val="0"/>
              </a:spcBef>
              <a:spcAft>
                <a:spcPts val="0"/>
              </a:spcAft>
              <a:buNone/>
            </a:pPr>
            <a:r>
              <a:rPr lang="en-US" sz="1500">
                <a:solidFill>
                  <a:schemeClr val="dk1"/>
                </a:solidFill>
                <a:highlight>
                  <a:srgbClr val="FFFFFF"/>
                </a:highlight>
                <a:latin typeface="Times New Roman"/>
                <a:ea typeface="Times New Roman"/>
                <a:cs typeface="Times New Roman"/>
                <a:sym typeface="Times New Roman"/>
              </a:rPr>
              <a:t>But the operation cost is reduced as electric power is cheaper than the diesel. </a:t>
            </a:r>
            <a:endParaRPr sz="1500">
              <a:solidFill>
                <a:schemeClr val="dk1"/>
              </a:solidFill>
              <a:highlight>
                <a:srgbClr val="FFFFFF"/>
              </a:highlight>
              <a:latin typeface="Times New Roman"/>
              <a:ea typeface="Times New Roman"/>
              <a:cs typeface="Times New Roman"/>
              <a:sym typeface="Times New Roman"/>
            </a:endParaRPr>
          </a:p>
          <a:p>
            <a:pPr indent="0" lvl="0" marL="57150" marR="0" rtl="0" algn="l">
              <a:lnSpc>
                <a:spcPct val="115000"/>
              </a:lnSpc>
              <a:spcBef>
                <a:spcPts val="0"/>
              </a:spcBef>
              <a:spcAft>
                <a:spcPts val="0"/>
              </a:spcAft>
              <a:buClr>
                <a:schemeClr val="dk1"/>
              </a:buClr>
              <a:buSzPts val="1100"/>
              <a:buFont typeface="Arial"/>
              <a:buNone/>
            </a:pPr>
            <a:r>
              <a:t/>
            </a:r>
            <a:endParaRPr sz="3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156b0165d7_0_88"/>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Result</a:t>
            </a:r>
            <a:endParaRPr/>
          </a:p>
        </p:txBody>
      </p:sp>
      <p:sp>
        <p:nvSpPr>
          <p:cNvPr id="186" name="Google Shape;186;g1156b0165d7_0_88"/>
          <p:cNvSpPr txBox="1"/>
          <p:nvPr>
            <p:ph idx="1" type="subTitle"/>
          </p:nvPr>
        </p:nvSpPr>
        <p:spPr>
          <a:xfrm>
            <a:off x="40285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400050" spcFirstLastPara="1" rIns="91425" wrap="square" tIns="45700">
            <a:noAutofit/>
          </a:bodyPr>
          <a:lstStyle/>
          <a:p>
            <a:pPr indent="0" lvl="0" marL="0" marR="0" rtl="0" algn="l">
              <a:lnSpc>
                <a:spcPct val="115000"/>
              </a:lnSpc>
              <a:spcBef>
                <a:spcPts val="0"/>
              </a:spcBef>
              <a:spcAft>
                <a:spcPts val="0"/>
              </a:spcAft>
              <a:buNone/>
            </a:pPr>
            <a:r>
              <a:rPr lang="en-US" sz="1400">
                <a:solidFill>
                  <a:schemeClr val="dk1"/>
                </a:solidFill>
                <a:highlight>
                  <a:srgbClr val="FFFFFF"/>
                </a:highlight>
                <a:latin typeface="Times New Roman"/>
                <a:ea typeface="Times New Roman"/>
                <a:cs typeface="Times New Roman"/>
                <a:sym typeface="Times New Roman"/>
              </a:rPr>
              <a:t>       </a:t>
            </a:r>
            <a:r>
              <a:rPr lang="en-US" sz="1500">
                <a:solidFill>
                  <a:schemeClr val="dk1"/>
                </a:solidFill>
                <a:highlight>
                  <a:srgbClr val="FFFFFF"/>
                </a:highlight>
                <a:latin typeface="Times New Roman"/>
                <a:ea typeface="Times New Roman"/>
                <a:cs typeface="Times New Roman"/>
                <a:sym typeface="Times New Roman"/>
              </a:rPr>
              <a:t>Total price for the machine is around 5428 – 7828/-.</a:t>
            </a:r>
            <a:endParaRPr sz="1500">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US" sz="1400">
                <a:solidFill>
                  <a:schemeClr val="dk1"/>
                </a:solidFill>
                <a:highlight>
                  <a:srgbClr val="FFFFFF"/>
                </a:highlight>
                <a:latin typeface="Times New Roman"/>
                <a:ea typeface="Times New Roman"/>
                <a:cs typeface="Times New Roman"/>
                <a:sym typeface="Times New Roman"/>
              </a:rPr>
              <a:t>                </a:t>
            </a:r>
            <a:endParaRPr sz="1400">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US" sz="1400">
                <a:solidFill>
                  <a:schemeClr val="dk1"/>
                </a:solidFill>
                <a:highlight>
                  <a:srgbClr val="FFFFFF"/>
                </a:highlight>
                <a:latin typeface="Times New Roman"/>
                <a:ea typeface="Times New Roman"/>
                <a:cs typeface="Times New Roman"/>
                <a:sym typeface="Times New Roman"/>
              </a:rPr>
              <a:t>                                            </a:t>
            </a:r>
            <a:r>
              <a:rPr lang="en-US" sz="1500">
                <a:solidFill>
                  <a:schemeClr val="dk1"/>
                </a:solidFill>
                <a:highlight>
                  <a:srgbClr val="FFFFFF"/>
                </a:highlight>
                <a:latin typeface="Times New Roman"/>
                <a:ea typeface="Times New Roman"/>
                <a:cs typeface="Times New Roman"/>
                <a:sym typeface="Times New Roman"/>
              </a:rPr>
              <a:t>Table: Comparing the machine and human process.</a:t>
            </a:r>
            <a:endParaRPr sz="3300"/>
          </a:p>
        </p:txBody>
      </p:sp>
      <p:graphicFrame>
        <p:nvGraphicFramePr>
          <p:cNvPr id="187" name="Google Shape;187;g1156b0165d7_0_88"/>
          <p:cNvGraphicFramePr/>
          <p:nvPr/>
        </p:nvGraphicFramePr>
        <p:xfrm>
          <a:off x="2044250" y="2837975"/>
          <a:ext cx="3000000" cy="3000000"/>
        </p:xfrm>
        <a:graphic>
          <a:graphicData uri="http://schemas.openxmlformats.org/drawingml/2006/table">
            <a:tbl>
              <a:tblPr>
                <a:noFill/>
                <a:tableStyleId>{0AEA4AFE-E88C-4983-8AA4-28DF6118A3AD}</a:tableStyleId>
              </a:tblPr>
              <a:tblGrid>
                <a:gridCol w="2076450"/>
                <a:gridCol w="2066925"/>
                <a:gridCol w="2076450"/>
              </a:tblGrid>
              <a:tr h="202175">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Human</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By machine</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Time taken</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9 hours</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4.6 hours</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Price</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7500/-</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3820/-</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Number of people</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843650">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Number of Gunny bags</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70</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a:latin typeface="Times New Roman"/>
                          <a:ea typeface="Times New Roman"/>
                          <a:cs typeface="Times New Roman"/>
                          <a:sym typeface="Times New Roman"/>
                        </a:rPr>
                        <a:t>46</a:t>
                      </a:r>
                      <a:endParaRPr>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56b0165d7_0_51"/>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References</a:t>
            </a:r>
            <a:endParaRPr/>
          </a:p>
        </p:txBody>
      </p:sp>
      <p:sp>
        <p:nvSpPr>
          <p:cNvPr id="193" name="Google Shape;193;g1156b0165d7_0_51"/>
          <p:cNvSpPr txBox="1"/>
          <p:nvPr>
            <p:ph idx="1" type="subTitle"/>
          </p:nvPr>
        </p:nvSpPr>
        <p:spPr>
          <a:xfrm>
            <a:off x="45720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298450" lvl="0" marL="457200" rtl="0" algn="just">
              <a:lnSpc>
                <a:spcPct val="115000"/>
              </a:lnSpc>
              <a:spcBef>
                <a:spcPts val="0"/>
              </a:spcBef>
              <a:spcAft>
                <a:spcPts val="0"/>
              </a:spcAft>
              <a:buClr>
                <a:schemeClr val="dk1"/>
              </a:buClr>
              <a:buSzPts val="1100"/>
              <a:buAutoNum type="arabicPeriod"/>
            </a:pPr>
            <a:r>
              <a:rPr lang="en-US" sz="1400">
                <a:solidFill>
                  <a:srgbClr val="222222"/>
                </a:solidFill>
                <a:highlight>
                  <a:srgbClr val="FFFFFF"/>
                </a:highlight>
                <a:latin typeface="Times New Roman"/>
                <a:ea typeface="Times New Roman"/>
                <a:cs typeface="Times New Roman"/>
                <a:sym typeface="Times New Roman"/>
              </a:rPr>
              <a:t>Naik, A. G., and N. K. Mandavgade. "FEA Implementation In Analysis And Optimization Of Top And Bottom Frame For Hydraulic Cotton Lint Bailing Press." International Journal of Scientific &amp; Engineering Research 3.7 (2012): 1-8.</a:t>
            </a:r>
            <a:endParaRPr sz="1400">
              <a:solidFill>
                <a:srgbClr val="222222"/>
              </a:solidFill>
              <a:highlight>
                <a:srgbClr val="FFFFFF"/>
              </a:highlight>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AutoNum type="arabicPeriod"/>
            </a:pPr>
            <a:r>
              <a:rPr lang="en-US" sz="1400">
                <a:solidFill>
                  <a:schemeClr val="dk1"/>
                </a:solidFill>
                <a:highlight>
                  <a:srgbClr val="FAF9F8"/>
                </a:highlight>
                <a:latin typeface="Times New Roman"/>
                <a:ea typeface="Times New Roman"/>
                <a:cs typeface="Times New Roman"/>
                <a:sym typeface="Times New Roman"/>
              </a:rPr>
              <a:t>Solazzi, Luigi, and Andrea Buffoli. "Telescopic hydraulic cylinder made of composite material." Applied Composite Materials 26.4 (2019): 1189-1206.</a:t>
            </a:r>
            <a:endParaRPr sz="1400">
              <a:solidFill>
                <a:schemeClr val="dk1"/>
              </a:solidFill>
              <a:highlight>
                <a:srgbClr val="FAF9F8"/>
              </a:highlight>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AutoNum type="arabicPeriod"/>
            </a:pPr>
            <a:r>
              <a:rPr lang="en-US" sz="1400">
                <a:solidFill>
                  <a:schemeClr val="dk1"/>
                </a:solidFill>
                <a:highlight>
                  <a:srgbClr val="FAF9F8"/>
                </a:highlight>
                <a:latin typeface="Times New Roman"/>
                <a:ea typeface="Times New Roman"/>
                <a:cs typeface="Times New Roman"/>
                <a:sym typeface="Times New Roman"/>
              </a:rPr>
              <a:t>Din AT, Rahimi RA, Kadir MA. A numerical analysis on double acting pneumatic telescopic cylinder motion characteristics. In2010 2nd International Conference on Computer Engineering and Technology 2010 Apr 16 (Vol. 5, pp. V5-71). IEEE.</a:t>
            </a:r>
            <a:endParaRPr sz="1400">
              <a:solidFill>
                <a:schemeClr val="dk1"/>
              </a:solidFill>
              <a:highlight>
                <a:srgbClr val="FAF9F8"/>
              </a:highlight>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AutoNum type="arabicPeriod"/>
            </a:pPr>
            <a:r>
              <a:rPr lang="en-US" sz="1400">
                <a:solidFill>
                  <a:schemeClr val="dk1"/>
                </a:solidFill>
                <a:latin typeface="Times New Roman"/>
                <a:ea typeface="Times New Roman"/>
                <a:cs typeface="Times New Roman"/>
                <a:sym typeface="Times New Roman"/>
              </a:rPr>
              <a:t>Sattar Ramazanovich, and Olim Kholikulovich Eshkobilov. "Analysis of the Conditions of Cotton Packing in Containers with Flexible Casing." Revista Geintec-gestao Inovacao E Tecnologias 11, no. 2 (2021): 871-882.</a:t>
            </a:r>
            <a:endParaRPr sz="14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AutoNum type="arabicPeriod"/>
            </a:pPr>
            <a:r>
              <a:rPr lang="en-US" sz="1400">
                <a:solidFill>
                  <a:schemeClr val="dk1"/>
                </a:solidFill>
                <a:latin typeface="Times New Roman"/>
                <a:ea typeface="Times New Roman"/>
                <a:cs typeface="Times New Roman"/>
                <a:sym typeface="Times New Roman"/>
              </a:rPr>
              <a:t>Food Corporation of India “Guidelines for inspection of jute gunny bales” 2018.</a:t>
            </a:r>
            <a:endParaRPr sz="14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AutoNum type="arabicPeriod"/>
            </a:pPr>
            <a:r>
              <a:rPr lang="en-US" sz="1400">
                <a:solidFill>
                  <a:schemeClr val="dk1"/>
                </a:solidFill>
                <a:latin typeface="Times New Roman"/>
                <a:ea typeface="Times New Roman"/>
                <a:cs typeface="Times New Roman"/>
                <a:sym typeface="Times New Roman"/>
              </a:rPr>
              <a:t>Baragetti, Sergio, and A. Terranova. "Bending behaviour of double-acting hydraulic actuators." Proceedings of the Institution of Mechanical Engineers, Part C: Journal of Mechanical Engineering Science 215, no. 5 (2001): 607-619.</a:t>
            </a:r>
            <a:endParaRPr sz="14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AutoNum type="arabicPeriod"/>
            </a:pPr>
            <a:r>
              <a:rPr lang="en-US" sz="1400">
                <a:solidFill>
                  <a:schemeClr val="dk1"/>
                </a:solidFill>
                <a:latin typeface="Times New Roman"/>
                <a:ea typeface="Times New Roman"/>
                <a:cs typeface="Times New Roman"/>
                <a:sym typeface="Times New Roman"/>
              </a:rPr>
              <a:t>Boye, T., O. Adeyemi, and E. Emagbetere. "Design and finite element analysis of double-acting, double-ends hydraulic cylinder for industrial automation application." Am. J. Eng. Res 6 (2017): 131-138.</a:t>
            </a:r>
            <a:endParaRPr sz="14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AutoNum type="arabicPeriod"/>
            </a:pPr>
            <a:r>
              <a:rPr lang="en-US" sz="1400">
                <a:solidFill>
                  <a:schemeClr val="dk1"/>
                </a:solidFill>
                <a:latin typeface="Times New Roman"/>
                <a:ea typeface="Times New Roman"/>
                <a:cs typeface="Times New Roman"/>
                <a:sym typeface="Times New Roman"/>
              </a:rPr>
              <a:t>Husin, Nur Azuan Bin. "Impact of Seed Cotton Compression on Cottonseed Quality." PhD diss., 2016.</a:t>
            </a:r>
            <a:endParaRPr sz="14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AutoNum type="arabicPeriod"/>
            </a:pPr>
            <a:r>
              <a:rPr lang="en-US" sz="1400">
                <a:solidFill>
                  <a:schemeClr val="dk1"/>
                </a:solidFill>
                <a:latin typeface="Times New Roman"/>
                <a:ea typeface="Times New Roman"/>
                <a:cs typeface="Times New Roman"/>
                <a:sym typeface="Times New Roman"/>
              </a:rPr>
              <a:t>Mariyappagoudar, Satish B., and Vishal S. Patil. "Design and Analysis of Hydraulic Press using ANSYS." IJIRST–International Journal for Innovative Research in Science &amp; Technology 3, no. 07 (2016).</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https://encrypted-tbn1.gstatic.com/images?q=tbn:ANd9GcSVs9SdGvfIcIZ9ce6VHgmsDDMv1uhPF_mzXHrvaeSj8D3bF5FZNQ" id="198" name="Google Shape;198;p13"/>
          <p:cNvPicPr preferRelativeResize="0"/>
          <p:nvPr/>
        </p:nvPicPr>
        <p:blipFill rotWithShape="1">
          <a:blip r:embed="rId3">
            <a:alphaModFix/>
          </a:blip>
          <a:srcRect b="0" l="0" r="0" t="0"/>
          <a:stretch/>
        </p:blipFill>
        <p:spPr>
          <a:xfrm>
            <a:off x="1752600" y="1730237"/>
            <a:ext cx="5791200" cy="38398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subTitle"/>
          </p:nvPr>
        </p:nvSpPr>
        <p:spPr>
          <a:xfrm>
            <a:off x="381000" y="1066800"/>
            <a:ext cx="8534400" cy="5105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118745" lvl="0" marL="0" rtl="0" algn="l">
              <a:lnSpc>
                <a:spcPct val="150000"/>
              </a:lnSpc>
              <a:spcBef>
                <a:spcPts val="0"/>
              </a:spcBef>
              <a:spcAft>
                <a:spcPts val="0"/>
              </a:spcAft>
              <a:buClr>
                <a:srgbClr val="00B050"/>
              </a:buClr>
              <a:buSzPct val="100000"/>
              <a:buFont typeface="Noto Sans Symbols"/>
              <a:buChar char="❖"/>
            </a:pPr>
            <a:r>
              <a:rPr lang="en-US" sz="2200">
                <a:solidFill>
                  <a:schemeClr val="dk1"/>
                </a:solidFill>
                <a:latin typeface="Bookman Old Style"/>
                <a:ea typeface="Bookman Old Style"/>
                <a:cs typeface="Bookman Old Style"/>
                <a:sym typeface="Bookman Old Style"/>
              </a:rPr>
              <a:t> </a:t>
            </a:r>
            <a:r>
              <a:rPr lang="en-US" sz="2200">
                <a:solidFill>
                  <a:schemeClr val="dk1"/>
                </a:solidFill>
                <a:latin typeface="Bookman Old Style"/>
                <a:ea typeface="Bookman Old Style"/>
                <a:cs typeface="Bookman Old Style"/>
                <a:sym typeface="Bookman Old Style"/>
              </a:rPr>
              <a:t>Abstract</a:t>
            </a:r>
            <a:endParaRPr sz="2200">
              <a:solidFill>
                <a:schemeClr val="dk1"/>
              </a:solidFill>
              <a:latin typeface="Bookman Old Style"/>
              <a:ea typeface="Bookman Old Style"/>
              <a:cs typeface="Bookman Old Style"/>
              <a:sym typeface="Bookman Old Style"/>
            </a:endParaRPr>
          </a:p>
          <a:p>
            <a:pPr indent="-118745" lvl="0" marL="0" rtl="0" algn="l">
              <a:lnSpc>
                <a:spcPct val="150000"/>
              </a:lnSpc>
              <a:spcBef>
                <a:spcPts val="440"/>
              </a:spcBef>
              <a:spcAft>
                <a:spcPts val="0"/>
              </a:spcAft>
              <a:buClr>
                <a:srgbClr val="00B050"/>
              </a:buClr>
              <a:buSzPct val="100000"/>
              <a:buFont typeface="Noto Sans Symbols"/>
              <a:buChar char="❖"/>
            </a:pPr>
            <a:r>
              <a:rPr lang="en-US" sz="2200">
                <a:solidFill>
                  <a:schemeClr val="dk1"/>
                </a:solidFill>
                <a:latin typeface="Bookman Old Style"/>
                <a:ea typeface="Bookman Old Style"/>
                <a:cs typeface="Bookman Old Style"/>
                <a:sym typeface="Bookman Old Style"/>
              </a:rPr>
              <a:t>Introduction</a:t>
            </a:r>
            <a:endParaRPr/>
          </a:p>
          <a:p>
            <a:pPr indent="-118745" lvl="0" marL="0" rtl="0" algn="l">
              <a:lnSpc>
                <a:spcPct val="150000"/>
              </a:lnSpc>
              <a:spcBef>
                <a:spcPts val="440"/>
              </a:spcBef>
              <a:spcAft>
                <a:spcPts val="0"/>
              </a:spcAft>
              <a:buClr>
                <a:srgbClr val="00B050"/>
              </a:buClr>
              <a:buSzPct val="100000"/>
              <a:buFont typeface="Noto Sans Symbols"/>
              <a:buChar char="❖"/>
            </a:pPr>
            <a:r>
              <a:rPr lang="en-US" sz="2200">
                <a:solidFill>
                  <a:schemeClr val="dk1"/>
                </a:solidFill>
                <a:latin typeface="Bookman Old Style"/>
                <a:ea typeface="Bookman Old Style"/>
                <a:cs typeface="Bookman Old Style"/>
                <a:sym typeface="Bookman Old Style"/>
              </a:rPr>
              <a:t>Literature Review</a:t>
            </a:r>
            <a:endParaRPr/>
          </a:p>
          <a:p>
            <a:pPr indent="-118745" lvl="0" marL="0" rtl="0" algn="l">
              <a:lnSpc>
                <a:spcPct val="150000"/>
              </a:lnSpc>
              <a:spcBef>
                <a:spcPts val="440"/>
              </a:spcBef>
              <a:spcAft>
                <a:spcPts val="0"/>
              </a:spcAft>
              <a:buClr>
                <a:srgbClr val="00B050"/>
              </a:buClr>
              <a:buSzPct val="100000"/>
              <a:buFont typeface="Noto Sans Symbols"/>
              <a:buChar char="❖"/>
            </a:pPr>
            <a:r>
              <a:rPr lang="en-US" sz="2200">
                <a:solidFill>
                  <a:schemeClr val="dk1"/>
                </a:solidFill>
                <a:latin typeface="Bookman Old Style"/>
                <a:ea typeface="Bookman Old Style"/>
                <a:cs typeface="Bookman Old Style"/>
                <a:sym typeface="Bookman Old Style"/>
              </a:rPr>
              <a:t>Design</a:t>
            </a:r>
            <a:endParaRPr/>
          </a:p>
          <a:p>
            <a:pPr indent="-118745" lvl="0" marL="0" rtl="0" algn="l">
              <a:lnSpc>
                <a:spcPct val="150000"/>
              </a:lnSpc>
              <a:spcBef>
                <a:spcPts val="440"/>
              </a:spcBef>
              <a:spcAft>
                <a:spcPts val="0"/>
              </a:spcAft>
              <a:buClr>
                <a:srgbClr val="00B050"/>
              </a:buClr>
              <a:buSzPct val="100000"/>
              <a:buFont typeface="Noto Sans Symbols"/>
              <a:buChar char="❖"/>
            </a:pPr>
            <a:r>
              <a:rPr lang="en-US" sz="2200">
                <a:solidFill>
                  <a:schemeClr val="dk1"/>
                </a:solidFill>
                <a:latin typeface="Bookman Old Style"/>
                <a:ea typeface="Bookman Old Style"/>
                <a:cs typeface="Bookman Old Style"/>
                <a:sym typeface="Bookman Old Style"/>
              </a:rPr>
              <a:t>Design </a:t>
            </a:r>
            <a:r>
              <a:rPr lang="en-US" sz="2200">
                <a:solidFill>
                  <a:schemeClr val="dk1"/>
                </a:solidFill>
                <a:latin typeface="Bookman Old Style"/>
                <a:ea typeface="Bookman Old Style"/>
                <a:cs typeface="Bookman Old Style"/>
                <a:sym typeface="Bookman Old Style"/>
              </a:rPr>
              <a:t>Analysis</a:t>
            </a:r>
            <a:endParaRPr sz="2200">
              <a:solidFill>
                <a:schemeClr val="dk1"/>
              </a:solidFill>
              <a:latin typeface="Bookman Old Style"/>
              <a:ea typeface="Bookman Old Style"/>
              <a:cs typeface="Bookman Old Style"/>
              <a:sym typeface="Bookman Old Style"/>
            </a:endParaRPr>
          </a:p>
          <a:p>
            <a:pPr indent="-118745" lvl="0" marL="0" rtl="0" algn="l">
              <a:lnSpc>
                <a:spcPct val="150000"/>
              </a:lnSpc>
              <a:spcBef>
                <a:spcPts val="440"/>
              </a:spcBef>
              <a:spcAft>
                <a:spcPts val="0"/>
              </a:spcAft>
              <a:buClr>
                <a:schemeClr val="dk1"/>
              </a:buClr>
              <a:buSzPct val="100000"/>
              <a:buFont typeface="Bookman Old Style"/>
              <a:buChar char="❖"/>
            </a:pPr>
            <a:r>
              <a:rPr lang="en-US" sz="2200">
                <a:solidFill>
                  <a:schemeClr val="dk1"/>
                </a:solidFill>
                <a:latin typeface="Bookman Old Style"/>
                <a:ea typeface="Bookman Old Style"/>
                <a:cs typeface="Bookman Old Style"/>
                <a:sym typeface="Bookman Old Style"/>
              </a:rPr>
              <a:t>Cost Analysis</a:t>
            </a:r>
            <a:endParaRPr sz="2200">
              <a:solidFill>
                <a:schemeClr val="dk1"/>
              </a:solidFill>
              <a:latin typeface="Bookman Old Style"/>
              <a:ea typeface="Bookman Old Style"/>
              <a:cs typeface="Bookman Old Style"/>
              <a:sym typeface="Bookman Old Style"/>
            </a:endParaRPr>
          </a:p>
          <a:p>
            <a:pPr indent="-118745" lvl="0" marL="0" rtl="0" algn="l">
              <a:lnSpc>
                <a:spcPct val="150000"/>
              </a:lnSpc>
              <a:spcBef>
                <a:spcPts val="440"/>
              </a:spcBef>
              <a:spcAft>
                <a:spcPts val="0"/>
              </a:spcAft>
              <a:buClr>
                <a:srgbClr val="00B050"/>
              </a:buClr>
              <a:buSzPct val="100000"/>
              <a:buFont typeface="Noto Sans Symbols"/>
              <a:buChar char="❖"/>
            </a:pPr>
            <a:r>
              <a:rPr lang="en-US" sz="2200">
                <a:solidFill>
                  <a:schemeClr val="dk1"/>
                </a:solidFill>
                <a:latin typeface="Bookman Old Style"/>
                <a:ea typeface="Bookman Old Style"/>
                <a:cs typeface="Bookman Old Style"/>
                <a:sym typeface="Bookman Old Style"/>
              </a:rPr>
              <a:t>Result</a:t>
            </a:r>
            <a:endParaRPr sz="2400">
              <a:solidFill>
                <a:schemeClr val="dk1"/>
              </a:solidFill>
              <a:latin typeface="Bookman Old Style"/>
              <a:ea typeface="Bookman Old Style"/>
              <a:cs typeface="Bookman Old Style"/>
              <a:sym typeface="Bookman Old Style"/>
            </a:endParaRPr>
          </a:p>
          <a:p>
            <a:pPr indent="-129540" lvl="0" marL="0" rtl="0" algn="l">
              <a:lnSpc>
                <a:spcPct val="150000"/>
              </a:lnSpc>
              <a:spcBef>
                <a:spcPts val="480"/>
              </a:spcBef>
              <a:spcAft>
                <a:spcPts val="0"/>
              </a:spcAft>
              <a:buClr>
                <a:srgbClr val="00B050"/>
              </a:buClr>
              <a:buSzPct val="100000"/>
              <a:buFont typeface="Noto Sans Symbols"/>
              <a:buChar char="❖"/>
            </a:pPr>
            <a:r>
              <a:rPr lang="en-US" sz="2400">
                <a:solidFill>
                  <a:schemeClr val="dk1"/>
                </a:solidFill>
                <a:latin typeface="Bookman Old Style"/>
                <a:ea typeface="Bookman Old Style"/>
                <a:cs typeface="Bookman Old Style"/>
                <a:sym typeface="Bookman Old Style"/>
              </a:rPr>
              <a:t>Future Scope</a:t>
            </a:r>
            <a:endParaRPr/>
          </a:p>
          <a:p>
            <a:pPr indent="-129540" lvl="0" marL="0" rtl="0" algn="l">
              <a:lnSpc>
                <a:spcPct val="150000"/>
              </a:lnSpc>
              <a:spcBef>
                <a:spcPts val="480"/>
              </a:spcBef>
              <a:spcAft>
                <a:spcPts val="0"/>
              </a:spcAft>
              <a:buClr>
                <a:srgbClr val="00B050"/>
              </a:buClr>
              <a:buSzPct val="100000"/>
              <a:buFont typeface="Noto Sans Symbols"/>
              <a:buChar char="❖"/>
            </a:pPr>
            <a:r>
              <a:rPr lang="en-US" sz="2400">
                <a:solidFill>
                  <a:schemeClr val="dk1"/>
                </a:solidFill>
                <a:latin typeface="Bookman Old Style"/>
                <a:ea typeface="Bookman Old Style"/>
                <a:cs typeface="Bookman Old Style"/>
                <a:sym typeface="Bookman Old Style"/>
              </a:rPr>
              <a:t>References</a:t>
            </a:r>
            <a:endParaRPr sz="2400">
              <a:solidFill>
                <a:schemeClr val="dk1"/>
              </a:solidFill>
              <a:latin typeface="Bookman Old Style"/>
              <a:ea typeface="Bookman Old Style"/>
              <a:cs typeface="Bookman Old Style"/>
              <a:sym typeface="Bookman Old Style"/>
            </a:endParaRPr>
          </a:p>
          <a:p>
            <a:pPr indent="0" lvl="0" marL="0" rtl="0" algn="l">
              <a:lnSpc>
                <a:spcPct val="150000"/>
              </a:lnSpc>
              <a:spcBef>
                <a:spcPts val="440"/>
              </a:spcBef>
              <a:spcAft>
                <a:spcPts val="0"/>
              </a:spcAft>
              <a:buClr>
                <a:srgbClr val="00B050"/>
              </a:buClr>
              <a:buSzPct val="100000"/>
              <a:buFont typeface="Noto Sans Symbols"/>
              <a:buNone/>
            </a:pPr>
            <a:r>
              <a:t/>
            </a:r>
            <a:endParaRPr sz="2200">
              <a:solidFill>
                <a:schemeClr val="dk1"/>
              </a:solidFill>
              <a:latin typeface="Bookman Old Style"/>
              <a:ea typeface="Bookman Old Style"/>
              <a:cs typeface="Bookman Old Style"/>
              <a:sym typeface="Bookman Old Style"/>
            </a:endParaRPr>
          </a:p>
        </p:txBody>
      </p:sp>
      <p:sp>
        <p:nvSpPr>
          <p:cNvPr id="95" name="Google Shape;95;p2"/>
          <p:cNvSpPr txBox="1"/>
          <p:nvPr>
            <p:ph type="ctrTitle"/>
          </p:nvPr>
        </p:nvSpPr>
        <p:spPr>
          <a:xfrm>
            <a:off x="1676400" y="76200"/>
            <a:ext cx="7239000" cy="990600"/>
          </a:xfrm>
          <a:prstGeom prst="rect">
            <a:avLst/>
          </a:prstGeom>
          <a:solidFill>
            <a:srgbClr val="009900"/>
          </a:solidFill>
          <a:ln cap="flat" cmpd="sng" w="9525">
            <a:solidFill>
              <a:srgbClr val="00B05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OUTLINE OF PRESENTATION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ctrTitle"/>
          </p:nvPr>
        </p:nvSpPr>
        <p:spPr>
          <a:xfrm>
            <a:off x="1752600" y="76200"/>
            <a:ext cx="7162800" cy="9906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Abstract</a:t>
            </a:r>
            <a:endParaRPr/>
          </a:p>
        </p:txBody>
      </p:sp>
      <p:sp>
        <p:nvSpPr>
          <p:cNvPr id="101" name="Google Shape;101;p3"/>
          <p:cNvSpPr txBox="1"/>
          <p:nvPr>
            <p:ph idx="1" type="subTitle"/>
          </p:nvPr>
        </p:nvSpPr>
        <p:spPr>
          <a:xfrm>
            <a:off x="457200" y="1219200"/>
            <a:ext cx="8458200" cy="49530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2200"/>
              <a:buNone/>
            </a:pPr>
            <a:r>
              <a:rPr lang="en-US" sz="1800">
                <a:solidFill>
                  <a:schemeClr val="dk1"/>
                </a:solidFill>
                <a:latin typeface="Bookman Old Style"/>
                <a:ea typeface="Bookman Old Style"/>
                <a:cs typeface="Bookman Old Style"/>
                <a:sym typeface="Bookman Old Style"/>
              </a:rPr>
              <a:t>The problem we have identified is in the agriculture sector. For the farmers to sell the cotton and Mirchi in the government markets, cotton and Mirchi must be packed tightly in the gunny bags. The process of  p acking Cotton and Mirchi in gunny bags is labor intensive, time taking and costly. Our solution is a semi-automated machine which produces a smaller shape and size packages, that reduces the cost and time, and makes it less labor intensive and also makes the transportation more economical by stacking multiple packages on a truck. The machine is powered by using the hydraulic pump of the tractor. The running cost of the Machine is 200 per hour. The estimated cost of the machine is 25000, which is affordable by the farmers. The machine uses hydraulic cylinders to compress the cotton and mirchi, and then packed into the bag. </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ctrTitle"/>
          </p:nvPr>
        </p:nvSpPr>
        <p:spPr>
          <a:xfrm>
            <a:off x="1676400" y="0"/>
            <a:ext cx="7162800" cy="9906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Introduction</a:t>
            </a:r>
            <a:endParaRPr/>
          </a:p>
        </p:txBody>
      </p:sp>
      <p:sp>
        <p:nvSpPr>
          <p:cNvPr id="107" name="Google Shape;107;p4"/>
          <p:cNvSpPr txBox="1"/>
          <p:nvPr>
            <p:ph idx="1" type="subTitle"/>
          </p:nvPr>
        </p:nvSpPr>
        <p:spPr>
          <a:xfrm>
            <a:off x="457200" y="1219200"/>
            <a:ext cx="8458200" cy="49530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2200"/>
              <a:buNone/>
            </a:pPr>
            <a:r>
              <a:rPr lang="en-US" sz="1800">
                <a:solidFill>
                  <a:schemeClr val="dk1"/>
                </a:solidFill>
                <a:latin typeface="Bookman Old Style"/>
                <a:ea typeface="Bookman Old Style"/>
                <a:cs typeface="Bookman Old Style"/>
                <a:sym typeface="Bookman Old Style"/>
              </a:rPr>
              <a:t>The objective of this project is to find a solution to the existing problem in the agriculture sector which is making it difficult for the farmers to attain profits. The problem we have identified is the painful and inefficient process of packing cotton and mirchi in the gunny bags by the farmers. The motivation for doing this project is the fact that the process of p- acking cotton and Mirchi into gunny bags is costly, time taking and a p hysically painful process. The process is easily automatable. From the survey it is observed that the cost of packing Mirchi of 25 tons is 7500 and time taken is 7 hours. And the process causes a lot of physical pain and burning sensation. By the presented solution the time is reduced to 1 hour, the cost is reduced to 3500, and the physical pain is reduced too. This increases the income to the farmer and makes cultivating the cotton and mirchi easy for the farmers.</a:t>
            </a:r>
            <a:endParaRPr sz="18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156b0165d7_0_5"/>
          <p:cNvSpPr txBox="1"/>
          <p:nvPr>
            <p:ph type="ctrTitle"/>
          </p:nvPr>
        </p:nvSpPr>
        <p:spPr>
          <a:xfrm>
            <a:off x="1676400" y="0"/>
            <a:ext cx="7162800" cy="990600"/>
          </a:xfrm>
          <a:prstGeom prst="rect">
            <a:avLst/>
          </a:prstGeom>
          <a:solidFill>
            <a:srgbClr val="009900"/>
          </a:solidFill>
          <a:ln>
            <a:noFill/>
          </a:ln>
          <a:effectLst>
            <a:outerShdw blurRad="40000" rotWithShape="0" dir="5400000" dist="20000">
              <a:srgbClr val="000000">
                <a:alpha val="3765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Introduction</a:t>
            </a:r>
            <a:endParaRPr/>
          </a:p>
        </p:txBody>
      </p:sp>
      <p:sp>
        <p:nvSpPr>
          <p:cNvPr id="113" name="Google Shape;113;g1156b0165d7_0_5"/>
          <p:cNvSpPr txBox="1"/>
          <p:nvPr>
            <p:ph idx="1" type="subTitle"/>
          </p:nvPr>
        </p:nvSpPr>
        <p:spPr>
          <a:xfrm>
            <a:off x="457200" y="1219200"/>
            <a:ext cx="8458200" cy="49530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2200"/>
              <a:buNone/>
            </a:pPr>
            <a:r>
              <a:rPr b="1" lang="en-US" sz="1800">
                <a:solidFill>
                  <a:schemeClr val="dk1"/>
                </a:solidFill>
                <a:latin typeface="Bookman Old Style"/>
                <a:ea typeface="Bookman Old Style"/>
                <a:cs typeface="Bookman Old Style"/>
                <a:sym typeface="Bookman Old Style"/>
              </a:rPr>
              <a:t>1.5 Pain Points</a:t>
            </a:r>
            <a:r>
              <a:rPr lang="en-US" sz="1800">
                <a:solidFill>
                  <a:schemeClr val="dk1"/>
                </a:solidFill>
                <a:latin typeface="Bookman Old Style"/>
                <a:ea typeface="Bookman Old Style"/>
                <a:cs typeface="Bookman Old Style"/>
                <a:sym typeface="Bookman Old Style"/>
              </a:rPr>
              <a:t> </a:t>
            </a:r>
            <a:endParaRPr sz="18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Clr>
                <a:srgbClr val="888888"/>
              </a:buClr>
              <a:buSzPts val="2200"/>
              <a:buNone/>
            </a:pPr>
            <a:r>
              <a:rPr lang="en-US" sz="1800">
                <a:solidFill>
                  <a:schemeClr val="dk1"/>
                </a:solidFill>
                <a:latin typeface="Bookman Old Style"/>
                <a:ea typeface="Bookman Old Style"/>
                <a:cs typeface="Bookman Old Style"/>
                <a:sym typeface="Bookman Old Style"/>
              </a:rPr>
              <a:t>1. Burning sensation on hands, legs, and nose. </a:t>
            </a:r>
            <a:endParaRPr sz="18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Clr>
                <a:srgbClr val="888888"/>
              </a:buClr>
              <a:buSzPts val="2200"/>
              <a:buNone/>
            </a:pPr>
            <a:r>
              <a:rPr lang="en-US" sz="1800">
                <a:solidFill>
                  <a:schemeClr val="dk1"/>
                </a:solidFill>
                <a:latin typeface="Bookman Old Style"/>
                <a:ea typeface="Bookman Old Style"/>
                <a:cs typeface="Bookman Old Style"/>
                <a:sym typeface="Bookman Old Style"/>
              </a:rPr>
              <a:t>2. Body pains. 3. Shortage of labor. </a:t>
            </a:r>
            <a:endParaRPr sz="18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Clr>
                <a:srgbClr val="888888"/>
              </a:buClr>
              <a:buSzPts val="2200"/>
              <a:buNone/>
            </a:pPr>
            <a:r>
              <a:rPr lang="en-US" sz="1800">
                <a:solidFill>
                  <a:schemeClr val="dk1"/>
                </a:solidFill>
                <a:latin typeface="Bookman Old Style"/>
                <a:ea typeface="Bookman Old Style"/>
                <a:cs typeface="Bookman Old Style"/>
                <a:sym typeface="Bookman Old Style"/>
              </a:rPr>
              <a:t>4. High Transportation and storage Costs. </a:t>
            </a:r>
            <a:endParaRPr sz="18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Clr>
                <a:srgbClr val="888888"/>
              </a:buClr>
              <a:buSzPts val="2200"/>
              <a:buNone/>
            </a:pPr>
            <a:r>
              <a:rPr lang="en-US" sz="1800">
                <a:solidFill>
                  <a:schemeClr val="dk1"/>
                </a:solidFill>
                <a:latin typeface="Bookman Old Style"/>
                <a:ea typeface="Bookman Old Style"/>
                <a:cs typeface="Bookman Old Style"/>
                <a:sym typeface="Bookman Old Style"/>
              </a:rPr>
              <a:t>5. Time taking</a:t>
            </a:r>
            <a:endParaRPr sz="1800">
              <a:solidFill>
                <a:schemeClr val="dk1"/>
              </a:solidFill>
              <a:latin typeface="Bookman Old Style"/>
              <a:ea typeface="Bookman Old Style"/>
              <a:cs typeface="Bookman Old Style"/>
              <a:sym typeface="Bookman Old Style"/>
            </a:endParaRPr>
          </a:p>
        </p:txBody>
      </p:sp>
      <p:pic>
        <p:nvPicPr>
          <p:cNvPr id="114" name="Google Shape;114;g1156b0165d7_0_5"/>
          <p:cNvPicPr preferRelativeResize="0"/>
          <p:nvPr/>
        </p:nvPicPr>
        <p:blipFill rotWithShape="1">
          <a:blip r:embed="rId3">
            <a:alphaModFix/>
          </a:blip>
          <a:srcRect b="0" l="10642" r="0" t="0"/>
          <a:stretch/>
        </p:blipFill>
        <p:spPr>
          <a:xfrm>
            <a:off x="5030275" y="3503325"/>
            <a:ext cx="3808924" cy="2001350"/>
          </a:xfrm>
          <a:prstGeom prst="rect">
            <a:avLst/>
          </a:prstGeom>
          <a:noFill/>
          <a:ln>
            <a:noFill/>
          </a:ln>
        </p:spPr>
      </p:pic>
      <p:pic>
        <p:nvPicPr>
          <p:cNvPr id="115" name="Google Shape;115;g1156b0165d7_0_5"/>
          <p:cNvPicPr preferRelativeResize="0"/>
          <p:nvPr/>
        </p:nvPicPr>
        <p:blipFill rotWithShape="1">
          <a:blip r:embed="rId4">
            <a:alphaModFix/>
          </a:blip>
          <a:srcRect b="1823" l="0" r="0" t="16389"/>
          <a:stretch/>
        </p:blipFill>
        <p:spPr>
          <a:xfrm>
            <a:off x="630775" y="3503325"/>
            <a:ext cx="4078430" cy="2001350"/>
          </a:xfrm>
          <a:prstGeom prst="rect">
            <a:avLst/>
          </a:prstGeom>
          <a:noFill/>
          <a:ln>
            <a:noFill/>
          </a:ln>
        </p:spPr>
      </p:pic>
      <p:sp>
        <p:nvSpPr>
          <p:cNvPr id="116" name="Google Shape;116;g1156b0165d7_0_5"/>
          <p:cNvSpPr txBox="1"/>
          <p:nvPr/>
        </p:nvSpPr>
        <p:spPr>
          <a:xfrm>
            <a:off x="1169988" y="570255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50">
                <a:solidFill>
                  <a:srgbClr val="5F6368"/>
                </a:solidFill>
                <a:highlight>
                  <a:srgbClr val="FFFFFF"/>
                </a:highlight>
              </a:rPr>
              <a:t>Mirchi </a:t>
            </a:r>
            <a:r>
              <a:rPr b="1" lang="en-US" sz="1050">
                <a:solidFill>
                  <a:srgbClr val="5F6368"/>
                </a:solidFill>
                <a:highlight>
                  <a:srgbClr val="FFFFFF"/>
                </a:highlight>
              </a:rPr>
              <a:t>Market Yard</a:t>
            </a:r>
            <a:endParaRPr/>
          </a:p>
        </p:txBody>
      </p:sp>
      <p:sp>
        <p:nvSpPr>
          <p:cNvPr id="117" name="Google Shape;117;g1156b0165d7_0_5"/>
          <p:cNvSpPr txBox="1"/>
          <p:nvPr/>
        </p:nvSpPr>
        <p:spPr>
          <a:xfrm>
            <a:off x="5434738" y="5702550"/>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50">
                <a:solidFill>
                  <a:srgbClr val="5F6368"/>
                </a:solidFill>
                <a:highlight>
                  <a:srgbClr val="FFFFFF"/>
                </a:highlight>
              </a:rPr>
              <a:t>Cotton </a:t>
            </a:r>
            <a:r>
              <a:rPr b="1" lang="en-US" sz="1050">
                <a:solidFill>
                  <a:srgbClr val="5F6368"/>
                </a:solidFill>
                <a:highlight>
                  <a:srgbClr val="FFFFFF"/>
                </a:highlight>
              </a:rPr>
              <a:t>Market Yard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ctrTitle"/>
          </p:nvPr>
        </p:nvSpPr>
        <p:spPr>
          <a:xfrm>
            <a:off x="1752600" y="76200"/>
            <a:ext cx="7162800" cy="9906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Literature Review</a:t>
            </a:r>
            <a:endParaRPr/>
          </a:p>
        </p:txBody>
      </p:sp>
      <p:sp>
        <p:nvSpPr>
          <p:cNvPr id="123" name="Google Shape;123;p5"/>
          <p:cNvSpPr txBox="1"/>
          <p:nvPr>
            <p:ph idx="1" type="subTitle"/>
          </p:nvPr>
        </p:nvSpPr>
        <p:spPr>
          <a:xfrm>
            <a:off x="457200" y="1219200"/>
            <a:ext cx="8458200" cy="49530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280"/>
              </a:spcBef>
              <a:spcAft>
                <a:spcPts val="0"/>
              </a:spcAft>
              <a:buNone/>
            </a:pPr>
            <a:r>
              <a:rPr lang="en-US" sz="1400">
                <a:solidFill>
                  <a:schemeClr val="dk1"/>
                </a:solidFill>
                <a:latin typeface="Times New Roman"/>
                <a:ea typeface="Times New Roman"/>
                <a:cs typeface="Times New Roman"/>
                <a:sym typeface="Times New Roman"/>
              </a:rPr>
              <a:t>A. G. Naik, et.al[1] - They have done research on the FEA implementation in analysis and optimization of top and bottom frame for hydraulic cotton lint baling press where from this paper we have learnt about FEA implementation for analysis and optimization of top and bottom frame for hydraulic cotton lint baling press. And ensured manufacturability is structurally optimized</a:t>
            </a:r>
            <a:endParaRPr sz="1400">
              <a:solidFill>
                <a:schemeClr val="dk1"/>
              </a:solidFill>
              <a:latin typeface="Times New Roman"/>
              <a:ea typeface="Times New Roman"/>
              <a:cs typeface="Times New Roman"/>
              <a:sym typeface="Times New Roman"/>
            </a:endParaRPr>
          </a:p>
          <a:p>
            <a:pPr indent="0" lvl="0" marL="0" rtl="0" algn="l">
              <a:spcBef>
                <a:spcPts val="28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280"/>
              </a:spcBef>
              <a:spcAft>
                <a:spcPts val="0"/>
              </a:spcAft>
              <a:buNone/>
            </a:pPr>
            <a:r>
              <a:rPr lang="en-US" sz="1400">
                <a:solidFill>
                  <a:schemeClr val="dk1"/>
                </a:solidFill>
                <a:latin typeface="Times New Roman"/>
                <a:ea typeface="Times New Roman"/>
                <a:cs typeface="Times New Roman"/>
                <a:sym typeface="Times New Roman"/>
              </a:rPr>
              <a:t>Luigi Solazzi, et.al[2]– He clearly explained that the telescopic hydraulic cylinder is made up of composite material instead of steel geometry of the cylinder, and stress analysis at different positions of composite telescopic hydraulic cylinder and buckling analysis</a:t>
            </a:r>
            <a:endParaRPr sz="1400">
              <a:solidFill>
                <a:schemeClr val="dk1"/>
              </a:solidFill>
              <a:latin typeface="Times New Roman"/>
              <a:ea typeface="Times New Roman"/>
              <a:cs typeface="Times New Roman"/>
              <a:sym typeface="Times New Roman"/>
            </a:endParaRPr>
          </a:p>
          <a:p>
            <a:pPr indent="0" lvl="0" marL="0" rtl="0" algn="l">
              <a:spcBef>
                <a:spcPts val="240"/>
              </a:spcBef>
              <a:spcAft>
                <a:spcPts val="0"/>
              </a:spcAft>
              <a:buClr>
                <a:srgbClr val="888888"/>
              </a:buClr>
              <a:buSzPts val="1200"/>
              <a:buNone/>
            </a:pPr>
            <a:r>
              <a:t/>
            </a:r>
            <a:endParaRPr sz="1400">
              <a:latin typeface="Times New Roman"/>
              <a:ea typeface="Times New Roman"/>
              <a:cs typeface="Times New Roman"/>
              <a:sym typeface="Times New Roman"/>
            </a:endParaRPr>
          </a:p>
          <a:p>
            <a:pPr indent="0" lvl="0" marL="0" rtl="0" algn="l">
              <a:spcBef>
                <a:spcPts val="240"/>
              </a:spcBef>
              <a:spcAft>
                <a:spcPts val="0"/>
              </a:spcAft>
              <a:buClr>
                <a:srgbClr val="888888"/>
              </a:buClr>
              <a:buSzPts val="1200"/>
              <a:buNone/>
            </a:pPr>
            <a:r>
              <a:rPr lang="en-US" sz="1400">
                <a:solidFill>
                  <a:schemeClr val="dk1"/>
                </a:solidFill>
                <a:latin typeface="Times New Roman"/>
                <a:ea typeface="Times New Roman"/>
                <a:cs typeface="Times New Roman"/>
                <a:sym typeface="Times New Roman"/>
              </a:rPr>
              <a:t>S Baragetti,et.al[6]-This paper analyses the bending behavior of hydraulic piston-type actuators using analytical models, able to take into account friction, rectilinear imperfections and the actual geometric configuration of piston-type actuators. The reliability of these analytical models was confirmed by means of experimental tests carried out on full-scale equipment.</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Design </a:t>
            </a:r>
            <a:endParaRPr/>
          </a:p>
        </p:txBody>
      </p:sp>
      <p:sp>
        <p:nvSpPr>
          <p:cNvPr id="129" name="Google Shape;129;p10"/>
          <p:cNvSpPr txBox="1"/>
          <p:nvPr>
            <p:ph idx="1" type="subTitle"/>
          </p:nvPr>
        </p:nvSpPr>
        <p:spPr>
          <a:xfrm>
            <a:off x="45720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200000"/>
              </a:lnSpc>
              <a:spcBef>
                <a:spcPts val="0"/>
              </a:spcBef>
              <a:spcAft>
                <a:spcPts val="0"/>
              </a:spcAft>
              <a:buClr>
                <a:schemeClr val="dk1"/>
              </a:buClr>
              <a:buSzPts val="1600"/>
              <a:buNone/>
            </a:pPr>
            <a:r>
              <a:rPr lang="en-US" sz="1800">
                <a:solidFill>
                  <a:schemeClr val="dk1"/>
                </a:solidFill>
                <a:latin typeface="Bookman Old Style"/>
                <a:ea typeface="Bookman Old Style"/>
                <a:cs typeface="Bookman Old Style"/>
                <a:sym typeface="Bookman Old Style"/>
              </a:rPr>
              <a:t>Design C</a:t>
            </a:r>
            <a:r>
              <a:rPr lang="en-US" sz="1800">
                <a:solidFill>
                  <a:schemeClr val="dk1"/>
                </a:solidFill>
                <a:latin typeface="Bookman Old Style"/>
                <a:ea typeface="Bookman Old Style"/>
                <a:cs typeface="Bookman Old Style"/>
                <a:sym typeface="Bookman Old Style"/>
              </a:rPr>
              <a:t>onsiderations</a:t>
            </a:r>
            <a:endParaRPr sz="1800">
              <a:solidFill>
                <a:schemeClr val="dk1"/>
              </a:solidFill>
              <a:latin typeface="Bookman Old Style"/>
              <a:ea typeface="Bookman Old Style"/>
              <a:cs typeface="Bookman Old Style"/>
              <a:sym typeface="Bookman Old Style"/>
            </a:endParaRPr>
          </a:p>
          <a:p>
            <a:pPr indent="0" lvl="0" marL="0" rtl="0" algn="just">
              <a:lnSpc>
                <a:spcPct val="200000"/>
              </a:lnSpc>
              <a:spcBef>
                <a:spcPts val="0"/>
              </a:spcBef>
              <a:spcAft>
                <a:spcPts val="0"/>
              </a:spcAft>
              <a:buClr>
                <a:schemeClr val="dk1"/>
              </a:buClr>
              <a:buSzPts val="1600"/>
              <a:buNone/>
            </a:pPr>
            <a:r>
              <a:rPr lang="en-US" sz="1600">
                <a:solidFill>
                  <a:schemeClr val="dk1"/>
                </a:solidFill>
                <a:latin typeface="Times New Roman"/>
                <a:ea typeface="Times New Roman"/>
                <a:cs typeface="Times New Roman"/>
                <a:sym typeface="Times New Roman"/>
              </a:rPr>
              <a:t>The following are the design requirements of the solutions, so that the present solution meets the requirements of farmers. </a:t>
            </a:r>
            <a:endParaRPr sz="16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1"/>
              </a:buClr>
              <a:buSzPts val="1600"/>
              <a:buNone/>
            </a:pPr>
            <a:r>
              <a:rPr lang="en-US" sz="1600">
                <a:solidFill>
                  <a:schemeClr val="dk1"/>
                </a:solidFill>
                <a:latin typeface="Times New Roman"/>
                <a:ea typeface="Times New Roman"/>
                <a:cs typeface="Times New Roman"/>
                <a:sym typeface="Times New Roman"/>
              </a:rPr>
              <a:t>1. It has to be economically viable for the framer to use. </a:t>
            </a:r>
            <a:endParaRPr sz="16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1"/>
              </a:buClr>
              <a:buSzPts val="1600"/>
              <a:buNone/>
            </a:pPr>
            <a:r>
              <a:rPr lang="en-US" sz="1600">
                <a:solidFill>
                  <a:schemeClr val="dk1"/>
                </a:solidFill>
                <a:latin typeface="Times New Roman"/>
                <a:ea typeface="Times New Roman"/>
                <a:cs typeface="Times New Roman"/>
                <a:sym typeface="Times New Roman"/>
              </a:rPr>
              <a:t>2. As most of the agriculture machines are powered and carried by tractor. So, the present solution has to work and be carried by the tractor. </a:t>
            </a:r>
            <a:endParaRPr sz="1600">
              <a:solidFill>
                <a:schemeClr val="dk1"/>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1"/>
              </a:buClr>
              <a:buSzPts val="1600"/>
              <a:buNone/>
            </a:pPr>
            <a:r>
              <a:rPr lang="en-US" sz="1600">
                <a:solidFill>
                  <a:schemeClr val="dk1"/>
                </a:solidFill>
                <a:latin typeface="Times New Roman"/>
                <a:ea typeface="Times New Roman"/>
                <a:cs typeface="Times New Roman"/>
                <a:sym typeface="Times New Roman"/>
              </a:rPr>
              <a:t>3. It has to automate the harder compression process.</a:t>
            </a:r>
            <a:endParaRPr>
              <a:latin typeface="Times New Roman"/>
              <a:ea typeface="Times New Roman"/>
              <a:cs typeface="Times New Roman"/>
              <a:sym typeface="Times New Roman"/>
            </a:endParaRPr>
          </a:p>
          <a:p>
            <a:pPr indent="0" lvl="0" marL="0" rtl="0" algn="l">
              <a:lnSpc>
                <a:spcPct val="200000"/>
              </a:lnSpc>
              <a:spcBef>
                <a:spcPts val="320"/>
              </a:spcBef>
              <a:spcAft>
                <a:spcPts val="0"/>
              </a:spcAft>
              <a:buClr>
                <a:srgbClr val="888888"/>
              </a:buClr>
              <a:buSzPts val="1600"/>
              <a:buNone/>
            </a:pPr>
            <a:r>
              <a:t/>
            </a:r>
            <a:endParaRPr sz="1600">
              <a:solidFill>
                <a:schemeClr val="dk1"/>
              </a:solidFill>
            </a:endParaRPr>
          </a:p>
          <a:p>
            <a:pPr indent="0" lvl="0" marL="0" rtl="0" algn="l">
              <a:spcBef>
                <a:spcPts val="360"/>
              </a:spcBef>
              <a:spcAft>
                <a:spcPts val="0"/>
              </a:spcAft>
              <a:buClr>
                <a:srgbClr val="888888"/>
              </a:buClr>
              <a:buSzPts val="18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Design</a:t>
            </a:r>
            <a:endParaRPr/>
          </a:p>
        </p:txBody>
      </p:sp>
      <p:sp>
        <p:nvSpPr>
          <p:cNvPr id="135" name="Google Shape;135;p11"/>
          <p:cNvSpPr txBox="1"/>
          <p:nvPr>
            <p:ph idx="1" type="subTitle"/>
          </p:nvPr>
        </p:nvSpPr>
        <p:spPr>
          <a:xfrm>
            <a:off x="45720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600">
                <a:solidFill>
                  <a:srgbClr val="080808"/>
                </a:solidFill>
                <a:latin typeface="Times New Roman"/>
                <a:ea typeface="Times New Roman"/>
                <a:cs typeface="Times New Roman"/>
                <a:sym typeface="Times New Roman"/>
              </a:rPr>
              <a:t>Model-1 </a:t>
            </a:r>
            <a:endParaRPr b="1" sz="1600">
              <a:solidFill>
                <a:srgbClr val="08080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Problems with this design model are as follows</a:t>
            </a:r>
            <a:endParaRPr sz="1400">
              <a:solidFill>
                <a:srgbClr val="080808"/>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None/>
            </a:pPr>
            <a:r>
              <a:rPr lang="en-US" sz="1400">
                <a:solidFill>
                  <a:srgbClr val="080808"/>
                </a:solidFill>
                <a:latin typeface="Times New Roman"/>
                <a:ea typeface="Times New Roman"/>
                <a:cs typeface="Times New Roman"/>
                <a:sym typeface="Times New Roman"/>
              </a:rPr>
              <a:t>1.</a:t>
            </a:r>
            <a:r>
              <a:rPr lang="en-US" sz="700">
                <a:solidFill>
                  <a:srgbClr val="080808"/>
                </a:solidFill>
                <a:latin typeface="Times New Roman"/>
                <a:ea typeface="Times New Roman"/>
                <a:cs typeface="Times New Roman"/>
                <a:sym typeface="Times New Roman"/>
              </a:rPr>
              <a:t>     </a:t>
            </a:r>
            <a:r>
              <a:rPr lang="en-US" sz="1400">
                <a:solidFill>
                  <a:srgbClr val="080808"/>
                </a:solidFill>
                <a:latin typeface="Times New Roman"/>
                <a:ea typeface="Times New Roman"/>
                <a:cs typeface="Times New Roman"/>
                <a:sym typeface="Times New Roman"/>
              </a:rPr>
              <a:t>Length of the piston required is high.</a:t>
            </a:r>
            <a:endParaRPr sz="1400">
              <a:solidFill>
                <a:srgbClr val="080808"/>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None/>
            </a:pPr>
            <a:r>
              <a:rPr lang="en-US" sz="1400">
                <a:solidFill>
                  <a:srgbClr val="080808"/>
                </a:solidFill>
                <a:latin typeface="Times New Roman"/>
                <a:ea typeface="Times New Roman"/>
                <a:cs typeface="Times New Roman"/>
                <a:sym typeface="Times New Roman"/>
              </a:rPr>
              <a:t>2.</a:t>
            </a:r>
            <a:r>
              <a:rPr lang="en-US" sz="700">
                <a:solidFill>
                  <a:srgbClr val="080808"/>
                </a:solidFill>
                <a:latin typeface="Times New Roman"/>
                <a:ea typeface="Times New Roman"/>
                <a:cs typeface="Times New Roman"/>
                <a:sym typeface="Times New Roman"/>
              </a:rPr>
              <a:t>    </a:t>
            </a:r>
            <a:r>
              <a:rPr lang="en-US" sz="1400">
                <a:solidFill>
                  <a:srgbClr val="080808"/>
                </a:solidFill>
                <a:latin typeface="Times New Roman"/>
                <a:ea typeface="Times New Roman"/>
                <a:cs typeface="Times New Roman"/>
                <a:sym typeface="Times New Roman"/>
              </a:rPr>
              <a:t>Door mechanism is complex.</a:t>
            </a:r>
            <a:endParaRPr sz="1400">
              <a:solidFill>
                <a:srgbClr val="080808"/>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3.  Commonly used gunny bags can’t be used while using this machine</a:t>
            </a:r>
            <a:endParaRPr sz="1400">
              <a:solidFill>
                <a:srgbClr val="080808"/>
              </a:solidFill>
              <a:latin typeface="Times New Roman"/>
              <a:ea typeface="Times New Roman"/>
              <a:cs typeface="Times New Roman"/>
              <a:sym typeface="Times New Roman"/>
            </a:endParaRPr>
          </a:p>
        </p:txBody>
      </p:sp>
      <p:pic>
        <p:nvPicPr>
          <p:cNvPr id="136" name="Google Shape;136;p11"/>
          <p:cNvPicPr preferRelativeResize="0"/>
          <p:nvPr/>
        </p:nvPicPr>
        <p:blipFill>
          <a:blip r:embed="rId3">
            <a:alphaModFix/>
          </a:blip>
          <a:stretch>
            <a:fillRect/>
          </a:stretch>
        </p:blipFill>
        <p:spPr>
          <a:xfrm>
            <a:off x="4743375" y="3030725"/>
            <a:ext cx="4172025" cy="30652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ctrTitle"/>
          </p:nvPr>
        </p:nvSpPr>
        <p:spPr>
          <a:xfrm>
            <a:off x="1524000" y="152400"/>
            <a:ext cx="7391400" cy="1066800"/>
          </a:xfrm>
          <a:prstGeom prst="rect">
            <a:avLst/>
          </a:prstGeom>
          <a:solidFill>
            <a:srgbClr val="0099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FFFF00"/>
              </a:buClr>
              <a:buSzPts val="2800"/>
              <a:buFont typeface="Bookman Old Style"/>
              <a:buNone/>
            </a:pPr>
            <a:r>
              <a:rPr b="1" lang="en-US" sz="2800">
                <a:solidFill>
                  <a:srgbClr val="FFFF00"/>
                </a:solidFill>
                <a:latin typeface="Bookman Old Style"/>
                <a:ea typeface="Bookman Old Style"/>
                <a:cs typeface="Bookman Old Style"/>
                <a:sym typeface="Bookman Old Style"/>
              </a:rPr>
              <a:t>Design</a:t>
            </a:r>
            <a:endParaRPr/>
          </a:p>
        </p:txBody>
      </p:sp>
      <p:sp>
        <p:nvSpPr>
          <p:cNvPr id="142" name="Google Shape;142;p12"/>
          <p:cNvSpPr txBox="1"/>
          <p:nvPr>
            <p:ph idx="1" type="subTitle"/>
          </p:nvPr>
        </p:nvSpPr>
        <p:spPr>
          <a:xfrm>
            <a:off x="457200" y="1371600"/>
            <a:ext cx="8458200" cy="4724400"/>
          </a:xfrm>
          <a:prstGeom prst="rect">
            <a:avLst/>
          </a:prstGeom>
          <a:solidFill>
            <a:schemeClr val="lt1"/>
          </a:solidFill>
          <a:ln cap="flat" cmpd="sng" w="25400">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600">
                <a:solidFill>
                  <a:srgbClr val="080808"/>
                </a:solidFill>
                <a:latin typeface="Times New Roman"/>
                <a:ea typeface="Times New Roman"/>
                <a:cs typeface="Times New Roman"/>
                <a:sym typeface="Times New Roman"/>
              </a:rPr>
              <a:t>Model-2</a:t>
            </a:r>
            <a:endParaRPr b="1" sz="1600">
              <a:solidFill>
                <a:srgbClr val="08080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Problem with this design model are as follows</a:t>
            </a:r>
            <a:endParaRPr sz="1400">
              <a:solidFill>
                <a:srgbClr val="080808"/>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1.</a:t>
            </a:r>
            <a:r>
              <a:rPr lang="en-US" sz="700">
                <a:solidFill>
                  <a:srgbClr val="080808"/>
                </a:solidFill>
                <a:latin typeface="Times New Roman"/>
                <a:ea typeface="Times New Roman"/>
                <a:cs typeface="Times New Roman"/>
                <a:sym typeface="Times New Roman"/>
              </a:rPr>
              <a:t>     </a:t>
            </a:r>
            <a:r>
              <a:rPr lang="en-US" sz="1400">
                <a:solidFill>
                  <a:srgbClr val="080808"/>
                </a:solidFill>
                <a:latin typeface="Times New Roman"/>
                <a:ea typeface="Times New Roman"/>
                <a:cs typeface="Times New Roman"/>
                <a:sym typeface="Times New Roman"/>
              </a:rPr>
              <a:t>Length of the piston required is high.</a:t>
            </a:r>
            <a:endParaRPr sz="1400">
              <a:solidFill>
                <a:srgbClr val="080808"/>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1100"/>
              <a:buFont typeface="Arial"/>
              <a:buNone/>
            </a:pPr>
            <a:r>
              <a:rPr lang="en-US" sz="1400">
                <a:solidFill>
                  <a:srgbClr val="080808"/>
                </a:solidFill>
                <a:latin typeface="Times New Roman"/>
                <a:ea typeface="Times New Roman"/>
                <a:cs typeface="Times New Roman"/>
                <a:sym typeface="Times New Roman"/>
              </a:rPr>
              <a:t>2.</a:t>
            </a:r>
            <a:r>
              <a:rPr lang="en-US" sz="700">
                <a:solidFill>
                  <a:srgbClr val="080808"/>
                </a:solidFill>
                <a:latin typeface="Times New Roman"/>
                <a:ea typeface="Times New Roman"/>
                <a:cs typeface="Times New Roman"/>
                <a:sym typeface="Times New Roman"/>
              </a:rPr>
              <a:t>     </a:t>
            </a:r>
            <a:r>
              <a:rPr lang="en-US" sz="1400">
                <a:solidFill>
                  <a:srgbClr val="080808"/>
                </a:solidFill>
                <a:latin typeface="Times New Roman"/>
                <a:ea typeface="Times New Roman"/>
                <a:cs typeface="Times New Roman"/>
                <a:sym typeface="Times New Roman"/>
              </a:rPr>
              <a:t>Door mechanism is complex.</a:t>
            </a:r>
            <a:endParaRPr sz="1400">
              <a:solidFill>
                <a:srgbClr val="080808"/>
              </a:solidFill>
              <a:latin typeface="Times New Roman"/>
              <a:ea typeface="Times New Roman"/>
              <a:cs typeface="Times New Roman"/>
              <a:sym typeface="Times New Roman"/>
            </a:endParaRPr>
          </a:p>
        </p:txBody>
      </p:sp>
      <p:pic>
        <p:nvPicPr>
          <p:cNvPr id="143" name="Google Shape;143;p12"/>
          <p:cNvPicPr preferRelativeResize="0"/>
          <p:nvPr/>
        </p:nvPicPr>
        <p:blipFill>
          <a:blip r:embed="rId3">
            <a:alphaModFix/>
          </a:blip>
          <a:stretch>
            <a:fillRect/>
          </a:stretch>
        </p:blipFill>
        <p:spPr>
          <a:xfrm>
            <a:off x="4467225" y="3373825"/>
            <a:ext cx="4448175" cy="27221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student</dc:creator>
</cp:coreProperties>
</file>