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gGvVlYC/pRba49iVNF3Vo4YuIV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04ED82-8AB2-4813-94F5-088713139F19}">
  <a:tblStyle styleId="{8D04ED82-8AB2-4813-94F5-088713139F1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b6c5052a9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b6c5052a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0b6c5052a9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4aeb3b6b7_2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4aeb3b6b7_2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34aeb3b6b7_2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b6c5052a9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b6c5052a9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0b6c5052a9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4b4ddb2e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4b4ddb2e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34b4ddb2e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b6c5052a9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b6c5052a9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0b6c5052a9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48b77a83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48b77a83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348b77a839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4aeb3b6b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4aeb3b6b7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34aeb3b6b7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48b77a839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48b77a83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348b77a839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4aeb3b6b7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4aeb3b6b7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34aeb3b6b7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b6c5052a9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0b6c5052a9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b6c5052a9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0b6c5052a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752600" y="0"/>
            <a:ext cx="7162800" cy="1470025"/>
          </a:xfrm>
          <a:prstGeom prst="rect">
            <a:avLst/>
          </a:prstGeom>
          <a:solidFill>
            <a:srgbClr val="00B05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381000" y="1905000"/>
            <a:ext cx="8534400" cy="42672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vnr.PNG" id="18" name="Google Shape;18;p18"/>
          <p:cNvPicPr preferRelativeResize="0"/>
          <p:nvPr/>
        </p:nvPicPr>
        <p:blipFill rotWithShape="1">
          <a:blip r:embed="rId2">
            <a:alphaModFix/>
          </a:blip>
          <a:srcRect b="0" l="0" r="0" t="0"/>
          <a:stretch/>
        </p:blipFill>
        <p:spPr>
          <a:xfrm>
            <a:off x="228600" y="0"/>
            <a:ext cx="1140241" cy="1142418"/>
          </a:xfrm>
          <a:prstGeom prst="rect">
            <a:avLst/>
          </a:prstGeom>
          <a:noFill/>
          <a:ln>
            <a:noFill/>
          </a:ln>
        </p:spPr>
      </p:pic>
      <p:sp>
        <p:nvSpPr>
          <p:cNvPr id="19" name="Google Shape;19;p18"/>
          <p:cNvSpPr txBox="1"/>
          <p:nvPr/>
        </p:nvSpPr>
        <p:spPr>
          <a:xfrm>
            <a:off x="4800600" y="6211669"/>
            <a:ext cx="4164318" cy="61555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700" u="none" cap="none" strike="noStrike">
                <a:solidFill>
                  <a:srgbClr val="00B050"/>
                </a:solidFill>
                <a:latin typeface="Bookman Old Style"/>
                <a:ea typeface="Bookman Old Style"/>
                <a:cs typeface="Bookman Old Style"/>
                <a:sym typeface="Bookman Old Style"/>
              </a:rPr>
              <a:t>Department of </a:t>
            </a:r>
            <a:endParaRPr/>
          </a:p>
          <a:p>
            <a:pPr indent="0" lvl="0" marL="0" marR="0" rtl="0" algn="r">
              <a:spcBef>
                <a:spcPts val="0"/>
              </a:spcBef>
              <a:spcAft>
                <a:spcPts val="0"/>
              </a:spcAft>
              <a:buNone/>
            </a:pPr>
            <a:r>
              <a:rPr b="1" i="0" lang="en-US" sz="1700" u="none" cap="none" strike="noStrike">
                <a:solidFill>
                  <a:srgbClr val="00B050"/>
                </a:solidFill>
                <a:latin typeface="Bookman Old Style"/>
                <a:ea typeface="Bookman Old Style"/>
                <a:cs typeface="Bookman Old Style"/>
                <a:sym typeface="Bookman Old Style"/>
              </a:rPr>
              <a:t>Mechanical Engineering</a:t>
            </a:r>
            <a:endParaRPr/>
          </a:p>
        </p:txBody>
      </p:sp>
      <p:pic>
        <p:nvPicPr>
          <p:cNvPr descr="3d-colored-gear-logo-24381763.jpg" id="20" name="Google Shape;20;p18"/>
          <p:cNvPicPr preferRelativeResize="0"/>
          <p:nvPr/>
        </p:nvPicPr>
        <p:blipFill rotWithShape="1">
          <a:blip r:embed="rId3">
            <a:alphaModFix/>
          </a:blip>
          <a:srcRect b="0" l="0" r="0" t="0"/>
          <a:stretch/>
        </p:blipFill>
        <p:spPr>
          <a:xfrm>
            <a:off x="5334000" y="6250022"/>
            <a:ext cx="609600" cy="6079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drive.google.com/file/d/1O5uAZNMJ-Xlntkj5NYFipa5dpfK0Vadf/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345750" y="1447800"/>
            <a:ext cx="8610600" cy="38481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360"/>
              </a:spcBef>
              <a:spcAft>
                <a:spcPts val="0"/>
              </a:spcAft>
              <a:buClr>
                <a:schemeClr val="dk1"/>
              </a:buClr>
              <a:buSzPts val="1800"/>
              <a:buNone/>
            </a:pPr>
            <a:r>
              <a:rPr b="1" lang="en-US" sz="1400">
                <a:solidFill>
                  <a:schemeClr val="dk1"/>
                </a:solidFill>
                <a:latin typeface="Bookman Old Style"/>
                <a:ea typeface="Bookman Old Style"/>
                <a:cs typeface="Bookman Old Style"/>
                <a:sym typeface="Bookman Old Style"/>
              </a:rPr>
              <a:t>Done by</a:t>
            </a:r>
            <a:endParaRPr b="1" sz="14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rPr b="1" lang="en-US" sz="1400">
                <a:solidFill>
                  <a:schemeClr val="dk1"/>
                </a:solidFill>
                <a:latin typeface="Bookman Old Style"/>
                <a:ea typeface="Bookman Old Style"/>
                <a:cs typeface="Bookman Old Style"/>
                <a:sym typeface="Bookman Old Style"/>
              </a:rPr>
              <a:t>BMD Touseef Hussain  </a:t>
            </a:r>
            <a:endParaRPr b="1" sz="14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rPr b="1" lang="en-US" sz="1400">
                <a:solidFill>
                  <a:schemeClr val="dk1"/>
                </a:solidFill>
                <a:latin typeface="Bookman Old Style"/>
                <a:ea typeface="Bookman Old Style"/>
                <a:cs typeface="Bookman Old Style"/>
                <a:sym typeface="Bookman Old Style"/>
              </a:rPr>
              <a:t>B. Chandan                  </a:t>
            </a:r>
            <a:endParaRPr b="1" sz="14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800"/>
              <a:buNone/>
            </a:pPr>
            <a:r>
              <a:rPr b="1" lang="en-US" sz="1400">
                <a:solidFill>
                  <a:schemeClr val="dk1"/>
                </a:solidFill>
                <a:latin typeface="Bookman Old Style"/>
                <a:ea typeface="Bookman Old Style"/>
                <a:cs typeface="Bookman Old Style"/>
                <a:sym typeface="Bookman Old Style"/>
              </a:rPr>
              <a:t>G. Giridhar Sai	      </a:t>
            </a:r>
            <a:endParaRPr sz="1400">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rPr b="1" lang="en-US" sz="1400">
                <a:solidFill>
                  <a:schemeClr val="dk1"/>
                </a:solidFill>
                <a:latin typeface="Bookman Old Style"/>
                <a:ea typeface="Bookman Old Style"/>
                <a:cs typeface="Bookman Old Style"/>
                <a:sym typeface="Bookman Old Style"/>
              </a:rPr>
              <a:t>P. Pavan Kalyan Reddy </a:t>
            </a:r>
            <a:r>
              <a:rPr b="1" lang="en-US" sz="1800">
                <a:solidFill>
                  <a:schemeClr val="dk1"/>
                </a:solidFill>
                <a:latin typeface="Bookman Old Style"/>
                <a:ea typeface="Bookman Old Style"/>
                <a:cs typeface="Bookman Old Style"/>
                <a:sym typeface="Bookman Old Style"/>
              </a:rPr>
              <a:t>  </a:t>
            </a:r>
            <a:r>
              <a:rPr lang="en-US" sz="1800">
                <a:solidFill>
                  <a:schemeClr val="dk1"/>
                </a:solidFill>
                <a:latin typeface="Bookman Old Style"/>
                <a:ea typeface="Bookman Old Style"/>
                <a:cs typeface="Bookman Old Style"/>
                <a:sym typeface="Bookman Old Style"/>
              </a:rPr>
              <a:t>	</a:t>
            </a:r>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t/>
            </a:r>
            <a:endParaRPr/>
          </a:p>
        </p:txBody>
      </p:sp>
      <p:sp>
        <p:nvSpPr>
          <p:cNvPr id="89" name="Google Shape;89;p1"/>
          <p:cNvSpPr txBox="1"/>
          <p:nvPr>
            <p:ph type="ctrTitle"/>
          </p:nvPr>
        </p:nvSpPr>
        <p:spPr>
          <a:xfrm>
            <a:off x="1717343" y="114300"/>
            <a:ext cx="7239000" cy="990600"/>
          </a:xfrm>
          <a:prstGeom prst="rect">
            <a:avLst/>
          </a:prstGeom>
          <a:solidFill>
            <a:srgbClr val="00990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5"/>
              </a:spcAft>
              <a:buClr>
                <a:schemeClr val="dk1"/>
              </a:buClr>
              <a:buSzPts val="1100"/>
              <a:buFont typeface="Arial"/>
              <a:buNone/>
            </a:pPr>
            <a:r>
              <a:rPr b="1" lang="en-US" sz="1800">
                <a:solidFill>
                  <a:srgbClr val="EDED45"/>
                </a:solidFill>
                <a:latin typeface="Bookman Old Style"/>
                <a:ea typeface="Bookman Old Style"/>
                <a:cs typeface="Bookman Old Style"/>
                <a:sym typeface="Bookman Old Style"/>
              </a:rPr>
              <a:t>DESIGN AND FABRICATION OF CONTROL MOMENT GYROSCOPE FOR STABILITY IN TWO WHEELERS</a:t>
            </a:r>
            <a:endParaRPr b="1" sz="2000">
              <a:solidFill>
                <a:srgbClr val="EDED45"/>
              </a:solidFill>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Work Methodology</a:t>
            </a:r>
            <a:endParaRPr/>
          </a:p>
        </p:txBody>
      </p:sp>
      <p:sp>
        <p:nvSpPr>
          <p:cNvPr id="143" name="Google Shape;143;p10"/>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rgbClr val="888888"/>
              </a:buClr>
              <a:buSzPts val="1600"/>
              <a:buNone/>
            </a:pPr>
            <a:r>
              <a:t/>
            </a:r>
            <a:endParaRPr sz="1600">
              <a:solidFill>
                <a:schemeClr val="dk1"/>
              </a:solidFill>
            </a:endParaRPr>
          </a:p>
          <a:p>
            <a:pPr indent="0" lvl="0" marL="0" rtl="0" algn="l">
              <a:spcBef>
                <a:spcPts val="360"/>
              </a:spcBef>
              <a:spcAft>
                <a:spcPts val="0"/>
              </a:spcAft>
              <a:buClr>
                <a:srgbClr val="888888"/>
              </a:buClr>
              <a:buSzPts val="1800"/>
              <a:buNone/>
            </a:pPr>
            <a:r>
              <a:t/>
            </a:r>
            <a:endParaRPr sz="1800"/>
          </a:p>
        </p:txBody>
      </p:sp>
      <p:grpSp>
        <p:nvGrpSpPr>
          <p:cNvPr id="144" name="Google Shape;144;p10"/>
          <p:cNvGrpSpPr/>
          <p:nvPr/>
        </p:nvGrpSpPr>
        <p:grpSpPr>
          <a:xfrm>
            <a:off x="1524001" y="1754999"/>
            <a:ext cx="6095999" cy="4059201"/>
            <a:chOff x="1" y="2399"/>
            <a:chExt cx="6095999" cy="4059201"/>
          </a:xfrm>
        </p:grpSpPr>
        <p:sp>
          <p:nvSpPr>
            <p:cNvPr id="145" name="Google Shape;145;p10"/>
            <p:cNvSpPr/>
            <p:nvPr/>
          </p:nvSpPr>
          <p:spPr>
            <a:xfrm rot="5400000">
              <a:off x="-114002" y="116401"/>
              <a:ext cx="760015" cy="532010"/>
            </a:xfrm>
            <a:prstGeom prst="chevron">
              <a:avLst>
                <a:gd fmla="val 50000" name="adj"/>
              </a:avLst>
            </a:prstGeom>
            <a:solidFill>
              <a:srgbClr val="49ACC5"/>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txBox="1"/>
            <p:nvPr/>
          </p:nvSpPr>
          <p:spPr>
            <a:xfrm>
              <a:off x="1" y="268403"/>
              <a:ext cx="532010" cy="22800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Step1</a:t>
              </a:r>
              <a:endParaRPr/>
            </a:p>
          </p:txBody>
        </p:sp>
        <p:sp>
          <p:nvSpPr>
            <p:cNvPr id="147" name="Google Shape;147;p10"/>
            <p:cNvSpPr/>
            <p:nvPr/>
          </p:nvSpPr>
          <p:spPr>
            <a:xfrm rot="5400000">
              <a:off x="3067000" y="-2532590"/>
              <a:ext cx="494010" cy="5563989"/>
            </a:xfrm>
            <a:prstGeom prst="round2SameRect">
              <a:avLst>
                <a:gd fmla="val 16667" name="adj1"/>
                <a:gd fmla="val 0" name="adj2"/>
              </a:avLst>
            </a:prstGeom>
            <a:solidFill>
              <a:schemeClr val="lt1">
                <a:alpha val="89803"/>
              </a:schemeClr>
            </a:solidFill>
            <a:ln cap="flat" cmpd="sng" w="25400">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nvSpPr>
          <p:spPr>
            <a:xfrm>
              <a:off x="532011" y="26515"/>
              <a:ext cx="5539873" cy="44577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Defin</a:t>
              </a:r>
              <a:r>
                <a:rPr lang="en-US" sz="2900">
                  <a:solidFill>
                    <a:schemeClr val="dk1"/>
                  </a:solidFill>
                  <a:latin typeface="Calibri"/>
                  <a:ea typeface="Calibri"/>
                  <a:cs typeface="Calibri"/>
                  <a:sym typeface="Calibri"/>
                </a:rPr>
                <a:t>i</a:t>
              </a:r>
              <a:r>
                <a:rPr b="0" i="0" lang="en-US" sz="2900" u="none" cap="none" strike="noStrike">
                  <a:solidFill>
                    <a:schemeClr val="dk1"/>
                  </a:solidFill>
                  <a:latin typeface="Calibri"/>
                  <a:ea typeface="Calibri"/>
                  <a:cs typeface="Calibri"/>
                  <a:sym typeface="Calibri"/>
                </a:rPr>
                <a:t>tion of Problem</a:t>
              </a:r>
              <a:endParaRPr/>
            </a:p>
          </p:txBody>
        </p:sp>
        <p:sp>
          <p:nvSpPr>
            <p:cNvPr id="149" name="Google Shape;149;p10"/>
            <p:cNvSpPr/>
            <p:nvPr/>
          </p:nvSpPr>
          <p:spPr>
            <a:xfrm rot="5400000">
              <a:off x="-114002" y="776238"/>
              <a:ext cx="760015" cy="532010"/>
            </a:xfrm>
            <a:prstGeom prst="chevron">
              <a:avLst>
                <a:gd fmla="val 50000" name="adj"/>
              </a:avLst>
            </a:prstGeom>
            <a:solidFill>
              <a:srgbClr val="47CFA2"/>
            </a:solidFill>
            <a:ln cap="flat" cmpd="sng" w="25400">
              <a:solidFill>
                <a:srgbClr val="47CF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txBox="1"/>
            <p:nvPr/>
          </p:nvSpPr>
          <p:spPr>
            <a:xfrm>
              <a:off x="1" y="928240"/>
              <a:ext cx="532010" cy="22800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Step 2</a:t>
              </a:r>
              <a:endParaRPr/>
            </a:p>
          </p:txBody>
        </p:sp>
        <p:sp>
          <p:nvSpPr>
            <p:cNvPr id="151" name="Google Shape;151;p10"/>
            <p:cNvSpPr/>
            <p:nvPr/>
          </p:nvSpPr>
          <p:spPr>
            <a:xfrm rot="5400000">
              <a:off x="3067000" y="-1872753"/>
              <a:ext cx="494010" cy="5563989"/>
            </a:xfrm>
            <a:prstGeom prst="round2SameRect">
              <a:avLst>
                <a:gd fmla="val 16667" name="adj1"/>
                <a:gd fmla="val 0" name="adj2"/>
              </a:avLst>
            </a:prstGeom>
            <a:solidFill>
              <a:schemeClr val="lt1">
                <a:alpha val="89803"/>
              </a:schemeClr>
            </a:solidFill>
            <a:ln cap="flat" cmpd="sng" w="25400">
              <a:solidFill>
                <a:srgbClr val="47CF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txBox="1"/>
            <p:nvPr/>
          </p:nvSpPr>
          <p:spPr>
            <a:xfrm>
              <a:off x="532011" y="686352"/>
              <a:ext cx="5539873" cy="44577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Literature Survey</a:t>
              </a:r>
              <a:endParaRPr/>
            </a:p>
          </p:txBody>
        </p:sp>
        <p:sp>
          <p:nvSpPr>
            <p:cNvPr id="153" name="Google Shape;153;p10"/>
            <p:cNvSpPr/>
            <p:nvPr/>
          </p:nvSpPr>
          <p:spPr>
            <a:xfrm rot="5400000">
              <a:off x="-114002" y="1436075"/>
              <a:ext cx="760015" cy="532010"/>
            </a:xfrm>
            <a:prstGeom prst="chevron">
              <a:avLst>
                <a:gd fmla="val 50000" name="adj"/>
              </a:avLst>
            </a:prstGeom>
            <a:solidFill>
              <a:srgbClr val="46D956"/>
            </a:solidFill>
            <a:ln cap="flat" cmpd="sng" w="25400">
              <a:solidFill>
                <a:srgbClr val="46D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txBox="1"/>
            <p:nvPr/>
          </p:nvSpPr>
          <p:spPr>
            <a:xfrm>
              <a:off x="1" y="1588077"/>
              <a:ext cx="532010" cy="22800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Step 3</a:t>
              </a:r>
              <a:endParaRPr/>
            </a:p>
          </p:txBody>
        </p:sp>
        <p:sp>
          <p:nvSpPr>
            <p:cNvPr id="155" name="Google Shape;155;p10"/>
            <p:cNvSpPr/>
            <p:nvPr/>
          </p:nvSpPr>
          <p:spPr>
            <a:xfrm rot="5400000">
              <a:off x="3067000" y="-1212915"/>
              <a:ext cx="494010" cy="5563989"/>
            </a:xfrm>
            <a:prstGeom prst="round2SameRect">
              <a:avLst>
                <a:gd fmla="val 16667" name="adj1"/>
                <a:gd fmla="val 0" name="adj2"/>
              </a:avLst>
            </a:prstGeom>
            <a:solidFill>
              <a:schemeClr val="lt1">
                <a:alpha val="89803"/>
              </a:schemeClr>
            </a:solidFill>
            <a:ln cap="flat" cmpd="sng" w="25400">
              <a:solidFill>
                <a:srgbClr val="46D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txBox="1"/>
            <p:nvPr/>
          </p:nvSpPr>
          <p:spPr>
            <a:xfrm>
              <a:off x="532011" y="1346190"/>
              <a:ext cx="5539873" cy="44577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Design</a:t>
              </a:r>
              <a:r>
                <a:rPr lang="en-US" sz="2900">
                  <a:solidFill>
                    <a:schemeClr val="dk1"/>
                  </a:solidFill>
                  <a:latin typeface="Calibri"/>
                  <a:ea typeface="Calibri"/>
                  <a:cs typeface="Calibri"/>
                  <a:sym typeface="Calibri"/>
                </a:rPr>
                <a:t> of</a:t>
              </a:r>
              <a:r>
                <a:rPr b="0" i="0" lang="en-US" sz="2900" u="none" cap="none" strike="noStrike">
                  <a:solidFill>
                    <a:schemeClr val="dk1"/>
                  </a:solidFill>
                  <a:latin typeface="Calibri"/>
                  <a:ea typeface="Calibri"/>
                  <a:cs typeface="Calibri"/>
                  <a:sym typeface="Calibri"/>
                </a:rPr>
                <a:t> Model</a:t>
              </a:r>
              <a:endParaRPr/>
            </a:p>
          </p:txBody>
        </p:sp>
        <p:sp>
          <p:nvSpPr>
            <p:cNvPr id="157" name="Google Shape;157;p10"/>
            <p:cNvSpPr/>
            <p:nvPr/>
          </p:nvSpPr>
          <p:spPr>
            <a:xfrm rot="5400000">
              <a:off x="-114002" y="2095913"/>
              <a:ext cx="760015" cy="532010"/>
            </a:xfrm>
            <a:prstGeom prst="chevron">
              <a:avLst>
                <a:gd fmla="val 50000" name="adj"/>
              </a:avLst>
            </a:prstGeom>
            <a:solidFill>
              <a:srgbClr val="8BE445"/>
            </a:solidFill>
            <a:ln cap="flat" cmpd="sng" w="25400">
              <a:solidFill>
                <a:srgbClr val="8BE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txBox="1"/>
            <p:nvPr/>
          </p:nvSpPr>
          <p:spPr>
            <a:xfrm>
              <a:off x="1" y="2247915"/>
              <a:ext cx="532010" cy="22800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Step 4 </a:t>
              </a:r>
              <a:endParaRPr/>
            </a:p>
          </p:txBody>
        </p:sp>
        <p:sp>
          <p:nvSpPr>
            <p:cNvPr id="159" name="Google Shape;159;p10"/>
            <p:cNvSpPr/>
            <p:nvPr/>
          </p:nvSpPr>
          <p:spPr>
            <a:xfrm rot="5400000">
              <a:off x="3067000" y="-553078"/>
              <a:ext cx="494010" cy="5563989"/>
            </a:xfrm>
            <a:prstGeom prst="round2SameRect">
              <a:avLst>
                <a:gd fmla="val 16667" name="adj1"/>
                <a:gd fmla="val 0" name="adj2"/>
              </a:avLst>
            </a:prstGeom>
            <a:solidFill>
              <a:schemeClr val="lt1">
                <a:alpha val="89803"/>
              </a:schemeClr>
            </a:solidFill>
            <a:ln cap="flat" cmpd="sng" w="25400">
              <a:solidFill>
                <a:srgbClr val="8BE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txBox="1"/>
            <p:nvPr/>
          </p:nvSpPr>
          <p:spPr>
            <a:xfrm>
              <a:off x="532011" y="2006027"/>
              <a:ext cx="5539873" cy="44577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Fabrication of Test Rig</a:t>
              </a:r>
              <a:endParaRPr/>
            </a:p>
          </p:txBody>
        </p:sp>
        <p:sp>
          <p:nvSpPr>
            <p:cNvPr id="161" name="Google Shape;161;p10"/>
            <p:cNvSpPr/>
            <p:nvPr/>
          </p:nvSpPr>
          <p:spPr>
            <a:xfrm rot="5400000">
              <a:off x="-114002" y="2755750"/>
              <a:ext cx="760015" cy="532010"/>
            </a:xfrm>
            <a:prstGeom prst="chevron">
              <a:avLst>
                <a:gd fmla="val 50000" name="adj"/>
              </a:avLst>
            </a:prstGeom>
            <a:solidFill>
              <a:srgbClr val="EDED45"/>
            </a:solidFill>
            <a:ln cap="flat" cmpd="sng" w="25400">
              <a:solidFill>
                <a:srgbClr val="EDED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txBox="1"/>
            <p:nvPr/>
          </p:nvSpPr>
          <p:spPr>
            <a:xfrm>
              <a:off x="1" y="2907752"/>
              <a:ext cx="532010" cy="22800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Step 5</a:t>
              </a:r>
              <a:endParaRPr/>
            </a:p>
          </p:txBody>
        </p:sp>
        <p:sp>
          <p:nvSpPr>
            <p:cNvPr id="163" name="Google Shape;163;p10"/>
            <p:cNvSpPr/>
            <p:nvPr/>
          </p:nvSpPr>
          <p:spPr>
            <a:xfrm rot="5400000">
              <a:off x="3067000" y="106758"/>
              <a:ext cx="494010" cy="5563989"/>
            </a:xfrm>
            <a:prstGeom prst="round2SameRect">
              <a:avLst>
                <a:gd fmla="val 16667" name="adj1"/>
                <a:gd fmla="val 0" name="adj2"/>
              </a:avLst>
            </a:prstGeom>
            <a:solidFill>
              <a:schemeClr val="lt1">
                <a:alpha val="89803"/>
              </a:schemeClr>
            </a:solidFill>
            <a:ln cap="flat" cmpd="sng" w="25400">
              <a:solidFill>
                <a:srgbClr val="EDED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txBox="1"/>
            <p:nvPr/>
          </p:nvSpPr>
          <p:spPr>
            <a:xfrm>
              <a:off x="532011" y="2665863"/>
              <a:ext cx="5539873" cy="44577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Analysis</a:t>
              </a:r>
              <a:endParaRPr/>
            </a:p>
          </p:txBody>
        </p:sp>
        <p:sp>
          <p:nvSpPr>
            <p:cNvPr id="165" name="Google Shape;165;p10"/>
            <p:cNvSpPr/>
            <p:nvPr/>
          </p:nvSpPr>
          <p:spPr>
            <a:xfrm rot="5400000">
              <a:off x="-114002" y="3415587"/>
              <a:ext cx="760015" cy="532010"/>
            </a:xfrm>
            <a:prstGeom prst="chevron">
              <a:avLst>
                <a:gd fmla="val 50000" name="adj"/>
              </a:avLst>
            </a:prstGeom>
            <a:solidFill>
              <a:srgbClr val="F69444"/>
            </a:solidFill>
            <a:ln cap="flat" cmpd="sng" w="25400">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txBox="1"/>
            <p:nvPr/>
          </p:nvSpPr>
          <p:spPr>
            <a:xfrm>
              <a:off x="1" y="3567589"/>
              <a:ext cx="532010" cy="22800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Step 6</a:t>
              </a:r>
              <a:endParaRPr/>
            </a:p>
          </p:txBody>
        </p:sp>
        <p:sp>
          <p:nvSpPr>
            <p:cNvPr id="167" name="Google Shape;167;p10"/>
            <p:cNvSpPr/>
            <p:nvPr/>
          </p:nvSpPr>
          <p:spPr>
            <a:xfrm rot="5400000">
              <a:off x="3067000" y="766595"/>
              <a:ext cx="494010" cy="5563989"/>
            </a:xfrm>
            <a:prstGeom prst="round2SameRect">
              <a:avLst>
                <a:gd fmla="val 16667" name="adj1"/>
                <a:gd fmla="val 0" name="adj2"/>
              </a:avLst>
            </a:prstGeom>
            <a:solidFill>
              <a:schemeClr val="lt1">
                <a:alpha val="89803"/>
              </a:schemeClr>
            </a:solidFill>
            <a:ln cap="flat" cmpd="sng" w="25400">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txBox="1"/>
            <p:nvPr/>
          </p:nvSpPr>
          <p:spPr>
            <a:xfrm>
              <a:off x="532011" y="3325700"/>
              <a:ext cx="5539873" cy="44577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Preparation</a:t>
              </a:r>
              <a:r>
                <a:rPr lang="en-US" sz="2900">
                  <a:solidFill>
                    <a:schemeClr val="dk1"/>
                  </a:solidFill>
                  <a:latin typeface="Calibri"/>
                  <a:ea typeface="Calibri"/>
                  <a:cs typeface="Calibri"/>
                  <a:sym typeface="Calibri"/>
                </a:rPr>
                <a:t> of report and thesis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0b6c5052a9_0_48"/>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latin typeface="Bookman Old Style"/>
                <a:ea typeface="Bookman Old Style"/>
                <a:cs typeface="Bookman Old Style"/>
                <a:sym typeface="Bookman Old Style"/>
              </a:rPr>
              <a:t>Design of CMG system</a:t>
            </a:r>
            <a:endParaRPr sz="2400">
              <a:solidFill>
                <a:srgbClr val="FFFF00"/>
              </a:solidFill>
              <a:latin typeface="Bookman Old Style"/>
              <a:ea typeface="Bookman Old Style"/>
              <a:cs typeface="Bookman Old Style"/>
              <a:sym typeface="Bookman Old Style"/>
            </a:endParaRPr>
          </a:p>
        </p:txBody>
      </p:sp>
      <p:sp>
        <p:nvSpPr>
          <p:cNvPr id="175" name="Google Shape;175;g10b6c5052a9_0_48"/>
          <p:cNvSpPr txBox="1"/>
          <p:nvPr>
            <p:ph idx="1" type="subTitle"/>
          </p:nvPr>
        </p:nvSpPr>
        <p:spPr>
          <a:xfrm>
            <a:off x="381000" y="1696525"/>
            <a:ext cx="8534400" cy="4475700"/>
          </a:xfrm>
          <a:prstGeom prst="rect">
            <a:avLst/>
          </a:prstGeom>
        </p:spPr>
        <p:txBody>
          <a:bodyPr anchorCtr="0" anchor="t" bIns="45700" lIns="91425" spcFirstLastPara="1" rIns="91425" wrap="square" tIns="45700">
            <a:noAutofit/>
          </a:bodyPr>
          <a:lstStyle/>
          <a:p>
            <a:pPr indent="-6350" lvl="0" marL="6350" rtl="0" algn="just">
              <a:lnSpc>
                <a:spcPct val="115000"/>
              </a:lnSpc>
              <a:spcBef>
                <a:spcPts val="0"/>
              </a:spcBef>
              <a:spcAft>
                <a:spcPts val="0"/>
              </a:spcAft>
              <a:buClr>
                <a:schemeClr val="dk1"/>
              </a:buClr>
              <a:buSzPts val="1018"/>
              <a:buFont typeface="Arial"/>
              <a:buNone/>
            </a:pPr>
            <a:r>
              <a:rPr lang="en-US" sz="1410">
                <a:solidFill>
                  <a:schemeClr val="dk1"/>
                </a:solidFill>
                <a:latin typeface="Bookman Old Style"/>
                <a:ea typeface="Bookman Old Style"/>
                <a:cs typeface="Bookman Old Style"/>
                <a:sym typeface="Bookman Old Style"/>
              </a:rPr>
              <a:t>The test rig is the scale-down version of a conventional electric scooter.ωp value is selected based on available step motors.</a:t>
            </a:r>
            <a:endParaRPr sz="1410">
              <a:solidFill>
                <a:schemeClr val="dk1"/>
              </a:solidFill>
              <a:latin typeface="Bookman Old Style"/>
              <a:ea typeface="Bookman Old Style"/>
              <a:cs typeface="Bookman Old Style"/>
              <a:sym typeface="Bookman Old Style"/>
            </a:endParaRPr>
          </a:p>
          <a:p>
            <a:pPr indent="-6350" lvl="0" marL="6350" rtl="0" algn="just">
              <a:lnSpc>
                <a:spcPct val="115000"/>
              </a:lnSpc>
              <a:spcBef>
                <a:spcPts val="840"/>
              </a:spcBef>
              <a:spcAft>
                <a:spcPts val="0"/>
              </a:spcAft>
              <a:buClr>
                <a:schemeClr val="dk1"/>
              </a:buClr>
              <a:buSzPts val="1018"/>
              <a:buFont typeface="Arial"/>
              <a:buNone/>
            </a:pPr>
            <a:r>
              <a:rPr lang="en-US" sz="1410">
                <a:solidFill>
                  <a:schemeClr val="dk1"/>
                </a:solidFill>
                <a:latin typeface="Bookman Old Style"/>
                <a:ea typeface="Bookman Old Style"/>
                <a:cs typeface="Bookman Old Style"/>
                <a:sym typeface="Bookman Old Style"/>
              </a:rPr>
              <a:t>The input parameters are shown in the table</a:t>
            </a:r>
            <a:endParaRPr sz="1410">
              <a:solidFill>
                <a:schemeClr val="dk1"/>
              </a:solidFill>
              <a:latin typeface="Bookman Old Style"/>
              <a:ea typeface="Bookman Old Style"/>
              <a:cs typeface="Bookman Old Style"/>
              <a:sym typeface="Bookman Old Style"/>
            </a:endParaRPr>
          </a:p>
          <a:p>
            <a:pPr indent="-6350" lvl="0" marL="6350" rtl="0" algn="just">
              <a:lnSpc>
                <a:spcPct val="115000"/>
              </a:lnSpc>
              <a:spcBef>
                <a:spcPts val="840"/>
              </a:spcBef>
              <a:spcAft>
                <a:spcPts val="0"/>
              </a:spcAft>
              <a:buClr>
                <a:schemeClr val="dk1"/>
              </a:buClr>
              <a:buSzPts val="1018"/>
              <a:buFont typeface="Arial"/>
              <a:buNone/>
            </a:pPr>
            <a:r>
              <a:t/>
            </a:r>
            <a:endParaRPr sz="1410">
              <a:solidFill>
                <a:schemeClr val="dk1"/>
              </a:solidFill>
              <a:latin typeface="Bookman Old Style"/>
              <a:ea typeface="Bookman Old Style"/>
              <a:cs typeface="Bookman Old Style"/>
              <a:sym typeface="Bookman Old Style"/>
            </a:endParaRPr>
          </a:p>
          <a:p>
            <a:pPr indent="-6350" lvl="0" marL="6350" rtl="0" algn="just">
              <a:lnSpc>
                <a:spcPct val="115000"/>
              </a:lnSpc>
              <a:spcBef>
                <a:spcPts val="840"/>
              </a:spcBef>
              <a:spcAft>
                <a:spcPts val="0"/>
              </a:spcAft>
              <a:buClr>
                <a:schemeClr val="dk1"/>
              </a:buClr>
              <a:buSzPts val="1018"/>
              <a:buFont typeface="Arial"/>
              <a:buNone/>
            </a:pPr>
            <a:r>
              <a:t/>
            </a:r>
            <a:endParaRPr sz="1410">
              <a:solidFill>
                <a:schemeClr val="dk1"/>
              </a:solidFill>
              <a:latin typeface="Bookman Old Style"/>
              <a:ea typeface="Bookman Old Style"/>
              <a:cs typeface="Bookman Old Style"/>
              <a:sym typeface="Bookman Old Style"/>
            </a:endParaRPr>
          </a:p>
          <a:p>
            <a:pPr indent="-6350" lvl="0" marL="6350" rtl="0" algn="just">
              <a:lnSpc>
                <a:spcPct val="115000"/>
              </a:lnSpc>
              <a:spcBef>
                <a:spcPts val="840"/>
              </a:spcBef>
              <a:spcAft>
                <a:spcPts val="0"/>
              </a:spcAft>
              <a:buClr>
                <a:schemeClr val="dk1"/>
              </a:buClr>
              <a:buSzPts val="1018"/>
              <a:buFont typeface="Arial"/>
              <a:buNone/>
            </a:pPr>
            <a:r>
              <a:t/>
            </a:r>
            <a:endParaRPr sz="1410">
              <a:solidFill>
                <a:schemeClr val="dk1"/>
              </a:solidFill>
              <a:latin typeface="Bookman Old Style"/>
              <a:ea typeface="Bookman Old Style"/>
              <a:cs typeface="Bookman Old Style"/>
              <a:sym typeface="Bookman Old Style"/>
            </a:endParaRPr>
          </a:p>
          <a:p>
            <a:pPr indent="-6350" lvl="0" marL="6350" rtl="0" algn="just">
              <a:lnSpc>
                <a:spcPct val="115000"/>
              </a:lnSpc>
              <a:spcBef>
                <a:spcPts val="840"/>
              </a:spcBef>
              <a:spcAft>
                <a:spcPts val="0"/>
              </a:spcAft>
              <a:buClr>
                <a:schemeClr val="dk1"/>
              </a:buClr>
              <a:buSzPts val="1018"/>
              <a:buFont typeface="Arial"/>
              <a:buNone/>
            </a:pPr>
            <a:r>
              <a:t/>
            </a:r>
            <a:endParaRPr sz="1410">
              <a:solidFill>
                <a:schemeClr val="dk1"/>
              </a:solidFill>
              <a:latin typeface="Bookman Old Style"/>
              <a:ea typeface="Bookman Old Style"/>
              <a:cs typeface="Bookman Old Style"/>
              <a:sym typeface="Bookman Old Style"/>
            </a:endParaRPr>
          </a:p>
          <a:p>
            <a:pPr indent="0" lvl="0" marL="0" rtl="0" algn="just">
              <a:lnSpc>
                <a:spcPct val="115000"/>
              </a:lnSpc>
              <a:spcBef>
                <a:spcPts val="840"/>
              </a:spcBef>
              <a:spcAft>
                <a:spcPts val="0"/>
              </a:spcAft>
              <a:buClr>
                <a:schemeClr val="dk1"/>
              </a:buClr>
              <a:buSzPts val="1018"/>
              <a:buFont typeface="Arial"/>
              <a:buNone/>
            </a:pPr>
            <a:r>
              <a:t/>
            </a:r>
            <a:endParaRPr b="1" sz="1410">
              <a:solidFill>
                <a:schemeClr val="dk1"/>
              </a:solidFill>
              <a:latin typeface="Bookman Old Style"/>
              <a:ea typeface="Bookman Old Style"/>
              <a:cs typeface="Bookman Old Style"/>
              <a:sym typeface="Bookman Old Style"/>
            </a:endParaRPr>
          </a:p>
          <a:p>
            <a:pPr indent="0" lvl="0" marL="0" rtl="0" algn="just">
              <a:lnSpc>
                <a:spcPct val="115000"/>
              </a:lnSpc>
              <a:spcBef>
                <a:spcPts val="1125"/>
              </a:spcBef>
              <a:spcAft>
                <a:spcPts val="0"/>
              </a:spcAft>
              <a:buClr>
                <a:schemeClr val="dk1"/>
              </a:buClr>
              <a:buSzPts val="1018"/>
              <a:buFont typeface="Arial"/>
              <a:buNone/>
            </a:pPr>
            <a:r>
              <a:rPr b="1" lang="en-US" sz="1410">
                <a:solidFill>
                  <a:schemeClr val="dk1"/>
                </a:solidFill>
                <a:latin typeface="Bookman Old Style"/>
                <a:ea typeface="Bookman Old Style"/>
                <a:cs typeface="Bookman Old Style"/>
                <a:sym typeface="Bookman Old Style"/>
              </a:rPr>
              <a:t>Approximate Required Specification:</a:t>
            </a:r>
            <a:endParaRPr b="1" sz="1410">
              <a:solidFill>
                <a:schemeClr val="dk1"/>
              </a:solidFill>
              <a:latin typeface="Bookman Old Style"/>
              <a:ea typeface="Bookman Old Style"/>
              <a:cs typeface="Bookman Old Style"/>
              <a:sym typeface="Bookman Old Style"/>
            </a:endParaRPr>
          </a:p>
          <a:p>
            <a:pPr indent="0" lvl="0" marL="0" rtl="0" algn="just">
              <a:lnSpc>
                <a:spcPct val="115000"/>
              </a:lnSpc>
              <a:spcBef>
                <a:spcPts val="1125"/>
              </a:spcBef>
              <a:spcAft>
                <a:spcPts val="0"/>
              </a:spcAft>
              <a:buClr>
                <a:schemeClr val="dk1"/>
              </a:buClr>
              <a:buSzPts val="1018"/>
              <a:buFont typeface="Arial"/>
              <a:buNone/>
            </a:pPr>
            <a:r>
              <a:rPr lang="en-US" sz="1410">
                <a:solidFill>
                  <a:schemeClr val="dk1"/>
                </a:solidFill>
                <a:latin typeface="Bookman Old Style"/>
                <a:ea typeface="Bookman Old Style"/>
                <a:cs typeface="Bookman Old Style"/>
                <a:sym typeface="Bookman Old Style"/>
              </a:rPr>
              <a:t>Based on the requirements and availability of components, the following components are selected</a:t>
            </a:r>
            <a:r>
              <a:rPr b="1" lang="en-US" sz="1410">
                <a:solidFill>
                  <a:schemeClr val="dk1"/>
                </a:solidFill>
                <a:latin typeface="Bookman Old Style"/>
                <a:ea typeface="Bookman Old Style"/>
                <a:cs typeface="Bookman Old Style"/>
                <a:sym typeface="Bookman Old Style"/>
              </a:rPr>
              <a:t>.</a:t>
            </a:r>
            <a:endParaRPr sz="1410">
              <a:solidFill>
                <a:schemeClr val="dk1"/>
              </a:solidFill>
              <a:latin typeface="Bookman Old Style"/>
              <a:ea typeface="Bookman Old Style"/>
              <a:cs typeface="Bookman Old Style"/>
              <a:sym typeface="Bookman Old Style"/>
            </a:endParaRPr>
          </a:p>
          <a:p>
            <a:pPr indent="0" lvl="0" marL="0" rtl="0" algn="just">
              <a:lnSpc>
                <a:spcPct val="115000"/>
              </a:lnSpc>
              <a:spcBef>
                <a:spcPts val="1125"/>
              </a:spcBef>
              <a:spcAft>
                <a:spcPts val="0"/>
              </a:spcAft>
              <a:buClr>
                <a:schemeClr val="dk1"/>
              </a:buClr>
              <a:buSzPts val="1018"/>
              <a:buFont typeface="Arial"/>
              <a:buNone/>
            </a:pPr>
            <a:r>
              <a:rPr lang="en-US" sz="1410">
                <a:solidFill>
                  <a:schemeClr val="dk1"/>
                </a:solidFill>
                <a:latin typeface="Bookman Old Style"/>
                <a:ea typeface="Bookman Old Style"/>
                <a:cs typeface="Bookman Old Style"/>
                <a:sym typeface="Bookman Old Style"/>
              </a:rPr>
              <a:t>Motor: 775 motors,9000 RPM.</a:t>
            </a:r>
            <a:endParaRPr sz="1410">
              <a:solidFill>
                <a:schemeClr val="dk1"/>
              </a:solidFill>
              <a:latin typeface="Bookman Old Style"/>
              <a:ea typeface="Bookman Old Style"/>
              <a:cs typeface="Bookman Old Style"/>
              <a:sym typeface="Bookman Old Style"/>
            </a:endParaRPr>
          </a:p>
          <a:p>
            <a:pPr indent="0" lvl="0" marL="0" rtl="0" algn="just">
              <a:lnSpc>
                <a:spcPct val="115000"/>
              </a:lnSpc>
              <a:spcBef>
                <a:spcPts val="1125"/>
              </a:spcBef>
              <a:spcAft>
                <a:spcPts val="1125"/>
              </a:spcAft>
              <a:buClr>
                <a:schemeClr val="dk1"/>
              </a:buClr>
              <a:buSzPts val="1018"/>
              <a:buFont typeface="Arial"/>
              <a:buNone/>
            </a:pPr>
            <a:r>
              <a:rPr lang="en-US" sz="1410">
                <a:solidFill>
                  <a:schemeClr val="dk1"/>
                </a:solidFill>
                <a:latin typeface="Bookman Old Style"/>
                <a:ea typeface="Bookman Old Style"/>
                <a:cs typeface="Bookman Old Style"/>
                <a:sym typeface="Bookman Old Style"/>
              </a:rPr>
              <a:t>Step Motor: MG 995,15 kg-cm, 8 rad/s.</a:t>
            </a:r>
            <a:endParaRPr sz="1410">
              <a:solidFill>
                <a:schemeClr val="dk1"/>
              </a:solidFill>
              <a:latin typeface="Bookman Old Style"/>
              <a:ea typeface="Bookman Old Style"/>
              <a:cs typeface="Bookman Old Style"/>
              <a:sym typeface="Bookman Old Style"/>
            </a:endParaRPr>
          </a:p>
        </p:txBody>
      </p:sp>
      <p:sp>
        <p:nvSpPr>
          <p:cNvPr id="176" name="Google Shape;176;g10b6c5052a9_0_48"/>
          <p:cNvSpPr txBox="1"/>
          <p:nvPr/>
        </p:nvSpPr>
        <p:spPr>
          <a:xfrm>
            <a:off x="2709150" y="4938925"/>
            <a:ext cx="35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177" name="Google Shape;177;g10b6c5052a9_0_48"/>
          <p:cNvGraphicFramePr/>
          <p:nvPr/>
        </p:nvGraphicFramePr>
        <p:xfrm>
          <a:off x="4571988" y="2418625"/>
          <a:ext cx="3000000" cy="3000000"/>
        </p:xfrm>
        <a:graphic>
          <a:graphicData uri="http://schemas.openxmlformats.org/drawingml/2006/table">
            <a:tbl>
              <a:tblPr>
                <a:noFill/>
                <a:tableStyleId>{8D04ED82-8AB2-4813-94F5-088713139F19}</a:tableStyleId>
              </a:tblPr>
              <a:tblGrid>
                <a:gridCol w="1889800"/>
                <a:gridCol w="597625"/>
              </a:tblGrid>
              <a:tr h="636850">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Mass of the flywheel</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500gm</a:t>
                      </a:r>
                      <a:endParaRPr sz="1200">
                        <a:latin typeface="Bookman Old Style"/>
                        <a:ea typeface="Bookman Old Style"/>
                        <a:cs typeface="Bookman Old Style"/>
                        <a:sym typeface="Bookman Old Style"/>
                      </a:endParaRPr>
                    </a:p>
                  </a:txBody>
                  <a:tcPr marT="63500" marB="63500" marR="63500" marL="63500"/>
                </a:tc>
              </a:tr>
              <a:tr h="346225">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Radius of flywheel </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5cm</a:t>
                      </a:r>
                      <a:endParaRPr sz="1200">
                        <a:latin typeface="Bookman Old Style"/>
                        <a:ea typeface="Bookman Old Style"/>
                        <a:cs typeface="Bookman Old Style"/>
                        <a:sym typeface="Bookman Old Style"/>
                      </a:endParaRPr>
                    </a:p>
                  </a:txBody>
                  <a:tcPr marT="63500" marB="63500" marR="63500" marL="63500"/>
                </a:tc>
              </a:tr>
              <a:tr h="377950">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Mass of test rig</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3kg</a:t>
                      </a:r>
                      <a:endParaRPr sz="1200">
                        <a:latin typeface="Bookman Old Style"/>
                        <a:ea typeface="Bookman Old Style"/>
                        <a:cs typeface="Bookman Old Style"/>
                        <a:sym typeface="Bookman Old Style"/>
                      </a:endParaRPr>
                    </a:p>
                  </a:txBody>
                  <a:tcPr marT="63500" marB="63500" marR="63500" marL="63500"/>
                </a:tc>
              </a:tr>
              <a:tr h="377950">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Center of gravity height </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12cm</a:t>
                      </a:r>
                      <a:endParaRPr sz="1200">
                        <a:latin typeface="Bookman Old Style"/>
                        <a:ea typeface="Bookman Old Style"/>
                        <a:cs typeface="Bookman Old Style"/>
                        <a:sym typeface="Bookman Old Style"/>
                      </a:endParaRPr>
                    </a:p>
                  </a:txBody>
                  <a:tcPr marT="63500" marB="63500" marR="63500" marL="63500"/>
                </a:tc>
              </a:tr>
              <a:tr h="377950">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Maximum lean angle</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just">
                        <a:lnSpc>
                          <a:spcPct val="150000"/>
                        </a:lnSpc>
                        <a:spcBef>
                          <a:spcPts val="0"/>
                        </a:spcBef>
                        <a:spcAft>
                          <a:spcPts val="0"/>
                        </a:spcAft>
                        <a:buNone/>
                      </a:pPr>
                      <a:r>
                        <a:rPr lang="en-US" sz="1200">
                          <a:latin typeface="Bookman Old Style"/>
                          <a:ea typeface="Bookman Old Style"/>
                          <a:cs typeface="Bookman Old Style"/>
                          <a:sym typeface="Bookman Old Style"/>
                        </a:rPr>
                        <a:t> 30</a:t>
                      </a:r>
                      <a:endParaRPr sz="1200">
                        <a:latin typeface="Bookman Old Style"/>
                        <a:ea typeface="Bookman Old Style"/>
                        <a:cs typeface="Bookman Old Style"/>
                        <a:sym typeface="Bookman Old Style"/>
                      </a:endParaRPr>
                    </a:p>
                  </a:txBody>
                  <a:tcPr marT="63500" marB="63500" marR="63500" marL="63500"/>
                </a:tc>
              </a:tr>
            </a:tbl>
          </a:graphicData>
        </a:graphic>
      </p:graphicFrame>
      <p:sp>
        <p:nvSpPr>
          <p:cNvPr id="178" name="Google Shape;178;g10b6c5052a9_0_48"/>
          <p:cNvSpPr txBox="1"/>
          <p:nvPr/>
        </p:nvSpPr>
        <p:spPr>
          <a:xfrm>
            <a:off x="11051025" y="6688800"/>
            <a:ext cx="3000000" cy="169200"/>
          </a:xfrm>
          <a:prstGeom prst="rect">
            <a:avLst/>
          </a:prstGeom>
          <a:noFill/>
          <a:ln>
            <a:noFill/>
          </a:ln>
        </p:spPr>
        <p:txBody>
          <a:bodyPr anchorCtr="0" anchor="ctr" bIns="91425" lIns="91425" spcFirstLastPara="1" rIns="91425" wrap="square" tIns="91425">
            <a:noAutofit/>
          </a:bodyPr>
          <a:lstStyle/>
          <a:p>
            <a:pPr indent="0" lvl="0" marL="0" rtl="0" algn="just">
              <a:lnSpc>
                <a:spcPct val="200000"/>
              </a:lnSpc>
              <a:spcBef>
                <a:spcPts val="0"/>
              </a:spcBef>
              <a:spcAft>
                <a:spcPts val="1125"/>
              </a:spcAft>
              <a:buNone/>
            </a:pPr>
            <a:r>
              <a:t/>
            </a:r>
            <a:endParaRPr sz="1200">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4aeb3b6b7_2_24"/>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latin typeface="Bookman Old Style"/>
                <a:ea typeface="Bookman Old Style"/>
                <a:cs typeface="Bookman Old Style"/>
                <a:sym typeface="Bookman Old Style"/>
              </a:rPr>
              <a:t>Design of CMG system</a:t>
            </a:r>
            <a:endParaRPr sz="2400">
              <a:solidFill>
                <a:srgbClr val="FFFF00"/>
              </a:solidFill>
              <a:latin typeface="Bookman Old Style"/>
              <a:ea typeface="Bookman Old Style"/>
              <a:cs typeface="Bookman Old Style"/>
              <a:sym typeface="Bookman Old Style"/>
            </a:endParaRPr>
          </a:p>
        </p:txBody>
      </p:sp>
      <p:sp>
        <p:nvSpPr>
          <p:cNvPr id="185" name="Google Shape;185;g134aeb3b6b7_2_24"/>
          <p:cNvSpPr txBox="1"/>
          <p:nvPr>
            <p:ph idx="1" type="subTitle"/>
          </p:nvPr>
        </p:nvSpPr>
        <p:spPr>
          <a:xfrm>
            <a:off x="381000" y="1696525"/>
            <a:ext cx="8534400" cy="4475700"/>
          </a:xfrm>
          <a:prstGeom prst="rect">
            <a:avLst/>
          </a:prstGeom>
        </p:spPr>
        <p:txBody>
          <a:bodyPr anchorCtr="0" anchor="t" bIns="45700" lIns="91425" spcFirstLastPara="1" rIns="91425" wrap="square" tIns="45700">
            <a:normAutofit/>
          </a:bodyPr>
          <a:lstStyle/>
          <a:p>
            <a:pPr indent="-6350" lvl="0" marL="6350" rtl="0" algn="l">
              <a:lnSpc>
                <a:spcPct val="150000"/>
              </a:lnSpc>
              <a:spcBef>
                <a:spcPts val="0"/>
              </a:spcBef>
              <a:spcAft>
                <a:spcPts val="1125"/>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A CAD model has been assembled as shown in figure. The system was divided mainly into 3 parts, Flywheel, Gimbal with motor and a Frame with wheels. Various other CAD designs are prepared for fabrication purposes.</a:t>
            </a:r>
            <a:endParaRPr sz="1400">
              <a:solidFill>
                <a:schemeClr val="dk1"/>
              </a:solidFill>
              <a:latin typeface="Bookman Old Style"/>
              <a:ea typeface="Bookman Old Style"/>
              <a:cs typeface="Bookman Old Style"/>
              <a:sym typeface="Bookman Old Style"/>
            </a:endParaRPr>
          </a:p>
        </p:txBody>
      </p:sp>
      <p:pic>
        <p:nvPicPr>
          <p:cNvPr id="186" name="Google Shape;186;g134aeb3b6b7_2_24"/>
          <p:cNvPicPr preferRelativeResize="0"/>
          <p:nvPr/>
        </p:nvPicPr>
        <p:blipFill rotWithShape="1">
          <a:blip r:embed="rId3">
            <a:alphaModFix/>
          </a:blip>
          <a:srcRect b="4579" l="33604" r="16255" t="18200"/>
          <a:stretch/>
        </p:blipFill>
        <p:spPr>
          <a:xfrm>
            <a:off x="2486025" y="2679850"/>
            <a:ext cx="4324350" cy="3170925"/>
          </a:xfrm>
          <a:prstGeom prst="rect">
            <a:avLst/>
          </a:prstGeom>
          <a:noFill/>
          <a:ln>
            <a:noFill/>
          </a:ln>
        </p:spPr>
      </p:pic>
      <p:sp>
        <p:nvSpPr>
          <p:cNvPr id="187" name="Google Shape;187;g134aeb3b6b7_2_24"/>
          <p:cNvSpPr txBox="1"/>
          <p:nvPr/>
        </p:nvSpPr>
        <p:spPr>
          <a:xfrm>
            <a:off x="2818500" y="5850775"/>
            <a:ext cx="350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3D model of Test Rig</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0b6c5052a9_0_58"/>
          <p:cNvSpPr txBox="1"/>
          <p:nvPr>
            <p:ph type="ctrTitle"/>
          </p:nvPr>
        </p:nvSpPr>
        <p:spPr>
          <a:xfrm>
            <a:off x="1752600" y="131125"/>
            <a:ext cx="7162800" cy="1257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rPr>
              <a:t>Fabrication of Test rig</a:t>
            </a:r>
            <a:r>
              <a:rPr lang="en-US"/>
              <a:t> </a:t>
            </a:r>
            <a:endParaRPr/>
          </a:p>
        </p:txBody>
      </p:sp>
      <p:sp>
        <p:nvSpPr>
          <p:cNvPr id="194" name="Google Shape;194;g10b6c5052a9_0_58"/>
          <p:cNvSpPr txBox="1"/>
          <p:nvPr>
            <p:ph idx="1" type="subTitle"/>
          </p:nvPr>
        </p:nvSpPr>
        <p:spPr>
          <a:xfrm>
            <a:off x="381000" y="1510175"/>
            <a:ext cx="8534400" cy="4662300"/>
          </a:xfrm>
          <a:prstGeom prst="rect">
            <a:avLst/>
          </a:prstGeom>
        </p:spPr>
        <p:txBody>
          <a:bodyPr anchorCtr="0" anchor="t" bIns="45700" lIns="91425" spcFirstLastPara="1" rIns="91425" wrap="square" tIns="45700">
            <a:normAutofit/>
          </a:bodyPr>
          <a:lstStyle/>
          <a:p>
            <a:pPr indent="-6350" lvl="0" marL="6350" rtl="0" algn="l">
              <a:lnSpc>
                <a:spcPct val="115000"/>
              </a:lnSpc>
              <a:spcBef>
                <a:spcPts val="0"/>
              </a:spcBef>
              <a:spcAft>
                <a:spcPts val="0"/>
              </a:spcAft>
              <a:buNone/>
            </a:pPr>
            <a:r>
              <a:rPr lang="en-US" sz="1433">
                <a:solidFill>
                  <a:schemeClr val="dk1"/>
                </a:solidFill>
                <a:latin typeface="Times New Roman"/>
                <a:ea typeface="Times New Roman"/>
                <a:cs typeface="Times New Roman"/>
                <a:sym typeface="Times New Roman"/>
              </a:rPr>
              <a:t>Based on the result  from the simulation and </a:t>
            </a:r>
            <a:r>
              <a:rPr lang="en-US" sz="1433">
                <a:solidFill>
                  <a:schemeClr val="dk1"/>
                </a:solidFill>
                <a:latin typeface="Times New Roman"/>
                <a:ea typeface="Times New Roman"/>
                <a:cs typeface="Times New Roman"/>
                <a:sym typeface="Times New Roman"/>
              </a:rPr>
              <a:t>availability of parts the </a:t>
            </a:r>
            <a:r>
              <a:rPr lang="en-US" sz="1433">
                <a:solidFill>
                  <a:schemeClr val="dk1"/>
                </a:solidFill>
                <a:latin typeface="Times New Roman"/>
                <a:ea typeface="Times New Roman"/>
                <a:cs typeface="Times New Roman"/>
                <a:sym typeface="Times New Roman"/>
              </a:rPr>
              <a:t>test rig is developed as shown in the figure below.</a:t>
            </a:r>
            <a:endParaRPr sz="1433">
              <a:solidFill>
                <a:schemeClr val="dk1"/>
              </a:solidFill>
              <a:latin typeface="Times New Roman"/>
              <a:ea typeface="Times New Roman"/>
              <a:cs typeface="Times New Roman"/>
              <a:sym typeface="Times New Roman"/>
            </a:endParaRPr>
          </a:p>
          <a:p>
            <a:pPr indent="0" lvl="0" marL="0" rtl="0" algn="l">
              <a:spcBef>
                <a:spcPts val="1125"/>
              </a:spcBef>
              <a:spcAft>
                <a:spcPts val="0"/>
              </a:spcAft>
              <a:buNone/>
            </a:pPr>
            <a:r>
              <a:t/>
            </a:r>
            <a:endParaRPr/>
          </a:p>
          <a:p>
            <a:pPr indent="0" lvl="0" marL="0" rtl="0" algn="ctr">
              <a:spcBef>
                <a:spcPts val="640"/>
              </a:spcBef>
              <a:spcAft>
                <a:spcPts val="0"/>
              </a:spcAft>
              <a:buNone/>
            </a:pPr>
            <a:r>
              <a:t/>
            </a:r>
            <a:endParaRPr/>
          </a:p>
          <a:p>
            <a:pPr indent="0" lvl="0" marL="0" rtl="0" algn="ctr">
              <a:spcBef>
                <a:spcPts val="640"/>
              </a:spcBef>
              <a:spcAft>
                <a:spcPts val="0"/>
              </a:spcAft>
              <a:buNone/>
            </a:pPr>
            <a:r>
              <a:t/>
            </a:r>
            <a:endParaRPr/>
          </a:p>
          <a:p>
            <a:pPr indent="0" lvl="0" marL="0" rtl="0" algn="ctr">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pic>
        <p:nvPicPr>
          <p:cNvPr id="195" name="Google Shape;195;g10b6c5052a9_0_58"/>
          <p:cNvPicPr preferRelativeResize="0"/>
          <p:nvPr/>
        </p:nvPicPr>
        <p:blipFill>
          <a:blip r:embed="rId3">
            <a:alphaModFix/>
          </a:blip>
          <a:stretch>
            <a:fillRect/>
          </a:stretch>
        </p:blipFill>
        <p:spPr>
          <a:xfrm>
            <a:off x="1112975" y="2444825"/>
            <a:ext cx="2559749" cy="3006825"/>
          </a:xfrm>
          <a:prstGeom prst="rect">
            <a:avLst/>
          </a:prstGeom>
          <a:noFill/>
          <a:ln>
            <a:noFill/>
          </a:ln>
        </p:spPr>
      </p:pic>
      <p:pic>
        <p:nvPicPr>
          <p:cNvPr id="196" name="Google Shape;196;g10b6c5052a9_0_58"/>
          <p:cNvPicPr preferRelativeResize="0"/>
          <p:nvPr/>
        </p:nvPicPr>
        <p:blipFill>
          <a:blip r:embed="rId4">
            <a:alphaModFix/>
          </a:blip>
          <a:stretch>
            <a:fillRect/>
          </a:stretch>
        </p:blipFill>
        <p:spPr>
          <a:xfrm>
            <a:off x="5672888" y="2444825"/>
            <a:ext cx="2427236" cy="3081375"/>
          </a:xfrm>
          <a:prstGeom prst="rect">
            <a:avLst/>
          </a:prstGeom>
          <a:noFill/>
          <a:ln>
            <a:noFill/>
          </a:ln>
        </p:spPr>
      </p:pic>
      <p:sp>
        <p:nvSpPr>
          <p:cNvPr id="197" name="Google Shape;197;g10b6c5052a9_0_58"/>
          <p:cNvSpPr txBox="1"/>
          <p:nvPr/>
        </p:nvSpPr>
        <p:spPr>
          <a:xfrm>
            <a:off x="1081275" y="5600750"/>
            <a:ext cx="259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Figure 2:Isometric </a:t>
            </a:r>
            <a:r>
              <a:rPr lang="en-US">
                <a:latin typeface="Calibri"/>
                <a:ea typeface="Calibri"/>
                <a:cs typeface="Calibri"/>
                <a:sym typeface="Calibri"/>
              </a:rPr>
              <a:t>view</a:t>
            </a:r>
            <a:r>
              <a:rPr lang="en-US">
                <a:latin typeface="Calibri"/>
                <a:ea typeface="Calibri"/>
                <a:cs typeface="Calibri"/>
                <a:sym typeface="Calibri"/>
              </a:rPr>
              <a:t> of Test rig                                                                                  </a:t>
            </a:r>
            <a:endParaRPr>
              <a:latin typeface="Calibri"/>
              <a:ea typeface="Calibri"/>
              <a:cs typeface="Calibri"/>
              <a:sym typeface="Calibri"/>
            </a:endParaRPr>
          </a:p>
        </p:txBody>
      </p:sp>
      <p:sp>
        <p:nvSpPr>
          <p:cNvPr id="198" name="Google Shape;198;g10b6c5052a9_0_58"/>
          <p:cNvSpPr txBox="1"/>
          <p:nvPr/>
        </p:nvSpPr>
        <p:spPr>
          <a:xfrm>
            <a:off x="5702975" y="5647325"/>
            <a:ext cx="24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Figure 3:</a:t>
            </a:r>
            <a:r>
              <a:rPr lang="en-US">
                <a:solidFill>
                  <a:schemeClr val="dk1"/>
                </a:solidFill>
                <a:latin typeface="Calibri"/>
                <a:ea typeface="Calibri"/>
                <a:cs typeface="Calibri"/>
                <a:sym typeface="Calibri"/>
              </a:rPr>
              <a:t>Side of Test rig</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4b4ddb2e4_0_0"/>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latin typeface="Bookman Old Style"/>
                <a:ea typeface="Bookman Old Style"/>
                <a:cs typeface="Bookman Old Style"/>
                <a:sym typeface="Bookman Old Style"/>
              </a:rPr>
              <a:t>Working model</a:t>
            </a:r>
            <a:endParaRPr sz="2400">
              <a:solidFill>
                <a:srgbClr val="FFFF00"/>
              </a:solidFill>
              <a:latin typeface="Bookman Old Style"/>
              <a:ea typeface="Bookman Old Style"/>
              <a:cs typeface="Bookman Old Style"/>
              <a:sym typeface="Bookman Old Style"/>
            </a:endParaRPr>
          </a:p>
        </p:txBody>
      </p:sp>
      <p:sp>
        <p:nvSpPr>
          <p:cNvPr id="205" name="Google Shape;205;g134b4ddb2e4_0_0"/>
          <p:cNvSpPr txBox="1"/>
          <p:nvPr>
            <p:ph idx="1" type="subTitle"/>
          </p:nvPr>
        </p:nvSpPr>
        <p:spPr>
          <a:xfrm>
            <a:off x="381000" y="1905000"/>
            <a:ext cx="8534400" cy="42672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pic>
        <p:nvPicPr>
          <p:cNvPr id="206" name="Google Shape;206;g134b4ddb2e4_0_0" title="WhatsApp Video 2022-06-24 at 11.37.56 AM.mp4">
            <a:hlinkClick r:id="rId3"/>
          </p:cNvPr>
          <p:cNvPicPr preferRelativeResize="0"/>
          <p:nvPr/>
        </p:nvPicPr>
        <p:blipFill>
          <a:blip r:embed="rId4">
            <a:alphaModFix/>
          </a:blip>
          <a:stretch>
            <a:fillRect/>
          </a:stretch>
        </p:blipFill>
        <p:spPr>
          <a:xfrm>
            <a:off x="541250" y="2031600"/>
            <a:ext cx="8062250" cy="393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b6c5052a9_0_72"/>
          <p:cNvSpPr txBox="1"/>
          <p:nvPr>
            <p:ph type="ctrTitle"/>
          </p:nvPr>
        </p:nvSpPr>
        <p:spPr>
          <a:xfrm>
            <a:off x="1752600" y="224300"/>
            <a:ext cx="7162800" cy="1245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rPr>
              <a:t>Results</a:t>
            </a:r>
            <a:endParaRPr sz="2400">
              <a:solidFill>
                <a:srgbClr val="FFFF00"/>
              </a:solidFill>
            </a:endParaRPr>
          </a:p>
        </p:txBody>
      </p:sp>
      <p:sp>
        <p:nvSpPr>
          <p:cNvPr id="213" name="Google Shape;213;g10b6c5052a9_0_72"/>
          <p:cNvSpPr txBox="1"/>
          <p:nvPr>
            <p:ph idx="1" type="subTitle"/>
          </p:nvPr>
        </p:nvSpPr>
        <p:spPr>
          <a:xfrm>
            <a:off x="381000" y="1640625"/>
            <a:ext cx="8534400" cy="45315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Bookman Old Style"/>
                <a:ea typeface="Bookman Old Style"/>
                <a:cs typeface="Bookman Old Style"/>
                <a:sym typeface="Bookman Old Style"/>
              </a:rPr>
              <a:t>A 40N force is applied as shown in figure 1 and the reaction force generated by precession is shown in figure 2. Model became stable with in 5s.</a:t>
            </a:r>
            <a:endParaRPr sz="1600">
              <a:solidFill>
                <a:schemeClr val="dk1"/>
              </a:solidFill>
              <a:latin typeface="Bookman Old Style"/>
              <a:ea typeface="Bookman Old Style"/>
              <a:cs typeface="Bookman Old Style"/>
              <a:sym typeface="Bookman Old Style"/>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1125"/>
              </a:spcBef>
              <a:spcAft>
                <a:spcPts val="0"/>
              </a:spcAft>
              <a:buNone/>
            </a:pPr>
            <a:r>
              <a:t/>
            </a:r>
            <a:endParaRPr/>
          </a:p>
          <a:p>
            <a:pPr indent="0" lvl="0" marL="0" rtl="0" algn="ctr">
              <a:spcBef>
                <a:spcPts val="640"/>
              </a:spcBef>
              <a:spcAft>
                <a:spcPts val="0"/>
              </a:spcAft>
              <a:buNone/>
            </a:pPr>
            <a:r>
              <a:t/>
            </a:r>
            <a:endParaRPr/>
          </a:p>
          <a:p>
            <a:pPr indent="0" lvl="0" marL="0" rtl="0" algn="ctr">
              <a:spcBef>
                <a:spcPts val="640"/>
              </a:spcBef>
              <a:spcAft>
                <a:spcPts val="0"/>
              </a:spcAft>
              <a:buNone/>
            </a:pPr>
            <a:r>
              <a:t/>
            </a:r>
            <a:endParaRPr/>
          </a:p>
          <a:p>
            <a:pPr indent="0" lvl="0" marL="0" rtl="0" algn="ctr">
              <a:spcBef>
                <a:spcPts val="640"/>
              </a:spcBef>
              <a:spcAft>
                <a:spcPts val="0"/>
              </a:spcAft>
              <a:buNone/>
            </a:pPr>
            <a:r>
              <a:t/>
            </a:r>
            <a:endParaRPr/>
          </a:p>
          <a:p>
            <a:pPr indent="0" lvl="0" marL="0" rtl="0" algn="l">
              <a:spcBef>
                <a:spcPts val="64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Figure 4: 3D CAD Model indicating the force applied              </a:t>
            </a:r>
            <a:endParaRPr/>
          </a:p>
        </p:txBody>
      </p:sp>
      <p:pic>
        <p:nvPicPr>
          <p:cNvPr id="214" name="Google Shape;214;g10b6c5052a9_0_72"/>
          <p:cNvPicPr preferRelativeResize="0"/>
          <p:nvPr/>
        </p:nvPicPr>
        <p:blipFill rotWithShape="1">
          <a:blip r:embed="rId3">
            <a:alphaModFix/>
          </a:blip>
          <a:srcRect b="17761" l="45848" r="27436" t="46233"/>
          <a:stretch/>
        </p:blipFill>
        <p:spPr>
          <a:xfrm>
            <a:off x="450300" y="2882400"/>
            <a:ext cx="3685200" cy="2412650"/>
          </a:xfrm>
          <a:prstGeom prst="rect">
            <a:avLst/>
          </a:prstGeom>
          <a:noFill/>
          <a:ln>
            <a:noFill/>
          </a:ln>
        </p:spPr>
      </p:pic>
      <p:pic>
        <p:nvPicPr>
          <p:cNvPr id="215" name="Google Shape;215;g10b6c5052a9_0_72"/>
          <p:cNvPicPr preferRelativeResize="0"/>
          <p:nvPr/>
        </p:nvPicPr>
        <p:blipFill rotWithShape="1">
          <a:blip r:embed="rId4">
            <a:alphaModFix/>
          </a:blip>
          <a:srcRect b="19307" l="34847" r="14888" t="10913"/>
          <a:stretch/>
        </p:blipFill>
        <p:spPr>
          <a:xfrm>
            <a:off x="4572000" y="2312475"/>
            <a:ext cx="4045725" cy="2982575"/>
          </a:xfrm>
          <a:prstGeom prst="rect">
            <a:avLst/>
          </a:prstGeom>
          <a:noFill/>
          <a:ln>
            <a:noFill/>
          </a:ln>
        </p:spPr>
      </p:pic>
      <p:sp>
        <p:nvSpPr>
          <p:cNvPr id="216" name="Google Shape;216;g10b6c5052a9_0_72"/>
          <p:cNvSpPr txBox="1"/>
          <p:nvPr/>
        </p:nvSpPr>
        <p:spPr>
          <a:xfrm>
            <a:off x="4684463" y="5339800"/>
            <a:ext cx="3820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Figure 5: R</a:t>
            </a:r>
            <a:r>
              <a:rPr lang="en-US" sz="1200">
                <a:solidFill>
                  <a:schemeClr val="dk1"/>
                </a:solidFill>
                <a:latin typeface="Bookman Old Style"/>
                <a:ea typeface="Bookman Old Style"/>
                <a:cs typeface="Bookman Old Style"/>
                <a:sym typeface="Bookman Old Style"/>
              </a:rPr>
              <a:t>epresenting the reaction force generated by flywheel when force is applied</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348b77a839_0_6"/>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rPr>
              <a:t>Results</a:t>
            </a:r>
            <a:endParaRPr sz="2400">
              <a:solidFill>
                <a:srgbClr val="FFFF00"/>
              </a:solidFill>
            </a:endParaRPr>
          </a:p>
        </p:txBody>
      </p:sp>
      <p:sp>
        <p:nvSpPr>
          <p:cNvPr id="223" name="Google Shape;223;g1348b77a839_0_6"/>
          <p:cNvSpPr txBox="1"/>
          <p:nvPr>
            <p:ph idx="1" type="subTitle"/>
          </p:nvPr>
        </p:nvSpPr>
        <p:spPr>
          <a:xfrm>
            <a:off x="381000" y="1905000"/>
            <a:ext cx="8534400" cy="4267200"/>
          </a:xfrm>
          <a:prstGeom prst="rect">
            <a:avLst/>
          </a:prstGeom>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From figure 6, it is observed that the feedback of angle from MPU6050 is present even when no tilt or force is applied on the test rig. This error can be avoided by setting a proper condition statement in the Arduino code.</a:t>
            </a:r>
            <a:endParaRPr sz="1600">
              <a:solidFill>
                <a:schemeClr val="dk1"/>
              </a:solidFill>
              <a:latin typeface="Bookman Old Style"/>
              <a:ea typeface="Bookman Old Style"/>
              <a:cs typeface="Bookman Old Style"/>
              <a:sym typeface="Bookman Old Style"/>
            </a:endParaRPr>
          </a:p>
          <a:p>
            <a:pPr indent="0" lvl="0" marL="0" rtl="0" algn="just">
              <a:lnSpc>
                <a:spcPct val="200000"/>
              </a:lnSpc>
              <a:spcBef>
                <a:spcPts val="0"/>
              </a:spcBef>
              <a:spcAft>
                <a:spcPts val="0"/>
              </a:spcAft>
              <a:buClr>
                <a:schemeClr val="dk1"/>
              </a:buClr>
              <a:buSzPts val="1100"/>
              <a:buFont typeface="Arial"/>
              <a:buNone/>
            </a:pPr>
            <a:r>
              <a:t/>
            </a:r>
            <a:endParaRPr sz="1600">
              <a:solidFill>
                <a:schemeClr val="dk1"/>
              </a:solidFill>
              <a:latin typeface="Bookman Old Style"/>
              <a:ea typeface="Bookman Old Style"/>
              <a:cs typeface="Bookman Old Style"/>
              <a:sym typeface="Bookman Old Style"/>
            </a:endParaRPr>
          </a:p>
        </p:txBody>
      </p:sp>
      <p:pic>
        <p:nvPicPr>
          <p:cNvPr id="224" name="Google Shape;224;g1348b77a839_0_6"/>
          <p:cNvPicPr preferRelativeResize="0"/>
          <p:nvPr/>
        </p:nvPicPr>
        <p:blipFill>
          <a:blip r:embed="rId3">
            <a:alphaModFix/>
          </a:blip>
          <a:stretch>
            <a:fillRect/>
          </a:stretch>
        </p:blipFill>
        <p:spPr>
          <a:xfrm>
            <a:off x="494100" y="3040800"/>
            <a:ext cx="8333400" cy="2504025"/>
          </a:xfrm>
          <a:prstGeom prst="rect">
            <a:avLst/>
          </a:prstGeom>
          <a:noFill/>
          <a:ln>
            <a:noFill/>
          </a:ln>
        </p:spPr>
      </p:pic>
      <p:sp>
        <p:nvSpPr>
          <p:cNvPr id="225" name="Google Shape;225;g1348b77a839_0_6"/>
          <p:cNvSpPr txBox="1"/>
          <p:nvPr/>
        </p:nvSpPr>
        <p:spPr>
          <a:xfrm>
            <a:off x="2410200" y="5677825"/>
            <a:ext cx="43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6: </a:t>
            </a:r>
            <a:r>
              <a:rPr lang="en-US" sz="1200">
                <a:solidFill>
                  <a:schemeClr val="dk1"/>
                </a:solidFill>
                <a:latin typeface="Bookman Old Style"/>
                <a:ea typeface="Bookman Old Style"/>
                <a:cs typeface="Bookman Old Style"/>
                <a:sym typeface="Bookman Old Style"/>
              </a:rPr>
              <a:t>Angle from MPU050 when no Input is given</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4aeb3b6b7_0_8"/>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rPr>
              <a:t>Results</a:t>
            </a:r>
            <a:endParaRPr sz="2400">
              <a:solidFill>
                <a:srgbClr val="FFFF00"/>
              </a:solidFill>
            </a:endParaRPr>
          </a:p>
        </p:txBody>
      </p:sp>
      <p:sp>
        <p:nvSpPr>
          <p:cNvPr id="232" name="Google Shape;232;g134aeb3b6b7_0_8"/>
          <p:cNvSpPr txBox="1"/>
          <p:nvPr>
            <p:ph idx="1" type="subTitle"/>
          </p:nvPr>
        </p:nvSpPr>
        <p:spPr>
          <a:xfrm>
            <a:off x="381000" y="1905000"/>
            <a:ext cx="8534400" cy="42672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Bookman Old Style"/>
              <a:ea typeface="Bookman Old Style"/>
              <a:cs typeface="Bookman Old Style"/>
              <a:sym typeface="Bookman Old Style"/>
            </a:endParaRPr>
          </a:p>
          <a:p>
            <a:pPr indent="0" lvl="0" marL="0" rtl="0" algn="l">
              <a:lnSpc>
                <a:spcPct val="200000"/>
              </a:lnSpc>
              <a:spcBef>
                <a:spcPts val="0"/>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To balance the vehicle using control moment gyroscope, the precession of the flywheel is controlled by the servo. </a:t>
            </a:r>
            <a:r>
              <a:rPr lang="en-US" sz="1400">
                <a:solidFill>
                  <a:schemeClr val="dk1"/>
                </a:solidFill>
                <a:latin typeface="Bookman Old Style"/>
                <a:ea typeface="Bookman Old Style"/>
                <a:cs typeface="Bookman Old Style"/>
                <a:sym typeface="Bookman Old Style"/>
              </a:rPr>
              <a:t>With respect to change in the tilt of the vehicle the servo is actuated to certain angle until the vehicle is </a:t>
            </a:r>
            <a:endParaRPr sz="1400">
              <a:solidFill>
                <a:schemeClr val="dk1"/>
              </a:solidFill>
              <a:latin typeface="Bookman Old Style"/>
              <a:ea typeface="Bookman Old Style"/>
              <a:cs typeface="Bookman Old Style"/>
              <a:sym typeface="Bookman Old Style"/>
            </a:endParaRPr>
          </a:p>
          <a:p>
            <a:pPr indent="0" lvl="0" marL="0" rtl="0" algn="l">
              <a:lnSpc>
                <a:spcPct val="200000"/>
              </a:lnSpc>
              <a:spcBef>
                <a:spcPts val="0"/>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balanced. The reactive angle is</a:t>
            </a:r>
            <a:endParaRPr sz="1400">
              <a:solidFill>
                <a:schemeClr val="dk1"/>
              </a:solidFill>
              <a:latin typeface="Bookman Old Style"/>
              <a:ea typeface="Bookman Old Style"/>
              <a:cs typeface="Bookman Old Style"/>
              <a:sym typeface="Bookman Old Style"/>
            </a:endParaRPr>
          </a:p>
          <a:p>
            <a:pPr indent="0" lvl="0" marL="0" rtl="0" algn="l">
              <a:lnSpc>
                <a:spcPct val="200000"/>
              </a:lnSpc>
              <a:spcBef>
                <a:spcPts val="0"/>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shown  in figure 7.</a:t>
            </a:r>
            <a:endParaRPr sz="1800">
              <a:solidFill>
                <a:schemeClr val="dk1"/>
              </a:solidFill>
              <a:latin typeface="Bookman Old Style"/>
              <a:ea typeface="Bookman Old Style"/>
              <a:cs typeface="Bookman Old Style"/>
              <a:sym typeface="Bookman Old Style"/>
            </a:endParaRPr>
          </a:p>
        </p:txBody>
      </p:sp>
      <p:pic>
        <p:nvPicPr>
          <p:cNvPr id="233" name="Google Shape;233;g134aeb3b6b7_0_8"/>
          <p:cNvPicPr preferRelativeResize="0"/>
          <p:nvPr/>
        </p:nvPicPr>
        <p:blipFill>
          <a:blip r:embed="rId3">
            <a:alphaModFix/>
          </a:blip>
          <a:stretch>
            <a:fillRect/>
          </a:stretch>
        </p:blipFill>
        <p:spPr>
          <a:xfrm>
            <a:off x="3690300" y="3112175"/>
            <a:ext cx="5003725" cy="2405675"/>
          </a:xfrm>
          <a:prstGeom prst="rect">
            <a:avLst/>
          </a:prstGeom>
          <a:noFill/>
          <a:ln>
            <a:noFill/>
          </a:ln>
        </p:spPr>
      </p:pic>
      <p:sp>
        <p:nvSpPr>
          <p:cNvPr id="234" name="Google Shape;234;g134aeb3b6b7_0_8"/>
          <p:cNvSpPr txBox="1"/>
          <p:nvPr/>
        </p:nvSpPr>
        <p:spPr>
          <a:xfrm>
            <a:off x="3708950" y="5656650"/>
            <a:ext cx="504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7: Servo reactive position vs time when external force is applied.</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348b77a839_0_29"/>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rPr>
              <a:t>Conclusions </a:t>
            </a:r>
            <a:endParaRPr sz="2400">
              <a:solidFill>
                <a:srgbClr val="FFFF00"/>
              </a:solidFill>
            </a:endParaRPr>
          </a:p>
        </p:txBody>
      </p:sp>
      <p:sp>
        <p:nvSpPr>
          <p:cNvPr id="241" name="Google Shape;241;g1348b77a839_0_29"/>
          <p:cNvSpPr txBox="1"/>
          <p:nvPr>
            <p:ph idx="1" type="subTitle"/>
          </p:nvPr>
        </p:nvSpPr>
        <p:spPr>
          <a:xfrm>
            <a:off x="381000" y="1905000"/>
            <a:ext cx="8534400" cy="4267200"/>
          </a:xfrm>
          <a:prstGeom prst="rect">
            <a:avLst/>
          </a:prstGeom>
        </p:spPr>
        <p:txBody>
          <a:bodyPr anchorCtr="0" anchor="t" bIns="45700" lIns="91425" spcFirstLastPara="1" rIns="91425" wrap="square" tIns="45700">
            <a:normAutofit fontScale="25000" lnSpcReduction="20000"/>
          </a:bodyPr>
          <a:lstStyle/>
          <a:p>
            <a:pPr indent="0" lvl="0" marL="0" rtl="0" algn="just">
              <a:lnSpc>
                <a:spcPct val="150000"/>
              </a:lnSpc>
              <a:spcBef>
                <a:spcPts val="0"/>
              </a:spcBef>
              <a:spcAft>
                <a:spcPts val="0"/>
              </a:spcAft>
              <a:buClr>
                <a:schemeClr val="dk1"/>
              </a:buClr>
              <a:buSzPts val="275"/>
              <a:buFont typeface="Arial"/>
              <a:buNone/>
            </a:pPr>
            <a:r>
              <a:rPr lang="en-US" sz="5600">
                <a:solidFill>
                  <a:schemeClr val="dk1"/>
                </a:solidFill>
                <a:latin typeface="Bookman Old Style"/>
                <a:ea typeface="Bookman Old Style"/>
                <a:cs typeface="Bookman Old Style"/>
                <a:sym typeface="Bookman Old Style"/>
              </a:rPr>
              <a:t>This project presents the design and fabrication of a control moment gyroscope for a two-wheeled self-balancing vehicle that can balance itself under the application of external forces and loads. The vehicle balances itself under various conditions like the forced tilt of the vehicle. The results from simulation and experimentation are found to be close and similar. Thus, the proposed system can be much helpful for two-wheeled vehicles reducing accidents or unwanted falls and increasing safety for the rider. The results obtained by doing this are satisfactory, but still, some improvements can be made to the position sensor and the delay gap between sensor and servo can be reduced. By fabricating the test the results of the simulation are validated and various other types of testing are done. It can be concluded that it is better to use a two-flywheel gyroscopic system as a safety measure. Hence designing a low-space and compact vehicle is essential to reduce traffic congestion. The areas of application of this system are, stabilizing the </a:t>
            </a:r>
            <a:r>
              <a:rPr lang="en-US" sz="5600">
                <a:solidFill>
                  <a:schemeClr val="dk1"/>
                </a:solidFill>
                <a:latin typeface="Bookman Old Style"/>
                <a:ea typeface="Bookman Old Style"/>
                <a:cs typeface="Bookman Old Style"/>
                <a:sym typeface="Bookman Old Style"/>
              </a:rPr>
              <a:t>two wheelers</a:t>
            </a:r>
            <a:r>
              <a:rPr lang="en-US" sz="5600">
                <a:solidFill>
                  <a:schemeClr val="dk1"/>
                </a:solidFill>
                <a:latin typeface="Bookman Old Style"/>
                <a:ea typeface="Bookman Old Style"/>
                <a:cs typeface="Bookman Old Style"/>
                <a:sym typeface="Bookman Old Style"/>
              </a:rPr>
              <a:t> such that physically disabled people can also drive the </a:t>
            </a:r>
            <a:r>
              <a:rPr lang="en-US" sz="5600">
                <a:solidFill>
                  <a:schemeClr val="dk1"/>
                </a:solidFill>
                <a:latin typeface="Bookman Old Style"/>
                <a:ea typeface="Bookman Old Style"/>
                <a:cs typeface="Bookman Old Style"/>
                <a:sym typeface="Bookman Old Style"/>
              </a:rPr>
              <a:t>two wheelers</a:t>
            </a:r>
            <a:r>
              <a:rPr lang="en-US" sz="5600">
                <a:solidFill>
                  <a:schemeClr val="dk1"/>
                </a:solidFill>
                <a:latin typeface="Bookman Old Style"/>
                <a:ea typeface="Bookman Old Style"/>
                <a:cs typeface="Bookman Old Style"/>
                <a:sym typeface="Bookman Old Style"/>
              </a:rPr>
              <a:t>. To implement autonomous driving in two-wheelers it is very important to balance the vehicle. Hence this type of system can be used to achieve autonomous driving in two-wheelers.</a:t>
            </a:r>
            <a:endParaRPr sz="5600">
              <a:solidFill>
                <a:schemeClr val="dk1"/>
              </a:solidFill>
              <a:latin typeface="Bookman Old Style"/>
              <a:ea typeface="Bookman Old Style"/>
              <a:cs typeface="Bookman Old Style"/>
              <a:sym typeface="Bookman Old Style"/>
            </a:endParaRPr>
          </a:p>
          <a:p>
            <a:pPr indent="0" lvl="0" marL="0" rtl="0" algn="just">
              <a:lnSpc>
                <a:spcPct val="200000"/>
              </a:lnSpc>
              <a:spcBef>
                <a:spcPts val="0"/>
              </a:spcBef>
              <a:spcAft>
                <a:spcPts val="0"/>
              </a:spcAft>
              <a:buClr>
                <a:schemeClr val="dk1"/>
              </a:buClr>
              <a:buSzPct val="68750"/>
              <a:buFont typeface="Arial"/>
              <a:buNone/>
            </a:pPr>
            <a:r>
              <a:t/>
            </a:r>
            <a:endParaRPr sz="16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4aeb3b6b7_0_18"/>
          <p:cNvSpPr txBox="1"/>
          <p:nvPr>
            <p:ph type="ctrTitle"/>
          </p:nvPr>
        </p:nvSpPr>
        <p:spPr>
          <a:xfrm>
            <a:off x="1752600" y="0"/>
            <a:ext cx="71628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400">
                <a:solidFill>
                  <a:srgbClr val="FFFF00"/>
                </a:solidFill>
              </a:rPr>
              <a:t>Future Scope</a:t>
            </a:r>
            <a:r>
              <a:rPr lang="en-US" sz="2400">
                <a:solidFill>
                  <a:srgbClr val="FFFF00"/>
                </a:solidFill>
              </a:rPr>
              <a:t> </a:t>
            </a:r>
            <a:endParaRPr sz="2400">
              <a:solidFill>
                <a:srgbClr val="FFFF00"/>
              </a:solidFill>
            </a:endParaRPr>
          </a:p>
        </p:txBody>
      </p:sp>
      <p:sp>
        <p:nvSpPr>
          <p:cNvPr id="248" name="Google Shape;248;g134aeb3b6b7_0_18"/>
          <p:cNvSpPr txBox="1"/>
          <p:nvPr>
            <p:ph idx="1" type="subTitle"/>
          </p:nvPr>
        </p:nvSpPr>
        <p:spPr>
          <a:xfrm>
            <a:off x="381000" y="1905000"/>
            <a:ext cx="8534400" cy="4267200"/>
          </a:xfrm>
          <a:prstGeom prst="rect">
            <a:avLst/>
          </a:prstGeom>
        </p:spPr>
        <p:txBody>
          <a:bodyPr anchorCtr="0" anchor="t" bIns="45700" lIns="91425" spcFirstLastPara="1" rIns="91425" wrap="square" tIns="45700">
            <a:normAutofit/>
          </a:bodyPr>
          <a:lstStyle/>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Based on the results from this project the system can be implemented along with a two-flywheel mechanism for improved safety and stability.</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By using this mechanism in two-wheelers, the motorcycles can be converted into autonomous vehicles by developing a control system. </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The efficiency of the control moment gyroscope system can be improved by developing a vacuum enclosure around the flywheel to reduce the air pressure thereby reducing the air resistance to the rotating disc.</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This mechanism can also be used to make Two wheeler vehicles for people suffering from disabilities. </a:t>
            </a:r>
            <a:endParaRPr sz="1400">
              <a:solidFill>
                <a:schemeClr val="dk1"/>
              </a:solidFill>
              <a:latin typeface="Bookman Old Style"/>
              <a:ea typeface="Bookman Old Style"/>
              <a:cs typeface="Bookman Old Style"/>
              <a:sym typeface="Bookman Old Style"/>
            </a:endParaRPr>
          </a:p>
          <a:p>
            <a:pPr indent="0" lvl="0" marL="0" rtl="0" algn="just">
              <a:lnSpc>
                <a:spcPct val="200000"/>
              </a:lnSpc>
              <a:spcBef>
                <a:spcPts val="0"/>
              </a:spcBef>
              <a:spcAft>
                <a:spcPts val="0"/>
              </a:spcAft>
              <a:buClr>
                <a:schemeClr val="dk1"/>
              </a:buClr>
              <a:buSzPts val="1100"/>
              <a:buFont typeface="Arial"/>
              <a:buNone/>
            </a:pPr>
            <a:r>
              <a:t/>
            </a:r>
            <a:endParaRPr sz="16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subTitle"/>
          </p:nvPr>
        </p:nvSpPr>
        <p:spPr>
          <a:xfrm>
            <a:off x="457200" y="1143000"/>
            <a:ext cx="8534400" cy="5105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a:bodyPr>
          <a:lstStyle/>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Abstract</a:t>
            </a:r>
            <a:endParaRPr sz="1400"/>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Introduction</a:t>
            </a:r>
            <a:endParaRPr sz="1400"/>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Literature Review</a:t>
            </a:r>
            <a:endParaRPr sz="1400"/>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Methodology</a:t>
            </a:r>
            <a:endParaRPr sz="1400">
              <a:solidFill>
                <a:schemeClr val="dk1"/>
              </a:solidFill>
              <a:latin typeface="Bookman Old Style"/>
              <a:ea typeface="Bookman Old Style"/>
              <a:cs typeface="Bookman Old Style"/>
              <a:sym typeface="Bookman Old Style"/>
            </a:endParaRPr>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Theoretical Analysis and Calculations</a:t>
            </a:r>
            <a:endParaRPr sz="1400">
              <a:solidFill>
                <a:schemeClr val="dk1"/>
              </a:solidFill>
              <a:latin typeface="Bookman Old Style"/>
              <a:ea typeface="Bookman Old Style"/>
              <a:cs typeface="Bookman Old Style"/>
              <a:sym typeface="Bookman Old Style"/>
            </a:endParaRPr>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Design</a:t>
            </a:r>
            <a:endParaRPr sz="1400">
              <a:solidFill>
                <a:schemeClr val="dk1"/>
              </a:solidFill>
              <a:latin typeface="Bookman Old Style"/>
              <a:ea typeface="Bookman Old Style"/>
              <a:cs typeface="Bookman Old Style"/>
              <a:sym typeface="Bookman Old Style"/>
            </a:endParaRPr>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Fabrication of test rig</a:t>
            </a:r>
            <a:endParaRPr sz="1400">
              <a:solidFill>
                <a:schemeClr val="dk1"/>
              </a:solidFill>
              <a:latin typeface="Bookman Old Style"/>
              <a:ea typeface="Bookman Old Style"/>
              <a:cs typeface="Bookman Old Style"/>
              <a:sym typeface="Bookman Old Style"/>
            </a:endParaRPr>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Results</a:t>
            </a:r>
            <a:endParaRPr sz="1400"/>
          </a:p>
          <a:p>
            <a:pPr indent="-317500" lvl="0" marL="457200" rtl="0" algn="l">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References</a:t>
            </a:r>
            <a:endParaRPr sz="1400"/>
          </a:p>
          <a:p>
            <a:pPr indent="0" lvl="0" marL="0" rtl="0" algn="l">
              <a:lnSpc>
                <a:spcPct val="150000"/>
              </a:lnSpc>
              <a:spcBef>
                <a:spcPts val="480"/>
              </a:spcBef>
              <a:spcAft>
                <a:spcPts val="0"/>
              </a:spcAft>
              <a:buNone/>
            </a:pPr>
            <a:r>
              <a:t/>
            </a:r>
            <a:endParaRPr sz="2000">
              <a:solidFill>
                <a:schemeClr val="dk1"/>
              </a:solidFill>
              <a:latin typeface="Bookman Old Style"/>
              <a:ea typeface="Bookman Old Style"/>
              <a:cs typeface="Bookman Old Style"/>
              <a:sym typeface="Bookman Old Style"/>
            </a:endParaRPr>
          </a:p>
          <a:p>
            <a:pPr indent="0" lvl="0" marL="0" rtl="0" algn="l">
              <a:lnSpc>
                <a:spcPct val="150000"/>
              </a:lnSpc>
              <a:spcBef>
                <a:spcPts val="440"/>
              </a:spcBef>
              <a:spcAft>
                <a:spcPts val="0"/>
              </a:spcAft>
              <a:buClr>
                <a:srgbClr val="00B050"/>
              </a:buClr>
              <a:buSzPts val="2200"/>
              <a:buFont typeface="Noto Sans Symbols"/>
              <a:buNone/>
            </a:pPr>
            <a:r>
              <a:t/>
            </a:r>
            <a:endParaRPr sz="2200">
              <a:solidFill>
                <a:schemeClr val="dk1"/>
              </a:solidFill>
              <a:latin typeface="Bookman Old Style"/>
              <a:ea typeface="Bookman Old Style"/>
              <a:cs typeface="Bookman Old Style"/>
              <a:sym typeface="Bookman Old Style"/>
            </a:endParaRPr>
          </a:p>
        </p:txBody>
      </p:sp>
      <p:sp>
        <p:nvSpPr>
          <p:cNvPr id="95" name="Google Shape;95;p2"/>
          <p:cNvSpPr txBox="1"/>
          <p:nvPr>
            <p:ph type="ctrTitle"/>
          </p:nvPr>
        </p:nvSpPr>
        <p:spPr>
          <a:xfrm>
            <a:off x="1657750" y="94825"/>
            <a:ext cx="7239000" cy="990600"/>
          </a:xfrm>
          <a:prstGeom prst="rect">
            <a:avLst/>
          </a:prstGeom>
          <a:solidFill>
            <a:srgbClr val="00990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000">
                <a:solidFill>
                  <a:srgbClr val="FFFF00"/>
                </a:solidFill>
                <a:latin typeface="Bookman Old Style"/>
                <a:ea typeface="Bookman Old Style"/>
                <a:cs typeface="Bookman Old Style"/>
                <a:sym typeface="Bookman Old Style"/>
              </a:rPr>
              <a:t>OUTLINE OF PRESENTATION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References</a:t>
            </a:r>
            <a:endParaRPr/>
          </a:p>
        </p:txBody>
      </p:sp>
      <p:sp>
        <p:nvSpPr>
          <p:cNvPr id="254" name="Google Shape;254;p15"/>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t/>
            </a:r>
            <a:endParaRPr/>
          </a:p>
          <a:p>
            <a:pPr indent="0" lvl="0" marL="0" rtl="0" algn="l">
              <a:spcBef>
                <a:spcPts val="320"/>
              </a:spcBef>
              <a:spcAft>
                <a:spcPts val="0"/>
              </a:spcAft>
              <a:buClr>
                <a:srgbClr val="888888"/>
              </a:buClr>
              <a:buSzPts val="1600"/>
              <a:buNone/>
            </a:pPr>
            <a:r>
              <a:t/>
            </a:r>
            <a:endParaRPr sz="1600">
              <a:solidFill>
                <a:schemeClr val="dk1"/>
              </a:solidFill>
              <a:latin typeface="Times New Roman"/>
              <a:ea typeface="Times New Roman"/>
              <a:cs typeface="Times New Roman"/>
              <a:sym typeface="Times New Roman"/>
            </a:endParaRPr>
          </a:p>
        </p:txBody>
      </p:sp>
      <p:graphicFrame>
        <p:nvGraphicFramePr>
          <p:cNvPr id="255" name="Google Shape;255;p15"/>
          <p:cNvGraphicFramePr/>
          <p:nvPr/>
        </p:nvGraphicFramePr>
        <p:xfrm>
          <a:off x="596588" y="1320988"/>
          <a:ext cx="3000000" cy="3000000"/>
        </p:xfrm>
        <a:graphic>
          <a:graphicData uri="http://schemas.openxmlformats.org/drawingml/2006/table">
            <a:tbl>
              <a:tblPr>
                <a:noFill/>
                <a:tableStyleId>{8D04ED82-8AB2-4813-94F5-088713139F19}</a:tableStyleId>
              </a:tblPr>
              <a:tblGrid>
                <a:gridCol w="672925"/>
                <a:gridCol w="7506475"/>
              </a:tblGrid>
              <a:tr h="60545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[1]</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a:solidFill>
                            <a:srgbClr val="222222"/>
                          </a:solidFill>
                          <a:highlight>
                            <a:srgbClr val="FFFFFF"/>
                          </a:highlight>
                          <a:latin typeface="Bookman Old Style"/>
                          <a:ea typeface="Bookman Old Style"/>
                          <a:cs typeface="Bookman Old Style"/>
                          <a:sym typeface="Bookman Old Style"/>
                        </a:rPr>
                        <a:t>T.-D. Chu and C.-K. Chen, “Design and implementation of model predictive control for a gyroscopic inverted pendulum,” Appl. Sci., vol. 7, no. 12, p. 1272, 2017</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4640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[2]</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a:solidFill>
                            <a:srgbClr val="222222"/>
                          </a:solidFill>
                          <a:highlight>
                            <a:srgbClr val="FFFFFF"/>
                          </a:highlight>
                          <a:latin typeface="Bookman Old Style"/>
                          <a:ea typeface="Bookman Old Style"/>
                          <a:cs typeface="Bookman Old Style"/>
                          <a:sym typeface="Bookman Old Style"/>
                        </a:rPr>
                        <a:t>J. Chen, P. Ye, H. Sun and Q. Jia, "Design and motion control of a spherical robot with control moment gyroscope," 2016 3rd International Conference on Systems and Informatics (ICSAI), 2016, pp. 114-120, doi: 10.1109/ICSAI.2016.7810940.</a:t>
                      </a:r>
                      <a:endParaRPr>
                        <a:solidFill>
                          <a:srgbClr val="222222"/>
                        </a:solidFill>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880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[3]</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latin typeface="Bookman Old Style"/>
                          <a:ea typeface="Bookman Old Style"/>
                          <a:cs typeface="Bookman Old Style"/>
                          <a:sym typeface="Bookman Old Style"/>
                        </a:rPr>
                        <a:t>James Demello, How to Build a Self-Balancing Gyroscopic Vehicle</a:t>
                      </a:r>
                      <a:endParaRPr>
                        <a:solidFill>
                          <a:srgbClr val="222222"/>
                        </a:solidFill>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4640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[4]</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a:solidFill>
                            <a:srgbClr val="222222"/>
                          </a:solidFill>
                          <a:highlight>
                            <a:srgbClr val="FFFFFF"/>
                          </a:highlight>
                          <a:latin typeface="Bookman Old Style"/>
                          <a:ea typeface="Bookman Old Style"/>
                          <a:cs typeface="Bookman Old Style"/>
                          <a:sym typeface="Bookman Old Style"/>
                        </a:rPr>
                        <a:t> E. Mumm, K. Davis, M. Mahin, D. Neal, and R. Hayes, "Miniature Control Moment Gyroscope development," 2014 IEEE Aerospace Conference, 2014, pp.1-9,doi: 10.1109/AERO.2014.6836474.</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0545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[5]</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solidFill>
                            <a:srgbClr val="222222"/>
                          </a:solidFill>
                          <a:highlight>
                            <a:srgbClr val="FFFFFF"/>
                          </a:highlight>
                          <a:latin typeface="Bookman Old Style"/>
                          <a:ea typeface="Bookman Old Style"/>
                          <a:cs typeface="Bookman Old Style"/>
                          <a:sym typeface="Bookman Old Style"/>
                        </a:rPr>
                        <a:t> Amato Parsa, Hoghooghi Chiara, Settineri Trilok, Sadarangani Lit Motors &amp; A New Power in Personal Transport Case Study I&amp;E 352(2014) .</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4640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[6]</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solidFill>
                            <a:srgbClr val="222222"/>
                          </a:solidFill>
                          <a:highlight>
                            <a:srgbClr val="FFFFFF"/>
                          </a:highlight>
                          <a:latin typeface="Bookman Old Style"/>
                          <a:ea typeface="Bookman Old Style"/>
                          <a:cs typeface="Bookman Old Style"/>
                          <a:sym typeface="Bookman Old Style"/>
                        </a:rPr>
                        <a:t>M.-H. Hsieh, Y.-T. Chen, C.-H. Chi, and J.-J. Chou, “Fuzzy sliding mode control of a riderless bicycle with a gyroscopic balancer,” in 2014 IEEE International Symposium on Robotic and Sensors Environments (ROSE) Proceedings, 2014, pp. 13– 18.</a:t>
                      </a:r>
                      <a:endParaRPr>
                        <a:solidFill>
                          <a:srgbClr val="222222"/>
                        </a:solidFill>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05450">
                <a:tc>
                  <a:txBody>
                    <a:bodyPr/>
                    <a:lstStyle/>
                    <a:p>
                      <a:pPr indent="0" lvl="0" marL="0" rtl="0" algn="just">
                        <a:lnSpc>
                          <a:spcPct val="115000"/>
                        </a:lnSpc>
                        <a:spcBef>
                          <a:spcPts val="0"/>
                        </a:spcBef>
                        <a:spcAft>
                          <a:spcPts val="0"/>
                        </a:spcAft>
                        <a:buNone/>
                      </a:pPr>
                      <a:r>
                        <a:rPr lang="en-US">
                          <a:highlight>
                            <a:srgbClr val="FFFFFF"/>
                          </a:highlight>
                          <a:latin typeface="Bookman Old Style"/>
                          <a:ea typeface="Bookman Old Style"/>
                          <a:cs typeface="Bookman Old Style"/>
                          <a:sym typeface="Bookman Old Style"/>
                        </a:rPr>
                        <a:t>[7]</a:t>
                      </a:r>
                      <a:endParaRPr>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solidFill>
                            <a:srgbClr val="222222"/>
                          </a:solidFill>
                          <a:highlight>
                            <a:srgbClr val="FFFFFF"/>
                          </a:highlight>
                          <a:latin typeface="Bookman Old Style"/>
                          <a:ea typeface="Bookman Old Style"/>
                          <a:cs typeface="Bookman Old Style"/>
                          <a:sym typeface="Bookman Old Style"/>
                        </a:rPr>
                        <a:t>Jackson Wahl, Dhanush Madabusi &amp; Scout Stohrer Lit Motors &amp; A New Power in Personal Transport Case Study </a:t>
                      </a:r>
                      <a:endParaRPr>
                        <a:solidFill>
                          <a:srgbClr val="222222"/>
                        </a:solidFill>
                        <a:highlight>
                          <a:srgbClr val="FFFFFF"/>
                        </a:highlight>
                        <a:latin typeface="Bookman Old Style"/>
                        <a:ea typeface="Bookman Old Style"/>
                        <a:cs typeface="Bookman Old Style"/>
                        <a:sym typeface="Bookman Old Style"/>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https://encrypted-tbn1.gstatic.com/images?q=tbn:ANd9GcSVs9SdGvfIcIZ9ce6VHgmsDDMv1uhPF_mzXHrvaeSj8D3bF5FZNQ" id="260" name="Google Shape;260;p16"/>
          <p:cNvPicPr preferRelativeResize="0"/>
          <p:nvPr/>
        </p:nvPicPr>
        <p:blipFill rotWithShape="1">
          <a:blip r:embed="rId3">
            <a:alphaModFix/>
          </a:blip>
          <a:srcRect b="0" l="0" r="0" t="0"/>
          <a:stretch/>
        </p:blipFill>
        <p:spPr>
          <a:xfrm>
            <a:off x="1752600" y="1730237"/>
            <a:ext cx="5791200" cy="38398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ctrTitle"/>
          </p:nvPr>
        </p:nvSpPr>
        <p:spPr>
          <a:xfrm>
            <a:off x="1752600" y="76200"/>
            <a:ext cx="7162800" cy="9906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200">
                <a:solidFill>
                  <a:srgbClr val="FFFF00"/>
                </a:solidFill>
                <a:latin typeface="Bookman Old Style"/>
                <a:ea typeface="Bookman Old Style"/>
                <a:cs typeface="Bookman Old Style"/>
                <a:sym typeface="Bookman Old Style"/>
              </a:rPr>
              <a:t>Abstract</a:t>
            </a:r>
            <a:endParaRPr sz="2200"/>
          </a:p>
        </p:txBody>
      </p:sp>
      <p:sp>
        <p:nvSpPr>
          <p:cNvPr id="101" name="Google Shape;101;p3"/>
          <p:cNvSpPr txBox="1"/>
          <p:nvPr>
            <p:ph idx="1" type="subTitle"/>
          </p:nvPr>
        </p:nvSpPr>
        <p:spPr>
          <a:xfrm>
            <a:off x="457200" y="1219200"/>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This project report consists of designing a control moment gyroscope, creating a CAD model and simulation in Solidworks software, and fabrication of the control moment gyroscope system suitable for the test rig.</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 Firstly, a study is conducted on the availability of different control mechanisms and the latest developments in gyroscope technology.</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A proper design of the control moment gyroscope is designed with the help of literature survey and theoretical calculations.</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An optimal Arduino code is developed to control the tilt of the test rig.To achieve the safety of a car in a two-wheeler,which is very </a:t>
            </a:r>
            <a:r>
              <a:rPr lang="en-US" sz="1400">
                <a:solidFill>
                  <a:schemeClr val="dk1"/>
                </a:solidFill>
                <a:latin typeface="Bookman Old Style"/>
                <a:ea typeface="Bookman Old Style"/>
                <a:cs typeface="Bookman Old Style"/>
                <a:sym typeface="Bookman Old Style"/>
              </a:rPr>
              <a:t>useful</a:t>
            </a:r>
            <a:r>
              <a:rPr lang="en-US" sz="1400">
                <a:solidFill>
                  <a:schemeClr val="dk1"/>
                </a:solidFill>
                <a:latin typeface="Bookman Old Style"/>
                <a:ea typeface="Bookman Old Style"/>
                <a:cs typeface="Bookman Old Style"/>
                <a:sym typeface="Bookman Old Style"/>
              </a:rPr>
              <a:t> for physical disabled people.</a:t>
            </a:r>
            <a:endParaRPr sz="1400">
              <a:solidFill>
                <a:schemeClr val="dk1"/>
              </a:solidFill>
              <a:latin typeface="Bookman Old Style"/>
              <a:ea typeface="Bookman Old Style"/>
              <a:cs typeface="Bookman Old Style"/>
              <a:sym typeface="Bookman Old Style"/>
            </a:endParaRPr>
          </a:p>
          <a:p>
            <a:pPr indent="-317500" lvl="0" marL="457200" rtl="0" algn="just">
              <a:lnSpc>
                <a:spcPct val="150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The control moment gyroscope system can be used to stabilize vehicles with improved safety and stability while reducing the space consumed on road. The areas of application of this system are, stabilizing the </a:t>
            </a:r>
            <a:r>
              <a:rPr lang="en-US" sz="1400">
                <a:solidFill>
                  <a:schemeClr val="dk1"/>
                </a:solidFill>
                <a:latin typeface="Bookman Old Style"/>
                <a:ea typeface="Bookman Old Style"/>
                <a:cs typeface="Bookman Old Style"/>
                <a:sym typeface="Bookman Old Style"/>
              </a:rPr>
              <a:t>two wheeler</a:t>
            </a:r>
            <a:r>
              <a:rPr lang="en-US" sz="1400">
                <a:solidFill>
                  <a:schemeClr val="dk1"/>
                </a:solidFill>
                <a:latin typeface="Bookman Old Style"/>
                <a:ea typeface="Bookman Old Style"/>
                <a:cs typeface="Bookman Old Style"/>
                <a:sym typeface="Bookman Old Style"/>
              </a:rPr>
              <a:t> such that physically disabled people can also drive the </a:t>
            </a:r>
            <a:r>
              <a:rPr lang="en-US" sz="1400">
                <a:solidFill>
                  <a:schemeClr val="dk1"/>
                </a:solidFill>
                <a:latin typeface="Bookman Old Style"/>
                <a:ea typeface="Bookman Old Style"/>
                <a:cs typeface="Bookman Old Style"/>
                <a:sym typeface="Bookman Old Style"/>
              </a:rPr>
              <a:t>two wheelers</a:t>
            </a:r>
            <a:r>
              <a:rPr lang="en-US" sz="1400">
                <a:solidFill>
                  <a:schemeClr val="dk1"/>
                </a:solidFill>
                <a:latin typeface="Bookman Old Style"/>
                <a:ea typeface="Bookman Old Style"/>
                <a:cs typeface="Bookman Old Style"/>
                <a:sym typeface="Bookman Old Style"/>
              </a:rPr>
              <a:t>. To implement autonomous driving in two-wheelers it is very important to balance the vehicle. Hence this type of system can be used to achieve autonomous driving in two-wheelers</a:t>
            </a:r>
            <a:endParaRPr sz="14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ctrTitle"/>
          </p:nvPr>
        </p:nvSpPr>
        <p:spPr>
          <a:xfrm>
            <a:off x="1676400" y="0"/>
            <a:ext cx="7162800" cy="9906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Introduction</a:t>
            </a:r>
            <a:endParaRPr/>
          </a:p>
        </p:txBody>
      </p:sp>
      <p:sp>
        <p:nvSpPr>
          <p:cNvPr id="107" name="Google Shape;107;p4"/>
          <p:cNvSpPr txBox="1"/>
          <p:nvPr>
            <p:ph idx="1" type="subTitle"/>
          </p:nvPr>
        </p:nvSpPr>
        <p:spPr>
          <a:xfrm>
            <a:off x="342900" y="1227786"/>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38100" rtl="0" algn="just">
              <a:lnSpc>
                <a:spcPct val="150000"/>
              </a:lnSpc>
              <a:spcBef>
                <a:spcPts val="0"/>
              </a:spcBef>
              <a:spcAft>
                <a:spcPts val="0"/>
              </a:spcAft>
              <a:buNone/>
            </a:pPr>
            <a:r>
              <a:rPr b="1" lang="en-US" sz="1400">
                <a:solidFill>
                  <a:schemeClr val="dk1"/>
                </a:solidFill>
                <a:latin typeface="Bookman Old Style"/>
                <a:ea typeface="Bookman Old Style"/>
                <a:cs typeface="Bookman Old Style"/>
                <a:sym typeface="Bookman Old Style"/>
              </a:rPr>
              <a:t>BACKGROUND </a:t>
            </a:r>
            <a:endParaRPr b="1" sz="1400">
              <a:solidFill>
                <a:schemeClr val="dk1"/>
              </a:solidFill>
              <a:latin typeface="Bookman Old Style"/>
              <a:ea typeface="Bookman Old Style"/>
              <a:cs typeface="Bookman Old Style"/>
              <a:sym typeface="Bookman Old Style"/>
            </a:endParaRPr>
          </a:p>
          <a:p>
            <a:pPr indent="0" lvl="0" marL="38100" rtl="0" algn="just">
              <a:lnSpc>
                <a:spcPct val="150000"/>
              </a:lnSpc>
              <a:spcBef>
                <a:spcPts val="0"/>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The gyroscope has played an important role in applications in different fields of physics (e.g., Larmor precession in atomism), energetics (kinetic energy accumulation by turbines, mechanical batteries), and astronomy (lunisolar precession of Earth). A gyroscope is a device used for measuring or maintaining orientation and angular velocity. In [1], the application of gyroscopes can be divided into several groups: stabilizers, energy storage, gyrocompass, attitude and heading indicator, gyrostat, Control moment gyroscope (CMG), and MEMS Gyroscope. As previously stated, they were classified into two applications: passive (sensor) and actuator stabilization of an unstable dynamic system. Sensor applications include navigation systems and passive stabilizing systems used in ships, and the gyroscope may also be utilized as an actuator by making use of the precession phenomenon.</a:t>
            </a:r>
            <a:endParaRPr sz="1400">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ctrTitle"/>
          </p:nvPr>
        </p:nvSpPr>
        <p:spPr>
          <a:xfrm>
            <a:off x="1752600" y="131125"/>
            <a:ext cx="7162800" cy="1006200"/>
          </a:xfrm>
          <a:prstGeom prst="rect">
            <a:avLst/>
          </a:prstGeom>
          <a:solidFill>
            <a:srgbClr val="00B05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400"/>
              <a:buFont typeface="Bookman Old Style"/>
              <a:buNone/>
            </a:pPr>
            <a:r>
              <a:rPr b="1" lang="en-US" sz="2400">
                <a:solidFill>
                  <a:srgbClr val="FFFF00"/>
                </a:solidFill>
                <a:latin typeface="Bookman Old Style"/>
                <a:ea typeface="Bookman Old Style"/>
                <a:cs typeface="Bookman Old Style"/>
                <a:sym typeface="Bookman Old Style"/>
              </a:rPr>
              <a:t>Introduction</a:t>
            </a:r>
            <a:endParaRPr sz="2400"/>
          </a:p>
        </p:txBody>
      </p:sp>
      <p:sp>
        <p:nvSpPr>
          <p:cNvPr id="113" name="Google Shape;113;p5"/>
          <p:cNvSpPr txBox="1"/>
          <p:nvPr>
            <p:ph idx="1" type="subTitle"/>
          </p:nvPr>
        </p:nvSpPr>
        <p:spPr>
          <a:xfrm>
            <a:off x="278225" y="1398700"/>
            <a:ext cx="8767500" cy="46482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Clr>
                <a:schemeClr val="dk1"/>
              </a:buClr>
              <a:buSzPts val="1100"/>
              <a:buFont typeface="Arial"/>
              <a:buNone/>
            </a:pPr>
            <a:r>
              <a:rPr b="1" lang="en-US" sz="1400">
                <a:solidFill>
                  <a:schemeClr val="dk1"/>
                </a:solidFill>
                <a:latin typeface="Bookman Old Style"/>
                <a:ea typeface="Bookman Old Style"/>
                <a:cs typeface="Bookman Old Style"/>
                <a:sym typeface="Bookman Old Style"/>
              </a:rPr>
              <a:t>OBJECTIVES </a:t>
            </a:r>
            <a:endParaRPr b="1" sz="1400">
              <a:solidFill>
                <a:schemeClr val="dk1"/>
              </a:solidFill>
              <a:latin typeface="Bookman Old Style"/>
              <a:ea typeface="Bookman Old Style"/>
              <a:cs typeface="Bookman Old Style"/>
              <a:sym typeface="Bookman Old Style"/>
            </a:endParaRPr>
          </a:p>
          <a:p>
            <a:pPr indent="-317500" lvl="0" marL="685800" rtl="0" algn="just">
              <a:lnSpc>
                <a:spcPct val="115000"/>
              </a:lnSpc>
              <a:spcBef>
                <a:spcPts val="60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To develop the control moment Gyroscope to balance the two-wheeled vehicle. </a:t>
            </a:r>
            <a:endParaRPr sz="1400">
              <a:solidFill>
                <a:schemeClr val="dk1"/>
              </a:solidFill>
              <a:latin typeface="Bookman Old Style"/>
              <a:ea typeface="Bookman Old Style"/>
              <a:cs typeface="Bookman Old Style"/>
              <a:sym typeface="Bookman Old Style"/>
            </a:endParaRPr>
          </a:p>
          <a:p>
            <a:pPr indent="-317500" lvl="0" marL="685800" rtl="0" algn="just">
              <a:lnSpc>
                <a:spcPct val="115000"/>
              </a:lnSpc>
              <a:spcBef>
                <a:spcPts val="0"/>
              </a:spcBef>
              <a:spcAft>
                <a:spcPts val="0"/>
              </a:spcAft>
              <a:buClr>
                <a:schemeClr val="dk1"/>
              </a:buClr>
              <a:buSzPts val="1400"/>
              <a:buFont typeface="Bookman Old Style"/>
              <a:buChar char="●"/>
            </a:pPr>
            <a:r>
              <a:rPr lang="en-US" sz="1400">
                <a:solidFill>
                  <a:schemeClr val="dk1"/>
                </a:solidFill>
                <a:latin typeface="Bookman Old Style"/>
                <a:ea typeface="Bookman Old Style"/>
                <a:cs typeface="Bookman Old Style"/>
                <a:sym typeface="Bookman Old Style"/>
              </a:rPr>
              <a:t>To develop a control moment gyroscope to assist balancing for physically disabled people driving two-wheelers.</a:t>
            </a:r>
            <a:endParaRPr sz="1600">
              <a:solidFill>
                <a:schemeClr val="dk1"/>
              </a:solidFill>
              <a:latin typeface="Bookman Old Style"/>
              <a:ea typeface="Bookman Old Style"/>
              <a:cs typeface="Bookman Old Style"/>
              <a:sym typeface="Bookman Old Style"/>
            </a:endParaRPr>
          </a:p>
          <a:p>
            <a:pPr indent="0" lvl="0" marL="0" rtl="0" algn="just">
              <a:lnSpc>
                <a:spcPct val="115000"/>
              </a:lnSpc>
              <a:spcBef>
                <a:spcPts val="1800"/>
              </a:spcBef>
              <a:spcAft>
                <a:spcPts val="0"/>
              </a:spcAft>
              <a:buNone/>
            </a:pPr>
            <a:r>
              <a:rPr b="1" lang="en-US" sz="1400">
                <a:solidFill>
                  <a:schemeClr val="dk1"/>
                </a:solidFill>
                <a:latin typeface="Bookman Old Style"/>
                <a:ea typeface="Bookman Old Style"/>
                <a:cs typeface="Bookman Old Style"/>
                <a:sym typeface="Bookman Old Style"/>
              </a:rPr>
              <a:t>MOTIVATION TO WORK </a:t>
            </a:r>
            <a:endParaRPr sz="1400">
              <a:solidFill>
                <a:schemeClr val="dk1"/>
              </a:solidFill>
              <a:latin typeface="Bookman Old Style"/>
              <a:ea typeface="Bookman Old Style"/>
              <a:cs typeface="Bookman Old Style"/>
              <a:sym typeface="Bookman Old Style"/>
            </a:endParaRPr>
          </a:p>
          <a:p>
            <a:pPr indent="0" lvl="0" marL="38100" rtl="0" algn="just">
              <a:lnSpc>
                <a:spcPct val="150000"/>
              </a:lnSpc>
              <a:spcBef>
                <a:spcPts val="600"/>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	Most people consider using a car for daily commute even though only one person travels in a car at a time, the main reason for this has been found through a survey which shows many people consider cars to be safer and luxurious than bikes and it is true to a certain extent. But with this continuously growing population, the number of cars on the roads of cities is increasing rapidly. The hidden issue is the more cars are brought onto roads the more space is consumed leading to highly crowded roads. Due to this, one should have to wait longer on the road to reach his destination near traffic signals, at rush hours almost every car waits at the signal for more than one period.</a:t>
            </a:r>
            <a:endParaRPr sz="14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0b6c5052a9_0_28"/>
          <p:cNvSpPr txBox="1"/>
          <p:nvPr>
            <p:ph type="ctrTitle"/>
          </p:nvPr>
        </p:nvSpPr>
        <p:spPr>
          <a:xfrm>
            <a:off x="1678050" y="224300"/>
            <a:ext cx="7162800" cy="1024800"/>
          </a:xfrm>
          <a:prstGeom prst="rect">
            <a:avLst/>
          </a:prstGeom>
          <a:solidFill>
            <a:srgbClr val="00B050"/>
          </a:solidFill>
          <a:ln cap="flat" cmpd="sng" w="9525">
            <a:solidFill>
              <a:srgbClr val="00B05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4400"/>
              <a:buFont typeface="Bookman Old Style"/>
              <a:buNone/>
            </a:pPr>
            <a:r>
              <a:rPr b="1" lang="en-US" sz="2200">
                <a:solidFill>
                  <a:srgbClr val="FFFF00"/>
                </a:solidFill>
                <a:latin typeface="Bookman Old Style"/>
                <a:ea typeface="Bookman Old Style"/>
                <a:cs typeface="Bookman Old Style"/>
                <a:sym typeface="Bookman Old Style"/>
              </a:rPr>
              <a:t>Introduction</a:t>
            </a:r>
            <a:endParaRPr sz="2200"/>
          </a:p>
        </p:txBody>
      </p:sp>
      <p:sp>
        <p:nvSpPr>
          <p:cNvPr id="119" name="Google Shape;119;g10b6c5052a9_0_28"/>
          <p:cNvSpPr txBox="1"/>
          <p:nvPr>
            <p:ph idx="1" type="subTitle"/>
          </p:nvPr>
        </p:nvSpPr>
        <p:spPr>
          <a:xfrm>
            <a:off x="381000" y="1447800"/>
            <a:ext cx="8534400" cy="46482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a:bodyPr>
          <a:lstStyle/>
          <a:p>
            <a:pPr indent="0" lvl="0" marL="46990" rtl="0" algn="just">
              <a:lnSpc>
                <a:spcPct val="150000"/>
              </a:lnSpc>
              <a:spcBef>
                <a:spcPts val="0"/>
              </a:spcBef>
              <a:spcAft>
                <a:spcPts val="0"/>
              </a:spcAft>
              <a:buClr>
                <a:schemeClr val="dk1"/>
              </a:buClr>
              <a:buSzPts val="1100"/>
              <a:buFont typeface="Arial"/>
              <a:buNone/>
            </a:pPr>
            <a:r>
              <a:rPr b="1" lang="en-US" sz="1400">
                <a:solidFill>
                  <a:schemeClr val="dk1"/>
                </a:solidFill>
                <a:latin typeface="Bookman Old Style"/>
                <a:ea typeface="Bookman Old Style"/>
                <a:cs typeface="Bookman Old Style"/>
                <a:sym typeface="Bookman Old Style"/>
              </a:rPr>
              <a:t>Scope of Project </a:t>
            </a:r>
            <a:endParaRPr b="1" sz="1400">
              <a:solidFill>
                <a:schemeClr val="dk1"/>
              </a:solidFill>
              <a:latin typeface="Bookman Old Style"/>
              <a:ea typeface="Bookman Old Style"/>
              <a:cs typeface="Bookman Old Style"/>
              <a:sym typeface="Bookman Old Style"/>
            </a:endParaRPr>
          </a:p>
          <a:p>
            <a:pPr indent="0" lvl="0" marL="46990" rtl="0" algn="just">
              <a:lnSpc>
                <a:spcPct val="150000"/>
              </a:lnSpc>
              <a:spcBef>
                <a:spcPts val="1125"/>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The scope of this research is described as follows: </a:t>
            </a:r>
            <a:endParaRPr sz="1400">
              <a:solidFill>
                <a:schemeClr val="dk1"/>
              </a:solidFill>
              <a:latin typeface="Bookman Old Style"/>
              <a:ea typeface="Bookman Old Style"/>
              <a:cs typeface="Bookman Old Style"/>
              <a:sym typeface="Bookman Old Style"/>
            </a:endParaRPr>
          </a:p>
          <a:p>
            <a:pPr indent="0" lvl="0" marL="46990" rtl="0" algn="just">
              <a:lnSpc>
                <a:spcPct val="150000"/>
              </a:lnSpc>
              <a:spcBef>
                <a:spcPts val="1125"/>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 The gyroscopic control moment is employed to balance vehicle.</a:t>
            </a:r>
            <a:endParaRPr sz="1400">
              <a:solidFill>
                <a:schemeClr val="dk1"/>
              </a:solidFill>
              <a:latin typeface="Bookman Old Style"/>
              <a:ea typeface="Bookman Old Style"/>
              <a:cs typeface="Bookman Old Style"/>
              <a:sym typeface="Bookman Old Style"/>
            </a:endParaRPr>
          </a:p>
          <a:p>
            <a:pPr indent="0" lvl="0" marL="46990" rtl="0" algn="just">
              <a:lnSpc>
                <a:spcPct val="150000"/>
              </a:lnSpc>
              <a:spcBef>
                <a:spcPts val="1125"/>
              </a:spcBef>
              <a:spcAft>
                <a:spcPts val="0"/>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 ● Development of the Arduino code.</a:t>
            </a:r>
            <a:endParaRPr sz="1400">
              <a:solidFill>
                <a:schemeClr val="dk1"/>
              </a:solidFill>
              <a:latin typeface="Bookman Old Style"/>
              <a:ea typeface="Bookman Old Style"/>
              <a:cs typeface="Bookman Old Style"/>
              <a:sym typeface="Bookman Old Style"/>
            </a:endParaRPr>
          </a:p>
          <a:p>
            <a:pPr indent="0" lvl="0" marL="46990" rtl="0" algn="just">
              <a:lnSpc>
                <a:spcPct val="150000"/>
              </a:lnSpc>
              <a:spcBef>
                <a:spcPts val="1125"/>
              </a:spcBef>
              <a:spcAft>
                <a:spcPts val="1125"/>
              </a:spcAft>
              <a:buClr>
                <a:schemeClr val="dk1"/>
              </a:buClr>
              <a:buSzPts val="1100"/>
              <a:buFont typeface="Arial"/>
              <a:buNone/>
            </a:pPr>
            <a:r>
              <a:rPr lang="en-US" sz="1400">
                <a:solidFill>
                  <a:schemeClr val="dk1"/>
                </a:solidFill>
                <a:latin typeface="Bookman Old Style"/>
                <a:ea typeface="Bookman Old Style"/>
                <a:cs typeface="Bookman Old Style"/>
                <a:sym typeface="Bookman Old Style"/>
              </a:rPr>
              <a:t> ● Modeling and simulation using </a:t>
            </a:r>
            <a:r>
              <a:rPr lang="en-US" sz="1400">
                <a:solidFill>
                  <a:schemeClr val="dk1"/>
                </a:solidFill>
                <a:latin typeface="Bookman Old Style"/>
                <a:ea typeface="Bookman Old Style"/>
                <a:cs typeface="Bookman Old Style"/>
                <a:sym typeface="Bookman Old Style"/>
              </a:rPr>
              <a:t>Solidworks</a:t>
            </a:r>
            <a:r>
              <a:rPr lang="en-US" sz="1400">
                <a:solidFill>
                  <a:schemeClr val="dk1"/>
                </a:solidFill>
                <a:latin typeface="Bookman Old Style"/>
                <a:ea typeface="Bookman Old Style"/>
                <a:cs typeface="Bookman Old Style"/>
                <a:sym typeface="Bookman Old Style"/>
              </a:rPr>
              <a:t>.</a:t>
            </a:r>
            <a:endParaRPr sz="1400">
              <a:latin typeface="Bookman Old Style"/>
              <a:ea typeface="Bookman Old Style"/>
              <a:cs typeface="Bookman Old Style"/>
              <a:sym typeface="Bookman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ctrTitle"/>
          </p:nvPr>
        </p:nvSpPr>
        <p:spPr>
          <a:xfrm>
            <a:off x="1752600" y="76200"/>
            <a:ext cx="7162800" cy="9906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Literature Review</a:t>
            </a:r>
            <a:endParaRPr/>
          </a:p>
        </p:txBody>
      </p:sp>
      <p:sp>
        <p:nvSpPr>
          <p:cNvPr id="125" name="Google Shape;125;p6"/>
          <p:cNvSpPr txBox="1"/>
          <p:nvPr>
            <p:ph idx="1" type="subTitle"/>
          </p:nvPr>
        </p:nvSpPr>
        <p:spPr>
          <a:xfrm>
            <a:off x="457189" y="1361428"/>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b="1" lang="en-US" sz="1400">
                <a:solidFill>
                  <a:schemeClr val="dk1"/>
                </a:solidFill>
                <a:latin typeface="Bookman Old Style"/>
                <a:ea typeface="Bookman Old Style"/>
                <a:cs typeface="Bookman Old Style"/>
                <a:sym typeface="Bookman Old Style"/>
              </a:rPr>
              <a:t>Chu, Chen, et al., (2017)</a:t>
            </a:r>
            <a:r>
              <a:rPr lang="en-US" sz="1400">
                <a:solidFill>
                  <a:schemeClr val="dk1"/>
                </a:solidFill>
                <a:latin typeface="Bookman Old Style"/>
                <a:ea typeface="Bookman Old Style"/>
                <a:cs typeface="Bookman Old Style"/>
                <a:sym typeface="Bookman Old Style"/>
              </a:rPr>
              <a:t>[1]</a:t>
            </a:r>
            <a:r>
              <a:rPr b="1" lang="en-US" sz="1400">
                <a:solidFill>
                  <a:schemeClr val="dk1"/>
                </a:solidFill>
                <a:latin typeface="Bookman Old Style"/>
                <a:ea typeface="Bookman Old Style"/>
                <a:cs typeface="Bookman Old Style"/>
                <a:sym typeface="Bookman Old Style"/>
              </a:rPr>
              <a:t> </a:t>
            </a:r>
            <a:r>
              <a:rPr lang="en-US" sz="1400">
                <a:solidFill>
                  <a:schemeClr val="dk1"/>
                </a:solidFill>
                <a:latin typeface="Bookman Old Style"/>
                <a:ea typeface="Bookman Old Style"/>
                <a:cs typeface="Bookman Old Style"/>
                <a:sym typeface="Bookman Old Style"/>
              </a:rPr>
              <a:t>presented the concept of an active stabilizing system (ASAS) for a single-track vehicle. The mathematical model for the inverted pendulum is generated using Lagrange's equation and then validated by comparing the closed-loop response to a model built with the commercial program ADAMS. A model predictive control technology is utilized to synthesize the controllers for controlling the flywheel's gimbals and producing stabilizing torque. </a:t>
            </a:r>
            <a:endParaRPr sz="1400">
              <a:solidFill>
                <a:srgbClr val="222222"/>
              </a:solidFill>
              <a:highlight>
                <a:srgbClr val="FFFFFF"/>
              </a:highlight>
              <a:latin typeface="Bookman Old Style"/>
              <a:ea typeface="Bookman Old Style"/>
              <a:cs typeface="Bookman Old Style"/>
              <a:sym typeface="Bookman Old Style"/>
            </a:endParaRPr>
          </a:p>
          <a:p>
            <a:pPr indent="0" lvl="0" marL="0" rtl="0" algn="l">
              <a:lnSpc>
                <a:spcPct val="115000"/>
              </a:lnSpc>
              <a:spcBef>
                <a:spcPts val="1125"/>
              </a:spcBef>
              <a:spcAft>
                <a:spcPts val="0"/>
              </a:spcAft>
              <a:buClr>
                <a:schemeClr val="dk1"/>
              </a:buClr>
              <a:buSzPts val="1100"/>
              <a:buNone/>
            </a:pPr>
            <a:r>
              <a:rPr b="1" lang="en-US" sz="1400">
                <a:solidFill>
                  <a:srgbClr val="222222"/>
                </a:solidFill>
                <a:highlight>
                  <a:srgbClr val="FFFFFF"/>
                </a:highlight>
                <a:latin typeface="Bookman Old Style"/>
                <a:ea typeface="Bookman Old Style"/>
                <a:cs typeface="Bookman Old Style"/>
                <a:sym typeface="Bookman Old Style"/>
              </a:rPr>
              <a:t>J. Chen et al., (2016)</a:t>
            </a:r>
            <a:r>
              <a:rPr lang="en-US" sz="1400">
                <a:solidFill>
                  <a:srgbClr val="222222"/>
                </a:solidFill>
                <a:highlight>
                  <a:srgbClr val="FFFFFF"/>
                </a:highlight>
                <a:latin typeface="Bookman Old Style"/>
                <a:ea typeface="Bookman Old Style"/>
                <a:cs typeface="Bookman Old Style"/>
                <a:sym typeface="Bookman Old Style"/>
              </a:rPr>
              <a:t> [2] Despite the tremendous work done in recent years to investigate and build various types of circular robots, there are few viable programs. Existing round robots frequently lack uncommon sensors such as laser, sight camera, and sonar since they are limited to a totally enclosed round shell and a specific rolling manner. As a result, they have poor eye acuity and poor motor control. The Control Moment Gyroscope (CMG) team is controlled by a circular robot in this research. The robot will have a high potential for navigating obstacles and ascending slopes, as well as a steady field of sensory development. </a:t>
            </a:r>
            <a:endParaRPr sz="1400">
              <a:solidFill>
                <a:srgbClr val="222222"/>
              </a:solidFill>
              <a:highlight>
                <a:srgbClr val="FFFFFF"/>
              </a:highlight>
              <a:latin typeface="Bookman Old Style"/>
              <a:ea typeface="Bookman Old Style"/>
              <a:cs typeface="Bookman Old Style"/>
              <a:sym typeface="Bookman Old Style"/>
            </a:endParaRPr>
          </a:p>
          <a:p>
            <a:pPr indent="0" lvl="0" marL="0" rtl="0" algn="l">
              <a:lnSpc>
                <a:spcPct val="115000"/>
              </a:lnSpc>
              <a:spcBef>
                <a:spcPts val="1125"/>
              </a:spcBef>
              <a:spcAft>
                <a:spcPts val="0"/>
              </a:spcAft>
              <a:buClr>
                <a:schemeClr val="dk1"/>
              </a:buClr>
              <a:buSzPts val="1100"/>
              <a:buNone/>
            </a:pPr>
            <a:r>
              <a:rPr b="1" lang="en-US" sz="1400">
                <a:solidFill>
                  <a:srgbClr val="222222"/>
                </a:solidFill>
                <a:highlight>
                  <a:srgbClr val="FFFFFF"/>
                </a:highlight>
                <a:latin typeface="Bookman Old Style"/>
                <a:ea typeface="Bookman Old Style"/>
                <a:cs typeface="Bookman Old Style"/>
                <a:sym typeface="Bookman Old Style"/>
              </a:rPr>
              <a:t>James Demello et al.,(2015)</a:t>
            </a:r>
            <a:r>
              <a:rPr lang="en-US" sz="1400">
                <a:solidFill>
                  <a:srgbClr val="222222"/>
                </a:solidFill>
                <a:highlight>
                  <a:srgbClr val="FFFFFF"/>
                </a:highlight>
                <a:latin typeface="Bookman Old Style"/>
                <a:ea typeface="Bookman Old Style"/>
                <a:cs typeface="Bookman Old Style"/>
                <a:sym typeface="Bookman Old Style"/>
              </a:rPr>
              <a:t> [3] vehicle information data displays the vehicle's frame, the shape of the vehicle's front wheel in relation to the frame, the shape and rotation speed of the flywheel mounted on the gyroscope attached to the frame, and the frame's speed. The vehicle's condition may be assessed based on the data gathered. One of the flywheel locations and rotation speed is modified based on this conclusion. This modification may be further refined dependent on the vehicle's speed and direction. </a:t>
            </a:r>
            <a:endParaRPr sz="1400">
              <a:solidFill>
                <a:srgbClr val="222222"/>
              </a:solidFill>
              <a:highlight>
                <a:srgbClr val="FFFFFF"/>
              </a:highlight>
              <a:latin typeface="Bookman Old Style"/>
              <a:ea typeface="Bookman Old Style"/>
              <a:cs typeface="Bookman Old Style"/>
              <a:sym typeface="Bookman Old Style"/>
            </a:endParaRPr>
          </a:p>
          <a:p>
            <a:pPr indent="0" lvl="0" marL="0" rtl="0" algn="just">
              <a:lnSpc>
                <a:spcPct val="115000"/>
              </a:lnSpc>
              <a:spcBef>
                <a:spcPts val="0"/>
              </a:spcBef>
              <a:spcAft>
                <a:spcPts val="1125"/>
              </a:spcAft>
              <a:buClr>
                <a:schemeClr val="dk1"/>
              </a:buClr>
              <a:buSzPts val="1100"/>
              <a:buFont typeface="Arial"/>
              <a:buNone/>
            </a:pPr>
            <a:r>
              <a:t/>
            </a:r>
            <a:endParaRPr sz="1400">
              <a:solidFill>
                <a:srgbClr val="222222"/>
              </a:solidFill>
              <a:highlight>
                <a:srgbClr val="FFFFFF"/>
              </a:highlight>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b6c5052a9_0_16"/>
          <p:cNvSpPr txBox="1"/>
          <p:nvPr>
            <p:ph type="ctrTitle"/>
          </p:nvPr>
        </p:nvSpPr>
        <p:spPr>
          <a:xfrm>
            <a:off x="1752600" y="0"/>
            <a:ext cx="7162800" cy="9906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Literature Review</a:t>
            </a:r>
            <a:endParaRPr/>
          </a:p>
        </p:txBody>
      </p:sp>
      <p:sp>
        <p:nvSpPr>
          <p:cNvPr id="131" name="Google Shape;131;g10b6c5052a9_0_16"/>
          <p:cNvSpPr txBox="1"/>
          <p:nvPr>
            <p:ph idx="1" type="subTitle"/>
          </p:nvPr>
        </p:nvSpPr>
        <p:spPr>
          <a:xfrm>
            <a:off x="457200" y="1066800"/>
            <a:ext cx="8458200" cy="50091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6350" lvl="0" marL="0" rtl="0" algn="just">
              <a:lnSpc>
                <a:spcPct val="115000"/>
              </a:lnSpc>
              <a:spcBef>
                <a:spcPts val="0"/>
              </a:spcBef>
              <a:spcAft>
                <a:spcPts val="0"/>
              </a:spcAft>
              <a:buClr>
                <a:schemeClr val="dk1"/>
              </a:buClr>
              <a:buSzPts val="1100"/>
              <a:buFont typeface="Arial"/>
              <a:buNone/>
            </a:pPr>
            <a:r>
              <a:rPr b="1" lang="en-US" sz="1400">
                <a:solidFill>
                  <a:srgbClr val="222222"/>
                </a:solidFill>
                <a:highlight>
                  <a:srgbClr val="FFFFFF"/>
                </a:highlight>
                <a:latin typeface="Bookman Old Style"/>
                <a:ea typeface="Bookman Old Style"/>
                <a:cs typeface="Bookman Old Style"/>
                <a:sym typeface="Bookman Old Style"/>
              </a:rPr>
              <a:t>E. Mumm et al., (2014)</a:t>
            </a:r>
            <a:r>
              <a:rPr lang="en-US" sz="1400">
                <a:solidFill>
                  <a:srgbClr val="222222"/>
                </a:solidFill>
                <a:highlight>
                  <a:srgbClr val="FFFFFF"/>
                </a:highlight>
                <a:latin typeface="Bookman Old Style"/>
                <a:ea typeface="Bookman Old Style"/>
                <a:cs typeface="Bookman Old Style"/>
                <a:sym typeface="Bookman Old Style"/>
              </a:rPr>
              <a:t> [4] Honeybee Robotics Spacecraft Mechanisms Corporation has developed a Control Moment Gyroscope product suitable for a small spacecraft. Each CMG shows an angular force of 56 mNm-s with a maximum value of 86 mNm-s, and a corresponding output torque of 112 mNm and 172 mNm respectively. Each unit measures 48 × 48 × 91 mm and weighs 600 grams. Control electronics can drive 4 CMGs and use a guiding principle to combine the commands of each actuator from a three-dimensional torque or torque quaternion command. The industry will see a growing role soon for small satellites at a range of 20-100 kg. We build CMG list capability by introducing a basic application - using the concept of the Coral Reef Ecosystem Spectro-Photometric Observatory (CRESPO) (100 kg satellite) satellite compliant with the requirements of the Hyperspectral Imager for the Coastal Ocean (HICO) at the International Space Station. We show how a small CMG team can make a representative drive beyond the required kill limits of 0.75 deg/s with the “Soak and Shoot” flight system, and high kill rates above 1.5 deg/s.</a:t>
            </a:r>
            <a:endParaRPr sz="1400">
              <a:solidFill>
                <a:srgbClr val="222222"/>
              </a:solidFill>
              <a:highlight>
                <a:srgbClr val="FFFFFF"/>
              </a:highlight>
              <a:latin typeface="Bookman Old Style"/>
              <a:ea typeface="Bookman Old Style"/>
              <a:cs typeface="Bookman Old Style"/>
              <a:sym typeface="Bookman Old Style"/>
            </a:endParaRPr>
          </a:p>
          <a:p>
            <a:pPr indent="-6350" lvl="0" marL="0" rtl="0" algn="just">
              <a:lnSpc>
                <a:spcPct val="115000"/>
              </a:lnSpc>
              <a:spcBef>
                <a:spcPts val="1125"/>
              </a:spcBef>
              <a:spcAft>
                <a:spcPts val="0"/>
              </a:spcAft>
              <a:buClr>
                <a:schemeClr val="dk1"/>
              </a:buClr>
              <a:buSzPts val="1100"/>
              <a:buFont typeface="Arial"/>
              <a:buNone/>
            </a:pPr>
            <a:r>
              <a:rPr b="1" lang="en-US" sz="1400">
                <a:solidFill>
                  <a:srgbClr val="222222"/>
                </a:solidFill>
                <a:highlight>
                  <a:srgbClr val="FFFFFF"/>
                </a:highlight>
                <a:latin typeface="Bookman Old Style"/>
                <a:ea typeface="Bookman Old Style"/>
                <a:cs typeface="Bookman Old Style"/>
                <a:sym typeface="Bookman Old Style"/>
              </a:rPr>
              <a:t>Amato Parsa et al.,</a:t>
            </a:r>
            <a:r>
              <a:rPr lang="en-US" sz="1400">
                <a:solidFill>
                  <a:srgbClr val="222222"/>
                </a:solidFill>
                <a:highlight>
                  <a:srgbClr val="FFFFFF"/>
                </a:highlight>
                <a:latin typeface="Bookman Old Style"/>
                <a:ea typeface="Bookman Old Style"/>
                <a:cs typeface="Bookman Old Style"/>
                <a:sym typeface="Bookman Old Style"/>
              </a:rPr>
              <a:t> [5] LIT has presented a clear comparison between the conventional bike and car with their C-1 motorbike model which made us clearer on what we are going to do in our project [9]. This comparison includes the fuel type and the size and power of the vehicle which made us clear how this project is going to help the people.</a:t>
            </a:r>
            <a:endParaRPr sz="1400">
              <a:solidFill>
                <a:srgbClr val="222222"/>
              </a:solidFill>
              <a:highlight>
                <a:srgbClr val="FFFFFF"/>
              </a:highlight>
              <a:latin typeface="Bookman Old Style"/>
              <a:ea typeface="Bookman Old Style"/>
              <a:cs typeface="Bookman Old Style"/>
              <a:sym typeface="Bookman Old Style"/>
            </a:endParaRPr>
          </a:p>
          <a:p>
            <a:pPr indent="0" lvl="0" marL="0" rtl="0" algn="just">
              <a:lnSpc>
                <a:spcPct val="200000"/>
              </a:lnSpc>
              <a:spcBef>
                <a:spcPts val="0"/>
              </a:spcBef>
              <a:spcAft>
                <a:spcPts val="1125"/>
              </a:spcAft>
              <a:buClr>
                <a:schemeClr val="dk1"/>
              </a:buClr>
              <a:buSzPts val="1100"/>
              <a:buFont typeface="Arial"/>
              <a:buNone/>
            </a:pPr>
            <a:r>
              <a:t/>
            </a:r>
            <a:endParaRPr sz="1400">
              <a:solidFill>
                <a:srgbClr val="222222"/>
              </a:solidFill>
              <a:highlight>
                <a:srgbClr val="FFFFFF"/>
              </a:highlight>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ctrTitle"/>
          </p:nvPr>
        </p:nvSpPr>
        <p:spPr>
          <a:xfrm>
            <a:off x="1752600" y="228600"/>
            <a:ext cx="7162800" cy="1143000"/>
          </a:xfrm>
          <a:prstGeom prst="rect">
            <a:avLst/>
          </a:prstGeom>
          <a:solidFill>
            <a:srgbClr val="00B05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000"/>
              <a:buFont typeface="Bookman Old Style"/>
              <a:buNone/>
            </a:pPr>
            <a:r>
              <a:rPr b="1" lang="en-US" sz="2000">
                <a:solidFill>
                  <a:srgbClr val="FFFF00"/>
                </a:solidFill>
                <a:latin typeface="Bookman Old Style"/>
                <a:ea typeface="Bookman Old Style"/>
                <a:cs typeface="Bookman Old Style"/>
                <a:sym typeface="Bookman Old Style"/>
              </a:rPr>
              <a:t>Literature Review</a:t>
            </a:r>
            <a:endParaRPr sz="2000"/>
          </a:p>
        </p:txBody>
      </p:sp>
      <p:sp>
        <p:nvSpPr>
          <p:cNvPr id="137" name="Google Shape;137;p7"/>
          <p:cNvSpPr txBox="1"/>
          <p:nvPr>
            <p:ph idx="1" type="subTitle"/>
          </p:nvPr>
        </p:nvSpPr>
        <p:spPr>
          <a:xfrm>
            <a:off x="381000" y="1485700"/>
            <a:ext cx="8534400" cy="42672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a:bodyPr>
          <a:lstStyle/>
          <a:p>
            <a:pPr indent="-6350" lvl="0" marL="0" rtl="0" algn="just">
              <a:lnSpc>
                <a:spcPct val="115000"/>
              </a:lnSpc>
              <a:spcBef>
                <a:spcPts val="0"/>
              </a:spcBef>
              <a:spcAft>
                <a:spcPts val="0"/>
              </a:spcAft>
              <a:buClr>
                <a:schemeClr val="dk1"/>
              </a:buClr>
              <a:buSzPts val="1100"/>
              <a:buNone/>
            </a:pPr>
            <a:r>
              <a:rPr b="1" lang="en-US" sz="1400">
                <a:solidFill>
                  <a:srgbClr val="222222"/>
                </a:solidFill>
                <a:highlight>
                  <a:srgbClr val="FFFFFF"/>
                </a:highlight>
                <a:latin typeface="Bookman Old Style"/>
                <a:ea typeface="Bookman Old Style"/>
                <a:cs typeface="Bookman Old Style"/>
                <a:sym typeface="Bookman Old Style"/>
              </a:rPr>
              <a:t>Hsieh, Ming-Hung, et al.,(2014)</a:t>
            </a:r>
            <a:r>
              <a:rPr lang="en-US" sz="1400">
                <a:solidFill>
                  <a:srgbClr val="222222"/>
                </a:solidFill>
                <a:highlight>
                  <a:srgbClr val="FFFFFF"/>
                </a:highlight>
                <a:latin typeface="Bookman Old Style"/>
                <a:ea typeface="Bookman Old Style"/>
                <a:cs typeface="Bookman Old Style"/>
                <a:sym typeface="Bookman Old Style"/>
              </a:rPr>
              <a:t> [6] used fuzzy sliding mode control to create a riderless bicycle with a gyroscopic balancer (FSMC). They created the bicycle dynamics model using the gyroscopic balancer in order to run a simulation. in accordance with the cycling system the bicycle system is regarded as an inverted pyramid. pendulum system with two independent masses (the bicycle's mass center and the gyroscopic balancer's mass center). To ensure the control stability. They did the experiment on a bicycle equipped with a gyroscopic balancer controlled by FSMC. Matlab is used to execute the simulation.</a:t>
            </a:r>
            <a:endParaRPr sz="1400">
              <a:solidFill>
                <a:srgbClr val="222222"/>
              </a:solidFill>
              <a:highlight>
                <a:srgbClr val="FFFFFF"/>
              </a:highlight>
              <a:latin typeface="Bookman Old Style"/>
              <a:ea typeface="Bookman Old Style"/>
              <a:cs typeface="Bookman Old Style"/>
              <a:sym typeface="Bookman Old Style"/>
            </a:endParaRPr>
          </a:p>
          <a:p>
            <a:pPr indent="0" lvl="0" marL="0" rtl="0" algn="just">
              <a:lnSpc>
                <a:spcPct val="115000"/>
              </a:lnSpc>
              <a:spcBef>
                <a:spcPts val="0"/>
              </a:spcBef>
              <a:spcAft>
                <a:spcPts val="1125"/>
              </a:spcAft>
              <a:buClr>
                <a:schemeClr val="dk1"/>
              </a:buClr>
              <a:buSzPts val="1100"/>
              <a:buFont typeface="Arial"/>
              <a:buNone/>
            </a:pPr>
            <a:r>
              <a:rPr b="1" lang="en-US" sz="1400">
                <a:solidFill>
                  <a:srgbClr val="222222"/>
                </a:solidFill>
                <a:highlight>
                  <a:srgbClr val="FFFFFF"/>
                </a:highlight>
                <a:latin typeface="Bookman Old Style"/>
                <a:ea typeface="Bookman Old Style"/>
                <a:cs typeface="Bookman Old Style"/>
                <a:sym typeface="Bookman Old Style"/>
              </a:rPr>
              <a:t>Jackson Wahl et al., (2012)</a:t>
            </a:r>
            <a:r>
              <a:rPr lang="en-US" sz="1400">
                <a:solidFill>
                  <a:srgbClr val="222222"/>
                </a:solidFill>
                <a:highlight>
                  <a:srgbClr val="FFFFFF"/>
                </a:highlight>
                <a:latin typeface="Bookman Old Style"/>
                <a:ea typeface="Bookman Old Style"/>
                <a:cs typeface="Bookman Old Style"/>
                <a:sym typeface="Bookman Old Style"/>
              </a:rPr>
              <a:t> [7] We may deduce from this that the authors were able to operate the automobile using an Android mobile app and boost the car's safety in the case of a collision. Batteries, a gyro sensor, a metal disc, a control motor hub, Arduino, an Android mobile phone, and an HC-05 Bluetooth module connect the phone to Arduino in this two-wheeled car. The numerous automotive system components necessary for this job will be outlined. The following features will be included: equipment usage, power consumption, control, power, and system communication. </a:t>
            </a:r>
            <a:endParaRPr sz="1400">
              <a:solidFill>
                <a:srgbClr val="222222"/>
              </a:solidFill>
              <a:highlight>
                <a:srgbClr val="FFFFFF"/>
              </a:highlight>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student</dc:creator>
</cp:coreProperties>
</file>