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48" d="100"/>
          <a:sy n="148" d="100"/>
        </p:scale>
        <p:origin x="-1692" y="-2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78AF-CB49-4580-BCEE-29B1C6FB6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27175-2250-45F2-A39A-645CB1381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952AE-2E76-415E-A279-146D1E02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0893-DAAA-4E31-A8A1-A2254AB422DF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308F2-FF4F-41F4-A516-4EFD57DA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36AB5-12F4-4F29-9198-D329F79F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71AA-8703-4F85-ABC2-B2347841E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57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F951-D64A-4CFE-9C91-D504E29F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20CC8-97AF-4BEC-980D-375FBA5E4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26966-BD46-4CA1-A896-1467B195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0893-DAAA-4E31-A8A1-A2254AB422DF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1DDF4-DC54-47D4-BAD4-E6D87642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A732E-5852-40FC-B9FC-17A691E2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71AA-8703-4F85-ABC2-B2347841E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26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2FA2A-194C-4D6F-9DD0-1BD284B6C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FFC3A-C492-4C3F-BCFD-EA9218404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951DF-6BAB-4CB8-9C15-D7C992C1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0893-DAAA-4E31-A8A1-A2254AB422DF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9BD9-58CE-4DCD-BDEA-A9495B1F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FB93B-D678-4DB2-B6C3-B5080237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71AA-8703-4F85-ABC2-B2347841E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21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477C-4881-4AF2-A6AD-89D4F34B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F585-5B89-415C-800B-7D0AEF74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75975-9FEE-4CD0-B47E-C6EB6CA7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0893-DAAA-4E31-A8A1-A2254AB422DF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B935C-E9F0-4145-B7EF-9B4494AD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C347-89EC-42BA-9BBD-08184933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71AA-8703-4F85-ABC2-B2347841E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12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EA70-D086-4FD3-9656-D0B1F640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F846C-BA73-4E7E-950A-77F938D94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779C-610B-4A5E-A925-FD612092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0893-DAAA-4E31-A8A1-A2254AB422DF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296F6-7BF4-41CD-9B09-6991E9E9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752F0-1E20-4EEC-92C6-477DE619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71AA-8703-4F85-ABC2-B2347841E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62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43DF-3384-4872-81A0-8B21987B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20D63-D852-47F6-A2A5-89FDCA28D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62B04-207E-48EA-B13F-5099E8A6D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258A3-B37F-46C7-9C74-BC3E0501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0893-DAAA-4E31-A8A1-A2254AB422DF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79058-5F99-4B1B-9E63-83168728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1ADAD-7794-463D-A4F1-2164A396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71AA-8703-4F85-ABC2-B2347841E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98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E99F-6A3A-4F4A-B2C7-2B44A897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7D8E5-27AA-401A-BEE7-904C9C9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B9B0B-F348-41E8-9CBA-0A9E888A7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73156-9880-4918-9A54-B171A1DF5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1C5E5-24C0-418D-A96A-9F738124F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1F3BC-E42B-401C-A80B-19C89E5F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0893-DAAA-4E31-A8A1-A2254AB422DF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0DAA4-6F7C-47E6-A7FC-63994F66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9E744-D24A-42E4-A934-BC41BC7C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71AA-8703-4F85-ABC2-B2347841E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13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8FF3-B8B9-43D3-B83E-9BF7F5B7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27C23-6E12-4F06-826A-7ED44978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0893-DAAA-4E31-A8A1-A2254AB422DF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2E35D-6899-4A9A-9696-D60C1D80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27B0F-C5BE-4246-B1AD-CEAD25A8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71AA-8703-4F85-ABC2-B2347841E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54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6F221-2009-4FC5-A962-97F903B5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0893-DAAA-4E31-A8A1-A2254AB422DF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C373-5CA7-4113-B59D-40B039C0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B186-0A80-459E-949F-41828DEE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71AA-8703-4F85-ABC2-B2347841E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69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0344-18F4-4A18-9D3B-D7253DF3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E778-5BD4-48C2-9378-BBF6621A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3CFBD-BE1C-47DE-A108-7119E334E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3C96E-C42C-4EFA-82EF-FD9840B2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0893-DAAA-4E31-A8A1-A2254AB422DF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3FE66-DD0F-427E-AB6E-4B2A8CF9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351A0-CCA7-4B20-A4F9-AC37CDC1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71AA-8703-4F85-ABC2-B2347841E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05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B42E-38E6-4F3C-8DD1-6C2F3DFD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B17C8-3CC5-46C7-B9A4-6F0285485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B4EC2-33C9-4035-A24E-9CBB3F11A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87C45-0F25-47A3-A644-1E2972BE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0893-DAAA-4E31-A8A1-A2254AB422DF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1DF69-ED17-4D04-BAF3-96B8D74F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EE912-1652-47D1-A9F9-0E6C516F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71AA-8703-4F85-ABC2-B2347841E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66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E9DDB-06E5-426C-886C-8D5035F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A0C1B-D70D-4488-A4BC-68A150A5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F597C-6AB6-43F3-A183-057A77401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0893-DAAA-4E31-A8A1-A2254AB422DF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55A79-F9DE-40D8-9800-22E0D90A4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B0993-5F46-4E8D-8D25-CC690583F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071AA-8703-4F85-ABC2-B2347841E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81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6B86B0C5-3DBC-4550-98AD-CD5FFBA1EEB5}"/>
              </a:ext>
            </a:extLst>
          </p:cNvPr>
          <p:cNvSpPr/>
          <p:nvPr/>
        </p:nvSpPr>
        <p:spPr>
          <a:xfrm>
            <a:off x="4783084" y="45617"/>
            <a:ext cx="1421855" cy="407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START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8710D00-2E49-4C6C-BB44-99F8CFA59C8C}"/>
              </a:ext>
            </a:extLst>
          </p:cNvPr>
          <p:cNvSpPr/>
          <p:nvPr/>
        </p:nvSpPr>
        <p:spPr>
          <a:xfrm>
            <a:off x="5440610" y="455583"/>
            <a:ext cx="110323" cy="158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02A11A-5992-4979-9286-5EBA8E485F63}"/>
              </a:ext>
            </a:extLst>
          </p:cNvPr>
          <p:cNvSpPr/>
          <p:nvPr/>
        </p:nvSpPr>
        <p:spPr>
          <a:xfrm>
            <a:off x="4277617" y="626618"/>
            <a:ext cx="2510604" cy="284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Prepare the </a:t>
            </a:r>
            <a:r>
              <a:rPr lang="en-IN" sz="800" dirty="0" err="1"/>
              <a:t>Kjeldahl</a:t>
            </a:r>
            <a:r>
              <a:rPr lang="en-IN" sz="800" dirty="0"/>
              <a:t> Distillation apparatus and glassware by cleaning and rinsing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4C92BDE-B21C-4476-B510-72233ACDAF12}"/>
              </a:ext>
            </a:extLst>
          </p:cNvPr>
          <p:cNvSpPr/>
          <p:nvPr/>
        </p:nvSpPr>
        <p:spPr>
          <a:xfrm>
            <a:off x="5441378" y="913809"/>
            <a:ext cx="111559" cy="170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5034A4-6C65-40E5-995C-5AB14010006D}"/>
              </a:ext>
            </a:extLst>
          </p:cNvPr>
          <p:cNvSpPr/>
          <p:nvPr/>
        </p:nvSpPr>
        <p:spPr>
          <a:xfrm>
            <a:off x="4277617" y="1091078"/>
            <a:ext cx="2510602" cy="35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Make ready all the required reagent standard solution of ammonia and American Chemical Society grade demineralised water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8E5A6E-4BCE-4DFC-8382-0414724EDA30}"/>
              </a:ext>
            </a:extLst>
          </p:cNvPr>
          <p:cNvCxnSpPr>
            <a:cxnSpLocks/>
          </p:cNvCxnSpPr>
          <p:nvPr/>
        </p:nvCxnSpPr>
        <p:spPr>
          <a:xfrm flipH="1">
            <a:off x="6798365" y="1685490"/>
            <a:ext cx="971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23C459C-E3C1-4DBC-8A65-BD9EC4DBD8F7}"/>
              </a:ext>
            </a:extLst>
          </p:cNvPr>
          <p:cNvSpPr/>
          <p:nvPr/>
        </p:nvSpPr>
        <p:spPr>
          <a:xfrm>
            <a:off x="5437088" y="1459828"/>
            <a:ext cx="113845" cy="172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CAC8DB0-9925-486F-A5A3-06AE988A24CF}"/>
              </a:ext>
            </a:extLst>
          </p:cNvPr>
          <p:cNvSpPr/>
          <p:nvPr/>
        </p:nvSpPr>
        <p:spPr>
          <a:xfrm>
            <a:off x="5460067" y="6221804"/>
            <a:ext cx="154899" cy="239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77A08C7-F224-4822-8A89-91A769E19492}"/>
              </a:ext>
            </a:extLst>
          </p:cNvPr>
          <p:cNvSpPr/>
          <p:nvPr/>
        </p:nvSpPr>
        <p:spPr>
          <a:xfrm>
            <a:off x="5446753" y="5010081"/>
            <a:ext cx="171855" cy="252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F84AD81-B23E-4531-83BA-FBC946C45AEB}"/>
              </a:ext>
            </a:extLst>
          </p:cNvPr>
          <p:cNvSpPr/>
          <p:nvPr/>
        </p:nvSpPr>
        <p:spPr>
          <a:xfrm>
            <a:off x="4277616" y="1613929"/>
            <a:ext cx="2510603" cy="144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Select the required sample volume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3E61F1-F62D-4FF4-87E7-74DAA0FD4FD2}"/>
              </a:ext>
            </a:extLst>
          </p:cNvPr>
          <p:cNvSpPr/>
          <p:nvPr/>
        </p:nvSpPr>
        <p:spPr>
          <a:xfrm flipH="1">
            <a:off x="4277382" y="1947975"/>
            <a:ext cx="2520982" cy="493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Take 3 number </a:t>
            </a:r>
            <a:r>
              <a:rPr lang="en-IN" sz="800" dirty="0" err="1"/>
              <a:t>Kjeldahl</a:t>
            </a:r>
            <a:r>
              <a:rPr lang="en-IN" sz="800" dirty="0"/>
              <a:t> Distillation flask. 1</a:t>
            </a:r>
            <a:r>
              <a:rPr lang="en-IN" sz="800" baseline="30000" dirty="0"/>
              <a:t>st</a:t>
            </a:r>
            <a:r>
              <a:rPr lang="en-IN" sz="800" dirty="0"/>
              <a:t> measure 50ml demineralised water for blank, 2</a:t>
            </a:r>
            <a:r>
              <a:rPr lang="en-IN" sz="800" baseline="30000" dirty="0"/>
              <a:t>nd</a:t>
            </a:r>
            <a:r>
              <a:rPr lang="en-IN" sz="800" dirty="0"/>
              <a:t> measure 50ml standard  solution and 3</a:t>
            </a:r>
            <a:r>
              <a:rPr lang="en-IN" sz="800" baseline="30000" dirty="0"/>
              <a:t>rd</a:t>
            </a:r>
            <a:r>
              <a:rPr lang="en-IN" sz="800" dirty="0"/>
              <a:t> measured 50ml water sample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E4C35C8-8252-4CF0-9862-89E8956E309E}"/>
              </a:ext>
            </a:extLst>
          </p:cNvPr>
          <p:cNvSpPr/>
          <p:nvPr/>
        </p:nvSpPr>
        <p:spPr>
          <a:xfrm>
            <a:off x="4277381" y="2592592"/>
            <a:ext cx="2510601" cy="23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Take 3 conical  flask of 500ml. Add 50ml boric acid and mixed indicator in all 3 flask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BE77F-3B87-4C55-BDCB-262CCAD67892}"/>
              </a:ext>
            </a:extLst>
          </p:cNvPr>
          <p:cNvSpPr/>
          <p:nvPr/>
        </p:nvSpPr>
        <p:spPr>
          <a:xfrm>
            <a:off x="4272800" y="3020170"/>
            <a:ext cx="2510601" cy="162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Make sure all the connections correct and leak proof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7EF2ED-2354-424C-B6AB-A259986CFD56}"/>
              </a:ext>
            </a:extLst>
          </p:cNvPr>
          <p:cNvSpPr/>
          <p:nvPr/>
        </p:nvSpPr>
        <p:spPr>
          <a:xfrm>
            <a:off x="4280836" y="3419939"/>
            <a:ext cx="2520982" cy="787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Start the distillation till boric acid and mixed indicator conical flask become 200ml distillate. Cool the distillate and titrate against 0.2 sulphuric acid standard solution . Unit solution turn pale lavender colour and note down  the reading for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0F23F8E-DA0C-4512-AD91-86B797BDCD89}"/>
                  </a:ext>
                </a:extLst>
              </p:cNvPr>
              <p:cNvSpPr/>
              <p:nvPr/>
            </p:nvSpPr>
            <p:spPr>
              <a:xfrm>
                <a:off x="4272800" y="4460621"/>
                <a:ext cx="2520982" cy="5429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8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Concentration</m:t>
                      </m:r>
                      <m:r>
                        <m:rPr>
                          <m:nor/>
                        </m:rPr>
                        <a:rPr lang="en-IN" sz="8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8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IN" sz="8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8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NH</m:t>
                      </m:r>
                      <m:r>
                        <m:rPr>
                          <m:nor/>
                        </m:rPr>
                        <a:rPr lang="en-IN" sz="800" b="1" baseline="-25000"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IN" sz="800"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– </m:t>
                      </m:r>
                      <m:r>
                        <m:rPr>
                          <m:nor/>
                        </m:rPr>
                        <a:rPr lang="en-IN" sz="800"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IN" sz="800"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lang="en-IN" sz="800" i="1" baseline="-25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800" i="1" baseline="-25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IN" sz="800" i="1" baseline="-25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  <m:r>
                                <a:rPr lang="en-IN" sz="800" i="1" baseline="-25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IN" sz="800" i="1" baseline="-25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IN" sz="800" i="1" baseline="-25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×0.02</m:t>
                          </m:r>
                          <m:r>
                            <a:rPr lang="en-IN" sz="800" i="1" baseline="-25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IN" sz="800" i="1" baseline="-25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800" i="1" baseline="-25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IN" sz="800" i="1" baseline="-25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800" i="1" baseline="-25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IN" sz="800" i="1" baseline="-25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800" i="1" baseline="-25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IN" sz="800" i="1" baseline="-25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IN" sz="800" i="1" baseline="-25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×14000</m:t>
                          </m:r>
                        </m:num>
                        <m:den>
                          <m:r>
                            <a:rPr lang="en-IN" sz="800" i="1" baseline="-25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𝑆𝑎𝑚𝑝𝑙𝑒</m:t>
                          </m:r>
                          <m:r>
                            <a:rPr lang="en-IN" sz="800" i="1" baseline="-25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IN" sz="800" i="1" baseline="-25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𝑣𝑜𝑙𝑢𝑚𝑒</m:t>
                          </m:r>
                        </m:den>
                      </m:f>
                    </m:oMath>
                  </m:oMathPara>
                </a14:m>
                <a:endParaRPr lang="en-IN" sz="800" dirty="0"/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0F23F8E-DA0C-4512-AD91-86B797BDC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800" y="4460621"/>
                <a:ext cx="2520982" cy="54292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4DF4FF7D-82C8-40F2-B9B3-1D7ED94AA9D6}"/>
              </a:ext>
            </a:extLst>
          </p:cNvPr>
          <p:cNvSpPr/>
          <p:nvPr/>
        </p:nvSpPr>
        <p:spPr>
          <a:xfrm>
            <a:off x="4272800" y="5256462"/>
            <a:ext cx="2510601" cy="9521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Compare the standard solution value to experiment  if error &lt; 5% report the  concentration of water sample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D5B3851-3B12-4222-B227-4328FD14033F}"/>
              </a:ext>
            </a:extLst>
          </p:cNvPr>
          <p:cNvSpPr/>
          <p:nvPr/>
        </p:nvSpPr>
        <p:spPr>
          <a:xfrm>
            <a:off x="5440976" y="1758041"/>
            <a:ext cx="113845" cy="184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598954CD-605A-4D1C-86F1-E4C825B6D610}"/>
              </a:ext>
            </a:extLst>
          </p:cNvPr>
          <p:cNvSpPr/>
          <p:nvPr/>
        </p:nvSpPr>
        <p:spPr>
          <a:xfrm>
            <a:off x="5443993" y="2455665"/>
            <a:ext cx="125047" cy="15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E234849-DE47-4A00-8807-837F1016C073}"/>
              </a:ext>
            </a:extLst>
          </p:cNvPr>
          <p:cNvSpPr/>
          <p:nvPr/>
        </p:nvSpPr>
        <p:spPr>
          <a:xfrm>
            <a:off x="5437088" y="2831581"/>
            <a:ext cx="113845" cy="19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D479F8C-5533-4FEB-90FA-7FA3D0FC4268}"/>
              </a:ext>
            </a:extLst>
          </p:cNvPr>
          <p:cNvSpPr/>
          <p:nvPr/>
        </p:nvSpPr>
        <p:spPr>
          <a:xfrm>
            <a:off x="5432765" y="3198744"/>
            <a:ext cx="122488" cy="204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C66DCAD0-D8AB-4203-BA1C-33BD3C00761F}"/>
              </a:ext>
            </a:extLst>
          </p:cNvPr>
          <p:cNvSpPr/>
          <p:nvPr/>
        </p:nvSpPr>
        <p:spPr>
          <a:xfrm>
            <a:off x="5440610" y="4215088"/>
            <a:ext cx="164010" cy="238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1E5F8A-DE49-4AFB-B7C1-B032C324A24A}"/>
              </a:ext>
            </a:extLst>
          </p:cNvPr>
          <p:cNvSpPr/>
          <p:nvPr/>
        </p:nvSpPr>
        <p:spPr>
          <a:xfrm>
            <a:off x="4636618" y="6467473"/>
            <a:ext cx="1809418" cy="37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E04EBB-3338-4FAE-B11D-FD56EB16BB94}"/>
              </a:ext>
            </a:extLst>
          </p:cNvPr>
          <p:cNvCxnSpPr>
            <a:cxnSpLocks/>
          </p:cNvCxnSpPr>
          <p:nvPr/>
        </p:nvCxnSpPr>
        <p:spPr>
          <a:xfrm>
            <a:off x="7769813" y="1662293"/>
            <a:ext cx="83902" cy="4070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B8BC444-6ECB-4034-9DA4-23D6238B92BE}"/>
              </a:ext>
            </a:extLst>
          </p:cNvPr>
          <p:cNvCxnSpPr>
            <a:cxnSpLocks/>
          </p:cNvCxnSpPr>
          <p:nvPr/>
        </p:nvCxnSpPr>
        <p:spPr>
          <a:xfrm>
            <a:off x="6780133" y="5732517"/>
            <a:ext cx="1073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50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153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vikas</dc:creator>
  <cp:lastModifiedBy>chandra vikas</cp:lastModifiedBy>
  <cp:revision>26</cp:revision>
  <dcterms:created xsi:type="dcterms:W3CDTF">2019-11-08T12:13:47Z</dcterms:created>
  <dcterms:modified xsi:type="dcterms:W3CDTF">2019-11-09T19:40:52Z</dcterms:modified>
</cp:coreProperties>
</file>