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31"/>
  </p:notesMasterIdLst>
  <p:sldIdLst>
    <p:sldId id="256" r:id="rId2"/>
    <p:sldId id="257" r:id="rId3"/>
    <p:sldId id="307" r:id="rId4"/>
    <p:sldId id="302" r:id="rId5"/>
    <p:sldId id="305" r:id="rId6"/>
    <p:sldId id="306" r:id="rId7"/>
    <p:sldId id="258" r:id="rId8"/>
    <p:sldId id="308" r:id="rId9"/>
    <p:sldId id="311" r:id="rId10"/>
    <p:sldId id="276" r:id="rId11"/>
    <p:sldId id="277" r:id="rId12"/>
    <p:sldId id="312" r:id="rId13"/>
    <p:sldId id="282" r:id="rId14"/>
    <p:sldId id="283" r:id="rId15"/>
    <p:sldId id="280" r:id="rId16"/>
    <p:sldId id="314" r:id="rId17"/>
    <p:sldId id="284" r:id="rId18"/>
    <p:sldId id="285" r:id="rId19"/>
    <p:sldId id="289" r:id="rId20"/>
    <p:sldId id="287" r:id="rId21"/>
    <p:sldId id="288" r:id="rId22"/>
    <p:sldId id="316" r:id="rId23"/>
    <p:sldId id="295" r:id="rId24"/>
    <p:sldId id="309" r:id="rId25"/>
    <p:sldId id="297" r:id="rId26"/>
    <p:sldId id="298" r:id="rId27"/>
    <p:sldId id="301" r:id="rId28"/>
    <p:sldId id="317" r:id="rId29"/>
    <p:sldId id="31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60" autoAdjust="0"/>
    <p:restoredTop sz="94660"/>
  </p:normalViewPr>
  <p:slideViewPr>
    <p:cSldViewPr snapToGrid="0">
      <p:cViewPr varScale="1">
        <p:scale>
          <a:sx n="69" d="100"/>
          <a:sy n="69" d="100"/>
        </p:scale>
        <p:origin x="5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920413-520C-4866-AD83-D30FD1EC5797}" type="datetimeFigureOut">
              <a:rPr lang="en-US" smtClean="0"/>
              <a:t>8/1/2019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2EF51-FE86-4978-AFC1-5BBA1919761C}" type="slidenum">
              <a:rPr lang="en-US" smtClean="0"/>
              <a:t>‹#›</a:t>
            </a:fld>
            <a:endParaRPr lang="en-US"/>
          </a:p>
        </p:txBody>
      </p:sp>
    </p:spTree>
    <p:extLst>
      <p:ext uri="{BB962C8B-B14F-4D97-AF65-F5344CB8AC3E}">
        <p14:creationId xmlns:p14="http://schemas.microsoft.com/office/powerpoint/2010/main" val="309589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smtClean="0"/>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CEF366B5-9CC3-46FA-B587-30C7E9C92D89}" type="datetime1">
              <a:rPr lang="en-US" smtClean="0"/>
              <a:t>8/1/2019</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D236B00A-69AA-43BF-A120-9414EEFDF532}"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7271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24B63DC-85A9-477B-857D-12F8361BAD62}" type="datetime1">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6B00A-69AA-43BF-A120-9414EEFDF532}" type="slidenum">
              <a:rPr lang="en-US" smtClean="0"/>
              <a:t>‹#›</a:t>
            </a:fld>
            <a:endParaRPr lang="en-US"/>
          </a:p>
        </p:txBody>
      </p:sp>
    </p:spTree>
    <p:extLst>
      <p:ext uri="{BB962C8B-B14F-4D97-AF65-F5344CB8AC3E}">
        <p14:creationId xmlns:p14="http://schemas.microsoft.com/office/powerpoint/2010/main" val="3056241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973BCCF-730F-4F6C-B53C-FE938B04EC33}" type="datetime1">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6B00A-69AA-43BF-A120-9414EEFDF532}" type="slidenum">
              <a:rPr lang="en-US" smtClean="0"/>
              <a:t>‹#›</a:t>
            </a:fld>
            <a:endParaRPr lang="en-US"/>
          </a:p>
        </p:txBody>
      </p:sp>
    </p:spTree>
    <p:extLst>
      <p:ext uri="{BB962C8B-B14F-4D97-AF65-F5344CB8AC3E}">
        <p14:creationId xmlns:p14="http://schemas.microsoft.com/office/powerpoint/2010/main" val="113588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B0966EF-4863-47B8-889C-B657D91A77C6}" type="datetime1">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36B00A-69AA-43BF-A120-9414EEFDF532}" type="slidenum">
              <a:rPr lang="en-US" smtClean="0"/>
              <a:t>‹#›</a:t>
            </a:fld>
            <a:endParaRPr lang="en-US"/>
          </a:p>
        </p:txBody>
      </p:sp>
    </p:spTree>
    <p:extLst>
      <p:ext uri="{BB962C8B-B14F-4D97-AF65-F5344CB8AC3E}">
        <p14:creationId xmlns:p14="http://schemas.microsoft.com/office/powerpoint/2010/main" val="3884060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505AD44-6CB8-4998-85EF-FB5009FEEA54}" type="datetime1">
              <a:rPr lang="en-US" smtClean="0"/>
              <a:t>8/1/2019</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D236B00A-69AA-43BF-A120-9414EEFDF532}"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41385493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ED63D9-42D4-4F13-B4AB-BBE96A471C1F}" type="datetime1">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36B00A-69AA-43BF-A120-9414EEFDF532}" type="slidenum">
              <a:rPr lang="en-US" smtClean="0"/>
              <a:t>‹#›</a:t>
            </a:fld>
            <a:endParaRPr lang="en-US"/>
          </a:p>
        </p:txBody>
      </p:sp>
    </p:spTree>
    <p:extLst>
      <p:ext uri="{BB962C8B-B14F-4D97-AF65-F5344CB8AC3E}">
        <p14:creationId xmlns:p14="http://schemas.microsoft.com/office/powerpoint/2010/main" val="277019408"/>
      </p:ext>
    </p:extLst>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5BC7158-961B-4012-B137-1FC8079CC8EB}" type="datetime1">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36B00A-69AA-43BF-A120-9414EEFDF532}" type="slidenum">
              <a:rPr lang="en-US" smtClean="0"/>
              <a:t>‹#›</a:t>
            </a:fld>
            <a:endParaRPr lang="en-US"/>
          </a:p>
        </p:txBody>
      </p:sp>
    </p:spTree>
    <p:extLst>
      <p:ext uri="{BB962C8B-B14F-4D97-AF65-F5344CB8AC3E}">
        <p14:creationId xmlns:p14="http://schemas.microsoft.com/office/powerpoint/2010/main" val="4069339700"/>
      </p:ext>
    </p:extLst>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DECFE45-7307-4B60-B00F-C2BFF4DB9BCB}" type="datetime1">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36B00A-69AA-43BF-A120-9414EEFDF532}" type="slidenum">
              <a:rPr lang="en-US" smtClean="0"/>
              <a:t>‹#›</a:t>
            </a:fld>
            <a:endParaRPr lang="en-US"/>
          </a:p>
        </p:txBody>
      </p:sp>
    </p:spTree>
    <p:extLst>
      <p:ext uri="{BB962C8B-B14F-4D97-AF65-F5344CB8AC3E}">
        <p14:creationId xmlns:p14="http://schemas.microsoft.com/office/powerpoint/2010/main" val="1977568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D1A7B0-8B96-4CDC-928B-805A1A8BCC86}" type="datetime1">
              <a:rPr lang="en-US" smtClean="0"/>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36B00A-69AA-43BF-A120-9414EEFDF532}" type="slidenum">
              <a:rPr lang="en-US" smtClean="0"/>
              <a:t>‹#›</a:t>
            </a:fld>
            <a:endParaRPr lang="en-US"/>
          </a:p>
        </p:txBody>
      </p:sp>
    </p:spTree>
    <p:extLst>
      <p:ext uri="{BB962C8B-B14F-4D97-AF65-F5344CB8AC3E}">
        <p14:creationId xmlns:p14="http://schemas.microsoft.com/office/powerpoint/2010/main" val="1109177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smtClean="0"/>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051" y="6375679"/>
            <a:ext cx="1233355" cy="348462"/>
          </a:xfrm>
        </p:spPr>
        <p:txBody>
          <a:bodyPr/>
          <a:lstStyle/>
          <a:p>
            <a:fld id="{CBBAC914-9E18-4614-B940-257086D724AB}" type="datetime1">
              <a:rPr lang="en-US" smtClean="0"/>
              <a:t>8/1/2019</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D236B00A-69AA-43BF-A120-9414EEFDF532}"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7701783"/>
      </p:ext>
    </p:extLst>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65950" y="6375679"/>
            <a:ext cx="1232456" cy="348462"/>
          </a:xfrm>
        </p:spPr>
        <p:txBody>
          <a:bodyPr/>
          <a:lstStyle/>
          <a:p>
            <a:fld id="{E4EC9929-012E-4461-B4F0-52F44A38D302}" type="datetime1">
              <a:rPr lang="en-US" smtClean="0"/>
              <a:t>8/1/2019</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D236B00A-69AA-43BF-A120-9414EEFDF532}" type="slidenum">
              <a:rPr lang="en-US" smtClean="0"/>
              <a:t>‹#›</a:t>
            </a:fld>
            <a:endParaRPr lang="en-US"/>
          </a:p>
        </p:txBody>
      </p:sp>
    </p:spTree>
    <p:extLst>
      <p:ext uri="{BB962C8B-B14F-4D97-AF65-F5344CB8AC3E}">
        <p14:creationId xmlns:p14="http://schemas.microsoft.com/office/powerpoint/2010/main" val="646106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A812B568-9BB0-4421-A60C-5AC7FDD0AD2E}" type="datetime1">
              <a:rPr lang="en-US" smtClean="0"/>
              <a:t>8/1/2019</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D236B00A-69AA-43BF-A120-9414EEFDF532}"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926565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towardsdatascience.com/bert-explained-state-of-the-art-language-model-for-nlp-f8b21a9b6270" TargetMode="External"/><Relationship Id="rId2" Type="http://schemas.openxmlformats.org/officeDocument/2006/relationships/hyperlink" Target="https://zhuanlan.zhihu.com/p/47812375"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6685" y="2299856"/>
            <a:ext cx="9365673" cy="1465990"/>
          </a:xfrm>
        </p:spPr>
        <p:txBody>
          <a:bodyPr>
            <a:noAutofit/>
          </a:bodyPr>
          <a:lstStyle/>
          <a:p>
            <a:r>
              <a:rPr lang="en-US" sz="2800" dirty="0" smtClean="0">
                <a:latin typeface="Arial Rounded MT Bold" panose="020F0704030504030204" pitchFamily="34" charset="0"/>
              </a:rPr>
              <a:t>BERT:</a:t>
            </a:r>
            <a:br>
              <a:rPr lang="en-US" sz="2800" dirty="0" smtClean="0">
                <a:latin typeface="Arial Rounded MT Bold" panose="020F0704030504030204" pitchFamily="34" charset="0"/>
              </a:rPr>
            </a:br>
            <a:r>
              <a:rPr lang="en-US" sz="2800" dirty="0" smtClean="0">
                <a:latin typeface="Arial Rounded MT Bold" panose="020F0704030504030204" pitchFamily="34" charset="0"/>
              </a:rPr>
              <a:t> Pre-training </a:t>
            </a:r>
            <a:br>
              <a:rPr lang="en-US" sz="2800" dirty="0" smtClean="0">
                <a:latin typeface="Arial Rounded MT Bold" panose="020F0704030504030204" pitchFamily="34" charset="0"/>
              </a:rPr>
            </a:br>
            <a:r>
              <a:rPr lang="en-US" sz="2800" dirty="0" smtClean="0">
                <a:latin typeface="Arial Rounded MT Bold" panose="020F0704030504030204" pitchFamily="34" charset="0"/>
              </a:rPr>
              <a:t>of Deep </a:t>
            </a:r>
            <a:br>
              <a:rPr lang="en-US" sz="2800" dirty="0" smtClean="0">
                <a:latin typeface="Arial Rounded MT Bold" panose="020F0704030504030204" pitchFamily="34" charset="0"/>
              </a:rPr>
            </a:br>
            <a:r>
              <a:rPr lang="en-US" sz="2800" dirty="0" smtClean="0">
                <a:latin typeface="Arial Rounded MT Bold" panose="020F0704030504030204" pitchFamily="34" charset="0"/>
              </a:rPr>
              <a:t>Bidirectional </a:t>
            </a:r>
            <a:br>
              <a:rPr lang="en-US" sz="2800" dirty="0" smtClean="0">
                <a:latin typeface="Arial Rounded MT Bold" panose="020F0704030504030204" pitchFamily="34" charset="0"/>
              </a:rPr>
            </a:br>
            <a:r>
              <a:rPr lang="en-US" sz="2800" dirty="0" smtClean="0">
                <a:latin typeface="Arial Rounded MT Bold" panose="020F0704030504030204" pitchFamily="34" charset="0"/>
              </a:rPr>
              <a:t>Transformer </a:t>
            </a:r>
            <a:br>
              <a:rPr lang="en-US" sz="2800" dirty="0" smtClean="0">
                <a:latin typeface="Arial Rounded MT Bold" panose="020F0704030504030204" pitchFamily="34" charset="0"/>
              </a:rPr>
            </a:br>
            <a:r>
              <a:rPr lang="en-US" sz="2800" dirty="0" smtClean="0">
                <a:latin typeface="Arial Rounded MT Bold" panose="020F0704030504030204" pitchFamily="34" charset="0"/>
              </a:rPr>
              <a:t>for Language </a:t>
            </a:r>
            <a:br>
              <a:rPr lang="en-US" sz="2800" dirty="0" smtClean="0">
                <a:latin typeface="Arial Rounded MT Bold" panose="020F0704030504030204" pitchFamily="34" charset="0"/>
              </a:rPr>
            </a:br>
            <a:r>
              <a:rPr lang="en-US" sz="2800" dirty="0" smtClean="0">
                <a:latin typeface="Arial Rounded MT Bold" panose="020F0704030504030204" pitchFamily="34" charset="0"/>
              </a:rPr>
              <a:t>Understanding</a:t>
            </a:r>
            <a:endParaRPr lang="en-US" sz="2800" dirty="0">
              <a:latin typeface="Arial Rounded MT Bold" panose="020F0704030504030204" pitchFamily="34" charset="0"/>
            </a:endParaRPr>
          </a:p>
        </p:txBody>
      </p:sp>
      <p:sp>
        <p:nvSpPr>
          <p:cNvPr id="3" name="Subtitle 2"/>
          <p:cNvSpPr>
            <a:spLocks noGrp="1"/>
          </p:cNvSpPr>
          <p:nvPr>
            <p:ph type="subTitle" idx="1"/>
          </p:nvPr>
        </p:nvSpPr>
        <p:spPr>
          <a:xfrm>
            <a:off x="2992580" y="4830617"/>
            <a:ext cx="6413885" cy="480290"/>
          </a:xfrm>
        </p:spPr>
        <p:txBody>
          <a:bodyPr/>
          <a:lstStyle/>
          <a:p>
            <a:r>
              <a:rPr lang="en-US" dirty="0" smtClean="0"/>
              <a:t>Google AI Language </a:t>
            </a:r>
            <a:endParaRPr lang="en-US" dirty="0"/>
          </a:p>
        </p:txBody>
      </p:sp>
      <p:sp>
        <p:nvSpPr>
          <p:cNvPr id="5" name="Slide Number Placeholder 4"/>
          <p:cNvSpPr>
            <a:spLocks noGrp="1"/>
          </p:cNvSpPr>
          <p:nvPr>
            <p:ph type="sldNum" sz="quarter" idx="12"/>
          </p:nvPr>
        </p:nvSpPr>
        <p:spPr/>
        <p:txBody>
          <a:bodyPr/>
          <a:lstStyle/>
          <a:p>
            <a:fld id="{D236B00A-69AA-43BF-A120-9414EEFDF532}" type="slidenum">
              <a:rPr lang="en-US" smtClean="0"/>
              <a:t>1</a:t>
            </a:fld>
            <a:endParaRPr lang="en-US" dirty="0"/>
          </a:p>
        </p:txBody>
      </p:sp>
      <p:sp>
        <p:nvSpPr>
          <p:cNvPr id="6" name="Subtitle 2"/>
          <p:cNvSpPr txBox="1">
            <a:spLocks/>
          </p:cNvSpPr>
          <p:nvPr/>
        </p:nvSpPr>
        <p:spPr>
          <a:xfrm>
            <a:off x="5943598" y="5895388"/>
            <a:ext cx="6413885" cy="480290"/>
          </a:xfrm>
          <a:prstGeom prst="rect">
            <a:avLst/>
          </a:prstGeom>
        </p:spPr>
        <p:txBody>
          <a:bodyPr vert="horz" lIns="91440" tIns="45720" rIns="91440" bIns="45720" rtlCol="0" anchor="t">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r>
              <a:rPr lang="en-US" dirty="0" smtClean="0"/>
              <a:t>Presented by: </a:t>
            </a:r>
            <a:r>
              <a:rPr lang="ja-JP" altLang="en-US" dirty="0" smtClean="0"/>
              <a:t>艾</a:t>
            </a:r>
            <a:r>
              <a:rPr lang="ja-JP" altLang="en-US" dirty="0"/>
              <a:t>查妮</a:t>
            </a:r>
            <a:endParaRPr lang="en-US" dirty="0" smtClean="0"/>
          </a:p>
        </p:txBody>
      </p:sp>
    </p:spTree>
    <p:extLst>
      <p:ext uri="{BB962C8B-B14F-4D97-AF65-F5344CB8AC3E}">
        <p14:creationId xmlns:p14="http://schemas.microsoft.com/office/powerpoint/2010/main" val="3499415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BERT: Bidirectional Encoder</a:t>
            </a:r>
            <a:br>
              <a:rPr lang="en-US" dirty="0" smtClean="0"/>
            </a:br>
            <a:r>
              <a:rPr lang="en-US" dirty="0" smtClean="0"/>
              <a:t> Representation from Transformer</a:t>
            </a:r>
            <a:endParaRPr lang="en-US" dirty="0"/>
          </a:p>
        </p:txBody>
      </p:sp>
      <p:sp>
        <p:nvSpPr>
          <p:cNvPr id="3" name="Content Placeholder 2"/>
          <p:cNvSpPr>
            <a:spLocks noGrp="1"/>
          </p:cNvSpPr>
          <p:nvPr>
            <p:ph idx="1"/>
          </p:nvPr>
        </p:nvSpPr>
        <p:spPr>
          <a:xfrm>
            <a:off x="1251678" y="2147460"/>
            <a:ext cx="10178322" cy="3593591"/>
          </a:xfrm>
        </p:spPr>
        <p:txBody>
          <a:bodyPr>
            <a:noAutofit/>
          </a:bodyPr>
          <a:lstStyle/>
          <a:p>
            <a:r>
              <a:rPr lang="en-US" sz="2400" dirty="0" smtClean="0"/>
              <a:t>Main Ideas</a:t>
            </a:r>
          </a:p>
          <a:p>
            <a:pPr lvl="1"/>
            <a:r>
              <a:rPr lang="en-US" sz="2000" dirty="0" smtClean="0"/>
              <a:t>Propose a new pre-training objective so that a deep bidirectional transformer can be trained.</a:t>
            </a:r>
          </a:p>
          <a:p>
            <a:pPr lvl="2"/>
            <a:r>
              <a:rPr lang="en-US" sz="2000" dirty="0" smtClean="0"/>
              <a:t>The “masked language model” (MLM):</a:t>
            </a:r>
            <a:r>
              <a:rPr lang="en-US" sz="2000" dirty="0"/>
              <a:t> </a:t>
            </a:r>
            <a:r>
              <a:rPr lang="en-US" sz="2000" dirty="0" smtClean="0"/>
              <a:t>the objective is to predict the original word of a masked word based only on its context.</a:t>
            </a:r>
          </a:p>
          <a:p>
            <a:pPr lvl="2"/>
            <a:r>
              <a:rPr lang="en-US" sz="2000" dirty="0" smtClean="0"/>
              <a:t>“Next sentence prediction”</a:t>
            </a:r>
          </a:p>
          <a:p>
            <a:r>
              <a:rPr lang="en-US" sz="2400" dirty="0"/>
              <a:t>Merits of </a:t>
            </a:r>
            <a:r>
              <a:rPr lang="en-US" sz="2400" dirty="0" smtClean="0"/>
              <a:t>BERT</a:t>
            </a:r>
            <a:endParaRPr lang="en-US" sz="1800" dirty="0" smtClean="0"/>
          </a:p>
          <a:p>
            <a:pPr lvl="2"/>
            <a:r>
              <a:rPr lang="en-US" sz="2000" dirty="0" smtClean="0"/>
              <a:t>Fine-tune BERT model for specific tasks to achieve state-of-the-art performance.</a:t>
            </a:r>
          </a:p>
          <a:p>
            <a:pPr lvl="2"/>
            <a:r>
              <a:rPr lang="en-US" sz="2000" dirty="0" smtClean="0"/>
              <a:t>BERT advances the state-of-the-art for 11 NLP tasks</a:t>
            </a:r>
          </a:p>
        </p:txBody>
      </p:sp>
      <p:sp>
        <p:nvSpPr>
          <p:cNvPr id="5" name="Slide Number Placeholder 4"/>
          <p:cNvSpPr>
            <a:spLocks noGrp="1"/>
          </p:cNvSpPr>
          <p:nvPr>
            <p:ph type="sldNum" sz="quarter" idx="12"/>
          </p:nvPr>
        </p:nvSpPr>
        <p:spPr/>
        <p:txBody>
          <a:bodyPr/>
          <a:lstStyle/>
          <a:p>
            <a:fld id="{D236B00A-69AA-43BF-A120-9414EEFDF532}" type="slidenum">
              <a:rPr lang="en-US" smtClean="0"/>
              <a:t>10</a:t>
            </a:fld>
            <a:endParaRPr lang="en-US" dirty="0"/>
          </a:p>
        </p:txBody>
      </p:sp>
    </p:spTree>
    <p:extLst>
      <p:ext uri="{BB962C8B-B14F-4D97-AF65-F5344CB8AC3E}">
        <p14:creationId xmlns:p14="http://schemas.microsoft.com/office/powerpoint/2010/main" val="1148220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BERT architecture</a:t>
            </a:r>
            <a:endParaRPr lang="en-US" dirty="0"/>
          </a:p>
        </p:txBody>
      </p:sp>
      <p:sp>
        <p:nvSpPr>
          <p:cNvPr id="3" name="Content Placeholder 2"/>
          <p:cNvSpPr>
            <a:spLocks noGrp="1"/>
          </p:cNvSpPr>
          <p:nvPr>
            <p:ph idx="1"/>
          </p:nvPr>
        </p:nvSpPr>
        <p:spPr>
          <a:xfrm>
            <a:off x="1251678" y="1320801"/>
            <a:ext cx="10178322" cy="4558792"/>
          </a:xfrm>
        </p:spPr>
        <p:txBody>
          <a:bodyPr>
            <a:noAutofit/>
          </a:bodyPr>
          <a:lstStyle/>
          <a:p>
            <a:pPr>
              <a:lnSpc>
                <a:spcPct val="150000"/>
              </a:lnSpc>
            </a:pPr>
            <a:r>
              <a:rPr lang="en-US" sz="2400" dirty="0" smtClean="0"/>
              <a:t>BERT’s model architecture is a multi-layer bidirectional </a:t>
            </a:r>
            <a:r>
              <a:rPr lang="en-US" dirty="0" smtClean="0"/>
              <a:t/>
            </a:r>
            <a:br>
              <a:rPr lang="en-US" dirty="0" smtClean="0"/>
            </a:br>
            <a:r>
              <a:rPr lang="en-US" dirty="0" smtClean="0"/>
              <a:t>transformer encoder</a:t>
            </a:r>
          </a:p>
          <a:p>
            <a:pPr lvl="1">
              <a:lnSpc>
                <a:spcPct val="150000"/>
              </a:lnSpc>
            </a:pPr>
            <a:r>
              <a:rPr lang="en-US" sz="2000" dirty="0" smtClean="0"/>
              <a:t>(</a:t>
            </a:r>
            <a:r>
              <a:rPr lang="en-US" sz="2000" dirty="0" err="1" smtClean="0"/>
              <a:t>Vaswani</a:t>
            </a:r>
            <a:r>
              <a:rPr lang="en-US" sz="2000" dirty="0" smtClean="0"/>
              <a:t> et al., 2017) “Attention is all you need”</a:t>
            </a:r>
          </a:p>
          <a:p>
            <a:pPr>
              <a:lnSpc>
                <a:spcPct val="150000"/>
              </a:lnSpc>
            </a:pPr>
            <a:r>
              <a:rPr lang="en-US" sz="2400" dirty="0" smtClean="0"/>
              <a:t>Two models with different sizes were investigates</a:t>
            </a:r>
          </a:p>
          <a:p>
            <a:pPr lvl="1">
              <a:lnSpc>
                <a:spcPct val="150000"/>
              </a:lnSpc>
            </a:pPr>
            <a:r>
              <a:rPr lang="en-US" sz="2000" dirty="0" err="1" smtClean="0"/>
              <a:t>BERT</a:t>
            </a:r>
            <a:r>
              <a:rPr lang="en-US" sz="2000" baseline="-25000" dirty="0" err="1" smtClean="0"/>
              <a:t>base</a:t>
            </a:r>
            <a:r>
              <a:rPr lang="en-US" sz="2000" dirty="0" smtClean="0"/>
              <a:t>: L=12, H=768, A=12, Total Parameters = 110M</a:t>
            </a:r>
          </a:p>
          <a:p>
            <a:pPr lvl="1">
              <a:lnSpc>
                <a:spcPct val="150000"/>
              </a:lnSpc>
            </a:pPr>
            <a:r>
              <a:rPr lang="en-US" sz="2000" dirty="0" err="1" smtClean="0"/>
              <a:t>BERT</a:t>
            </a:r>
            <a:r>
              <a:rPr lang="en-US" sz="2000" baseline="-25000" dirty="0" err="1" smtClean="0"/>
              <a:t>large</a:t>
            </a:r>
            <a:r>
              <a:rPr lang="en-US" sz="2000" dirty="0" smtClean="0"/>
              <a:t>: L=24, H=1024, A=16, Total Parameters=340M</a:t>
            </a:r>
          </a:p>
          <a:p>
            <a:pPr marL="914400" lvl="2" indent="0">
              <a:lnSpc>
                <a:spcPct val="150000"/>
              </a:lnSpc>
              <a:buNone/>
            </a:pPr>
            <a:r>
              <a:rPr lang="en-US" sz="2000" dirty="0" smtClean="0"/>
              <a:t>L: number of layers (Transformer blocks), </a:t>
            </a:r>
            <a:br>
              <a:rPr lang="en-US" sz="2000" dirty="0" smtClean="0"/>
            </a:br>
            <a:r>
              <a:rPr lang="en-US" sz="2000" dirty="0" smtClean="0"/>
              <a:t>H: hidden size </a:t>
            </a:r>
            <a:br>
              <a:rPr lang="en-US" sz="2000" dirty="0" smtClean="0"/>
            </a:br>
            <a:r>
              <a:rPr lang="en-US" sz="2000" dirty="0" smtClean="0"/>
              <a:t>A: number of self-attention heads</a:t>
            </a:r>
            <a:endParaRPr lang="en-US" sz="2000" dirty="0"/>
          </a:p>
        </p:txBody>
      </p:sp>
      <p:sp>
        <p:nvSpPr>
          <p:cNvPr id="5" name="Slide Number Placeholder 4"/>
          <p:cNvSpPr>
            <a:spLocks noGrp="1"/>
          </p:cNvSpPr>
          <p:nvPr>
            <p:ph type="sldNum" sz="quarter" idx="12"/>
          </p:nvPr>
        </p:nvSpPr>
        <p:spPr/>
        <p:txBody>
          <a:bodyPr/>
          <a:lstStyle/>
          <a:p>
            <a:fld id="{D236B00A-69AA-43BF-A120-9414EEFDF532}" type="slidenum">
              <a:rPr lang="en-US" smtClean="0"/>
              <a:t>11</a:t>
            </a:fld>
            <a:endParaRPr lang="en-US"/>
          </a:p>
        </p:txBody>
      </p:sp>
    </p:spTree>
    <p:extLst>
      <p:ext uri="{BB962C8B-B14F-4D97-AF65-F5344CB8AC3E}">
        <p14:creationId xmlns:p14="http://schemas.microsoft.com/office/powerpoint/2010/main" val="2568196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920910" y="3213555"/>
            <a:ext cx="4263788" cy="1175231"/>
          </a:xfrm>
          <a:prstGeom prst="rect">
            <a:avLst/>
          </a:prstGeom>
        </p:spPr>
      </p:pic>
      <p:sp>
        <p:nvSpPr>
          <p:cNvPr id="2" name="Title 1"/>
          <p:cNvSpPr>
            <a:spLocks noGrp="1"/>
          </p:cNvSpPr>
          <p:nvPr>
            <p:ph type="title"/>
          </p:nvPr>
        </p:nvSpPr>
        <p:spPr>
          <a:xfrm>
            <a:off x="1251678" y="326969"/>
            <a:ext cx="10178322" cy="1492132"/>
          </a:xfrm>
        </p:spPr>
        <p:txBody>
          <a:bodyPr/>
          <a:lstStyle/>
          <a:p>
            <a:r>
              <a:rPr lang="en-US" dirty="0" smtClean="0"/>
              <a:t>Concept of Attention</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249347010"/>
              </p:ext>
            </p:extLst>
          </p:nvPr>
        </p:nvGraphicFramePr>
        <p:xfrm>
          <a:off x="2018221" y="1202339"/>
          <a:ext cx="8127999" cy="2021840"/>
        </p:xfrm>
        <a:graphic>
          <a:graphicData uri="http://schemas.openxmlformats.org/drawingml/2006/table">
            <a:tbl>
              <a:tblPr firstRow="1" bandRow="1">
                <a:tableStyleId>{5940675A-B579-460E-94D1-54222C63F5DA}</a:tableStyleId>
              </a:tblPr>
              <a:tblGrid>
                <a:gridCol w="1589308">
                  <a:extLst>
                    <a:ext uri="{9D8B030D-6E8A-4147-A177-3AD203B41FA5}">
                      <a16:colId xmlns:a16="http://schemas.microsoft.com/office/drawing/2014/main" val="762301300"/>
                    </a:ext>
                  </a:extLst>
                </a:gridCol>
                <a:gridCol w="5245769">
                  <a:extLst>
                    <a:ext uri="{9D8B030D-6E8A-4147-A177-3AD203B41FA5}">
                      <a16:colId xmlns:a16="http://schemas.microsoft.com/office/drawing/2014/main" val="1329918644"/>
                    </a:ext>
                  </a:extLst>
                </a:gridCol>
                <a:gridCol w="1292922">
                  <a:extLst>
                    <a:ext uri="{9D8B030D-6E8A-4147-A177-3AD203B41FA5}">
                      <a16:colId xmlns:a16="http://schemas.microsoft.com/office/drawing/2014/main" val="2102594401"/>
                    </a:ext>
                  </a:extLst>
                </a:gridCol>
              </a:tblGrid>
              <a:tr h="370840">
                <a:tc>
                  <a:txBody>
                    <a:bodyPr/>
                    <a:lstStyle/>
                    <a:p>
                      <a:r>
                        <a:rPr lang="en-US" dirty="0" smtClean="0"/>
                        <a:t>Name </a:t>
                      </a:r>
                      <a:endParaRPr lang="en-US" dirty="0"/>
                    </a:p>
                  </a:txBody>
                  <a:tcPr/>
                </a:tc>
                <a:tc>
                  <a:txBody>
                    <a:bodyPr/>
                    <a:lstStyle/>
                    <a:p>
                      <a:r>
                        <a:rPr lang="en-US" dirty="0" smtClean="0"/>
                        <a:t>Definition</a:t>
                      </a:r>
                      <a:endParaRPr lang="en-US" dirty="0"/>
                    </a:p>
                  </a:txBody>
                  <a:tcPr/>
                </a:tc>
                <a:tc>
                  <a:txBody>
                    <a:bodyPr/>
                    <a:lstStyle/>
                    <a:p>
                      <a:r>
                        <a:rPr lang="en-US" dirty="0" smtClean="0"/>
                        <a:t>Citation </a:t>
                      </a:r>
                      <a:endParaRPr lang="en-US" dirty="0"/>
                    </a:p>
                  </a:txBody>
                  <a:tcPr/>
                </a:tc>
                <a:extLst>
                  <a:ext uri="{0D108BD9-81ED-4DB2-BD59-A6C34878D82A}">
                    <a16:rowId xmlns:a16="http://schemas.microsoft.com/office/drawing/2014/main" val="1840716448"/>
                  </a:ext>
                </a:extLst>
              </a:tr>
              <a:tr h="370840">
                <a:tc>
                  <a:txBody>
                    <a:bodyPr/>
                    <a:lstStyle/>
                    <a:p>
                      <a:r>
                        <a:rPr lang="en-US" dirty="0" smtClean="0"/>
                        <a:t>Self Attention</a:t>
                      </a:r>
                      <a:endParaRPr lang="en-US" dirty="0"/>
                    </a:p>
                  </a:txBody>
                  <a:tcPr/>
                </a:tc>
                <a:tc>
                  <a:txBody>
                    <a:bodyPr/>
                    <a:lstStyle/>
                    <a:p>
                      <a:r>
                        <a:rPr lang="en-US" dirty="0" smtClean="0"/>
                        <a:t>Relating different positions of the same input sequence</a:t>
                      </a:r>
                      <a:endParaRPr lang="en-US" dirty="0"/>
                    </a:p>
                  </a:txBody>
                  <a:tcPr/>
                </a:tc>
                <a:tc>
                  <a:txBody>
                    <a:bodyPr/>
                    <a:lstStyle/>
                    <a:p>
                      <a:r>
                        <a:rPr lang="en-US" dirty="0" smtClean="0"/>
                        <a:t>Cheng2016</a:t>
                      </a:r>
                      <a:endParaRPr lang="en-US" dirty="0"/>
                    </a:p>
                  </a:txBody>
                  <a:tcPr/>
                </a:tc>
                <a:extLst>
                  <a:ext uri="{0D108BD9-81ED-4DB2-BD59-A6C34878D82A}">
                    <a16:rowId xmlns:a16="http://schemas.microsoft.com/office/drawing/2014/main" val="3587262482"/>
                  </a:ext>
                </a:extLst>
              </a:tr>
              <a:tr h="370840">
                <a:tc>
                  <a:txBody>
                    <a:bodyPr/>
                    <a:lstStyle/>
                    <a:p>
                      <a:r>
                        <a:rPr lang="en-US" dirty="0" smtClean="0"/>
                        <a:t>Global/Soft</a:t>
                      </a:r>
                      <a:endParaRPr lang="en-US" dirty="0"/>
                    </a:p>
                  </a:txBody>
                  <a:tcPr/>
                </a:tc>
                <a:tc>
                  <a:txBody>
                    <a:bodyPr/>
                    <a:lstStyle/>
                    <a:p>
                      <a:r>
                        <a:rPr lang="en-US" dirty="0" smtClean="0"/>
                        <a:t>Attending</a:t>
                      </a:r>
                      <a:r>
                        <a:rPr lang="en-US" baseline="0" dirty="0" smtClean="0"/>
                        <a:t> to the entire input state space</a:t>
                      </a:r>
                      <a:endParaRPr lang="en-US" dirty="0"/>
                    </a:p>
                  </a:txBody>
                  <a:tcPr/>
                </a:tc>
                <a:tc>
                  <a:txBody>
                    <a:bodyPr/>
                    <a:lstStyle/>
                    <a:p>
                      <a:r>
                        <a:rPr lang="en-US" dirty="0" smtClean="0"/>
                        <a:t>Xu2015</a:t>
                      </a:r>
                      <a:endParaRPr lang="en-US" dirty="0"/>
                    </a:p>
                  </a:txBody>
                  <a:tcPr/>
                </a:tc>
                <a:extLst>
                  <a:ext uri="{0D108BD9-81ED-4DB2-BD59-A6C34878D82A}">
                    <a16:rowId xmlns:a16="http://schemas.microsoft.com/office/drawing/2014/main" val="1308158584"/>
                  </a:ext>
                </a:extLst>
              </a:tr>
              <a:tr h="427879">
                <a:tc>
                  <a:txBody>
                    <a:bodyPr/>
                    <a:lstStyle/>
                    <a:p>
                      <a:r>
                        <a:rPr lang="en-US" dirty="0" smtClean="0"/>
                        <a:t>Local/Hard</a:t>
                      </a:r>
                      <a:endParaRPr lang="en-US" dirty="0"/>
                    </a:p>
                  </a:txBody>
                  <a:tcPr/>
                </a:tc>
                <a:tc>
                  <a:txBody>
                    <a:bodyPr/>
                    <a:lstStyle/>
                    <a:p>
                      <a:r>
                        <a:rPr lang="en-US" dirty="0" smtClean="0"/>
                        <a:t>Attending</a:t>
                      </a:r>
                      <a:r>
                        <a:rPr lang="en-US" baseline="0" dirty="0" smtClean="0"/>
                        <a:t> to the part of the input state space</a:t>
                      </a:r>
                      <a:endParaRPr lang="en-US" dirty="0"/>
                    </a:p>
                  </a:txBody>
                  <a:tcPr/>
                </a:tc>
                <a:tc>
                  <a:txBody>
                    <a:bodyPr/>
                    <a:lstStyle/>
                    <a:p>
                      <a:r>
                        <a:rPr lang="en-US" dirty="0" smtClean="0"/>
                        <a:t>Xu2015,</a:t>
                      </a:r>
                    </a:p>
                    <a:p>
                      <a:r>
                        <a:rPr lang="en-US" dirty="0" smtClean="0"/>
                        <a:t>Luong2015</a:t>
                      </a:r>
                      <a:endParaRPr lang="en-US" dirty="0"/>
                    </a:p>
                  </a:txBody>
                  <a:tcPr/>
                </a:tc>
                <a:extLst>
                  <a:ext uri="{0D108BD9-81ED-4DB2-BD59-A6C34878D82A}">
                    <a16:rowId xmlns:a16="http://schemas.microsoft.com/office/drawing/2014/main" val="598716605"/>
                  </a:ext>
                </a:extLst>
              </a:tr>
            </a:tbl>
          </a:graphicData>
        </a:graphic>
      </p:graphicFrame>
      <p:pic>
        <p:nvPicPr>
          <p:cNvPr id="5" name="Picture 4"/>
          <p:cNvPicPr>
            <a:picLocks noChangeAspect="1"/>
          </p:cNvPicPr>
          <p:nvPr/>
        </p:nvPicPr>
        <p:blipFill>
          <a:blip r:embed="rId3"/>
          <a:stretch>
            <a:fillRect/>
          </a:stretch>
        </p:blipFill>
        <p:spPr>
          <a:xfrm>
            <a:off x="1803511" y="4197156"/>
            <a:ext cx="8889924" cy="2545180"/>
          </a:xfrm>
          <a:prstGeom prst="rect">
            <a:avLst/>
          </a:prstGeom>
        </p:spPr>
      </p:pic>
      <p:sp>
        <p:nvSpPr>
          <p:cNvPr id="7" name="Slide Number Placeholder 6"/>
          <p:cNvSpPr>
            <a:spLocks noGrp="1"/>
          </p:cNvSpPr>
          <p:nvPr>
            <p:ph type="sldNum" sz="quarter" idx="12"/>
          </p:nvPr>
        </p:nvSpPr>
        <p:spPr/>
        <p:txBody>
          <a:bodyPr/>
          <a:lstStyle/>
          <a:p>
            <a:fld id="{D236B00A-69AA-43BF-A120-9414EEFDF532}" type="slidenum">
              <a:rPr lang="en-US" smtClean="0"/>
              <a:t>12</a:t>
            </a:fld>
            <a:endParaRPr lang="en-US" dirty="0"/>
          </a:p>
        </p:txBody>
      </p:sp>
    </p:spTree>
    <p:extLst>
      <p:ext uri="{BB962C8B-B14F-4D97-AF65-F5344CB8AC3E}">
        <p14:creationId xmlns:p14="http://schemas.microsoft.com/office/powerpoint/2010/main" val="1388338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Self-Attention in Detail</a:t>
            </a:r>
            <a:endParaRPr lang="en-US" dirty="0"/>
          </a:p>
        </p:txBody>
      </p:sp>
      <p:sp>
        <p:nvSpPr>
          <p:cNvPr id="3" name="Content Placeholder 2"/>
          <p:cNvSpPr>
            <a:spLocks noGrp="1"/>
          </p:cNvSpPr>
          <p:nvPr>
            <p:ph idx="1"/>
          </p:nvPr>
        </p:nvSpPr>
        <p:spPr>
          <a:xfrm>
            <a:off x="1251678" y="1874517"/>
            <a:ext cx="10178322" cy="4005075"/>
          </a:xfrm>
        </p:spPr>
        <p:txBody>
          <a:bodyPr/>
          <a:lstStyle/>
          <a:p>
            <a:r>
              <a:rPr lang="en-US" sz="2800" dirty="0" smtClean="0"/>
              <a:t>Attention maps a query and a set of key-value pairs to an output</a:t>
            </a:r>
          </a:p>
          <a:p>
            <a:pPr lvl="2"/>
            <a:r>
              <a:rPr lang="en-US" sz="2000" dirty="0" smtClean="0"/>
              <a:t>Query, keys and output are all vectors</a:t>
            </a:r>
          </a:p>
          <a:p>
            <a:pPr lvl="2"/>
            <a:endParaRPr lang="en-US" dirty="0" smtClean="0"/>
          </a:p>
        </p:txBody>
      </p:sp>
      <p:pic>
        <p:nvPicPr>
          <p:cNvPr id="4" name="Picture 3"/>
          <p:cNvPicPr>
            <a:picLocks noChangeAspect="1"/>
          </p:cNvPicPr>
          <p:nvPr/>
        </p:nvPicPr>
        <p:blipFill>
          <a:blip r:embed="rId2"/>
          <a:stretch>
            <a:fillRect/>
          </a:stretch>
        </p:blipFill>
        <p:spPr>
          <a:xfrm>
            <a:off x="1562660" y="2982583"/>
            <a:ext cx="6808705" cy="2897009"/>
          </a:xfrm>
          <a:prstGeom prst="rect">
            <a:avLst/>
          </a:prstGeom>
        </p:spPr>
      </p:pic>
      <p:sp>
        <p:nvSpPr>
          <p:cNvPr id="11" name="Rectangle 10"/>
          <p:cNvSpPr/>
          <p:nvPr/>
        </p:nvSpPr>
        <p:spPr>
          <a:xfrm>
            <a:off x="8445256" y="3356834"/>
            <a:ext cx="2839560" cy="1200329"/>
          </a:xfrm>
          <a:prstGeom prst="rect">
            <a:avLst/>
          </a:prstGeom>
          <a:ln w="38100">
            <a:solidFill>
              <a:srgbClr val="FF0000"/>
            </a:solidFill>
          </a:ln>
        </p:spPr>
        <p:txBody>
          <a:bodyPr wrap="none">
            <a:spAutoFit/>
          </a:bodyPr>
          <a:lstStyle/>
          <a:p>
            <a:r>
              <a:rPr lang="en-US" b="1" dirty="0" smtClean="0"/>
              <a:t>Q: Previous Decoder </a:t>
            </a:r>
          </a:p>
          <a:p>
            <a:r>
              <a:rPr lang="en-US" b="1" dirty="0"/>
              <a:t> </a:t>
            </a:r>
            <a:r>
              <a:rPr lang="en-US" b="1" dirty="0" smtClean="0"/>
              <a:t>     Hidden state</a:t>
            </a:r>
          </a:p>
          <a:p>
            <a:r>
              <a:rPr lang="en-US" b="1" dirty="0" smtClean="0"/>
              <a:t>K: Encoder Hidden State</a:t>
            </a:r>
          </a:p>
          <a:p>
            <a:r>
              <a:rPr lang="en-US" b="1" dirty="0" smtClean="0"/>
              <a:t>V: Encoder Hidden State</a:t>
            </a:r>
            <a:endParaRPr lang="en-US" b="1" dirty="0"/>
          </a:p>
        </p:txBody>
      </p:sp>
      <p:sp>
        <p:nvSpPr>
          <p:cNvPr id="31" name="Slide Number Placeholder 30"/>
          <p:cNvSpPr>
            <a:spLocks noGrp="1"/>
          </p:cNvSpPr>
          <p:nvPr>
            <p:ph type="sldNum" sz="quarter" idx="12"/>
          </p:nvPr>
        </p:nvSpPr>
        <p:spPr/>
        <p:txBody>
          <a:bodyPr/>
          <a:lstStyle/>
          <a:p>
            <a:fld id="{D236B00A-69AA-43BF-A120-9414EEFDF532}" type="slidenum">
              <a:rPr lang="en-US" smtClean="0"/>
              <a:t>13</a:t>
            </a:fld>
            <a:endParaRPr lang="en-US" dirty="0"/>
          </a:p>
        </p:txBody>
      </p:sp>
    </p:spTree>
    <p:extLst>
      <p:ext uri="{BB962C8B-B14F-4D97-AF65-F5344CB8AC3E}">
        <p14:creationId xmlns:p14="http://schemas.microsoft.com/office/powerpoint/2010/main" val="9530933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564990"/>
            <a:ext cx="10178322" cy="1492132"/>
          </a:xfrm>
        </p:spPr>
        <p:txBody>
          <a:bodyPr/>
          <a:lstStyle/>
          <a:p>
            <a:r>
              <a:rPr lang="en-US" dirty="0" smtClean="0"/>
              <a:t>Multi-head Attention</a:t>
            </a:r>
            <a:endParaRPr lang="en-US" dirty="0"/>
          </a:p>
        </p:txBody>
      </p:sp>
      <p:pic>
        <p:nvPicPr>
          <p:cNvPr id="4" name="Content Placeholder 3"/>
          <p:cNvPicPr>
            <a:picLocks noGrp="1" noChangeAspect="1"/>
          </p:cNvPicPr>
          <p:nvPr>
            <p:ph idx="1"/>
          </p:nvPr>
        </p:nvPicPr>
        <p:blipFill>
          <a:blip r:embed="rId2"/>
          <a:stretch>
            <a:fillRect/>
          </a:stretch>
        </p:blipFill>
        <p:spPr>
          <a:xfrm>
            <a:off x="2309091" y="1727201"/>
            <a:ext cx="7976120" cy="4294908"/>
          </a:xfrm>
          <a:prstGeom prst="rect">
            <a:avLst/>
          </a:prstGeom>
        </p:spPr>
      </p:pic>
      <p:sp>
        <p:nvSpPr>
          <p:cNvPr id="5" name="Slide Number Placeholder 4"/>
          <p:cNvSpPr>
            <a:spLocks noGrp="1"/>
          </p:cNvSpPr>
          <p:nvPr>
            <p:ph type="sldNum" sz="quarter" idx="12"/>
          </p:nvPr>
        </p:nvSpPr>
        <p:spPr/>
        <p:txBody>
          <a:bodyPr/>
          <a:lstStyle/>
          <a:p>
            <a:fld id="{D236B00A-69AA-43BF-A120-9414EEFDF532}" type="slidenum">
              <a:rPr lang="en-US" smtClean="0"/>
              <a:t>14</a:t>
            </a:fld>
            <a:endParaRPr lang="en-US"/>
          </a:p>
        </p:txBody>
      </p:sp>
    </p:spTree>
    <p:extLst>
      <p:ext uri="{BB962C8B-B14F-4D97-AF65-F5344CB8AC3E}">
        <p14:creationId xmlns:p14="http://schemas.microsoft.com/office/powerpoint/2010/main" val="30366105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Arrow Connector 61"/>
          <p:cNvCxnSpPr/>
          <p:nvPr/>
        </p:nvCxnSpPr>
        <p:spPr>
          <a:xfrm flipV="1">
            <a:off x="9393563" y="2387574"/>
            <a:ext cx="11179" cy="2741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Inside an Encoder Block</a:t>
            </a:r>
            <a:endParaRPr lang="en-US" dirty="0"/>
          </a:p>
        </p:txBody>
      </p:sp>
      <p:sp>
        <p:nvSpPr>
          <p:cNvPr id="3" name="Content Placeholder 2"/>
          <p:cNvSpPr>
            <a:spLocks noGrp="1"/>
          </p:cNvSpPr>
          <p:nvPr>
            <p:ph idx="1"/>
          </p:nvPr>
        </p:nvSpPr>
        <p:spPr>
          <a:xfrm>
            <a:off x="1456894" y="2049826"/>
            <a:ext cx="4883945" cy="4096974"/>
          </a:xfrm>
        </p:spPr>
        <p:txBody>
          <a:bodyPr>
            <a:normAutofit/>
          </a:bodyPr>
          <a:lstStyle/>
          <a:p>
            <a:r>
              <a:rPr lang="en-US" sz="2400" dirty="0" smtClean="0"/>
              <a:t>In BERT experiments, the number of blocks N was chosen to be 12 and 24.</a:t>
            </a:r>
          </a:p>
          <a:p>
            <a:r>
              <a:rPr lang="en-US" sz="2400" dirty="0" smtClean="0"/>
              <a:t>Blocks do not share weights with each other</a:t>
            </a:r>
            <a:endParaRPr lang="en-US" sz="2400" dirty="0"/>
          </a:p>
        </p:txBody>
      </p:sp>
      <p:sp>
        <p:nvSpPr>
          <p:cNvPr id="4" name="Rounded Rectangle 3"/>
          <p:cNvSpPr/>
          <p:nvPr/>
        </p:nvSpPr>
        <p:spPr>
          <a:xfrm>
            <a:off x="8358908" y="2009434"/>
            <a:ext cx="2080491" cy="25440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8518358" y="2121606"/>
            <a:ext cx="1732547" cy="3368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&amp; Norm</a:t>
            </a:r>
            <a:endParaRPr lang="en-US" dirty="0"/>
          </a:p>
        </p:txBody>
      </p:sp>
      <p:sp>
        <p:nvSpPr>
          <p:cNvPr id="6" name="Rectangle 5"/>
          <p:cNvSpPr/>
          <p:nvPr/>
        </p:nvSpPr>
        <p:spPr>
          <a:xfrm>
            <a:off x="8526375" y="3384414"/>
            <a:ext cx="1732547" cy="33688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 &amp; Norm</a:t>
            </a:r>
            <a:endParaRPr lang="en-US" dirty="0"/>
          </a:p>
        </p:txBody>
      </p:sp>
      <p:sp>
        <p:nvSpPr>
          <p:cNvPr id="7" name="Rectangle 6"/>
          <p:cNvSpPr/>
          <p:nvPr/>
        </p:nvSpPr>
        <p:spPr>
          <a:xfrm>
            <a:off x="8526375" y="2524644"/>
            <a:ext cx="1732547" cy="56949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Feed Forward</a:t>
            </a:r>
            <a:endParaRPr lang="en-US" dirty="0"/>
          </a:p>
        </p:txBody>
      </p:sp>
      <p:sp>
        <p:nvSpPr>
          <p:cNvPr id="8" name="Rectangle 7"/>
          <p:cNvSpPr/>
          <p:nvPr/>
        </p:nvSpPr>
        <p:spPr>
          <a:xfrm>
            <a:off x="8526375" y="3852134"/>
            <a:ext cx="1732547" cy="569493"/>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Multi-Head Attention</a:t>
            </a:r>
            <a:endParaRPr lang="en-US" dirty="0"/>
          </a:p>
        </p:txBody>
      </p:sp>
      <p:sp>
        <p:nvSpPr>
          <p:cNvPr id="9" name="Rectangle 8"/>
          <p:cNvSpPr/>
          <p:nvPr/>
        </p:nvSpPr>
        <p:spPr>
          <a:xfrm>
            <a:off x="8518358" y="5244452"/>
            <a:ext cx="1732547" cy="56949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Input Embedding</a:t>
            </a:r>
            <a:endParaRPr lang="en-US" dirty="0"/>
          </a:p>
        </p:txBody>
      </p:sp>
      <p:sp>
        <p:nvSpPr>
          <p:cNvPr id="10" name="Rectangle 9"/>
          <p:cNvSpPr/>
          <p:nvPr/>
        </p:nvSpPr>
        <p:spPr>
          <a:xfrm>
            <a:off x="6256180" y="4680739"/>
            <a:ext cx="1716505" cy="814586"/>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Positional Encoding </a:t>
            </a:r>
            <a:endParaRPr lang="en-US" dirty="0"/>
          </a:p>
        </p:txBody>
      </p:sp>
      <p:sp>
        <p:nvSpPr>
          <p:cNvPr id="11" name="Rectangle 10"/>
          <p:cNvSpPr/>
          <p:nvPr/>
        </p:nvSpPr>
        <p:spPr>
          <a:xfrm>
            <a:off x="8660729" y="5987494"/>
            <a:ext cx="1447803" cy="318613"/>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Input</a:t>
            </a:r>
            <a:endParaRPr lang="en-US" dirty="0"/>
          </a:p>
        </p:txBody>
      </p:sp>
      <p:cxnSp>
        <p:nvCxnSpPr>
          <p:cNvPr id="13" name="Straight Arrow Connector 12"/>
          <p:cNvCxnSpPr>
            <a:stCxn id="11" idx="0"/>
            <a:endCxn id="9" idx="2"/>
          </p:cNvCxnSpPr>
          <p:nvPr/>
        </p:nvCxnSpPr>
        <p:spPr>
          <a:xfrm flipV="1">
            <a:off x="9384631" y="5813945"/>
            <a:ext cx="1" cy="1735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0"/>
          </p:cNvCxnSpPr>
          <p:nvPr/>
        </p:nvCxnSpPr>
        <p:spPr>
          <a:xfrm flipH="1" flipV="1">
            <a:off x="9384630" y="5088032"/>
            <a:ext cx="2" cy="1564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Flowchart: Or 33"/>
          <p:cNvSpPr/>
          <p:nvPr/>
        </p:nvSpPr>
        <p:spPr>
          <a:xfrm>
            <a:off x="9264073" y="4843805"/>
            <a:ext cx="212436" cy="244227"/>
          </a:xfrm>
          <a:prstGeom prst="flowChartO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6" name="Elbow Connector 35"/>
          <p:cNvCxnSpPr>
            <a:stCxn id="10" idx="3"/>
            <a:endCxn id="34" idx="2"/>
          </p:cNvCxnSpPr>
          <p:nvPr/>
        </p:nvCxnSpPr>
        <p:spPr>
          <a:xfrm flipV="1">
            <a:off x="7972685" y="4965919"/>
            <a:ext cx="1291388" cy="122113"/>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4" idx="0"/>
            <a:endCxn id="8" idx="2"/>
          </p:cNvCxnSpPr>
          <p:nvPr/>
        </p:nvCxnSpPr>
        <p:spPr>
          <a:xfrm flipV="1">
            <a:off x="9370291" y="4421627"/>
            <a:ext cx="22358" cy="4221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3" name="Elbow Connector 42"/>
          <p:cNvCxnSpPr/>
          <p:nvPr/>
        </p:nvCxnSpPr>
        <p:spPr>
          <a:xfrm flipV="1">
            <a:off x="9384630" y="4436514"/>
            <a:ext cx="535225" cy="273434"/>
          </a:xfrm>
          <a:prstGeom prst="bentConnector3">
            <a:avLst>
              <a:gd name="adj1" fmla="val 10522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0800000">
            <a:off x="8746839" y="4421630"/>
            <a:ext cx="645811" cy="262735"/>
          </a:xfrm>
          <a:prstGeom prst="bentConnector3">
            <a:avLst>
              <a:gd name="adj1" fmla="val 971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9367310" y="3692695"/>
            <a:ext cx="31843" cy="15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endCxn id="7" idx="2"/>
          </p:cNvCxnSpPr>
          <p:nvPr/>
        </p:nvCxnSpPr>
        <p:spPr>
          <a:xfrm flipV="1">
            <a:off x="9381470" y="3094137"/>
            <a:ext cx="11179" cy="2741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9381470" y="2432300"/>
            <a:ext cx="31843" cy="152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flipV="1">
            <a:off x="9399152" y="1678029"/>
            <a:ext cx="1" cy="45030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endCxn id="5" idx="3"/>
          </p:cNvCxnSpPr>
          <p:nvPr/>
        </p:nvCxnSpPr>
        <p:spPr>
          <a:xfrm rot="5400000" flipH="1" flipV="1">
            <a:off x="9332088" y="2371273"/>
            <a:ext cx="1000042" cy="837592"/>
          </a:xfrm>
          <a:prstGeom prst="bentConnector4">
            <a:avLst>
              <a:gd name="adj1" fmla="val 16"/>
              <a:gd name="adj2" fmla="val 159272"/>
            </a:avLst>
          </a:prstGeom>
          <a:ln w="38100">
            <a:tailEnd type="triangle"/>
          </a:ln>
        </p:spPr>
        <p:style>
          <a:lnRef idx="1">
            <a:schemeClr val="dk1"/>
          </a:lnRef>
          <a:fillRef idx="0">
            <a:schemeClr val="dk1"/>
          </a:fillRef>
          <a:effectRef idx="0">
            <a:schemeClr val="dk1"/>
          </a:effectRef>
          <a:fontRef idx="minor">
            <a:schemeClr val="tx1"/>
          </a:fontRef>
        </p:style>
      </p:cxnSp>
      <p:cxnSp>
        <p:nvCxnSpPr>
          <p:cNvPr id="86" name="Elbow Connector 85"/>
          <p:cNvCxnSpPr>
            <a:endCxn id="6" idx="3"/>
          </p:cNvCxnSpPr>
          <p:nvPr/>
        </p:nvCxnSpPr>
        <p:spPr>
          <a:xfrm rot="5400000" flipH="1" flipV="1">
            <a:off x="9210116" y="3733076"/>
            <a:ext cx="1229026" cy="868586"/>
          </a:xfrm>
          <a:prstGeom prst="bentConnector4">
            <a:avLst>
              <a:gd name="adj1" fmla="val -1193"/>
              <a:gd name="adj2" fmla="val 152903"/>
            </a:avLst>
          </a:prstGeom>
          <a:ln w="38100">
            <a:tailEnd type="triangle"/>
          </a:ln>
        </p:spPr>
        <p:style>
          <a:lnRef idx="1">
            <a:schemeClr val="dk1"/>
          </a:lnRef>
          <a:fillRef idx="0">
            <a:schemeClr val="dk1"/>
          </a:fillRef>
          <a:effectRef idx="0">
            <a:schemeClr val="dk1"/>
          </a:effectRef>
          <a:fontRef idx="minor">
            <a:schemeClr val="tx1"/>
          </a:fontRef>
        </p:style>
      </p:cxnSp>
      <p:sp>
        <p:nvSpPr>
          <p:cNvPr id="14" name="Slide Number Placeholder 13"/>
          <p:cNvSpPr>
            <a:spLocks noGrp="1"/>
          </p:cNvSpPr>
          <p:nvPr>
            <p:ph type="sldNum" sz="quarter" idx="12"/>
          </p:nvPr>
        </p:nvSpPr>
        <p:spPr/>
        <p:txBody>
          <a:bodyPr/>
          <a:lstStyle/>
          <a:p>
            <a:fld id="{D236B00A-69AA-43BF-A120-9414EEFDF532}" type="slidenum">
              <a:rPr lang="en-US" smtClean="0"/>
              <a:t>15</a:t>
            </a:fld>
            <a:endParaRPr lang="en-US"/>
          </a:p>
        </p:txBody>
      </p:sp>
    </p:spTree>
    <p:extLst>
      <p:ext uri="{BB962C8B-B14F-4D97-AF65-F5344CB8AC3E}">
        <p14:creationId xmlns:p14="http://schemas.microsoft.com/office/powerpoint/2010/main" val="13432205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57172" y="2052320"/>
            <a:ext cx="4167333" cy="4602479"/>
          </a:xfrm>
          <a:prstGeom prst="rect">
            <a:avLst/>
          </a:prstGeom>
        </p:spPr>
      </p:pic>
      <p:sp>
        <p:nvSpPr>
          <p:cNvPr id="3" name="Title 1"/>
          <p:cNvSpPr txBox="1">
            <a:spLocks/>
          </p:cNvSpPr>
          <p:nvPr/>
        </p:nvSpPr>
        <p:spPr>
          <a:xfrm>
            <a:off x="1251678" y="382385"/>
            <a:ext cx="10178322" cy="1492132"/>
          </a:xfrm>
          <a:prstGeom prst="rect">
            <a:avLst/>
          </a:prstGeom>
        </p:spPr>
        <p:txBody>
          <a:bodyPr/>
          <a:lst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a:lstStyle>
          <a:p>
            <a:r>
              <a:rPr lang="en-US" dirty="0" smtClean="0"/>
              <a:t>Inside an Encoder Decoder Block</a:t>
            </a:r>
            <a:endParaRPr lang="en-US" dirty="0"/>
          </a:p>
        </p:txBody>
      </p:sp>
      <p:sp>
        <p:nvSpPr>
          <p:cNvPr id="4" name="Rectangle 3"/>
          <p:cNvSpPr/>
          <p:nvPr/>
        </p:nvSpPr>
        <p:spPr>
          <a:xfrm>
            <a:off x="4257172" y="2479040"/>
            <a:ext cx="2083666" cy="41757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340839" y="1981200"/>
            <a:ext cx="2083666" cy="4673599"/>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2D050"/>
              </a:solidFill>
            </a:endParaRPr>
          </a:p>
        </p:txBody>
      </p:sp>
      <p:sp>
        <p:nvSpPr>
          <p:cNvPr id="7" name="TextBox 6"/>
          <p:cNvSpPr txBox="1"/>
          <p:nvPr/>
        </p:nvSpPr>
        <p:spPr>
          <a:xfrm>
            <a:off x="3180211" y="3860800"/>
            <a:ext cx="1076960" cy="369332"/>
          </a:xfrm>
          <a:prstGeom prst="rect">
            <a:avLst/>
          </a:prstGeom>
          <a:noFill/>
        </p:spPr>
        <p:txBody>
          <a:bodyPr wrap="square" rtlCol="0">
            <a:spAutoFit/>
          </a:bodyPr>
          <a:lstStyle/>
          <a:p>
            <a:r>
              <a:rPr lang="en-US" b="1" dirty="0" smtClean="0"/>
              <a:t>Encoder</a:t>
            </a:r>
            <a:endParaRPr lang="en-US" b="1" dirty="0"/>
          </a:p>
        </p:txBody>
      </p:sp>
      <p:sp>
        <p:nvSpPr>
          <p:cNvPr id="8" name="TextBox 7"/>
          <p:cNvSpPr txBox="1"/>
          <p:nvPr/>
        </p:nvSpPr>
        <p:spPr>
          <a:xfrm>
            <a:off x="8554720" y="3362960"/>
            <a:ext cx="1320800" cy="369332"/>
          </a:xfrm>
          <a:prstGeom prst="rect">
            <a:avLst/>
          </a:prstGeom>
          <a:noFill/>
        </p:spPr>
        <p:txBody>
          <a:bodyPr wrap="square" rtlCol="0">
            <a:spAutoFit/>
          </a:bodyPr>
          <a:lstStyle/>
          <a:p>
            <a:r>
              <a:rPr lang="en-US" b="1" dirty="0" smtClean="0"/>
              <a:t>Decoder</a:t>
            </a:r>
            <a:endParaRPr lang="en-US" b="1" dirty="0"/>
          </a:p>
        </p:txBody>
      </p:sp>
      <p:sp>
        <p:nvSpPr>
          <p:cNvPr id="9" name="Rectangle 8"/>
          <p:cNvSpPr/>
          <p:nvPr/>
        </p:nvSpPr>
        <p:spPr>
          <a:xfrm>
            <a:off x="1666175" y="4616212"/>
            <a:ext cx="1727331" cy="9956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Multi-Head Attention</a:t>
            </a:r>
            <a:endParaRPr lang="en-US" b="1" dirty="0"/>
          </a:p>
        </p:txBody>
      </p:sp>
      <p:sp>
        <p:nvSpPr>
          <p:cNvPr id="10" name="Rectangle 9"/>
          <p:cNvSpPr/>
          <p:nvPr/>
        </p:nvSpPr>
        <p:spPr>
          <a:xfrm>
            <a:off x="9428415" y="2249684"/>
            <a:ext cx="1727331" cy="9956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Multi-Head Attention</a:t>
            </a:r>
            <a:endParaRPr lang="en-US" b="1" dirty="0"/>
          </a:p>
        </p:txBody>
      </p:sp>
      <p:sp>
        <p:nvSpPr>
          <p:cNvPr id="11" name="Rectangle 10"/>
          <p:cNvSpPr/>
          <p:nvPr/>
        </p:nvSpPr>
        <p:spPr>
          <a:xfrm>
            <a:off x="9146062" y="4951492"/>
            <a:ext cx="1727331" cy="99568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Masked Multi-Head Attention</a:t>
            </a:r>
            <a:endParaRPr lang="en-US" b="1" dirty="0"/>
          </a:p>
        </p:txBody>
      </p:sp>
      <p:sp>
        <p:nvSpPr>
          <p:cNvPr id="12" name="Rectangle 11"/>
          <p:cNvSpPr/>
          <p:nvPr/>
        </p:nvSpPr>
        <p:spPr>
          <a:xfrm>
            <a:off x="1341121" y="1798320"/>
            <a:ext cx="2052386" cy="13716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smtClean="0"/>
              <a:t>Residual Connection and Layer Normalization</a:t>
            </a:r>
            <a:endParaRPr lang="en-US" b="1" dirty="0"/>
          </a:p>
        </p:txBody>
      </p:sp>
      <p:cxnSp>
        <p:nvCxnSpPr>
          <p:cNvPr id="14" name="Straight Connector 13"/>
          <p:cNvCxnSpPr>
            <a:endCxn id="11" idx="1"/>
          </p:cNvCxnSpPr>
          <p:nvPr/>
        </p:nvCxnSpPr>
        <p:spPr>
          <a:xfrm>
            <a:off x="7560840" y="4826000"/>
            <a:ext cx="1585222" cy="623332"/>
          </a:xfrm>
          <a:prstGeom prst="line">
            <a:avLst/>
          </a:prstGeom>
          <a:ln w="57150"/>
        </p:spPr>
        <p:style>
          <a:lnRef idx="1">
            <a:schemeClr val="dk1"/>
          </a:lnRef>
          <a:fillRef idx="0">
            <a:schemeClr val="dk1"/>
          </a:fillRef>
          <a:effectRef idx="0">
            <a:schemeClr val="dk1"/>
          </a:effectRef>
          <a:fontRef idx="minor">
            <a:schemeClr val="tx1"/>
          </a:fontRef>
        </p:style>
      </p:cxnSp>
      <p:cxnSp>
        <p:nvCxnSpPr>
          <p:cNvPr id="15" name="Straight Connector 14"/>
          <p:cNvCxnSpPr>
            <a:endCxn id="10" idx="1"/>
          </p:cNvCxnSpPr>
          <p:nvPr/>
        </p:nvCxnSpPr>
        <p:spPr>
          <a:xfrm flipV="1">
            <a:off x="7560840" y="2747524"/>
            <a:ext cx="1867575" cy="1257302"/>
          </a:xfrm>
          <a:prstGeom prst="line">
            <a:avLst/>
          </a:prstGeom>
          <a:ln w="57150"/>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3393506" y="2639953"/>
            <a:ext cx="1782049" cy="1215906"/>
          </a:xfrm>
          <a:prstGeom prst="line">
            <a:avLst/>
          </a:prstGeom>
          <a:ln w="5715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flipV="1">
            <a:off x="3334346" y="4921012"/>
            <a:ext cx="1782049" cy="82927"/>
          </a:xfrm>
          <a:prstGeom prst="line">
            <a:avLst/>
          </a:prstGeom>
          <a:ln w="57150"/>
        </p:spPr>
        <p:style>
          <a:lnRef idx="1">
            <a:schemeClr val="dk1"/>
          </a:lnRef>
          <a:fillRef idx="0">
            <a:schemeClr val="dk1"/>
          </a:fillRef>
          <a:effectRef idx="0">
            <a:schemeClr val="dk1"/>
          </a:effectRef>
          <a:fontRef idx="minor">
            <a:schemeClr val="tx1"/>
          </a:fontRef>
        </p:style>
      </p:cxnSp>
      <p:sp>
        <p:nvSpPr>
          <p:cNvPr id="22" name="Slide Number Placeholder 21"/>
          <p:cNvSpPr>
            <a:spLocks noGrp="1"/>
          </p:cNvSpPr>
          <p:nvPr>
            <p:ph type="sldNum" sz="quarter" idx="12"/>
          </p:nvPr>
        </p:nvSpPr>
        <p:spPr/>
        <p:txBody>
          <a:bodyPr/>
          <a:lstStyle/>
          <a:p>
            <a:fld id="{D236B00A-69AA-43BF-A120-9414EEFDF532}" type="slidenum">
              <a:rPr lang="en-US" smtClean="0"/>
              <a:t>16</a:t>
            </a:fld>
            <a:endParaRPr lang="en-US"/>
          </a:p>
        </p:txBody>
      </p:sp>
    </p:spTree>
    <p:extLst>
      <p:ext uri="{BB962C8B-B14F-4D97-AF65-F5344CB8AC3E}">
        <p14:creationId xmlns:p14="http://schemas.microsoft.com/office/powerpoint/2010/main" val="2437511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dow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down)">
                                      <p:cBhvr>
                                        <p:cTn id="23" dur="500"/>
                                        <p:tgtEl>
                                          <p:spTgt spid="9"/>
                                        </p:tgtEl>
                                      </p:cBhvr>
                                    </p:animEffect>
                                  </p:childTnLst>
                                </p:cTn>
                              </p:par>
                              <p:par>
                                <p:cTn id="24" presetID="22" presetClass="entr" presetSubtype="4"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down)">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down)">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par>
                                <p:cTn id="48" presetID="22" presetClass="entr" presetSubtype="4"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down)">
                                      <p:cBhvr>
                                        <p:cTn id="5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 Encoding</a:t>
            </a:r>
            <a:endParaRPr lang="en-US" dirty="0"/>
          </a:p>
        </p:txBody>
      </p:sp>
      <p:sp>
        <p:nvSpPr>
          <p:cNvPr id="3" name="Content Placeholder 2"/>
          <p:cNvSpPr>
            <a:spLocks noGrp="1"/>
          </p:cNvSpPr>
          <p:nvPr>
            <p:ph idx="1"/>
          </p:nvPr>
        </p:nvSpPr>
        <p:spPr>
          <a:xfrm>
            <a:off x="1357744" y="1625601"/>
            <a:ext cx="10072255" cy="4253992"/>
          </a:xfrm>
        </p:spPr>
        <p:txBody>
          <a:bodyPr>
            <a:normAutofit/>
          </a:bodyPr>
          <a:lstStyle/>
          <a:p>
            <a:r>
              <a:rPr lang="en-US" sz="2400" dirty="0" smtClean="0"/>
              <a:t>Position Encoding is used to make use of the order of the sequence</a:t>
            </a:r>
          </a:p>
          <a:p>
            <a:pPr lvl="1"/>
            <a:r>
              <a:rPr lang="en-US" sz="2000" dirty="0" smtClean="0"/>
              <a:t>Since the model contains no recurrence and no convolution</a:t>
            </a:r>
          </a:p>
          <a:p>
            <a:r>
              <a:rPr lang="en-US" sz="2400" dirty="0" smtClean="0"/>
              <a:t>In </a:t>
            </a:r>
            <a:r>
              <a:rPr lang="en-US" sz="2400" dirty="0" err="1" smtClean="0"/>
              <a:t>Vawasni</a:t>
            </a:r>
            <a:r>
              <a:rPr lang="en-US" sz="2400" dirty="0" smtClean="0"/>
              <a:t> et al., 2017, authors used  sine and cosine functions of different frequencies </a:t>
            </a:r>
            <a:endParaRPr lang="en-US" sz="2400" dirty="0"/>
          </a:p>
        </p:txBody>
      </p:sp>
      <p:pic>
        <p:nvPicPr>
          <p:cNvPr id="4" name="Picture 3"/>
          <p:cNvPicPr>
            <a:picLocks noChangeAspect="1"/>
          </p:cNvPicPr>
          <p:nvPr/>
        </p:nvPicPr>
        <p:blipFill>
          <a:blip r:embed="rId2"/>
          <a:stretch>
            <a:fillRect/>
          </a:stretch>
        </p:blipFill>
        <p:spPr>
          <a:xfrm>
            <a:off x="3306617" y="3580617"/>
            <a:ext cx="6454782" cy="2795062"/>
          </a:xfrm>
          <a:prstGeom prst="rect">
            <a:avLst/>
          </a:prstGeom>
        </p:spPr>
      </p:pic>
      <p:sp>
        <p:nvSpPr>
          <p:cNvPr id="6" name="Slide Number Placeholder 5"/>
          <p:cNvSpPr>
            <a:spLocks noGrp="1"/>
          </p:cNvSpPr>
          <p:nvPr>
            <p:ph type="sldNum" sz="quarter" idx="12"/>
          </p:nvPr>
        </p:nvSpPr>
        <p:spPr/>
        <p:txBody>
          <a:bodyPr/>
          <a:lstStyle/>
          <a:p>
            <a:fld id="{D236B00A-69AA-43BF-A120-9414EEFDF532}" type="slidenum">
              <a:rPr lang="en-US" smtClean="0"/>
              <a:t>17</a:t>
            </a:fld>
            <a:endParaRPr lang="en-US"/>
          </a:p>
        </p:txBody>
      </p:sp>
    </p:spTree>
    <p:extLst>
      <p:ext uri="{BB962C8B-B14F-4D97-AF65-F5344CB8AC3E}">
        <p14:creationId xmlns:p14="http://schemas.microsoft.com/office/powerpoint/2010/main" val="4230897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Representation </a:t>
            </a:r>
            <a:endParaRPr lang="en-US" dirty="0"/>
          </a:p>
        </p:txBody>
      </p:sp>
      <p:pic>
        <p:nvPicPr>
          <p:cNvPr id="4" name="Content Placeholder 3"/>
          <p:cNvPicPr>
            <a:picLocks noGrp="1" noChangeAspect="1"/>
          </p:cNvPicPr>
          <p:nvPr>
            <p:ph idx="1"/>
          </p:nvPr>
        </p:nvPicPr>
        <p:blipFill>
          <a:blip r:embed="rId2"/>
          <a:stretch>
            <a:fillRect/>
          </a:stretch>
        </p:blipFill>
        <p:spPr>
          <a:xfrm>
            <a:off x="2064619" y="3515083"/>
            <a:ext cx="8219932" cy="2627852"/>
          </a:xfrm>
          <a:prstGeom prst="rect">
            <a:avLst/>
          </a:prstGeom>
        </p:spPr>
      </p:pic>
      <p:sp>
        <p:nvSpPr>
          <p:cNvPr id="5" name="Slide Number Placeholder 4"/>
          <p:cNvSpPr>
            <a:spLocks noGrp="1"/>
          </p:cNvSpPr>
          <p:nvPr>
            <p:ph type="sldNum" sz="quarter" idx="12"/>
          </p:nvPr>
        </p:nvSpPr>
        <p:spPr/>
        <p:txBody>
          <a:bodyPr/>
          <a:lstStyle/>
          <a:p>
            <a:fld id="{D236B00A-69AA-43BF-A120-9414EEFDF532}" type="slidenum">
              <a:rPr lang="en-US" smtClean="0"/>
              <a:t>18</a:t>
            </a:fld>
            <a:endParaRPr lang="en-US"/>
          </a:p>
        </p:txBody>
      </p:sp>
      <p:sp>
        <p:nvSpPr>
          <p:cNvPr id="6" name="Content Placeholder 2"/>
          <p:cNvSpPr txBox="1">
            <a:spLocks/>
          </p:cNvSpPr>
          <p:nvPr/>
        </p:nvSpPr>
        <p:spPr>
          <a:xfrm>
            <a:off x="1644072" y="1450109"/>
            <a:ext cx="10044545" cy="206497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sz="2800" dirty="0" smtClean="0"/>
              <a:t>Token Embedding: Use pre-trained </a:t>
            </a:r>
            <a:r>
              <a:rPr lang="en-US" sz="2800" dirty="0" err="1" smtClean="0"/>
              <a:t>WordPiece</a:t>
            </a:r>
            <a:r>
              <a:rPr lang="en-US" sz="2800" dirty="0" smtClean="0"/>
              <a:t> embedding.</a:t>
            </a:r>
          </a:p>
          <a:p>
            <a:r>
              <a:rPr lang="en-US" sz="2800" dirty="0" smtClean="0"/>
              <a:t>Position Embedding: Use learned Position Embedding</a:t>
            </a:r>
          </a:p>
          <a:p>
            <a:r>
              <a:rPr lang="en-US" sz="2800" dirty="0" smtClean="0"/>
              <a:t>Added sentence embedding to every tokens of each sentence.</a:t>
            </a:r>
          </a:p>
          <a:p>
            <a:r>
              <a:rPr lang="en-US" sz="2800" dirty="0" smtClean="0"/>
              <a:t>Use [CLS] for the classification tasks</a:t>
            </a:r>
          </a:p>
          <a:p>
            <a:r>
              <a:rPr lang="en-US" sz="2800" dirty="0" smtClean="0"/>
              <a:t>Separate sentences by using a special token [SEP]</a:t>
            </a:r>
            <a:endParaRPr lang="en-US" sz="2800" dirty="0"/>
          </a:p>
        </p:txBody>
      </p:sp>
    </p:spTree>
    <p:extLst>
      <p:ext uri="{BB962C8B-B14F-4D97-AF65-F5344CB8AC3E}">
        <p14:creationId xmlns:p14="http://schemas.microsoft.com/office/powerpoint/2010/main" val="29381164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Pre-training procedure</a:t>
            </a:r>
            <a:endParaRPr lang="en-US" dirty="0"/>
          </a:p>
        </p:txBody>
      </p:sp>
      <p:sp>
        <p:nvSpPr>
          <p:cNvPr id="3" name="Content Placeholder 2"/>
          <p:cNvSpPr>
            <a:spLocks noGrp="1"/>
          </p:cNvSpPr>
          <p:nvPr>
            <p:ph idx="1"/>
          </p:nvPr>
        </p:nvSpPr>
        <p:spPr>
          <a:xfrm>
            <a:off x="1251678" y="1699491"/>
            <a:ext cx="10178322" cy="4180101"/>
          </a:xfrm>
        </p:spPr>
        <p:txBody>
          <a:bodyPr>
            <a:noAutofit/>
          </a:bodyPr>
          <a:lstStyle/>
          <a:p>
            <a:r>
              <a:rPr lang="en-US" sz="2800" dirty="0" smtClean="0"/>
              <a:t>Training data: </a:t>
            </a:r>
            <a:r>
              <a:rPr lang="en-US" sz="2800" dirty="0" err="1" smtClean="0"/>
              <a:t>BooksCorpus</a:t>
            </a:r>
            <a:r>
              <a:rPr lang="en-US" sz="2800" dirty="0" smtClean="0"/>
              <a:t> (800M words) + English Wikipedia (2,500M words)</a:t>
            </a:r>
          </a:p>
          <a:p>
            <a:r>
              <a:rPr lang="en-US" sz="2800" dirty="0" smtClean="0"/>
              <a:t>To generate each training input sequences: sample two spans of text (A and B) from the corpus</a:t>
            </a:r>
          </a:p>
          <a:p>
            <a:pPr lvl="1"/>
            <a:r>
              <a:rPr lang="en-US" sz="2400" dirty="0" smtClean="0"/>
              <a:t>The combined length is &lt; 500 tokens</a:t>
            </a:r>
          </a:p>
          <a:p>
            <a:pPr lvl="1"/>
            <a:r>
              <a:rPr lang="en-US" sz="2400" dirty="0" smtClean="0"/>
              <a:t>50% B is the actual next sentence that follows A and 50% of the time it is a random sentence from the corpus</a:t>
            </a:r>
          </a:p>
          <a:p>
            <a:r>
              <a:rPr lang="en-US" sz="2800" dirty="0" smtClean="0"/>
              <a:t>The training loss is the sum of the mean masked LM likelihood and the mean next sentence prediction likelihood</a:t>
            </a:r>
            <a:endParaRPr lang="en-US" sz="2800" dirty="0"/>
          </a:p>
        </p:txBody>
      </p:sp>
      <p:sp>
        <p:nvSpPr>
          <p:cNvPr id="5" name="Slide Number Placeholder 4"/>
          <p:cNvSpPr>
            <a:spLocks noGrp="1"/>
          </p:cNvSpPr>
          <p:nvPr>
            <p:ph type="sldNum" sz="quarter" idx="12"/>
          </p:nvPr>
        </p:nvSpPr>
        <p:spPr/>
        <p:txBody>
          <a:bodyPr/>
          <a:lstStyle/>
          <a:p>
            <a:fld id="{D236B00A-69AA-43BF-A120-9414EEFDF532}" type="slidenum">
              <a:rPr lang="en-US" smtClean="0"/>
              <a:t>19</a:t>
            </a:fld>
            <a:endParaRPr lang="en-US"/>
          </a:p>
        </p:txBody>
      </p:sp>
    </p:spTree>
    <p:extLst>
      <p:ext uri="{BB962C8B-B14F-4D97-AF65-F5344CB8AC3E}">
        <p14:creationId xmlns:p14="http://schemas.microsoft.com/office/powerpoint/2010/main" val="1085829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r>
              <a:rPr lang="en-US" dirty="0" smtClean="0"/>
              <a:t>Pre-requisite Knowledge</a:t>
            </a:r>
          </a:p>
          <a:p>
            <a:r>
              <a:rPr lang="en-US" dirty="0" smtClean="0"/>
              <a:t>Introduction to BERT</a:t>
            </a:r>
          </a:p>
          <a:p>
            <a:r>
              <a:rPr lang="en-US" dirty="0" smtClean="0"/>
              <a:t>BERT Architecture</a:t>
            </a:r>
          </a:p>
          <a:p>
            <a:r>
              <a:rPr lang="en-US" dirty="0" smtClean="0"/>
              <a:t>Transformer Encoder</a:t>
            </a:r>
          </a:p>
          <a:p>
            <a:r>
              <a:rPr lang="en-US" dirty="0" smtClean="0"/>
              <a:t>Pre-Training Procedure</a:t>
            </a:r>
          </a:p>
          <a:p>
            <a:r>
              <a:rPr lang="en-US" dirty="0" smtClean="0"/>
              <a:t>Experiments</a:t>
            </a:r>
          </a:p>
          <a:p>
            <a:r>
              <a:rPr lang="en-US" dirty="0" smtClean="0"/>
              <a:t>Results</a:t>
            </a:r>
          </a:p>
          <a:p>
            <a:r>
              <a:rPr lang="en-US" dirty="0" smtClean="0"/>
              <a:t>Conclusion </a:t>
            </a:r>
          </a:p>
          <a:p>
            <a:endParaRPr lang="en-US" dirty="0" smtClean="0"/>
          </a:p>
          <a:p>
            <a:endParaRPr lang="en-US" dirty="0" smtClean="0"/>
          </a:p>
          <a:p>
            <a:endParaRPr lang="en-US" dirty="0"/>
          </a:p>
        </p:txBody>
      </p:sp>
      <p:sp>
        <p:nvSpPr>
          <p:cNvPr id="5" name="Slide Number Placeholder 4"/>
          <p:cNvSpPr>
            <a:spLocks noGrp="1"/>
          </p:cNvSpPr>
          <p:nvPr>
            <p:ph type="sldNum" sz="quarter" idx="12"/>
          </p:nvPr>
        </p:nvSpPr>
        <p:spPr/>
        <p:txBody>
          <a:bodyPr/>
          <a:lstStyle/>
          <a:p>
            <a:fld id="{D236B00A-69AA-43BF-A120-9414EEFDF532}" type="slidenum">
              <a:rPr lang="en-US" smtClean="0"/>
              <a:t>2</a:t>
            </a:fld>
            <a:endParaRPr lang="en-US" dirty="0"/>
          </a:p>
        </p:txBody>
      </p:sp>
    </p:spTree>
    <p:extLst>
      <p:ext uri="{BB962C8B-B14F-4D97-AF65-F5344CB8AC3E}">
        <p14:creationId xmlns:p14="http://schemas.microsoft.com/office/powerpoint/2010/main" val="3591745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Task#1: Masked LM</a:t>
            </a:r>
            <a:endParaRPr lang="en-US" dirty="0"/>
          </a:p>
        </p:txBody>
      </p:sp>
      <p:sp>
        <p:nvSpPr>
          <p:cNvPr id="3" name="Content Placeholder 2"/>
          <p:cNvSpPr>
            <a:spLocks noGrp="1"/>
          </p:cNvSpPr>
          <p:nvPr>
            <p:ph idx="1"/>
          </p:nvPr>
        </p:nvSpPr>
        <p:spPr>
          <a:xfrm>
            <a:off x="1251678" y="1939636"/>
            <a:ext cx="10178322" cy="3939957"/>
          </a:xfrm>
        </p:spPr>
        <p:txBody>
          <a:bodyPr>
            <a:normAutofit/>
          </a:bodyPr>
          <a:lstStyle/>
          <a:p>
            <a:r>
              <a:rPr lang="en-US" sz="3200" dirty="0" smtClean="0"/>
              <a:t>15% of the words are masked at random </a:t>
            </a:r>
          </a:p>
          <a:p>
            <a:r>
              <a:rPr lang="en-US" sz="3200" dirty="0" smtClean="0"/>
              <a:t>Not all tokens were masked in the same way (example sentence “My dog is hairy”)</a:t>
            </a:r>
          </a:p>
          <a:p>
            <a:pPr lvl="1"/>
            <a:r>
              <a:rPr lang="en-US" sz="2800" dirty="0" smtClean="0"/>
              <a:t>80% were replaced by the &lt;MASK&gt; token: “My dog is &lt;MASK&gt;”</a:t>
            </a:r>
          </a:p>
          <a:p>
            <a:pPr lvl="1"/>
            <a:r>
              <a:rPr lang="en-US" sz="2800" dirty="0" smtClean="0"/>
              <a:t>10% were replaced by a random token: “My dog is apple”</a:t>
            </a:r>
          </a:p>
          <a:p>
            <a:pPr lvl="1"/>
            <a:r>
              <a:rPr lang="en-US" sz="2800" dirty="0" smtClean="0"/>
              <a:t>10% were left intact: “My dog is hairy”</a:t>
            </a:r>
            <a:endParaRPr lang="en-US" sz="2800" dirty="0"/>
          </a:p>
        </p:txBody>
      </p:sp>
      <p:sp>
        <p:nvSpPr>
          <p:cNvPr id="5" name="Slide Number Placeholder 4"/>
          <p:cNvSpPr>
            <a:spLocks noGrp="1"/>
          </p:cNvSpPr>
          <p:nvPr>
            <p:ph type="sldNum" sz="quarter" idx="12"/>
          </p:nvPr>
        </p:nvSpPr>
        <p:spPr/>
        <p:txBody>
          <a:bodyPr/>
          <a:lstStyle/>
          <a:p>
            <a:fld id="{D236B00A-69AA-43BF-A120-9414EEFDF532}" type="slidenum">
              <a:rPr lang="en-US" smtClean="0"/>
              <a:t>20</a:t>
            </a:fld>
            <a:endParaRPr lang="en-US"/>
          </a:p>
        </p:txBody>
      </p:sp>
    </p:spTree>
    <p:extLst>
      <p:ext uri="{BB962C8B-B14F-4D97-AF65-F5344CB8AC3E}">
        <p14:creationId xmlns:p14="http://schemas.microsoft.com/office/powerpoint/2010/main" val="4020900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Task#2: Next Sentence Prediction</a:t>
            </a:r>
            <a:endParaRPr lang="en-US" dirty="0"/>
          </a:p>
        </p:txBody>
      </p:sp>
      <p:sp>
        <p:nvSpPr>
          <p:cNvPr id="3" name="Content Placeholder 2"/>
          <p:cNvSpPr>
            <a:spLocks noGrp="1"/>
          </p:cNvSpPr>
          <p:nvPr>
            <p:ph idx="1"/>
          </p:nvPr>
        </p:nvSpPr>
        <p:spPr>
          <a:xfrm>
            <a:off x="1251678" y="2115127"/>
            <a:ext cx="10178322" cy="3764465"/>
          </a:xfrm>
        </p:spPr>
        <p:txBody>
          <a:bodyPr>
            <a:noAutofit/>
          </a:bodyPr>
          <a:lstStyle/>
          <a:p>
            <a:r>
              <a:rPr lang="en-US" dirty="0" smtClean="0"/>
              <a:t>Motivation:  Many downstream tasks are based on understanding the relationship between two text sentences</a:t>
            </a:r>
          </a:p>
          <a:p>
            <a:pPr lvl="1"/>
            <a:r>
              <a:rPr lang="en-US" dirty="0" smtClean="0"/>
              <a:t>Question Answering (QA) and Natural Language Inference (NLI)</a:t>
            </a:r>
          </a:p>
          <a:p>
            <a:r>
              <a:rPr lang="en-US" dirty="0" smtClean="0"/>
              <a:t>Language modeling does not directly capture that relationship</a:t>
            </a:r>
          </a:p>
          <a:p>
            <a:r>
              <a:rPr lang="en-US" dirty="0" smtClean="0"/>
              <a:t>The task is pre-training </a:t>
            </a:r>
            <a:r>
              <a:rPr lang="en-US" dirty="0" err="1" smtClean="0"/>
              <a:t>binarized</a:t>
            </a:r>
            <a:r>
              <a:rPr lang="en-US" dirty="0" smtClean="0"/>
              <a:t> next sentence prediction task</a:t>
            </a:r>
          </a:p>
          <a:p>
            <a:pPr marL="0" indent="0">
              <a:buNone/>
            </a:pPr>
            <a:r>
              <a:rPr lang="en-US" dirty="0" smtClean="0"/>
              <a:t>Input = [CLS] the man went to [MASK] store [SEP] he bought a gallon [MASK] milk [SEP]</a:t>
            </a:r>
          </a:p>
          <a:p>
            <a:pPr marL="0" indent="0">
              <a:buNone/>
            </a:pPr>
            <a:r>
              <a:rPr lang="en-US" dirty="0" smtClean="0"/>
              <a:t>Label = </a:t>
            </a:r>
            <a:r>
              <a:rPr lang="en-US" dirty="0" err="1" smtClean="0"/>
              <a:t>isNext</a:t>
            </a:r>
            <a:endParaRPr lang="en-US" dirty="0" smtClean="0"/>
          </a:p>
          <a:p>
            <a:pPr marL="0" indent="0">
              <a:buNone/>
            </a:pPr>
            <a:r>
              <a:rPr lang="en-US" dirty="0" smtClean="0"/>
              <a:t>Input = [CLS] the man [MASK] to the store [SEP] penguin [MASK] are flight ##less birds [SEP]</a:t>
            </a:r>
          </a:p>
          <a:p>
            <a:pPr marL="0" indent="0">
              <a:buNone/>
            </a:pPr>
            <a:r>
              <a:rPr lang="en-US" dirty="0" smtClean="0"/>
              <a:t>Label = </a:t>
            </a:r>
            <a:r>
              <a:rPr lang="en-US" dirty="0" err="1" smtClean="0"/>
              <a:t>NotNext</a:t>
            </a:r>
            <a:endParaRPr lang="en-US" dirty="0"/>
          </a:p>
        </p:txBody>
      </p:sp>
      <p:sp>
        <p:nvSpPr>
          <p:cNvPr id="5" name="Slide Number Placeholder 4"/>
          <p:cNvSpPr>
            <a:spLocks noGrp="1"/>
          </p:cNvSpPr>
          <p:nvPr>
            <p:ph type="sldNum" sz="quarter" idx="12"/>
          </p:nvPr>
        </p:nvSpPr>
        <p:spPr/>
        <p:txBody>
          <a:bodyPr/>
          <a:lstStyle/>
          <a:p>
            <a:fld id="{D236B00A-69AA-43BF-A120-9414EEFDF532}" type="slidenum">
              <a:rPr lang="en-US" smtClean="0"/>
              <a:t>21</a:t>
            </a:fld>
            <a:endParaRPr lang="en-US"/>
          </a:p>
        </p:txBody>
      </p:sp>
    </p:spTree>
    <p:extLst>
      <p:ext uri="{BB962C8B-B14F-4D97-AF65-F5344CB8AC3E}">
        <p14:creationId xmlns:p14="http://schemas.microsoft.com/office/powerpoint/2010/main" val="35351203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Fine-tuning procedure</a:t>
            </a:r>
          </a:p>
        </p:txBody>
      </p:sp>
      <p:sp>
        <p:nvSpPr>
          <p:cNvPr id="3" name="Content Placeholder 2"/>
          <p:cNvSpPr>
            <a:spLocks noGrp="1"/>
          </p:cNvSpPr>
          <p:nvPr>
            <p:ph idx="1"/>
          </p:nvPr>
        </p:nvSpPr>
        <p:spPr>
          <a:xfrm>
            <a:off x="1251678" y="1431637"/>
            <a:ext cx="10178322" cy="4447956"/>
          </a:xfrm>
        </p:spPr>
        <p:txBody>
          <a:bodyPr>
            <a:normAutofit/>
          </a:bodyPr>
          <a:lstStyle/>
          <a:p>
            <a:r>
              <a:rPr lang="en-US" b="1" dirty="0"/>
              <a:t>Classification tasks </a:t>
            </a:r>
            <a:r>
              <a:rPr lang="en-US" dirty="0"/>
              <a:t>such as sentiment analysis are done similarly to Next Sentence classification, by adding a classification layer on top of the Transformer output for the [CLS] token.</a:t>
            </a:r>
          </a:p>
          <a:p>
            <a:r>
              <a:rPr lang="en-US" dirty="0"/>
              <a:t>In </a:t>
            </a:r>
            <a:r>
              <a:rPr lang="en-US" b="1" dirty="0"/>
              <a:t>Question Answering tasks </a:t>
            </a:r>
            <a:r>
              <a:rPr lang="en-US" dirty="0"/>
              <a:t>(e.g. </a:t>
            </a:r>
            <a:r>
              <a:rPr lang="en-US" dirty="0" err="1"/>
              <a:t>SQuAD</a:t>
            </a:r>
            <a:r>
              <a:rPr lang="en-US" dirty="0"/>
              <a:t> v1.1), the software receives a question regarding a text sequence and is required to mark the answer in the sequence. Using BERT, a Q&amp;A model can be trained by learning two extra vectors that mark the beginning and the end of the answer.</a:t>
            </a:r>
          </a:p>
          <a:p>
            <a:r>
              <a:rPr lang="en-US" dirty="0"/>
              <a:t>In </a:t>
            </a:r>
            <a:r>
              <a:rPr lang="en-US" b="1" dirty="0"/>
              <a:t>Named Entity Recognition </a:t>
            </a:r>
            <a:r>
              <a:rPr lang="en-US" dirty="0"/>
              <a:t>(NER), the software receives a text sequence and is required to mark the various types of entities (Person, Organization, Date, </a:t>
            </a:r>
            <a:r>
              <a:rPr lang="en-US" dirty="0" err="1"/>
              <a:t>etc</a:t>
            </a:r>
            <a:r>
              <a:rPr lang="en-US" dirty="0"/>
              <a:t>) that appear in the text. Using BERT, a NER model can be trained by feeding the output vector of each token into a classification layer that predicts the NER label.</a:t>
            </a:r>
          </a:p>
          <a:p>
            <a:endParaRPr lang="en-US" dirty="0"/>
          </a:p>
        </p:txBody>
      </p:sp>
      <p:sp>
        <p:nvSpPr>
          <p:cNvPr id="5" name="Slide Number Placeholder 4"/>
          <p:cNvSpPr>
            <a:spLocks noGrp="1"/>
          </p:cNvSpPr>
          <p:nvPr>
            <p:ph type="sldNum" sz="quarter" idx="12"/>
          </p:nvPr>
        </p:nvSpPr>
        <p:spPr/>
        <p:txBody>
          <a:bodyPr/>
          <a:lstStyle/>
          <a:p>
            <a:fld id="{D236B00A-69AA-43BF-A120-9414EEFDF532}" type="slidenum">
              <a:rPr lang="en-US" smtClean="0"/>
              <a:t>22</a:t>
            </a:fld>
            <a:endParaRPr lang="en-US"/>
          </a:p>
        </p:txBody>
      </p:sp>
    </p:spTree>
    <p:extLst>
      <p:ext uri="{BB962C8B-B14F-4D97-AF65-F5344CB8AC3E}">
        <p14:creationId xmlns:p14="http://schemas.microsoft.com/office/powerpoint/2010/main" val="31800578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of BERT and </a:t>
            </a:r>
            <a:r>
              <a:rPr lang="en-US" dirty="0" err="1" smtClean="0"/>
              <a:t>OpenAI</a:t>
            </a:r>
            <a:r>
              <a:rPr lang="en-US" dirty="0" smtClean="0"/>
              <a:t> GPT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69436404"/>
              </p:ext>
            </p:extLst>
          </p:nvPr>
        </p:nvGraphicFramePr>
        <p:xfrm>
          <a:off x="1250950" y="2286000"/>
          <a:ext cx="10179050" cy="2931160"/>
        </p:xfrm>
        <a:graphic>
          <a:graphicData uri="http://schemas.openxmlformats.org/drawingml/2006/table">
            <a:tbl>
              <a:tblPr firstRow="1" bandRow="1">
                <a:tableStyleId>{5C22544A-7EE6-4342-B048-85BDC9FD1C3A}</a:tableStyleId>
              </a:tblPr>
              <a:tblGrid>
                <a:gridCol w="5089525">
                  <a:extLst>
                    <a:ext uri="{9D8B030D-6E8A-4147-A177-3AD203B41FA5}">
                      <a16:colId xmlns:a16="http://schemas.microsoft.com/office/drawing/2014/main" val="2364060366"/>
                    </a:ext>
                  </a:extLst>
                </a:gridCol>
                <a:gridCol w="5089525">
                  <a:extLst>
                    <a:ext uri="{9D8B030D-6E8A-4147-A177-3AD203B41FA5}">
                      <a16:colId xmlns:a16="http://schemas.microsoft.com/office/drawing/2014/main" val="1868874589"/>
                    </a:ext>
                  </a:extLst>
                </a:gridCol>
              </a:tblGrid>
              <a:tr h="370840">
                <a:tc>
                  <a:txBody>
                    <a:bodyPr/>
                    <a:lstStyle/>
                    <a:p>
                      <a:r>
                        <a:rPr lang="en-US" dirty="0" err="1" smtClean="0"/>
                        <a:t>OpenAI</a:t>
                      </a:r>
                      <a:r>
                        <a:rPr lang="en-US" baseline="0" dirty="0" smtClean="0"/>
                        <a:t> GPT</a:t>
                      </a:r>
                      <a:endParaRPr lang="en-US" dirty="0"/>
                    </a:p>
                  </a:txBody>
                  <a:tcPr marL="96943" marR="96943"/>
                </a:tc>
                <a:tc>
                  <a:txBody>
                    <a:bodyPr/>
                    <a:lstStyle/>
                    <a:p>
                      <a:r>
                        <a:rPr lang="en-US" dirty="0" smtClean="0"/>
                        <a:t>BERT</a:t>
                      </a:r>
                      <a:endParaRPr lang="en-US" dirty="0"/>
                    </a:p>
                  </a:txBody>
                  <a:tcPr marL="96943" marR="96943"/>
                </a:tc>
                <a:extLst>
                  <a:ext uri="{0D108BD9-81ED-4DB2-BD59-A6C34878D82A}">
                    <a16:rowId xmlns:a16="http://schemas.microsoft.com/office/drawing/2014/main" val="3830166984"/>
                  </a:ext>
                </a:extLst>
              </a:tr>
              <a:tr h="370840">
                <a:tc>
                  <a:txBody>
                    <a:bodyPr/>
                    <a:lstStyle/>
                    <a:p>
                      <a:r>
                        <a:rPr lang="en-US" dirty="0" smtClean="0"/>
                        <a:t>Trained on </a:t>
                      </a:r>
                      <a:r>
                        <a:rPr lang="en-US" dirty="0" err="1" smtClean="0"/>
                        <a:t>BookCorpus</a:t>
                      </a:r>
                      <a:r>
                        <a:rPr lang="en-US" dirty="0" smtClean="0"/>
                        <a:t> (800M)</a:t>
                      </a:r>
                      <a:endParaRPr lang="en-US" dirty="0"/>
                    </a:p>
                  </a:txBody>
                  <a:tcPr marL="96943" marR="96943"/>
                </a:tc>
                <a:tc>
                  <a:txBody>
                    <a:bodyPr/>
                    <a:lstStyle/>
                    <a:p>
                      <a:r>
                        <a:rPr lang="en-US" dirty="0" smtClean="0"/>
                        <a:t>Trained on </a:t>
                      </a:r>
                      <a:r>
                        <a:rPr lang="en-US" dirty="0" err="1" smtClean="0"/>
                        <a:t>BooksCorpus</a:t>
                      </a:r>
                      <a:r>
                        <a:rPr lang="en-US" dirty="0" smtClean="0"/>
                        <a:t> (800M) + Wikipedia (2,500M)</a:t>
                      </a:r>
                      <a:endParaRPr lang="en-US" dirty="0"/>
                    </a:p>
                  </a:txBody>
                  <a:tcPr marL="96943" marR="96943"/>
                </a:tc>
                <a:extLst>
                  <a:ext uri="{0D108BD9-81ED-4DB2-BD59-A6C34878D82A}">
                    <a16:rowId xmlns:a16="http://schemas.microsoft.com/office/drawing/2014/main" val="2671322468"/>
                  </a:ext>
                </a:extLst>
              </a:tr>
              <a:tr h="370840">
                <a:tc>
                  <a:txBody>
                    <a:bodyPr/>
                    <a:lstStyle/>
                    <a:p>
                      <a:r>
                        <a:rPr lang="en-US" dirty="0" smtClean="0"/>
                        <a:t>Use sentence separator</a:t>
                      </a:r>
                      <a:r>
                        <a:rPr lang="en-US" baseline="0" dirty="0" smtClean="0"/>
                        <a:t> </a:t>
                      </a:r>
                      <a:r>
                        <a:rPr lang="en-US" dirty="0" smtClean="0"/>
                        <a:t>([SEP]) and classifier</a:t>
                      </a:r>
                      <a:r>
                        <a:rPr lang="en-US" baseline="0" dirty="0" smtClean="0"/>
                        <a:t> token ([CLS]) only at fine-tuning time</a:t>
                      </a:r>
                      <a:endParaRPr lang="en-US" dirty="0"/>
                    </a:p>
                  </a:txBody>
                  <a:tcPr marL="96943" marR="96943"/>
                </a:tc>
                <a:tc>
                  <a:txBody>
                    <a:bodyPr/>
                    <a:lstStyle/>
                    <a:p>
                      <a:r>
                        <a:rPr lang="en-US" dirty="0" smtClean="0"/>
                        <a:t>BERT learns [SEP], [CLS] and sentence A/B embedding during pre-training</a:t>
                      </a:r>
                      <a:endParaRPr lang="en-US" dirty="0"/>
                    </a:p>
                  </a:txBody>
                  <a:tcPr marL="96943" marR="96943"/>
                </a:tc>
                <a:extLst>
                  <a:ext uri="{0D108BD9-81ED-4DB2-BD59-A6C34878D82A}">
                    <a16:rowId xmlns:a16="http://schemas.microsoft.com/office/drawing/2014/main" val="4281320112"/>
                  </a:ext>
                </a:extLst>
              </a:tr>
              <a:tr h="370840">
                <a:tc>
                  <a:txBody>
                    <a:bodyPr/>
                    <a:lstStyle/>
                    <a:p>
                      <a:r>
                        <a:rPr lang="en-US" dirty="0" smtClean="0"/>
                        <a:t>Trained for 1M</a:t>
                      </a:r>
                      <a:r>
                        <a:rPr lang="en-US" baseline="0" dirty="0" smtClean="0"/>
                        <a:t> steps with a batch-size of 32,000 words</a:t>
                      </a:r>
                      <a:endParaRPr lang="en-US" dirty="0"/>
                    </a:p>
                  </a:txBody>
                  <a:tcPr marL="96943" marR="96943"/>
                </a:tc>
                <a:tc>
                  <a:txBody>
                    <a:bodyPr/>
                    <a:lstStyle/>
                    <a:p>
                      <a:r>
                        <a:rPr lang="en-US" dirty="0" smtClean="0"/>
                        <a:t>Trained for 1M</a:t>
                      </a:r>
                      <a:r>
                        <a:rPr lang="en-US" baseline="0" dirty="0" smtClean="0"/>
                        <a:t> steps with a batch-size of 128,000 words</a:t>
                      </a:r>
                      <a:endParaRPr lang="en-US" dirty="0"/>
                    </a:p>
                  </a:txBody>
                  <a:tcPr marL="96943" marR="96943"/>
                </a:tc>
                <a:extLst>
                  <a:ext uri="{0D108BD9-81ED-4DB2-BD59-A6C34878D82A}">
                    <a16:rowId xmlns:a16="http://schemas.microsoft.com/office/drawing/2014/main" val="1840429177"/>
                  </a:ext>
                </a:extLst>
              </a:tr>
              <a:tr h="370840">
                <a:tc>
                  <a:txBody>
                    <a:bodyPr/>
                    <a:lstStyle/>
                    <a:p>
                      <a:r>
                        <a:rPr lang="en-US" dirty="0" smtClean="0"/>
                        <a:t>Use</a:t>
                      </a:r>
                      <a:r>
                        <a:rPr lang="en-US" baseline="0" dirty="0" smtClean="0"/>
                        <a:t> the same learning rate of 5e-5 for all fine-tuning experiments</a:t>
                      </a:r>
                      <a:endParaRPr lang="en-US" dirty="0"/>
                    </a:p>
                  </a:txBody>
                  <a:tcPr marL="96943" marR="96943"/>
                </a:tc>
                <a:tc>
                  <a:txBody>
                    <a:bodyPr/>
                    <a:lstStyle/>
                    <a:p>
                      <a:r>
                        <a:rPr lang="en-US" dirty="0" smtClean="0"/>
                        <a:t>BERT choose a task-specific</a:t>
                      </a:r>
                      <a:r>
                        <a:rPr lang="en-US" baseline="0" dirty="0" smtClean="0"/>
                        <a:t> learning rate which performs the best on the development set</a:t>
                      </a:r>
                      <a:endParaRPr lang="en-US" dirty="0"/>
                    </a:p>
                  </a:txBody>
                  <a:tcPr marL="96943" marR="96943"/>
                </a:tc>
                <a:extLst>
                  <a:ext uri="{0D108BD9-81ED-4DB2-BD59-A6C34878D82A}">
                    <a16:rowId xmlns:a16="http://schemas.microsoft.com/office/drawing/2014/main" val="2017936062"/>
                  </a:ext>
                </a:extLst>
              </a:tr>
            </a:tbl>
          </a:graphicData>
        </a:graphic>
      </p:graphicFrame>
      <p:sp>
        <p:nvSpPr>
          <p:cNvPr id="5" name="Slide Number Placeholder 4"/>
          <p:cNvSpPr>
            <a:spLocks noGrp="1"/>
          </p:cNvSpPr>
          <p:nvPr>
            <p:ph type="sldNum" sz="quarter" idx="12"/>
          </p:nvPr>
        </p:nvSpPr>
        <p:spPr/>
        <p:txBody>
          <a:bodyPr/>
          <a:lstStyle/>
          <a:p>
            <a:fld id="{D236B00A-69AA-43BF-A120-9414EEFDF532}" type="slidenum">
              <a:rPr lang="en-US" smtClean="0"/>
              <a:t>23</a:t>
            </a:fld>
            <a:endParaRPr lang="en-US"/>
          </a:p>
        </p:txBody>
      </p:sp>
    </p:spTree>
    <p:extLst>
      <p:ext uri="{BB962C8B-B14F-4D97-AF65-F5344CB8AC3E}">
        <p14:creationId xmlns:p14="http://schemas.microsoft.com/office/powerpoint/2010/main" val="32397552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sp>
        <p:nvSpPr>
          <p:cNvPr id="5" name="Slide Number Placeholder 4"/>
          <p:cNvSpPr>
            <a:spLocks noGrp="1"/>
          </p:cNvSpPr>
          <p:nvPr>
            <p:ph type="sldNum" sz="quarter" idx="12"/>
          </p:nvPr>
        </p:nvSpPr>
        <p:spPr/>
        <p:txBody>
          <a:bodyPr/>
          <a:lstStyle/>
          <a:p>
            <a:fld id="{D236B00A-69AA-43BF-A120-9414EEFDF532}" type="slidenum">
              <a:rPr lang="en-US" smtClean="0"/>
              <a:t>24</a:t>
            </a:fld>
            <a:endParaRPr lang="en-US"/>
          </a:p>
        </p:txBody>
      </p:sp>
    </p:spTree>
    <p:extLst>
      <p:ext uri="{BB962C8B-B14F-4D97-AF65-F5344CB8AC3E}">
        <p14:creationId xmlns:p14="http://schemas.microsoft.com/office/powerpoint/2010/main" val="19402308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GLUE Results</a:t>
            </a:r>
            <a:endParaRPr lang="en-US" dirty="0"/>
          </a:p>
        </p:txBody>
      </p:sp>
      <p:sp>
        <p:nvSpPr>
          <p:cNvPr id="5" name="Slide Number Placeholder 4"/>
          <p:cNvSpPr>
            <a:spLocks noGrp="1"/>
          </p:cNvSpPr>
          <p:nvPr>
            <p:ph type="sldNum" sz="quarter" idx="12"/>
          </p:nvPr>
        </p:nvSpPr>
        <p:spPr/>
        <p:txBody>
          <a:bodyPr/>
          <a:lstStyle/>
          <a:p>
            <a:fld id="{D236B00A-69AA-43BF-A120-9414EEFDF532}" type="slidenum">
              <a:rPr lang="en-US" smtClean="0"/>
              <a:t>25</a:t>
            </a:fld>
            <a:endParaRPr lang="en-US"/>
          </a:p>
        </p:txBody>
      </p:sp>
      <p:pic>
        <p:nvPicPr>
          <p:cNvPr id="6" name="Picture 5"/>
          <p:cNvPicPr>
            <a:picLocks noChangeAspect="1"/>
          </p:cNvPicPr>
          <p:nvPr/>
        </p:nvPicPr>
        <p:blipFill>
          <a:blip r:embed="rId2"/>
          <a:stretch>
            <a:fillRect/>
          </a:stretch>
        </p:blipFill>
        <p:spPr>
          <a:xfrm>
            <a:off x="1251678" y="2473613"/>
            <a:ext cx="9858375" cy="2428875"/>
          </a:xfrm>
          <a:prstGeom prst="rect">
            <a:avLst/>
          </a:prstGeom>
        </p:spPr>
      </p:pic>
      <p:sp>
        <p:nvSpPr>
          <p:cNvPr id="7" name="Content Placeholder 6"/>
          <p:cNvSpPr>
            <a:spLocks noGrp="1"/>
          </p:cNvSpPr>
          <p:nvPr>
            <p:ph idx="1"/>
          </p:nvPr>
        </p:nvSpPr>
        <p:spPr>
          <a:xfrm>
            <a:off x="1166813" y="1516859"/>
            <a:ext cx="10178322" cy="3593591"/>
          </a:xfrm>
        </p:spPr>
        <p:txBody>
          <a:bodyPr/>
          <a:lstStyle/>
          <a:p>
            <a:r>
              <a:rPr lang="en-US" dirty="0" smtClean="0"/>
              <a:t>GLUE benchmark includes the following datasets.</a:t>
            </a:r>
            <a:endParaRPr lang="en-US" dirty="0"/>
          </a:p>
        </p:txBody>
      </p:sp>
      <p:sp>
        <p:nvSpPr>
          <p:cNvPr id="8" name="Rounded Rectangular Callout 7"/>
          <p:cNvSpPr/>
          <p:nvPr/>
        </p:nvSpPr>
        <p:spPr>
          <a:xfrm>
            <a:off x="2944091" y="784010"/>
            <a:ext cx="4962236" cy="1723122"/>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Multi-Genre Natural Language Inference is a large classification task. Given a pair of sentence, the goal is to predict whether the second sentence is an entailment, contradiction or neutral with respect to the first one</a:t>
            </a:r>
            <a:endParaRPr lang="en-US" dirty="0"/>
          </a:p>
        </p:txBody>
      </p:sp>
      <p:sp>
        <p:nvSpPr>
          <p:cNvPr id="9" name="Rounded Rectangular Callout 8"/>
          <p:cNvSpPr/>
          <p:nvPr/>
        </p:nvSpPr>
        <p:spPr>
          <a:xfrm>
            <a:off x="4311576" y="1242579"/>
            <a:ext cx="4191401" cy="1327594"/>
          </a:xfrm>
          <a:prstGeom prst="wedgeRoundRect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err="1" smtClean="0"/>
              <a:t>Quora</a:t>
            </a:r>
            <a:r>
              <a:rPr lang="en-US" dirty="0" smtClean="0"/>
              <a:t> Question Pairs is the binary classification task where the goal is to predict if two questions asked on </a:t>
            </a:r>
            <a:r>
              <a:rPr lang="en-US" dirty="0" err="1" smtClean="0"/>
              <a:t>Quora</a:t>
            </a:r>
            <a:r>
              <a:rPr lang="en-US" dirty="0" smtClean="0"/>
              <a:t> are semantically equivalent or not?</a:t>
            </a:r>
            <a:endParaRPr lang="en-US" dirty="0"/>
          </a:p>
        </p:txBody>
      </p:sp>
      <p:sp>
        <p:nvSpPr>
          <p:cNvPr id="10" name="Rounded Rectangular Callout 9"/>
          <p:cNvSpPr/>
          <p:nvPr/>
        </p:nvSpPr>
        <p:spPr>
          <a:xfrm>
            <a:off x="4781916" y="274110"/>
            <a:ext cx="4901689" cy="2174752"/>
          </a:xfrm>
          <a:prstGeom prst="wedgeRoundRect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Question Natural Language Inference is a version of Stanford Question Answering Dataset which has been converted into binary classification task. The positive examples are pairs which do contain the correct answer and negative examples are from the same paragraph which do not contain the answer</a:t>
            </a:r>
            <a:endParaRPr lang="en-US" dirty="0"/>
          </a:p>
        </p:txBody>
      </p:sp>
      <p:sp>
        <p:nvSpPr>
          <p:cNvPr id="11" name="Rounded Rectangular Callout 10"/>
          <p:cNvSpPr/>
          <p:nvPr/>
        </p:nvSpPr>
        <p:spPr>
          <a:xfrm>
            <a:off x="6030418" y="969767"/>
            <a:ext cx="3179447" cy="1568886"/>
          </a:xfrm>
          <a:prstGeom prst="wedgeRoundRect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Stanford Sentiment Treebank is a binary single-sentence classification task consisting of sentences extracted from movie reviews</a:t>
            </a:r>
            <a:endParaRPr lang="en-US" dirty="0"/>
          </a:p>
        </p:txBody>
      </p:sp>
      <p:sp>
        <p:nvSpPr>
          <p:cNvPr id="12" name="Rounded Rectangular Callout 11"/>
          <p:cNvSpPr/>
          <p:nvPr/>
        </p:nvSpPr>
        <p:spPr>
          <a:xfrm>
            <a:off x="6620520" y="840281"/>
            <a:ext cx="3512294" cy="1691602"/>
          </a:xfrm>
          <a:prstGeom prst="wedgeRoundRectCallou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Corpus of Linguistic Acceptability is a binary single sentence classification task, where the goal is to predict whether an English sentence is linguistically “acceptable” or not</a:t>
            </a:r>
            <a:endParaRPr lang="en-US" dirty="0"/>
          </a:p>
        </p:txBody>
      </p:sp>
      <p:sp>
        <p:nvSpPr>
          <p:cNvPr id="13" name="Rounded Rectangular Callout 12"/>
          <p:cNvSpPr/>
          <p:nvPr/>
        </p:nvSpPr>
        <p:spPr>
          <a:xfrm>
            <a:off x="7411729" y="1001764"/>
            <a:ext cx="3004594" cy="1549331"/>
          </a:xfrm>
          <a:prstGeom prst="wedgeRoundRect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Semantic Textual Similarity Benchmark is a collection of sentence pairs drawn from news headline and other sources </a:t>
            </a:r>
            <a:endParaRPr lang="en-US" dirty="0"/>
          </a:p>
        </p:txBody>
      </p:sp>
      <p:sp>
        <p:nvSpPr>
          <p:cNvPr id="14" name="Rounded Rectangular Callout 13"/>
          <p:cNvSpPr/>
          <p:nvPr/>
        </p:nvSpPr>
        <p:spPr>
          <a:xfrm>
            <a:off x="8297670" y="1003512"/>
            <a:ext cx="3004594" cy="1549331"/>
          </a:xfrm>
          <a:prstGeom prst="wedgeRoundRectCallou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Microsoft Research Paraphrase Corpus consists of sentence pairs automatically extracted from online news sources. </a:t>
            </a:r>
            <a:endParaRPr lang="en-US" dirty="0"/>
          </a:p>
        </p:txBody>
      </p:sp>
      <p:sp>
        <p:nvSpPr>
          <p:cNvPr id="15" name="Rounded Rectangular Callout 14"/>
          <p:cNvSpPr/>
          <p:nvPr/>
        </p:nvSpPr>
        <p:spPr>
          <a:xfrm>
            <a:off x="8989134" y="1014073"/>
            <a:ext cx="3004594" cy="1549331"/>
          </a:xfrm>
          <a:prstGeom prst="wedgeRoundRect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Recognizing Textual Entailment is a binary entailment task similar to MNLI but with less training data</a:t>
            </a:r>
            <a:endParaRPr lang="en-US" dirty="0"/>
          </a:p>
        </p:txBody>
      </p:sp>
    </p:spTree>
    <p:extLst>
      <p:ext uri="{BB962C8B-B14F-4D97-AF65-F5344CB8AC3E}">
        <p14:creationId xmlns:p14="http://schemas.microsoft.com/office/powerpoint/2010/main" val="189983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8"/>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10"/>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down)">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grpId="1" nodeType="clickEffect">
                                  <p:stCondLst>
                                    <p:cond delay="0"/>
                                  </p:stCondLst>
                                  <p:childTnLst>
                                    <p:set>
                                      <p:cBhvr>
                                        <p:cTn id="47" dur="1" fill="hold">
                                          <p:stCondLst>
                                            <p:cond delay="0"/>
                                          </p:stCondLst>
                                        </p:cTn>
                                        <p:tgtEl>
                                          <p:spTgt spid="1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13"/>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down)">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wipe(down)">
                                      <p:cBhvr>
                                        <p:cTn id="70" dur="500"/>
                                        <p:tgtEl>
                                          <p:spTgt spid="15"/>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SQuAD</a:t>
            </a:r>
            <a:r>
              <a:rPr lang="en-US" dirty="0" smtClean="0"/>
              <a:t> v1.1</a:t>
            </a:r>
            <a:endParaRPr lang="en-US" dirty="0"/>
          </a:p>
        </p:txBody>
      </p:sp>
      <p:sp>
        <p:nvSpPr>
          <p:cNvPr id="5" name="Slide Number Placeholder 4"/>
          <p:cNvSpPr>
            <a:spLocks noGrp="1"/>
          </p:cNvSpPr>
          <p:nvPr>
            <p:ph type="sldNum" sz="quarter" idx="12"/>
          </p:nvPr>
        </p:nvSpPr>
        <p:spPr/>
        <p:txBody>
          <a:bodyPr/>
          <a:lstStyle/>
          <a:p>
            <a:fld id="{D236B00A-69AA-43BF-A120-9414EEFDF532}" type="slidenum">
              <a:rPr lang="en-US" smtClean="0"/>
              <a:t>26</a:t>
            </a:fld>
            <a:endParaRPr lang="en-US"/>
          </a:p>
        </p:txBody>
      </p:sp>
      <p:pic>
        <p:nvPicPr>
          <p:cNvPr id="7" name="Picture 6"/>
          <p:cNvPicPr>
            <a:picLocks noChangeAspect="1"/>
          </p:cNvPicPr>
          <p:nvPr/>
        </p:nvPicPr>
        <p:blipFill>
          <a:blip r:embed="rId2"/>
          <a:stretch>
            <a:fillRect/>
          </a:stretch>
        </p:blipFill>
        <p:spPr>
          <a:xfrm>
            <a:off x="6115196" y="1008917"/>
            <a:ext cx="4990810" cy="5020966"/>
          </a:xfrm>
          <a:prstGeom prst="rect">
            <a:avLst/>
          </a:prstGeom>
        </p:spPr>
      </p:pic>
      <p:sp>
        <p:nvSpPr>
          <p:cNvPr id="8" name="TextBox 7"/>
          <p:cNvSpPr txBox="1"/>
          <p:nvPr/>
        </p:nvSpPr>
        <p:spPr>
          <a:xfrm>
            <a:off x="1302840" y="1643876"/>
            <a:ext cx="4761195" cy="3693319"/>
          </a:xfrm>
          <a:prstGeom prst="rect">
            <a:avLst/>
          </a:prstGeom>
          <a:noFill/>
        </p:spPr>
        <p:txBody>
          <a:bodyPr wrap="square" rtlCol="0">
            <a:spAutoFit/>
          </a:bodyPr>
          <a:lstStyle/>
          <a:p>
            <a:pPr marL="285750" indent="-285750">
              <a:buFont typeface="Arial" panose="020B0604020202020204" pitchFamily="34" charset="0"/>
              <a:buChar char="•"/>
            </a:pPr>
            <a:r>
              <a:rPr lang="en-US" sz="2400" dirty="0" smtClean="0">
                <a:latin typeface="Gill Sans MT (Body)"/>
                <a:cs typeface="Arial" panose="020B0604020202020204" pitchFamily="34" charset="0"/>
              </a:rPr>
              <a:t>Stanford Question Answering Dataset is a collection of 100k crowdsourced question/answer pairs.</a:t>
            </a:r>
          </a:p>
          <a:p>
            <a:pPr marL="285750" indent="-285750">
              <a:buFont typeface="Arial" panose="020B0604020202020204" pitchFamily="34" charset="0"/>
              <a:buChar char="•"/>
            </a:pPr>
            <a:r>
              <a:rPr lang="en-US" sz="2400" dirty="0" smtClean="0">
                <a:latin typeface="Gill Sans MT (Body)"/>
                <a:cs typeface="Arial" panose="020B0604020202020204" pitchFamily="34" charset="0"/>
              </a:rPr>
              <a:t>Given a question and a passage from Wikipedia containing the answer, the task is to predict the answer text span in the passage. </a:t>
            </a:r>
          </a:p>
          <a:p>
            <a:endParaRPr lang="en-US" dirty="0">
              <a:latin typeface="Gill Sans MT (Body)"/>
              <a:cs typeface="Arial" panose="020B0604020202020204" pitchFamily="34" charset="0"/>
            </a:endParaRPr>
          </a:p>
        </p:txBody>
      </p:sp>
    </p:spTree>
    <p:extLst>
      <p:ext uri="{BB962C8B-B14F-4D97-AF65-F5344CB8AC3E}">
        <p14:creationId xmlns:p14="http://schemas.microsoft.com/office/powerpoint/2010/main" val="28078158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a:xfrm>
            <a:off x="1251678" y="1874517"/>
            <a:ext cx="10178322" cy="4005075"/>
          </a:xfrm>
        </p:spPr>
        <p:txBody>
          <a:bodyPr>
            <a:normAutofit/>
          </a:bodyPr>
          <a:lstStyle/>
          <a:p>
            <a:r>
              <a:rPr lang="en-US" sz="2400" dirty="0" smtClean="0"/>
              <a:t>Unsupervised pre-training (pre-training language model) is increasingly adopted in many NLP tasks</a:t>
            </a:r>
          </a:p>
          <a:p>
            <a:r>
              <a:rPr lang="en-US" sz="2400" dirty="0" smtClean="0"/>
              <a:t>Major contribution of the paper is proposed a deep bidirectional architecture from Transformer</a:t>
            </a:r>
          </a:p>
          <a:p>
            <a:pPr lvl="1"/>
            <a:r>
              <a:rPr lang="en-US" sz="2400" dirty="0" smtClean="0"/>
              <a:t>Advance state-of-the-art for many important NLP tasks</a:t>
            </a:r>
            <a:endParaRPr lang="en-US" sz="2400" dirty="0"/>
          </a:p>
        </p:txBody>
      </p:sp>
      <p:sp>
        <p:nvSpPr>
          <p:cNvPr id="5" name="Slide Number Placeholder 4"/>
          <p:cNvSpPr>
            <a:spLocks noGrp="1"/>
          </p:cNvSpPr>
          <p:nvPr>
            <p:ph type="sldNum" sz="quarter" idx="12"/>
          </p:nvPr>
        </p:nvSpPr>
        <p:spPr/>
        <p:txBody>
          <a:bodyPr/>
          <a:lstStyle/>
          <a:p>
            <a:fld id="{D236B00A-69AA-43BF-A120-9414EEFDF532}" type="slidenum">
              <a:rPr lang="en-US" smtClean="0"/>
              <a:t>27</a:t>
            </a:fld>
            <a:endParaRPr lang="en-US"/>
          </a:p>
        </p:txBody>
      </p:sp>
    </p:spTree>
    <p:extLst>
      <p:ext uri="{BB962C8B-B14F-4D97-AF65-F5344CB8AC3E}">
        <p14:creationId xmlns:p14="http://schemas.microsoft.com/office/powerpoint/2010/main" val="28976713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Jacob Devlin , Google AI Language, “BERT: Pre-training of Deep Bidirectional Transformers for Language Understanding” </a:t>
            </a:r>
          </a:p>
          <a:p>
            <a:r>
              <a:rPr lang="en-US" dirty="0" smtClean="0"/>
              <a:t>Ashish </a:t>
            </a:r>
            <a:r>
              <a:rPr lang="en-US" dirty="0" err="1" smtClean="0"/>
              <a:t>Vaswani</a:t>
            </a:r>
            <a:r>
              <a:rPr lang="en-US" dirty="0"/>
              <a:t> </a:t>
            </a:r>
            <a:r>
              <a:rPr lang="en-US" dirty="0" smtClean="0"/>
              <a:t>et al., Cornel University, “Attention is all you need”, 2017. </a:t>
            </a:r>
          </a:p>
          <a:p>
            <a:r>
              <a:rPr lang="en-US" dirty="0">
                <a:hlinkClick r:id="rId2"/>
              </a:rPr>
              <a:t>https://</a:t>
            </a:r>
            <a:r>
              <a:rPr lang="en-US" dirty="0" smtClean="0">
                <a:hlinkClick r:id="rId2"/>
              </a:rPr>
              <a:t>zhuanlan.zhihu.com/p/47812375</a:t>
            </a:r>
            <a:endParaRPr lang="en-US" dirty="0" smtClean="0"/>
          </a:p>
          <a:p>
            <a:r>
              <a:rPr lang="en-US" dirty="0">
                <a:hlinkClick r:id="rId3"/>
              </a:rPr>
              <a:t>https://towardsdatascience.com/bert-explained-state-of-the-art-language-model-for-nlp-f8b21a9b6270</a:t>
            </a:r>
            <a:endParaRPr lang="en-US" dirty="0"/>
          </a:p>
        </p:txBody>
      </p:sp>
      <p:sp>
        <p:nvSpPr>
          <p:cNvPr id="4" name="Slide Number Placeholder 3"/>
          <p:cNvSpPr>
            <a:spLocks noGrp="1"/>
          </p:cNvSpPr>
          <p:nvPr>
            <p:ph type="sldNum" sz="quarter" idx="12"/>
          </p:nvPr>
        </p:nvSpPr>
        <p:spPr/>
        <p:txBody>
          <a:bodyPr/>
          <a:lstStyle/>
          <a:p>
            <a:fld id="{D236B00A-69AA-43BF-A120-9414EEFDF532}" type="slidenum">
              <a:rPr lang="en-US" smtClean="0"/>
              <a:t>28</a:t>
            </a:fld>
            <a:endParaRPr lang="en-US"/>
          </a:p>
        </p:txBody>
      </p:sp>
    </p:spTree>
    <p:extLst>
      <p:ext uri="{BB962C8B-B14F-4D97-AF65-F5344CB8AC3E}">
        <p14:creationId xmlns:p14="http://schemas.microsoft.com/office/powerpoint/2010/main" val="1399501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9"/>
            <a:ext cx="8187071" cy="3451930"/>
          </a:xfrm>
        </p:spPr>
        <p:txBody>
          <a:bodyPr/>
          <a:lstStyle/>
          <a:p>
            <a:r>
              <a:rPr lang="ja-JP" altLang="en-US" dirty="0"/>
              <a:t/>
            </a:r>
            <a:br>
              <a:rPr lang="ja-JP" altLang="en-US" dirty="0"/>
            </a:br>
            <a:r>
              <a:rPr lang="ja-JP" altLang="en-US" dirty="0"/>
              <a:t>谢</a:t>
            </a:r>
            <a:r>
              <a:rPr lang="ja-JP" altLang="en-US" dirty="0" smtClean="0"/>
              <a:t>谢</a:t>
            </a:r>
            <a:r>
              <a:rPr lang="en-US" altLang="ja-JP" dirty="0" smtClean="0"/>
              <a:t>!</a:t>
            </a:r>
            <a:endParaRPr lang="en-US" dirty="0"/>
          </a:p>
        </p:txBody>
      </p:sp>
      <p:sp>
        <p:nvSpPr>
          <p:cNvPr id="3" name="Text Placeholder 2"/>
          <p:cNvSpPr>
            <a:spLocks noGrp="1"/>
          </p:cNvSpPr>
          <p:nvPr>
            <p:ph type="body" idx="1"/>
          </p:nvPr>
        </p:nvSpPr>
        <p:spPr/>
        <p:txBody>
          <a:bodyPr/>
          <a:lstStyle/>
          <a:p>
            <a:r>
              <a:rPr lang="en-US" dirty="0" smtClean="0"/>
              <a:t>Any Question??</a:t>
            </a:r>
            <a:endParaRPr lang="en-US" dirty="0"/>
          </a:p>
        </p:txBody>
      </p:sp>
      <p:sp>
        <p:nvSpPr>
          <p:cNvPr id="5" name="Slide Number Placeholder 4"/>
          <p:cNvSpPr>
            <a:spLocks noGrp="1"/>
          </p:cNvSpPr>
          <p:nvPr>
            <p:ph type="sldNum" sz="quarter" idx="12"/>
          </p:nvPr>
        </p:nvSpPr>
        <p:spPr/>
        <p:txBody>
          <a:bodyPr/>
          <a:lstStyle/>
          <a:p>
            <a:fld id="{D236B00A-69AA-43BF-A120-9414EEFDF532}" type="slidenum">
              <a:rPr lang="en-US" smtClean="0"/>
              <a:t>29</a:t>
            </a:fld>
            <a:endParaRPr lang="en-US"/>
          </a:p>
        </p:txBody>
      </p:sp>
    </p:spTree>
    <p:extLst>
      <p:ext uri="{BB962C8B-B14F-4D97-AF65-F5344CB8AC3E}">
        <p14:creationId xmlns:p14="http://schemas.microsoft.com/office/powerpoint/2010/main" val="2538357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NLP</a:t>
            </a:r>
            <a:endParaRPr lang="en-US" dirty="0"/>
          </a:p>
        </p:txBody>
      </p:sp>
      <p:sp>
        <p:nvSpPr>
          <p:cNvPr id="5" name="Slide Number Placeholder 4"/>
          <p:cNvSpPr>
            <a:spLocks noGrp="1"/>
          </p:cNvSpPr>
          <p:nvPr>
            <p:ph type="sldNum" sz="quarter" idx="12"/>
          </p:nvPr>
        </p:nvSpPr>
        <p:spPr/>
        <p:txBody>
          <a:bodyPr/>
          <a:lstStyle/>
          <a:p>
            <a:fld id="{D236B00A-69AA-43BF-A120-9414EEFDF532}" type="slidenum">
              <a:rPr lang="en-US" smtClean="0"/>
              <a:t>3</a:t>
            </a:fld>
            <a:endParaRPr lang="en-US" dirty="0"/>
          </a:p>
        </p:txBody>
      </p:sp>
    </p:spTree>
    <p:extLst>
      <p:ext uri="{BB962C8B-B14F-4D97-AF65-F5344CB8AC3E}">
        <p14:creationId xmlns:p14="http://schemas.microsoft.com/office/powerpoint/2010/main" val="410946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Natural Language Processing?</a:t>
            </a:r>
            <a:endParaRPr lang="en-US" dirty="0"/>
          </a:p>
        </p:txBody>
      </p:sp>
      <p:sp>
        <p:nvSpPr>
          <p:cNvPr id="3" name="Content Placeholder 2"/>
          <p:cNvSpPr>
            <a:spLocks noGrp="1"/>
          </p:cNvSpPr>
          <p:nvPr>
            <p:ph idx="1"/>
          </p:nvPr>
        </p:nvSpPr>
        <p:spPr>
          <a:xfrm>
            <a:off x="1251678" y="1976115"/>
            <a:ext cx="10178322" cy="3593591"/>
          </a:xfrm>
        </p:spPr>
        <p:txBody>
          <a:bodyPr>
            <a:noAutofit/>
          </a:bodyPr>
          <a:lstStyle/>
          <a:p>
            <a:r>
              <a:rPr lang="en-US" dirty="0" smtClean="0"/>
              <a:t>A field of computer science, artificial intelligence and computational linguistics to perform useful tasks involving human languages</a:t>
            </a:r>
          </a:p>
          <a:p>
            <a:pPr lvl="1"/>
            <a:r>
              <a:rPr lang="en-US" dirty="0" smtClean="0"/>
              <a:t>Human to Machine communication</a:t>
            </a:r>
          </a:p>
          <a:p>
            <a:pPr lvl="1"/>
            <a:r>
              <a:rPr lang="en-US" dirty="0" smtClean="0"/>
              <a:t>Improving human-human communication</a:t>
            </a:r>
          </a:p>
          <a:p>
            <a:pPr lvl="1"/>
            <a:r>
              <a:rPr lang="en-US" dirty="0" smtClean="0"/>
              <a:t>Extracting information from texts.</a:t>
            </a:r>
          </a:p>
          <a:p>
            <a:r>
              <a:rPr lang="en-US" dirty="0" smtClean="0"/>
              <a:t>Highly ambiguous</a:t>
            </a:r>
          </a:p>
          <a:p>
            <a:r>
              <a:rPr lang="en-US" dirty="0" smtClean="0"/>
              <a:t>Sentence </a:t>
            </a:r>
            <a:r>
              <a:rPr lang="en-US" i="1" dirty="0" smtClean="0">
                <a:solidFill>
                  <a:srgbClr val="FF0000"/>
                </a:solidFill>
              </a:rPr>
              <a:t>I made her duck </a:t>
            </a:r>
            <a:r>
              <a:rPr lang="en-US" dirty="0" smtClean="0">
                <a:solidFill>
                  <a:schemeClr val="tx1"/>
                </a:solidFill>
              </a:rPr>
              <a:t>may have different meanings </a:t>
            </a:r>
          </a:p>
          <a:p>
            <a:pPr lvl="1"/>
            <a:r>
              <a:rPr lang="en-US" dirty="0" smtClean="0">
                <a:solidFill>
                  <a:schemeClr val="tx1"/>
                </a:solidFill>
              </a:rPr>
              <a:t>I cooked waterfowl for her</a:t>
            </a:r>
          </a:p>
          <a:p>
            <a:pPr lvl="1"/>
            <a:r>
              <a:rPr lang="en-US" dirty="0" smtClean="0">
                <a:solidFill>
                  <a:schemeClr val="tx1"/>
                </a:solidFill>
              </a:rPr>
              <a:t>I cooked waterfowl belong to her</a:t>
            </a:r>
          </a:p>
          <a:p>
            <a:pPr lvl="1"/>
            <a:r>
              <a:rPr lang="en-US" dirty="0" smtClean="0">
                <a:solidFill>
                  <a:schemeClr val="tx1"/>
                </a:solidFill>
              </a:rPr>
              <a:t>I created the (plaster) duck she owns.</a:t>
            </a:r>
          </a:p>
          <a:p>
            <a:pPr lvl="1"/>
            <a:r>
              <a:rPr lang="en-US" dirty="0" smtClean="0">
                <a:solidFill>
                  <a:schemeClr val="tx1"/>
                </a:solidFill>
              </a:rPr>
              <a:t>I caused her to quickly lower her head or body. </a:t>
            </a:r>
            <a:endParaRPr lang="en-US" dirty="0">
              <a:solidFill>
                <a:srgbClr val="FF0000"/>
              </a:solidFill>
            </a:endParaRPr>
          </a:p>
        </p:txBody>
      </p:sp>
      <p:sp>
        <p:nvSpPr>
          <p:cNvPr id="5" name="Slide Number Placeholder 4"/>
          <p:cNvSpPr>
            <a:spLocks noGrp="1"/>
          </p:cNvSpPr>
          <p:nvPr>
            <p:ph type="sldNum" sz="quarter" idx="12"/>
          </p:nvPr>
        </p:nvSpPr>
        <p:spPr/>
        <p:txBody>
          <a:bodyPr/>
          <a:lstStyle/>
          <a:p>
            <a:fld id="{D236B00A-69AA-43BF-A120-9414EEFDF532}" type="slidenum">
              <a:rPr lang="en-US" smtClean="0"/>
              <a:t>4</a:t>
            </a:fld>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26553" r="61989" b="14100"/>
          <a:stretch/>
        </p:blipFill>
        <p:spPr>
          <a:xfrm>
            <a:off x="7995696" y="4618182"/>
            <a:ext cx="1229809" cy="1277760"/>
          </a:xfrm>
          <a:prstGeom prst="rect">
            <a:avLst/>
          </a:prstGeom>
        </p:spPr>
      </p:pic>
    </p:spTree>
    <p:extLst>
      <p:ext uri="{BB962C8B-B14F-4D97-AF65-F5344CB8AC3E}">
        <p14:creationId xmlns:p14="http://schemas.microsoft.com/office/powerpoint/2010/main" val="192256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NLP hard?</a:t>
            </a:r>
          </a:p>
        </p:txBody>
      </p:sp>
      <p:sp>
        <p:nvSpPr>
          <p:cNvPr id="3" name="Oval 2"/>
          <p:cNvSpPr/>
          <p:nvPr/>
        </p:nvSpPr>
        <p:spPr>
          <a:xfrm>
            <a:off x="1673605" y="2320036"/>
            <a:ext cx="1505527" cy="6881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Lexical Analysis</a:t>
            </a:r>
            <a:endParaRPr lang="en-US" dirty="0"/>
          </a:p>
        </p:txBody>
      </p:sp>
      <p:sp>
        <p:nvSpPr>
          <p:cNvPr id="4" name="Oval 3"/>
          <p:cNvSpPr/>
          <p:nvPr/>
        </p:nvSpPr>
        <p:spPr>
          <a:xfrm>
            <a:off x="9469767" y="2311169"/>
            <a:ext cx="1794160" cy="6881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Discourse integration </a:t>
            </a:r>
            <a:endParaRPr lang="en-US" dirty="0"/>
          </a:p>
        </p:txBody>
      </p:sp>
      <p:sp>
        <p:nvSpPr>
          <p:cNvPr id="5" name="Oval 4"/>
          <p:cNvSpPr/>
          <p:nvPr/>
        </p:nvSpPr>
        <p:spPr>
          <a:xfrm>
            <a:off x="4138135" y="2318098"/>
            <a:ext cx="1451811" cy="6881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Syntactic Analysis</a:t>
            </a:r>
            <a:endParaRPr lang="en-US" dirty="0"/>
          </a:p>
        </p:txBody>
      </p:sp>
      <p:sp>
        <p:nvSpPr>
          <p:cNvPr id="7" name="Oval 6"/>
          <p:cNvSpPr/>
          <p:nvPr/>
        </p:nvSpPr>
        <p:spPr>
          <a:xfrm>
            <a:off x="6803493" y="2318098"/>
            <a:ext cx="1565564" cy="68810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Semantic Analysis</a:t>
            </a:r>
            <a:endParaRPr lang="en-US" dirty="0"/>
          </a:p>
        </p:txBody>
      </p:sp>
      <p:sp>
        <p:nvSpPr>
          <p:cNvPr id="8" name="Rectangle 7"/>
          <p:cNvSpPr/>
          <p:nvPr/>
        </p:nvSpPr>
        <p:spPr>
          <a:xfrm>
            <a:off x="1108730" y="3435929"/>
            <a:ext cx="2289644" cy="1142632"/>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It is the vocabulary that includes words and expressions</a:t>
            </a:r>
            <a:endParaRPr lang="en-US" dirty="0"/>
          </a:p>
        </p:txBody>
      </p:sp>
      <p:sp>
        <p:nvSpPr>
          <p:cNvPr id="9" name="Rectangle 8"/>
          <p:cNvSpPr/>
          <p:nvPr/>
        </p:nvSpPr>
        <p:spPr>
          <a:xfrm>
            <a:off x="1108730" y="4903784"/>
            <a:ext cx="2202143" cy="8611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It divides a text into paragraphs, sentences and words</a:t>
            </a:r>
            <a:endParaRPr lang="en-US" dirty="0"/>
          </a:p>
        </p:txBody>
      </p:sp>
      <p:sp>
        <p:nvSpPr>
          <p:cNvPr id="10" name="Rectangle 9"/>
          <p:cNvSpPr/>
          <p:nvPr/>
        </p:nvSpPr>
        <p:spPr>
          <a:xfrm>
            <a:off x="3585046" y="3435930"/>
            <a:ext cx="2543038" cy="11426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It involves analysis of words in a sentence to depict the grammatical structure of the sentence</a:t>
            </a:r>
            <a:endParaRPr lang="en-US" dirty="0"/>
          </a:p>
        </p:txBody>
      </p:sp>
      <p:sp>
        <p:nvSpPr>
          <p:cNvPr id="11" name="Rectangle 10"/>
          <p:cNvSpPr/>
          <p:nvPr/>
        </p:nvSpPr>
        <p:spPr>
          <a:xfrm>
            <a:off x="3705726" y="4914726"/>
            <a:ext cx="2208160" cy="8502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“The girl the go to the school”</a:t>
            </a:r>
            <a:endParaRPr lang="en-US" dirty="0"/>
          </a:p>
        </p:txBody>
      </p:sp>
      <p:sp>
        <p:nvSpPr>
          <p:cNvPr id="13" name="Rectangle 12"/>
          <p:cNvSpPr/>
          <p:nvPr/>
        </p:nvSpPr>
        <p:spPr>
          <a:xfrm>
            <a:off x="6314756" y="3435930"/>
            <a:ext cx="2543038" cy="11426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It abstracts the dictionary meaning or exact the meaning from the context</a:t>
            </a:r>
            <a:endParaRPr lang="en-US" dirty="0"/>
          </a:p>
        </p:txBody>
      </p:sp>
      <p:sp>
        <p:nvSpPr>
          <p:cNvPr id="14" name="Rectangle 13"/>
          <p:cNvSpPr/>
          <p:nvPr/>
        </p:nvSpPr>
        <p:spPr>
          <a:xfrm>
            <a:off x="6497053" y="4914726"/>
            <a:ext cx="2146543" cy="8502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“colorless blue idea”</a:t>
            </a:r>
            <a:endParaRPr lang="en-US" dirty="0"/>
          </a:p>
        </p:txBody>
      </p:sp>
      <p:sp>
        <p:nvSpPr>
          <p:cNvPr id="15" name="Rectangle 14"/>
          <p:cNvSpPr/>
          <p:nvPr/>
        </p:nvSpPr>
        <p:spPr>
          <a:xfrm>
            <a:off x="9102438" y="3435930"/>
            <a:ext cx="2543038" cy="114263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Sense the context based on the previous sentence </a:t>
            </a:r>
            <a:endParaRPr lang="en-US" dirty="0"/>
          </a:p>
        </p:txBody>
      </p:sp>
      <p:sp>
        <p:nvSpPr>
          <p:cNvPr id="16" name="Rectangle 15"/>
          <p:cNvSpPr/>
          <p:nvPr/>
        </p:nvSpPr>
        <p:spPr>
          <a:xfrm>
            <a:off x="9226763" y="4914726"/>
            <a:ext cx="2146543" cy="85023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“She wanted it”</a:t>
            </a:r>
            <a:endParaRPr lang="en-US" dirty="0"/>
          </a:p>
        </p:txBody>
      </p:sp>
      <p:sp>
        <p:nvSpPr>
          <p:cNvPr id="17" name="Down Arrow 16"/>
          <p:cNvSpPr/>
          <p:nvPr/>
        </p:nvSpPr>
        <p:spPr>
          <a:xfrm>
            <a:off x="2269960" y="3017150"/>
            <a:ext cx="312820" cy="4187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8" name="Down Arrow 17"/>
          <p:cNvSpPr/>
          <p:nvPr/>
        </p:nvSpPr>
        <p:spPr>
          <a:xfrm>
            <a:off x="2269959" y="4578561"/>
            <a:ext cx="312820" cy="3361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9" name="Down Arrow 18"/>
          <p:cNvSpPr/>
          <p:nvPr/>
        </p:nvSpPr>
        <p:spPr>
          <a:xfrm>
            <a:off x="4707631" y="4567619"/>
            <a:ext cx="312820" cy="3361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Down Arrow 19"/>
          <p:cNvSpPr/>
          <p:nvPr/>
        </p:nvSpPr>
        <p:spPr>
          <a:xfrm>
            <a:off x="7437341" y="4567618"/>
            <a:ext cx="312820" cy="3361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Down Arrow 20"/>
          <p:cNvSpPr/>
          <p:nvPr/>
        </p:nvSpPr>
        <p:spPr>
          <a:xfrm>
            <a:off x="10054027" y="4578561"/>
            <a:ext cx="312820" cy="336165"/>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Down Arrow 21"/>
          <p:cNvSpPr/>
          <p:nvPr/>
        </p:nvSpPr>
        <p:spPr>
          <a:xfrm>
            <a:off x="4732300" y="3020066"/>
            <a:ext cx="312820" cy="4187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4" name="Down Arrow 23"/>
          <p:cNvSpPr/>
          <p:nvPr/>
        </p:nvSpPr>
        <p:spPr>
          <a:xfrm>
            <a:off x="7462010" y="3025165"/>
            <a:ext cx="312820" cy="4187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Down Arrow 24"/>
          <p:cNvSpPr/>
          <p:nvPr/>
        </p:nvSpPr>
        <p:spPr>
          <a:xfrm>
            <a:off x="10202171" y="3025165"/>
            <a:ext cx="312820" cy="41878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6" name="Vertical Scroll 25"/>
          <p:cNvSpPr/>
          <p:nvPr/>
        </p:nvSpPr>
        <p:spPr>
          <a:xfrm>
            <a:off x="2269958" y="1177405"/>
            <a:ext cx="1315087" cy="965431"/>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Word segmentation</a:t>
            </a:r>
            <a:endParaRPr lang="en-US" dirty="0"/>
          </a:p>
        </p:txBody>
      </p:sp>
      <p:sp>
        <p:nvSpPr>
          <p:cNvPr id="27" name="Vertical Scroll 26"/>
          <p:cNvSpPr/>
          <p:nvPr/>
        </p:nvSpPr>
        <p:spPr>
          <a:xfrm>
            <a:off x="4739956" y="1177404"/>
            <a:ext cx="1315087" cy="965431"/>
          </a:xfrm>
          <a:prstGeom prst="verticalScroll">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Part of Speech (POS)</a:t>
            </a:r>
            <a:endParaRPr lang="en-US" dirty="0"/>
          </a:p>
        </p:txBody>
      </p:sp>
      <p:sp>
        <p:nvSpPr>
          <p:cNvPr id="12" name="Slide Number Placeholder 11"/>
          <p:cNvSpPr>
            <a:spLocks noGrp="1"/>
          </p:cNvSpPr>
          <p:nvPr>
            <p:ph type="sldNum" sz="quarter" idx="12"/>
          </p:nvPr>
        </p:nvSpPr>
        <p:spPr/>
        <p:txBody>
          <a:bodyPr/>
          <a:lstStyle/>
          <a:p>
            <a:fld id="{D236B00A-69AA-43BF-A120-9414EEFDF532}" type="slidenum">
              <a:rPr lang="en-US" smtClean="0"/>
              <a:t>5</a:t>
            </a:fld>
            <a:endParaRPr lang="en-US" dirty="0"/>
          </a:p>
        </p:txBody>
      </p:sp>
    </p:spTree>
    <p:extLst>
      <p:ext uri="{BB962C8B-B14F-4D97-AF65-F5344CB8AC3E}">
        <p14:creationId xmlns:p14="http://schemas.microsoft.com/office/powerpoint/2010/main" val="223407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down)">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down)">
                                      <p:cBhvr>
                                        <p:cTn id="15" dur="500"/>
                                        <p:tgtEl>
                                          <p:spTgt spid="2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down)">
                                      <p:cBhvr>
                                        <p:cTn id="34" dur="500"/>
                                        <p:tgtEl>
                                          <p:spTgt spid="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wipe(down)">
                                      <p:cBhvr>
                                        <p:cTn id="37" dur="500"/>
                                        <p:tgtEl>
                                          <p:spTgt spid="2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wipe(down)">
                                      <p:cBhvr>
                                        <p:cTn id="40" dur="500"/>
                                        <p:tgtEl>
                                          <p:spTgt spid="1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wipe(down)">
                                      <p:cBhvr>
                                        <p:cTn id="51" dur="500"/>
                                        <p:tgtEl>
                                          <p:spTgt spid="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1"/>
                                        </p:tgtEl>
                                        <p:attrNameLst>
                                          <p:attrName>style.visibility</p:attrName>
                                        </p:attrNameLst>
                                      </p:cBhvr>
                                      <p:to>
                                        <p:strVal val="visible"/>
                                      </p:to>
                                    </p:set>
                                    <p:animEffect transition="in" filter="wipe(down)">
                                      <p:cBhvr>
                                        <p:cTn id="60" dur="500"/>
                                        <p:tgtEl>
                                          <p:spTgt spid="21"/>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wipe(down)">
                                      <p:cBhvr>
                                        <p:cTn id="6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10" grpId="0" animBg="1"/>
      <p:bldP spid="11" grpId="0" animBg="1"/>
      <p:bldP spid="13" grpId="0" animBg="1"/>
      <p:bldP spid="14" grpId="0" animBg="1"/>
      <p:bldP spid="15" grpId="0" animBg="1"/>
      <p:bldP spid="16" grpId="0" animBg="1"/>
      <p:bldP spid="19" grpId="0" animBg="1"/>
      <p:bldP spid="20" grpId="0" animBg="1"/>
      <p:bldP spid="21" grpId="0" animBg="1"/>
      <p:bldP spid="22" grpId="0" animBg="1"/>
      <p:bldP spid="24" grpId="0" animBg="1"/>
      <p:bldP spid="25" grpId="0" animBg="1"/>
      <p:bldP spid="26" grpId="0" animBg="1"/>
      <p:bldP spid="2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Applications</a:t>
            </a:r>
            <a:endParaRPr lang="en-US" dirty="0"/>
          </a:p>
        </p:txBody>
      </p:sp>
      <p:sp>
        <p:nvSpPr>
          <p:cNvPr id="3" name="Rectangle 2"/>
          <p:cNvSpPr/>
          <p:nvPr/>
        </p:nvSpPr>
        <p:spPr>
          <a:xfrm>
            <a:off x="1251678" y="1874517"/>
            <a:ext cx="3200273" cy="45583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Question Answering </a:t>
            </a:r>
          </a:p>
          <a:p>
            <a:pPr algn="ctr"/>
            <a:endParaRPr lang="en-US" dirty="0">
              <a:solidFill>
                <a:schemeClr val="tx1"/>
              </a:solidFill>
            </a:endParaRPr>
          </a:p>
          <a:p>
            <a:pPr algn="ctr"/>
            <a:endParaRPr lang="en-US" dirty="0" smtClean="0">
              <a:solidFill>
                <a:schemeClr val="tx1"/>
              </a:solidFill>
            </a:endParaRPr>
          </a:p>
          <a:p>
            <a:pPr algn="ctr"/>
            <a:r>
              <a:rPr lang="en-US" dirty="0" smtClean="0">
                <a:solidFill>
                  <a:schemeClr val="tx1"/>
                </a:solidFill>
              </a:rPr>
              <a:t> </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p:txBody>
      </p:sp>
      <p:sp>
        <p:nvSpPr>
          <p:cNvPr id="4" name="Rectangle 3"/>
          <p:cNvSpPr/>
          <p:nvPr/>
        </p:nvSpPr>
        <p:spPr>
          <a:xfrm>
            <a:off x="5021179" y="1874516"/>
            <a:ext cx="3144251" cy="45583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Text Summarization </a:t>
            </a:r>
          </a:p>
          <a:p>
            <a:pPr algn="ctr"/>
            <a:endParaRPr lang="en-US" dirty="0" smtClean="0">
              <a:solidFill>
                <a:schemeClr val="tx1"/>
              </a:solidFill>
            </a:endParaRPr>
          </a:p>
          <a:p>
            <a:pPr algn="ctr"/>
            <a:endParaRPr lang="en-US" dirty="0" smtClean="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r>
              <a:rPr lang="en-US" dirty="0" smtClean="0">
                <a:solidFill>
                  <a:schemeClr val="tx1"/>
                </a:solidFill>
              </a:rPr>
              <a:t> </a:t>
            </a:r>
            <a:endParaRPr lang="en-US" dirty="0">
              <a:solidFill>
                <a:schemeClr val="tx1"/>
              </a:solidFill>
            </a:endParaRPr>
          </a:p>
        </p:txBody>
      </p:sp>
      <p:sp>
        <p:nvSpPr>
          <p:cNvPr id="5" name="Rectangle 4"/>
          <p:cNvSpPr/>
          <p:nvPr/>
        </p:nvSpPr>
        <p:spPr>
          <a:xfrm>
            <a:off x="8470232" y="1874516"/>
            <a:ext cx="3136231" cy="4558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Machine Translation</a:t>
            </a: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a:p>
            <a:pPr algn="ctr"/>
            <a:endParaRPr lang="en-US" dirty="0" smtClean="0">
              <a:solidFill>
                <a:schemeClr val="tx1"/>
              </a:solidFill>
            </a:endParaRPr>
          </a:p>
          <a:p>
            <a:pPr algn="ct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1296668" y="2912973"/>
            <a:ext cx="3110291" cy="3076175"/>
          </a:xfrm>
          <a:prstGeom prst="rect">
            <a:avLst/>
          </a:prstGeom>
        </p:spPr>
      </p:pic>
      <p:sp>
        <p:nvSpPr>
          <p:cNvPr id="7" name="Rectangle 6"/>
          <p:cNvSpPr/>
          <p:nvPr/>
        </p:nvSpPr>
        <p:spPr>
          <a:xfrm>
            <a:off x="5197642" y="2372309"/>
            <a:ext cx="2791326" cy="96444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Distilling the most important information from text</a:t>
            </a:r>
            <a:endParaRPr lang="en-US" dirty="0"/>
          </a:p>
        </p:txBody>
      </p:sp>
      <p:sp>
        <p:nvSpPr>
          <p:cNvPr id="8" name="Oval 7"/>
          <p:cNvSpPr/>
          <p:nvPr/>
        </p:nvSpPr>
        <p:spPr>
          <a:xfrm>
            <a:off x="5759115" y="3438109"/>
            <a:ext cx="1876927" cy="540333"/>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smtClean="0"/>
              <a:t>Categories</a:t>
            </a:r>
            <a:endParaRPr lang="en-US" dirty="0"/>
          </a:p>
        </p:txBody>
      </p:sp>
      <p:sp>
        <p:nvSpPr>
          <p:cNvPr id="9" name="Rectangle 8"/>
          <p:cNvSpPr/>
          <p:nvPr/>
        </p:nvSpPr>
        <p:spPr>
          <a:xfrm>
            <a:off x="5021180" y="4249584"/>
            <a:ext cx="3144252" cy="5793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Single/Multi-document Summarization</a:t>
            </a:r>
            <a:endParaRPr lang="en-US" dirty="0"/>
          </a:p>
        </p:txBody>
      </p:sp>
      <p:sp>
        <p:nvSpPr>
          <p:cNvPr id="12" name="Rectangle 11"/>
          <p:cNvSpPr/>
          <p:nvPr/>
        </p:nvSpPr>
        <p:spPr>
          <a:xfrm>
            <a:off x="5021178" y="4976164"/>
            <a:ext cx="3144252" cy="5793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Extractive/Abstractive Summarization</a:t>
            </a:r>
            <a:endParaRPr lang="en-US" dirty="0"/>
          </a:p>
        </p:txBody>
      </p:sp>
      <p:sp>
        <p:nvSpPr>
          <p:cNvPr id="13" name="Rectangle 12"/>
          <p:cNvSpPr/>
          <p:nvPr/>
        </p:nvSpPr>
        <p:spPr>
          <a:xfrm>
            <a:off x="5021177" y="5699495"/>
            <a:ext cx="3144252" cy="5793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Query-focused text Summarization</a:t>
            </a:r>
            <a:endParaRPr lang="en-US" dirty="0"/>
          </a:p>
        </p:txBody>
      </p:sp>
      <p:sp>
        <p:nvSpPr>
          <p:cNvPr id="14" name="Rectangle 13"/>
          <p:cNvSpPr/>
          <p:nvPr/>
        </p:nvSpPr>
        <p:spPr>
          <a:xfrm>
            <a:off x="8638674" y="2430748"/>
            <a:ext cx="2791326" cy="964449"/>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smtClean="0"/>
              <a:t>The process of translating one language to the other one. </a:t>
            </a:r>
            <a:endParaRPr lang="en-US" dirty="0"/>
          </a:p>
        </p:txBody>
      </p:sp>
      <p:sp>
        <p:nvSpPr>
          <p:cNvPr id="16" name="Rounded Rectangle 15"/>
          <p:cNvSpPr/>
          <p:nvPr/>
        </p:nvSpPr>
        <p:spPr>
          <a:xfrm>
            <a:off x="9127958" y="3593432"/>
            <a:ext cx="1684421" cy="560267"/>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Google Translation</a:t>
            </a:r>
            <a:endParaRPr lang="en-US" dirty="0"/>
          </a:p>
        </p:txBody>
      </p:sp>
      <p:sp>
        <p:nvSpPr>
          <p:cNvPr id="17" name="Rectangle 16"/>
          <p:cNvSpPr/>
          <p:nvPr/>
        </p:nvSpPr>
        <p:spPr>
          <a:xfrm>
            <a:off x="8462211" y="4245136"/>
            <a:ext cx="3144252" cy="5793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The future looks surprisingly bright due to his hard work. </a:t>
            </a:r>
            <a:endParaRPr lang="en-US" dirty="0"/>
          </a:p>
        </p:txBody>
      </p:sp>
      <p:sp>
        <p:nvSpPr>
          <p:cNvPr id="18" name="Rectangle 17"/>
          <p:cNvSpPr/>
          <p:nvPr/>
        </p:nvSpPr>
        <p:spPr>
          <a:xfrm>
            <a:off x="8470232" y="5476163"/>
            <a:ext cx="3144252" cy="57930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TW" altLang="en-US" dirty="0"/>
              <a:t>由於他的辛勤工作，未來看起來非常光明</a:t>
            </a:r>
            <a:endParaRPr lang="en-US" dirty="0"/>
          </a:p>
        </p:txBody>
      </p:sp>
      <p:sp>
        <p:nvSpPr>
          <p:cNvPr id="19" name="Down Arrow 18"/>
          <p:cNvSpPr/>
          <p:nvPr/>
        </p:nvSpPr>
        <p:spPr>
          <a:xfrm>
            <a:off x="9861885" y="4824442"/>
            <a:ext cx="284613" cy="651721"/>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 name="Slide Number Placeholder 10"/>
          <p:cNvSpPr>
            <a:spLocks noGrp="1"/>
          </p:cNvSpPr>
          <p:nvPr>
            <p:ph type="sldNum" sz="quarter" idx="12"/>
          </p:nvPr>
        </p:nvSpPr>
        <p:spPr/>
        <p:txBody>
          <a:bodyPr/>
          <a:lstStyle/>
          <a:p>
            <a:fld id="{D236B00A-69AA-43BF-A120-9414EEFDF532}" type="slidenum">
              <a:rPr lang="en-US" smtClean="0"/>
              <a:t>6</a:t>
            </a:fld>
            <a:endParaRPr lang="en-US" dirty="0"/>
          </a:p>
        </p:txBody>
      </p:sp>
    </p:spTree>
    <p:extLst>
      <p:ext uri="{BB962C8B-B14F-4D97-AF65-F5344CB8AC3E}">
        <p14:creationId xmlns:p14="http://schemas.microsoft.com/office/powerpoint/2010/main" val="402780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down)">
                                      <p:cBhvr>
                                        <p:cTn id="30" dur="500"/>
                                        <p:tgtEl>
                                          <p:spTgt spid="1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9" grpId="0" animBg="1"/>
      <p:bldP spid="12" grpId="0" animBg="1"/>
      <p:bldP spid="13" grpId="0" animBg="1"/>
      <p:bldP spid="14" grpId="0" animBg="1"/>
      <p:bldP spid="16" grpId="0" animBg="1"/>
      <p:bldP spid="17"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133013"/>
            <a:ext cx="10178322" cy="1492132"/>
          </a:xfrm>
        </p:spPr>
        <p:txBody>
          <a:bodyPr/>
          <a:lstStyle/>
          <a:p>
            <a:r>
              <a:rPr lang="en-US" dirty="0"/>
              <a:t>Limitations of Current Techniques</a:t>
            </a:r>
          </a:p>
        </p:txBody>
      </p:sp>
      <p:sp>
        <p:nvSpPr>
          <p:cNvPr id="3" name="Content Placeholder 2"/>
          <p:cNvSpPr>
            <a:spLocks noGrp="1"/>
          </p:cNvSpPr>
          <p:nvPr>
            <p:ph idx="1"/>
          </p:nvPr>
        </p:nvSpPr>
        <p:spPr>
          <a:xfrm>
            <a:off x="1251678" y="1551709"/>
            <a:ext cx="10178322" cy="4327883"/>
          </a:xfrm>
        </p:spPr>
        <p:txBody>
          <a:bodyPr/>
          <a:lstStyle/>
          <a:p>
            <a:r>
              <a:rPr lang="en-US" sz="2400" dirty="0" smtClean="0"/>
              <a:t>There are two existing strategies for applying pre-training language representation:</a:t>
            </a:r>
          </a:p>
          <a:p>
            <a:pPr marL="0" indent="0">
              <a:buNone/>
            </a:pPr>
            <a:r>
              <a:rPr lang="en-US" sz="2400" dirty="0">
                <a:sym typeface="Wingdings" panose="05000000000000000000" pitchFamily="2" charset="2"/>
              </a:rPr>
              <a:t>	</a:t>
            </a:r>
            <a:r>
              <a:rPr lang="en-US" sz="2400" dirty="0" smtClean="0">
                <a:sym typeface="Wingdings" panose="05000000000000000000" pitchFamily="2" charset="2"/>
              </a:rPr>
              <a:t> Feature based (ELMO)</a:t>
            </a:r>
          </a:p>
          <a:p>
            <a:pPr marL="0" indent="0">
              <a:buNone/>
            </a:pPr>
            <a:r>
              <a:rPr lang="en-US" sz="2400" dirty="0">
                <a:sym typeface="Wingdings" panose="05000000000000000000" pitchFamily="2" charset="2"/>
              </a:rPr>
              <a:t>	</a:t>
            </a:r>
            <a:r>
              <a:rPr lang="en-US" sz="2400" dirty="0" smtClean="0">
                <a:sym typeface="Wingdings" panose="05000000000000000000" pitchFamily="2" charset="2"/>
              </a:rPr>
              <a:t> Fine tuning (Open AI GPT, Generative Pre-trained Transformer)</a:t>
            </a:r>
          </a:p>
          <a:p>
            <a:pPr marL="0" indent="0">
              <a:buNone/>
            </a:pPr>
            <a:endParaRPr lang="en-US" dirty="0" smtClean="0">
              <a:sym typeface="Wingdings" panose="05000000000000000000" pitchFamily="2" charset="2"/>
            </a:endParaRPr>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120" y="3713341"/>
            <a:ext cx="10058400" cy="2330450"/>
          </a:xfrm>
          <a:prstGeom prst="rect">
            <a:avLst/>
          </a:prstGeom>
        </p:spPr>
      </p:pic>
      <p:sp>
        <p:nvSpPr>
          <p:cNvPr id="6" name="Slide Number Placeholder 5"/>
          <p:cNvSpPr>
            <a:spLocks noGrp="1"/>
          </p:cNvSpPr>
          <p:nvPr>
            <p:ph type="sldNum" sz="quarter" idx="12"/>
          </p:nvPr>
        </p:nvSpPr>
        <p:spPr/>
        <p:txBody>
          <a:bodyPr/>
          <a:lstStyle/>
          <a:p>
            <a:fld id="{D236B00A-69AA-43BF-A120-9414EEFDF532}" type="slidenum">
              <a:rPr lang="en-US" smtClean="0"/>
              <a:t>7</a:t>
            </a:fld>
            <a:endParaRPr lang="en-US" dirty="0"/>
          </a:p>
        </p:txBody>
      </p:sp>
    </p:spTree>
    <p:extLst>
      <p:ext uri="{BB962C8B-B14F-4D97-AF65-F5344CB8AC3E}">
        <p14:creationId xmlns:p14="http://schemas.microsoft.com/office/powerpoint/2010/main" val="2907886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000" dirty="0"/>
              <a:t>BERT: Bidirectional Encoder</a:t>
            </a:r>
            <a:br>
              <a:rPr lang="en-US" sz="6000" dirty="0"/>
            </a:br>
            <a:r>
              <a:rPr lang="en-US" sz="6000" dirty="0"/>
              <a:t> Representation from Transformer</a:t>
            </a:r>
          </a:p>
        </p:txBody>
      </p:sp>
      <p:sp>
        <p:nvSpPr>
          <p:cNvPr id="5" name="Slide Number Placeholder 4"/>
          <p:cNvSpPr>
            <a:spLocks noGrp="1"/>
          </p:cNvSpPr>
          <p:nvPr>
            <p:ph type="sldNum" sz="quarter" idx="12"/>
          </p:nvPr>
        </p:nvSpPr>
        <p:spPr/>
        <p:txBody>
          <a:bodyPr/>
          <a:lstStyle/>
          <a:p>
            <a:fld id="{D236B00A-69AA-43BF-A120-9414EEFDF532}" type="slidenum">
              <a:rPr lang="en-US" smtClean="0"/>
              <a:t>8</a:t>
            </a:fld>
            <a:endParaRPr lang="en-US" dirty="0"/>
          </a:p>
        </p:txBody>
      </p:sp>
    </p:spTree>
    <p:extLst>
      <p:ext uri="{BB962C8B-B14F-4D97-AF65-F5344CB8AC3E}">
        <p14:creationId xmlns:p14="http://schemas.microsoft.com/office/powerpoint/2010/main" val="20033340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8982" y="286328"/>
            <a:ext cx="10510982"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5400" dirty="0" smtClean="0"/>
              <a:t>BERT</a:t>
            </a:r>
            <a:endParaRPr lang="en-US" sz="5400" dirty="0"/>
          </a:p>
        </p:txBody>
      </p:sp>
      <p:sp>
        <p:nvSpPr>
          <p:cNvPr id="2" name="Rectangle 1"/>
          <p:cNvSpPr/>
          <p:nvPr/>
        </p:nvSpPr>
        <p:spPr>
          <a:xfrm>
            <a:off x="858982" y="1616364"/>
            <a:ext cx="2683162" cy="40362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800" b="1" dirty="0" smtClean="0"/>
              <a:t>B</a:t>
            </a:r>
            <a:r>
              <a:rPr lang="en-US" sz="2800" b="1" dirty="0" smtClean="0"/>
              <a:t>idirectional</a:t>
            </a:r>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a:p>
        </p:txBody>
      </p:sp>
      <p:sp>
        <p:nvSpPr>
          <p:cNvPr id="4" name="Rectangle 3"/>
          <p:cNvSpPr/>
          <p:nvPr/>
        </p:nvSpPr>
        <p:spPr>
          <a:xfrm>
            <a:off x="3583703" y="1616364"/>
            <a:ext cx="2683163" cy="403629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b="1" dirty="0" smtClean="0"/>
              <a:t>E</a:t>
            </a:r>
            <a:r>
              <a:rPr lang="en-US" sz="2800" b="1" dirty="0" smtClean="0"/>
              <a:t>ncoder</a:t>
            </a:r>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smtClean="0"/>
          </a:p>
        </p:txBody>
      </p:sp>
      <p:sp>
        <p:nvSpPr>
          <p:cNvPr id="5" name="Rectangle 4"/>
          <p:cNvSpPr/>
          <p:nvPr/>
        </p:nvSpPr>
        <p:spPr>
          <a:xfrm>
            <a:off x="6308425" y="1616364"/>
            <a:ext cx="2540011" cy="40362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b="1" dirty="0" smtClean="0"/>
              <a:t>R</a:t>
            </a:r>
            <a:r>
              <a:rPr lang="en-US" sz="2400" b="1" dirty="0" smtClean="0"/>
              <a:t>epresentation</a:t>
            </a:r>
          </a:p>
          <a:p>
            <a:pPr algn="ctr"/>
            <a:endParaRPr lang="en-US" sz="2400" b="1" dirty="0"/>
          </a:p>
          <a:p>
            <a:pPr algn="ctr"/>
            <a:endParaRPr lang="en-US" sz="2400" b="1" dirty="0" smtClean="0"/>
          </a:p>
          <a:p>
            <a:pPr algn="ctr"/>
            <a:endParaRPr lang="en-US" sz="2400" b="1" dirty="0"/>
          </a:p>
          <a:p>
            <a:pPr algn="ctr"/>
            <a:endParaRPr lang="en-US" sz="2400" b="1" dirty="0" smtClean="0"/>
          </a:p>
          <a:p>
            <a:pPr algn="ctr"/>
            <a:endParaRPr lang="en-US" sz="2400" b="1" dirty="0"/>
          </a:p>
          <a:p>
            <a:pPr algn="ctr"/>
            <a:endParaRPr lang="en-US" sz="2400" b="1" dirty="0" smtClean="0"/>
          </a:p>
          <a:p>
            <a:pPr algn="ctr"/>
            <a:endParaRPr lang="en-US" sz="2400" b="1" dirty="0"/>
          </a:p>
          <a:p>
            <a:pPr algn="ctr"/>
            <a:endParaRPr lang="en-US" sz="2400" b="1" dirty="0" smtClean="0"/>
          </a:p>
          <a:p>
            <a:pPr algn="ctr"/>
            <a:endParaRPr lang="en-US" sz="2400" b="1" dirty="0"/>
          </a:p>
        </p:txBody>
      </p:sp>
      <p:sp>
        <p:nvSpPr>
          <p:cNvPr id="6" name="Rectangle 5"/>
          <p:cNvSpPr/>
          <p:nvPr/>
        </p:nvSpPr>
        <p:spPr>
          <a:xfrm>
            <a:off x="8969652" y="1616364"/>
            <a:ext cx="2684330" cy="403628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4400" b="1" dirty="0" smtClean="0"/>
              <a:t>T</a:t>
            </a:r>
            <a:r>
              <a:rPr lang="en-US" sz="2800" b="1" dirty="0" smtClean="0"/>
              <a:t>ransformer</a:t>
            </a:r>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smtClean="0"/>
          </a:p>
          <a:p>
            <a:pPr algn="ctr"/>
            <a:endParaRPr lang="en-US" sz="2800" b="1" dirty="0"/>
          </a:p>
          <a:p>
            <a:pPr algn="ctr"/>
            <a:endParaRPr lang="en-US" sz="2800" b="1" dirty="0"/>
          </a:p>
        </p:txBody>
      </p:sp>
      <p:sp>
        <p:nvSpPr>
          <p:cNvPr id="7" name="Vertical Scroll 6"/>
          <p:cNvSpPr/>
          <p:nvPr/>
        </p:nvSpPr>
        <p:spPr>
          <a:xfrm>
            <a:off x="858982" y="2429163"/>
            <a:ext cx="2683162" cy="2890983"/>
          </a:xfrm>
          <a:prstGeom prst="verticalScrol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It can read from both directions left as well as right to gain better understanding of the text</a:t>
            </a:r>
            <a:endParaRPr lang="en-US" dirty="0"/>
          </a:p>
        </p:txBody>
      </p:sp>
      <p:sp>
        <p:nvSpPr>
          <p:cNvPr id="8" name="Vertical Scroll 7"/>
          <p:cNvSpPr/>
          <p:nvPr/>
        </p:nvSpPr>
        <p:spPr>
          <a:xfrm>
            <a:off x="3562924" y="2429161"/>
            <a:ext cx="2683162" cy="2890983"/>
          </a:xfrm>
          <a:prstGeom prst="verticalScrol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This architecture is already well known as Encoder-Decoder for NLP tasks e.g. Seq2Seq and Machine Translation</a:t>
            </a:r>
            <a:endParaRPr lang="en-US" dirty="0"/>
          </a:p>
        </p:txBody>
      </p:sp>
      <p:sp>
        <p:nvSpPr>
          <p:cNvPr id="9" name="Vertical Scroll 8"/>
          <p:cNvSpPr/>
          <p:nvPr/>
        </p:nvSpPr>
        <p:spPr>
          <a:xfrm>
            <a:off x="6369617" y="2429161"/>
            <a:ext cx="2417625" cy="2890983"/>
          </a:xfrm>
          <a:prstGeom prst="verticalScroll">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Encoder-Decoder architecture is represented as Transformer</a:t>
            </a:r>
            <a:endParaRPr lang="en-US" dirty="0"/>
          </a:p>
        </p:txBody>
      </p:sp>
      <p:sp>
        <p:nvSpPr>
          <p:cNvPr id="10" name="Vertical Scroll 9"/>
          <p:cNvSpPr/>
          <p:nvPr/>
        </p:nvSpPr>
        <p:spPr>
          <a:xfrm>
            <a:off x="8970820" y="2429161"/>
            <a:ext cx="2683162" cy="2890983"/>
          </a:xfrm>
          <a:prstGeom prst="verticalScrol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key component is Multi-head attention block. It is combination of attention + normalization +masked attention in decoder phase</a:t>
            </a:r>
            <a:endParaRPr lang="en-US" dirty="0"/>
          </a:p>
        </p:txBody>
      </p:sp>
      <p:sp>
        <p:nvSpPr>
          <p:cNvPr id="12" name="Slide Number Placeholder 11"/>
          <p:cNvSpPr>
            <a:spLocks noGrp="1"/>
          </p:cNvSpPr>
          <p:nvPr>
            <p:ph type="sldNum" sz="quarter" idx="12"/>
          </p:nvPr>
        </p:nvSpPr>
        <p:spPr/>
        <p:txBody>
          <a:bodyPr/>
          <a:lstStyle/>
          <a:p>
            <a:fld id="{D236B00A-69AA-43BF-A120-9414EEFDF532}" type="slidenum">
              <a:rPr lang="en-US" smtClean="0"/>
              <a:t>9</a:t>
            </a:fld>
            <a:endParaRPr lang="en-US" dirty="0"/>
          </a:p>
        </p:txBody>
      </p:sp>
    </p:spTree>
    <p:extLst>
      <p:ext uri="{BB962C8B-B14F-4D97-AF65-F5344CB8AC3E}">
        <p14:creationId xmlns:p14="http://schemas.microsoft.com/office/powerpoint/2010/main" val="349025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down)">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Lst>
  </p:timing>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TM10001106[[fn=Badge]]</Template>
  <TotalTime>16342</TotalTime>
  <Words>1561</Words>
  <Application>Microsoft Office PowerPoint</Application>
  <PresentationFormat>Widescreen</PresentationFormat>
  <Paragraphs>288</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微軟正黑體</vt:lpstr>
      <vt:lpstr>Arial</vt:lpstr>
      <vt:lpstr>Arial Rounded MT Bold</vt:lpstr>
      <vt:lpstr>Calibri</vt:lpstr>
      <vt:lpstr>Gill Sans MT</vt:lpstr>
      <vt:lpstr>Gill Sans MT (Body)</vt:lpstr>
      <vt:lpstr>Impact</vt:lpstr>
      <vt:lpstr>メイリオ</vt:lpstr>
      <vt:lpstr>Wingdings</vt:lpstr>
      <vt:lpstr>Badge</vt:lpstr>
      <vt:lpstr>BERT:  Pre-training  of Deep  Bidirectional  Transformer  for Language  Understanding</vt:lpstr>
      <vt:lpstr>Outline</vt:lpstr>
      <vt:lpstr>Introduction to NLP</vt:lpstr>
      <vt:lpstr>What is Natural Language Processing?</vt:lpstr>
      <vt:lpstr>Why is NLP hard?</vt:lpstr>
      <vt:lpstr>NLP Applications</vt:lpstr>
      <vt:lpstr>Limitations of Current Techniques</vt:lpstr>
      <vt:lpstr>BERT: Bidirectional Encoder  Representation from Transformer</vt:lpstr>
      <vt:lpstr>PowerPoint Presentation</vt:lpstr>
      <vt:lpstr>BERT: Bidirectional Encoder  Representation from Transformer</vt:lpstr>
      <vt:lpstr>BERT architecture</vt:lpstr>
      <vt:lpstr>Concept of Attention</vt:lpstr>
      <vt:lpstr>Self-Attention in Detail</vt:lpstr>
      <vt:lpstr>Multi-head Attention</vt:lpstr>
      <vt:lpstr>Inside an Encoder Block</vt:lpstr>
      <vt:lpstr>PowerPoint Presentation</vt:lpstr>
      <vt:lpstr>Position Encoding</vt:lpstr>
      <vt:lpstr>Input Representation </vt:lpstr>
      <vt:lpstr>Pre-training procedure</vt:lpstr>
      <vt:lpstr>Task#1: Masked LM</vt:lpstr>
      <vt:lpstr>Task#2: Next Sentence Prediction</vt:lpstr>
      <vt:lpstr>Fine-tuning procedure</vt:lpstr>
      <vt:lpstr>Comparison of BERT and OpenAI GPT</vt:lpstr>
      <vt:lpstr>Results</vt:lpstr>
      <vt:lpstr>GLUE Results</vt:lpstr>
      <vt:lpstr>SQuAD v1.1</vt:lpstr>
      <vt:lpstr>Conclusions</vt:lpstr>
      <vt:lpstr>References</vt:lpstr>
      <vt:lpstr> 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BERT- Pre-training of Deep Bidirectional Transformer for Language Understanding</dc:title>
  <dc:creator>chandni akbar</dc:creator>
  <cp:lastModifiedBy>chandni akbar</cp:lastModifiedBy>
  <cp:revision>147</cp:revision>
  <dcterms:created xsi:type="dcterms:W3CDTF">2019-06-26T04:47:57Z</dcterms:created>
  <dcterms:modified xsi:type="dcterms:W3CDTF">2019-08-01T09:40:22Z</dcterms:modified>
</cp:coreProperties>
</file>