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61" r:id="rId5"/>
    <p:sldId id="262" r:id="rId6"/>
    <p:sldId id="263" r:id="rId7"/>
    <p:sldId id="264"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0937B8-AFD9-4F1A-8AE0-39343E1909C6}" v="16" dt="2025-01-11T09:13:04.9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39" autoAdjust="0"/>
    <p:restoredTop sz="94660"/>
  </p:normalViewPr>
  <p:slideViewPr>
    <p:cSldViewPr snapToGrid="0">
      <p:cViewPr varScale="1">
        <p:scale>
          <a:sx n="78" d="100"/>
          <a:sy n="78" d="100"/>
        </p:scale>
        <p:origin x="994" y="7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A1AD1C-7F4D-418C-888F-C6FD6936A8C2}" type="datetimeFigureOut">
              <a:rPr lang="en-IN" smtClean="0"/>
              <a:t>08-03-2025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1BA28-1C61-4098-BED2-C9202F91E353}" type="slidenum">
              <a:rPr lang="en-IN" smtClean="0"/>
              <a:t>‹#›</a:t>
            </a:fld>
            <a:endParaRPr lang="en-IN"/>
          </a:p>
        </p:txBody>
      </p:sp>
    </p:spTree>
    <p:extLst>
      <p:ext uri="{BB962C8B-B14F-4D97-AF65-F5344CB8AC3E}">
        <p14:creationId xmlns:p14="http://schemas.microsoft.com/office/powerpoint/2010/main" val="1504418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41BA28-1C61-4098-BED2-C9202F91E353}" type="slidenum">
              <a:rPr lang="en-IN" smtClean="0"/>
              <a:t>3</a:t>
            </a:fld>
            <a:endParaRPr lang="en-IN"/>
          </a:p>
        </p:txBody>
      </p:sp>
    </p:spTree>
    <p:extLst>
      <p:ext uri="{BB962C8B-B14F-4D97-AF65-F5344CB8AC3E}">
        <p14:creationId xmlns:p14="http://schemas.microsoft.com/office/powerpoint/2010/main" val="3194538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06E02E-6112-4F14-8845-99340EEAD721}" type="datetimeFigureOut">
              <a:rPr lang="en-IN" smtClean="0"/>
              <a:t>08-03-2025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543F3-1E4E-4CE6-8DFF-94B5000EB24C}" type="slidenum">
              <a:rPr lang="en-IN" smtClean="0"/>
              <a:t>‹#›</a:t>
            </a:fld>
            <a:endParaRPr lang="en-IN"/>
          </a:p>
        </p:txBody>
      </p:sp>
    </p:spTree>
    <p:extLst>
      <p:ext uri="{BB962C8B-B14F-4D97-AF65-F5344CB8AC3E}">
        <p14:creationId xmlns:p14="http://schemas.microsoft.com/office/powerpoint/2010/main" val="3506848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6E02E-6112-4F14-8845-99340EEAD721}" type="datetimeFigureOut">
              <a:rPr lang="en-IN" smtClean="0"/>
              <a:t>08-03-2025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543F3-1E4E-4CE6-8DFF-94B5000EB24C}" type="slidenum">
              <a:rPr lang="en-IN" smtClean="0"/>
              <a:t>‹#›</a:t>
            </a:fld>
            <a:endParaRPr lang="en-IN"/>
          </a:p>
        </p:txBody>
      </p:sp>
    </p:spTree>
    <p:extLst>
      <p:ext uri="{BB962C8B-B14F-4D97-AF65-F5344CB8AC3E}">
        <p14:creationId xmlns:p14="http://schemas.microsoft.com/office/powerpoint/2010/main" val="2175577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6E02E-6112-4F14-8845-99340EEAD721}" type="datetimeFigureOut">
              <a:rPr lang="en-IN" smtClean="0"/>
              <a:t>08-03-2025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543F3-1E4E-4CE6-8DFF-94B5000EB24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17500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6E02E-6112-4F14-8845-99340EEAD721}" type="datetimeFigureOut">
              <a:rPr lang="en-IN" smtClean="0"/>
              <a:t>08-03-2025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543F3-1E4E-4CE6-8DFF-94B5000EB24C}" type="slidenum">
              <a:rPr lang="en-IN" smtClean="0"/>
              <a:t>‹#›</a:t>
            </a:fld>
            <a:endParaRPr lang="en-IN"/>
          </a:p>
        </p:txBody>
      </p:sp>
    </p:spTree>
    <p:extLst>
      <p:ext uri="{BB962C8B-B14F-4D97-AF65-F5344CB8AC3E}">
        <p14:creationId xmlns:p14="http://schemas.microsoft.com/office/powerpoint/2010/main" val="619424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6E02E-6112-4F14-8845-99340EEAD721}" type="datetimeFigureOut">
              <a:rPr lang="en-IN" smtClean="0"/>
              <a:t>08-03-2025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543F3-1E4E-4CE6-8DFF-94B5000EB24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70579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6E02E-6112-4F14-8845-99340EEAD721}" type="datetimeFigureOut">
              <a:rPr lang="en-IN" smtClean="0"/>
              <a:t>08-03-2025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543F3-1E4E-4CE6-8DFF-94B5000EB24C}" type="slidenum">
              <a:rPr lang="en-IN" smtClean="0"/>
              <a:t>‹#›</a:t>
            </a:fld>
            <a:endParaRPr lang="en-IN"/>
          </a:p>
        </p:txBody>
      </p:sp>
    </p:spTree>
    <p:extLst>
      <p:ext uri="{BB962C8B-B14F-4D97-AF65-F5344CB8AC3E}">
        <p14:creationId xmlns:p14="http://schemas.microsoft.com/office/powerpoint/2010/main" val="3549506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6E02E-6112-4F14-8845-99340EEAD721}" type="datetimeFigureOut">
              <a:rPr lang="en-IN" smtClean="0"/>
              <a:t>08-03-2025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543F3-1E4E-4CE6-8DFF-94B5000EB24C}" type="slidenum">
              <a:rPr lang="en-IN" smtClean="0"/>
              <a:t>‹#›</a:t>
            </a:fld>
            <a:endParaRPr lang="en-IN"/>
          </a:p>
        </p:txBody>
      </p:sp>
    </p:spTree>
    <p:extLst>
      <p:ext uri="{BB962C8B-B14F-4D97-AF65-F5344CB8AC3E}">
        <p14:creationId xmlns:p14="http://schemas.microsoft.com/office/powerpoint/2010/main" val="742817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6E02E-6112-4F14-8845-99340EEAD721}" type="datetimeFigureOut">
              <a:rPr lang="en-IN" smtClean="0"/>
              <a:t>08-03-2025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543F3-1E4E-4CE6-8DFF-94B5000EB24C}" type="slidenum">
              <a:rPr lang="en-IN" smtClean="0"/>
              <a:t>‹#›</a:t>
            </a:fld>
            <a:endParaRPr lang="en-IN"/>
          </a:p>
        </p:txBody>
      </p:sp>
    </p:spTree>
    <p:extLst>
      <p:ext uri="{BB962C8B-B14F-4D97-AF65-F5344CB8AC3E}">
        <p14:creationId xmlns:p14="http://schemas.microsoft.com/office/powerpoint/2010/main" val="930293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6E02E-6112-4F14-8845-99340EEAD721}" type="datetimeFigureOut">
              <a:rPr lang="en-IN" smtClean="0"/>
              <a:t>08-03-2025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543F3-1E4E-4CE6-8DFF-94B5000EB24C}" type="slidenum">
              <a:rPr lang="en-IN" smtClean="0"/>
              <a:t>‹#›</a:t>
            </a:fld>
            <a:endParaRPr lang="en-IN"/>
          </a:p>
        </p:txBody>
      </p:sp>
    </p:spTree>
    <p:extLst>
      <p:ext uri="{BB962C8B-B14F-4D97-AF65-F5344CB8AC3E}">
        <p14:creationId xmlns:p14="http://schemas.microsoft.com/office/powerpoint/2010/main" val="2119764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6E02E-6112-4F14-8845-99340EEAD721}" type="datetimeFigureOut">
              <a:rPr lang="en-IN" smtClean="0"/>
              <a:t>08-03-2025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543F3-1E4E-4CE6-8DFF-94B5000EB24C}" type="slidenum">
              <a:rPr lang="en-IN" smtClean="0"/>
              <a:t>‹#›</a:t>
            </a:fld>
            <a:endParaRPr lang="en-IN"/>
          </a:p>
        </p:txBody>
      </p:sp>
    </p:spTree>
    <p:extLst>
      <p:ext uri="{BB962C8B-B14F-4D97-AF65-F5344CB8AC3E}">
        <p14:creationId xmlns:p14="http://schemas.microsoft.com/office/powerpoint/2010/main" val="141478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06E02E-6112-4F14-8845-99340EEAD721}" type="datetimeFigureOut">
              <a:rPr lang="en-IN" smtClean="0"/>
              <a:t>08-03-2025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3543F3-1E4E-4CE6-8DFF-94B5000EB24C}" type="slidenum">
              <a:rPr lang="en-IN" smtClean="0"/>
              <a:t>‹#›</a:t>
            </a:fld>
            <a:endParaRPr lang="en-IN"/>
          </a:p>
        </p:txBody>
      </p:sp>
    </p:spTree>
    <p:extLst>
      <p:ext uri="{BB962C8B-B14F-4D97-AF65-F5344CB8AC3E}">
        <p14:creationId xmlns:p14="http://schemas.microsoft.com/office/powerpoint/2010/main" val="1080808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06E02E-6112-4F14-8845-99340EEAD721}" type="datetimeFigureOut">
              <a:rPr lang="en-IN" smtClean="0"/>
              <a:t>08-03-2025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3543F3-1E4E-4CE6-8DFF-94B5000EB24C}" type="slidenum">
              <a:rPr lang="en-IN" smtClean="0"/>
              <a:t>‹#›</a:t>
            </a:fld>
            <a:endParaRPr lang="en-IN"/>
          </a:p>
        </p:txBody>
      </p:sp>
    </p:spTree>
    <p:extLst>
      <p:ext uri="{BB962C8B-B14F-4D97-AF65-F5344CB8AC3E}">
        <p14:creationId xmlns:p14="http://schemas.microsoft.com/office/powerpoint/2010/main" val="277470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06E02E-6112-4F14-8845-99340EEAD721}" type="datetimeFigureOut">
              <a:rPr lang="en-IN" smtClean="0"/>
              <a:t>08-03-2025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3543F3-1E4E-4CE6-8DFF-94B5000EB24C}" type="slidenum">
              <a:rPr lang="en-IN" smtClean="0"/>
              <a:t>‹#›</a:t>
            </a:fld>
            <a:endParaRPr lang="en-IN"/>
          </a:p>
        </p:txBody>
      </p:sp>
    </p:spTree>
    <p:extLst>
      <p:ext uri="{BB962C8B-B14F-4D97-AF65-F5344CB8AC3E}">
        <p14:creationId xmlns:p14="http://schemas.microsoft.com/office/powerpoint/2010/main" val="3418035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06E02E-6112-4F14-8845-99340EEAD721}" type="datetimeFigureOut">
              <a:rPr lang="en-IN" smtClean="0"/>
              <a:t>08-03-2025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3543F3-1E4E-4CE6-8DFF-94B5000EB24C}" type="slidenum">
              <a:rPr lang="en-IN" smtClean="0"/>
              <a:t>‹#›</a:t>
            </a:fld>
            <a:endParaRPr lang="en-IN"/>
          </a:p>
        </p:txBody>
      </p:sp>
    </p:spTree>
    <p:extLst>
      <p:ext uri="{BB962C8B-B14F-4D97-AF65-F5344CB8AC3E}">
        <p14:creationId xmlns:p14="http://schemas.microsoft.com/office/powerpoint/2010/main" val="3689164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06E02E-6112-4F14-8845-99340EEAD721}" type="datetimeFigureOut">
              <a:rPr lang="en-IN" smtClean="0"/>
              <a:t>08-03-2025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3543F3-1E4E-4CE6-8DFF-94B5000EB24C}" type="slidenum">
              <a:rPr lang="en-IN" smtClean="0"/>
              <a:t>‹#›</a:t>
            </a:fld>
            <a:endParaRPr lang="en-IN"/>
          </a:p>
        </p:txBody>
      </p:sp>
    </p:spTree>
    <p:extLst>
      <p:ext uri="{BB962C8B-B14F-4D97-AF65-F5344CB8AC3E}">
        <p14:creationId xmlns:p14="http://schemas.microsoft.com/office/powerpoint/2010/main" val="2485979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06E02E-6112-4F14-8845-99340EEAD721}" type="datetimeFigureOut">
              <a:rPr lang="en-IN" smtClean="0"/>
              <a:t>08-03-2025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3543F3-1E4E-4CE6-8DFF-94B5000EB24C}" type="slidenum">
              <a:rPr lang="en-IN" smtClean="0"/>
              <a:t>‹#›</a:t>
            </a:fld>
            <a:endParaRPr lang="en-IN"/>
          </a:p>
        </p:txBody>
      </p:sp>
    </p:spTree>
    <p:extLst>
      <p:ext uri="{BB962C8B-B14F-4D97-AF65-F5344CB8AC3E}">
        <p14:creationId xmlns:p14="http://schemas.microsoft.com/office/powerpoint/2010/main" val="1105309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D06E02E-6112-4F14-8845-99340EEAD721}" type="datetimeFigureOut">
              <a:rPr lang="en-IN" smtClean="0"/>
              <a:t>08-03-2025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C3543F3-1E4E-4CE6-8DFF-94B5000EB24C}" type="slidenum">
              <a:rPr lang="en-IN" smtClean="0"/>
              <a:t>‹#›</a:t>
            </a:fld>
            <a:endParaRPr lang="en-IN"/>
          </a:p>
        </p:txBody>
      </p:sp>
    </p:spTree>
    <p:extLst>
      <p:ext uri="{BB962C8B-B14F-4D97-AF65-F5344CB8AC3E}">
        <p14:creationId xmlns:p14="http://schemas.microsoft.com/office/powerpoint/2010/main" val="15856849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38EF7-DC29-3EB7-CA46-4E6FDFC3338A}"/>
              </a:ext>
            </a:extLst>
          </p:cNvPr>
          <p:cNvSpPr>
            <a:spLocks noGrp="1"/>
          </p:cNvSpPr>
          <p:nvPr>
            <p:ph type="ctrTitle"/>
          </p:nvPr>
        </p:nvSpPr>
        <p:spPr>
          <a:xfrm>
            <a:off x="221064" y="70339"/>
            <a:ext cx="8440616" cy="1887794"/>
          </a:xfrm>
        </p:spPr>
        <p:txBody>
          <a:bodyPr/>
          <a:lstStyle/>
          <a:p>
            <a:r>
              <a:rPr lang="en-US" sz="2800" b="1" dirty="0">
                <a:effectLst/>
                <a:latin typeface="Times New Roman" panose="02020603050405020304" pitchFamily="18" charset="0"/>
                <a:ea typeface="Times New Roman" panose="02020603050405020304" pitchFamily="18" charset="0"/>
              </a:rPr>
              <a:t>KIDFIT : SMART CLOTHING SIZER FOR CHILDREN USING MACHINE LEARNING</a:t>
            </a:r>
            <a:br>
              <a:rPr lang="en-IN" sz="1800" dirty="0">
                <a:effectLst/>
                <a:latin typeface="Calibri" panose="020F0502020204030204" pitchFamily="34" charset="0"/>
                <a:ea typeface="Calibri" panose="020F0502020204030204" pitchFamily="34" charset="0"/>
              </a:rPr>
            </a:br>
            <a:endParaRPr lang="en-IN" dirty="0"/>
          </a:p>
        </p:txBody>
      </p:sp>
      <p:sp>
        <p:nvSpPr>
          <p:cNvPr id="3" name="Subtitle 2">
            <a:extLst>
              <a:ext uri="{FF2B5EF4-FFF2-40B4-BE49-F238E27FC236}">
                <a16:creationId xmlns:a16="http://schemas.microsoft.com/office/drawing/2014/main" id="{E784D828-A511-BC60-5216-F9B531BD71F4}"/>
              </a:ext>
            </a:extLst>
          </p:cNvPr>
          <p:cNvSpPr>
            <a:spLocks noGrp="1"/>
          </p:cNvSpPr>
          <p:nvPr>
            <p:ph type="subTitle" idx="1"/>
          </p:nvPr>
        </p:nvSpPr>
        <p:spPr>
          <a:xfrm>
            <a:off x="903055" y="1258097"/>
            <a:ext cx="7969639" cy="5289753"/>
          </a:xfrm>
        </p:spPr>
        <p:txBody>
          <a:bodyPr>
            <a:normAutofit fontScale="55000" lnSpcReduction="20000"/>
          </a:bodyPr>
          <a:lstStyle/>
          <a:p>
            <a:pPr algn="ctr">
              <a:lnSpc>
                <a:spcPct val="100000"/>
              </a:lnSpc>
            </a:pPr>
            <a:r>
              <a:rPr lang="en-US" sz="2500" b="1" dirty="0">
                <a:effectLst/>
                <a:latin typeface="Bookman Old Style" panose="02050604050505020204" pitchFamily="18" charset="0"/>
                <a:ea typeface="Bookman Old Style" panose="02050604050505020204" pitchFamily="18" charset="0"/>
                <a:cs typeface="Bookman Old Style" panose="02050604050505020204" pitchFamily="18" charset="0"/>
              </a:rPr>
              <a:t>Submitted in partial fulfilment of the requirement for the award of the</a:t>
            </a:r>
          </a:p>
          <a:p>
            <a:pPr algn="ctr">
              <a:lnSpc>
                <a:spcPct val="100000"/>
              </a:lnSpc>
            </a:pPr>
            <a:r>
              <a:rPr lang="en-US" sz="2500" b="1" dirty="0">
                <a:effectLst/>
                <a:latin typeface="Bookman Old Style" panose="02050604050505020204" pitchFamily="18" charset="0"/>
                <a:ea typeface="Bookman Old Style" panose="02050604050505020204" pitchFamily="18" charset="0"/>
                <a:cs typeface="Bookman Old Style" panose="02050604050505020204" pitchFamily="18" charset="0"/>
              </a:rPr>
              <a:t>degree of</a:t>
            </a:r>
            <a:endParaRPr lang="en-IN" sz="2500" dirty="0">
              <a:effectLst/>
              <a:latin typeface="Calibri" panose="020F0502020204030204" pitchFamily="34" charset="0"/>
              <a:ea typeface="Calibri" panose="020F0502020204030204" pitchFamily="34" charset="0"/>
            </a:endParaRPr>
          </a:p>
          <a:p>
            <a:pPr algn="ctr"/>
            <a:r>
              <a:rPr lang="en-US" sz="2500" b="1" dirty="0">
                <a:effectLst/>
                <a:latin typeface="Bookman Old Style" panose="02050604050505020204" pitchFamily="18" charset="0"/>
                <a:ea typeface="Bookman Old Style" panose="02050604050505020204" pitchFamily="18" charset="0"/>
                <a:cs typeface="Bookman Old Style" panose="02050604050505020204" pitchFamily="18" charset="0"/>
              </a:rPr>
              <a:t>BACHELOR OF TECHNOLOGY</a:t>
            </a:r>
            <a:r>
              <a:rPr lang="en-US" sz="2500" dirty="0">
                <a:effectLst/>
                <a:latin typeface="Bookman Old Style" panose="02050604050505020204" pitchFamily="18" charset="0"/>
                <a:ea typeface="Bookman Old Style" panose="02050604050505020204" pitchFamily="18" charset="0"/>
                <a:cs typeface="Bookman Old Style" panose="02050604050505020204" pitchFamily="18" charset="0"/>
              </a:rPr>
              <a:t> </a:t>
            </a:r>
            <a:endParaRPr lang="en-IN" sz="2500" dirty="0">
              <a:effectLst/>
              <a:latin typeface="Calibri" panose="020F0502020204030204" pitchFamily="34" charset="0"/>
              <a:ea typeface="Calibri" panose="020F0502020204030204" pitchFamily="34" charset="0"/>
            </a:endParaRPr>
          </a:p>
          <a:p>
            <a:pPr algn="ctr"/>
            <a:r>
              <a:rPr lang="en-US" sz="2500" b="1" dirty="0">
                <a:effectLst/>
                <a:latin typeface="Bookman Old Style" panose="02050604050505020204" pitchFamily="18" charset="0"/>
                <a:ea typeface="Bookman Old Style" panose="02050604050505020204" pitchFamily="18" charset="0"/>
                <a:cs typeface="Bookman Old Style" panose="02050604050505020204" pitchFamily="18" charset="0"/>
              </a:rPr>
              <a:t>IN</a:t>
            </a:r>
            <a:endParaRPr lang="en-IN" sz="2500" dirty="0">
              <a:effectLst/>
              <a:latin typeface="Calibri" panose="020F0502020204030204" pitchFamily="34" charset="0"/>
              <a:ea typeface="Calibri" panose="020F0502020204030204" pitchFamily="34" charset="0"/>
            </a:endParaRPr>
          </a:p>
          <a:p>
            <a:pPr algn="ctr">
              <a:lnSpc>
                <a:spcPct val="56000"/>
              </a:lnSpc>
            </a:pPr>
            <a:r>
              <a:rPr lang="en-US" sz="2500" dirty="0">
                <a:effectLst/>
                <a:latin typeface="Bookman Old Style" panose="02050604050505020204" pitchFamily="18" charset="0"/>
                <a:ea typeface="Bookman Old Style" panose="02050604050505020204" pitchFamily="18" charset="0"/>
                <a:cs typeface="Bookman Old Style" panose="02050604050505020204" pitchFamily="18" charset="0"/>
              </a:rPr>
              <a:t> </a:t>
            </a:r>
            <a:r>
              <a:rPr lang="en-US" sz="2500" b="1" kern="0" dirty="0">
                <a:effectLst/>
                <a:latin typeface="Bookman Old Style" panose="02050604050505020204" pitchFamily="18" charset="0"/>
                <a:ea typeface="Bookman Old Style" panose="02050604050505020204" pitchFamily="18" charset="0"/>
                <a:cs typeface="Bookman Old Style" panose="02050604050505020204" pitchFamily="18" charset="0"/>
              </a:rPr>
              <a:t>COMPUTER SCIENCE &amp; ENGINEERING </a:t>
            </a:r>
            <a:r>
              <a:rPr lang="en-US" sz="2500" b="1" dirty="0">
                <a:effectLst/>
                <a:latin typeface="Bookman Old Style" panose="02050604050505020204" pitchFamily="18" charset="0"/>
                <a:ea typeface="Bookman Old Style" panose="02050604050505020204" pitchFamily="18" charset="0"/>
                <a:cs typeface="Bookman Old Style" panose="02050604050505020204" pitchFamily="18" charset="0"/>
              </a:rPr>
              <a:t> </a:t>
            </a:r>
          </a:p>
          <a:p>
            <a:pPr algn="ctr">
              <a:lnSpc>
                <a:spcPct val="56000"/>
              </a:lnSpc>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56000"/>
              </a:lnSpc>
            </a:pPr>
            <a:r>
              <a:rPr lang="en-US" sz="1800" b="1" dirty="0">
                <a:effectLst/>
                <a:latin typeface="Bookman Old Style" panose="02050604050505020204" pitchFamily="18" charset="0"/>
                <a:ea typeface="Bookman Old Style" panose="02050604050505020204" pitchFamily="18" charset="0"/>
                <a:cs typeface="Bookman Old Style" panose="02050604050505020204" pitchFamily="18" charset="0"/>
              </a:rPr>
              <a:t>   </a:t>
            </a:r>
          </a:p>
          <a:p>
            <a:pPr algn="l">
              <a:lnSpc>
                <a:spcPct val="56000"/>
              </a:lnSpc>
            </a:pPr>
            <a:endParaRPr lang="en-US" b="1" dirty="0">
              <a:latin typeface="Bookman Old Style" panose="02050604050505020204" pitchFamily="18" charset="0"/>
              <a:ea typeface="Bookman Old Style" panose="02050604050505020204" pitchFamily="18" charset="0"/>
              <a:cs typeface="Bookman Old Style" panose="02050604050505020204" pitchFamily="18" charset="0"/>
            </a:endParaRPr>
          </a:p>
          <a:p>
            <a:pPr algn="ctr">
              <a:lnSpc>
                <a:spcPct val="56000"/>
              </a:lnSpc>
            </a:pPr>
            <a:r>
              <a:rPr lang="en-US" sz="5100" b="1" dirty="0">
                <a:effectLst/>
                <a:latin typeface="Bookman Old Style" panose="02050604050505020204" pitchFamily="18" charset="0"/>
                <a:ea typeface="Bookman Old Style" panose="02050604050505020204" pitchFamily="18" charset="0"/>
                <a:cs typeface="Bookman Old Style" panose="02050604050505020204" pitchFamily="18" charset="0"/>
              </a:rPr>
              <a:t>   Submitted by:</a:t>
            </a:r>
          </a:p>
          <a:p>
            <a:pPr algn="ctr">
              <a:lnSpc>
                <a:spcPct val="56000"/>
              </a:lnSpc>
            </a:pPr>
            <a:r>
              <a:rPr lang="en-IN" sz="5100" b="1" dirty="0">
                <a:latin typeface="Calibri" panose="020F0502020204030204" pitchFamily="34" charset="0"/>
                <a:ea typeface="Calibri" panose="020F0502020204030204" pitchFamily="34" charset="0"/>
              </a:rPr>
              <a:t>                                                                                                         </a:t>
            </a:r>
          </a:p>
          <a:p>
            <a:pPr algn="ctr">
              <a:lnSpc>
                <a:spcPct val="56000"/>
              </a:lnSpc>
            </a:pPr>
            <a:r>
              <a:rPr lang="en-IN" sz="5100" b="1" dirty="0">
                <a:latin typeface="Times New Roman" panose="02020603050405020304" pitchFamily="18" charset="0"/>
                <a:ea typeface="Calibri" panose="020F0502020204030204" pitchFamily="34" charset="0"/>
                <a:cs typeface="Times New Roman" panose="02020603050405020304" pitchFamily="18" charset="0"/>
              </a:rPr>
              <a:t>    CHANDNI MAITHIL                                                                                                        </a:t>
            </a:r>
            <a:endParaRPr lang="en-IN" sz="5100" b="1" dirty="0">
              <a:effectLst/>
              <a:latin typeface="Calibri" panose="020F0502020204030204" pitchFamily="34" charset="0"/>
              <a:ea typeface="Calibri" panose="020F0502020204030204" pitchFamily="34" charset="0"/>
            </a:endParaRPr>
          </a:p>
          <a:p>
            <a:pPr marL="2171700"/>
            <a:endParaRPr lang="en-US" sz="4800" b="1" dirty="0">
              <a:effectLst/>
              <a:latin typeface="Bookman Old Style" panose="02050604050505020204" pitchFamily="18" charset="0"/>
              <a:ea typeface="Bookman Old Style" panose="02050604050505020204" pitchFamily="18" charset="0"/>
              <a:cs typeface="Bookman Old Style" panose="02050604050505020204" pitchFamily="18" charset="0"/>
            </a:endParaRPr>
          </a:p>
          <a:p>
            <a:pPr marL="2171700"/>
            <a:r>
              <a:rPr lang="en-US" sz="4800" b="1" dirty="0">
                <a:effectLst/>
                <a:latin typeface="Bookman Old Style" panose="02050604050505020204" pitchFamily="18" charset="0"/>
                <a:ea typeface="Bookman Old Style" panose="02050604050505020204" pitchFamily="18" charset="0"/>
                <a:cs typeface="Bookman Old Style" panose="02050604050505020204" pitchFamily="18" charset="0"/>
              </a:rPr>
              <a:t> </a:t>
            </a:r>
          </a:p>
          <a:p>
            <a:pPr algn="l"/>
            <a:r>
              <a:rPr lang="en-US" sz="2900" b="1" dirty="0">
                <a:effectLst/>
                <a:latin typeface="Bookman Old Style" panose="02050604050505020204" pitchFamily="18" charset="0"/>
                <a:ea typeface="Bookman Old Style" panose="02050604050505020204" pitchFamily="18" charset="0"/>
                <a:cs typeface="Bookman Old Style" panose="02050604050505020204" pitchFamily="18" charset="0"/>
              </a:rPr>
              <a:t>Department of Computer Science and Engineering</a:t>
            </a:r>
            <a:endParaRPr lang="en-IN" sz="2900" dirty="0">
              <a:effectLst/>
              <a:latin typeface="Calibri" panose="020F0502020204030204" pitchFamily="34" charset="0"/>
              <a:ea typeface="Calibri" panose="020F0502020204030204" pitchFamily="34" charset="0"/>
            </a:endParaRPr>
          </a:p>
          <a:p>
            <a:pPr algn="l"/>
            <a:r>
              <a:rPr lang="en-US" sz="2900" b="1" dirty="0">
                <a:effectLst/>
                <a:latin typeface="Bookman Old Style" panose="02050604050505020204" pitchFamily="18" charset="0"/>
                <a:ea typeface="Bookman Old Style" panose="02050604050505020204" pitchFamily="18" charset="0"/>
                <a:cs typeface="Bookman Old Style" panose="02050604050505020204" pitchFamily="18" charset="0"/>
              </a:rPr>
              <a:t>Graphic Era (Deemed to be University)Dehradun, Uttarakhand 2024-25</a:t>
            </a:r>
            <a:endParaRPr lang="en-IN" sz="2900" dirty="0">
              <a:effectLst/>
              <a:latin typeface="Calibri" panose="020F0502020204030204" pitchFamily="34" charset="0"/>
              <a:ea typeface="Calibri" panose="020F0502020204030204" pitchFamily="34" charset="0"/>
            </a:endParaRPr>
          </a:p>
          <a:p>
            <a:pPr algn="l"/>
            <a:endParaRPr lang="en-IN" sz="2900" dirty="0">
              <a:effectLst/>
              <a:latin typeface="Calibri" panose="020F0502020204030204" pitchFamily="34" charset="0"/>
              <a:ea typeface="Calibri" panose="020F0502020204030204" pitchFamily="34" charset="0"/>
            </a:endParaRPr>
          </a:p>
          <a:p>
            <a:pPr algn="ctr"/>
            <a:r>
              <a:rPr lang="en-US" sz="1500" b="1" dirty="0">
                <a:effectLst/>
                <a:latin typeface="Bookman Old Style" panose="02050604050505020204" pitchFamily="18" charset="0"/>
                <a:ea typeface="Bookman Old Style" panose="02050604050505020204" pitchFamily="18" charset="0"/>
                <a:cs typeface="Bookman Old Style" panose="02050604050505020204" pitchFamily="18" charset="0"/>
              </a:rPr>
              <a:t> </a:t>
            </a:r>
            <a:endParaRPr lang="en-IN" sz="1500" dirty="0">
              <a:effectLst/>
              <a:latin typeface="Calibri" panose="020F0502020204030204" pitchFamily="34" charset="0"/>
              <a:ea typeface="Calibri" panose="020F0502020204030204" pitchFamily="34" charset="0"/>
            </a:endParaRPr>
          </a:p>
          <a:p>
            <a:pPr marL="2171700"/>
            <a:endParaRPr lang="en-US" sz="4800" b="1" dirty="0">
              <a:effectLst/>
              <a:latin typeface="Bookman Old Style" panose="02050604050505020204" pitchFamily="18" charset="0"/>
              <a:ea typeface="Bookman Old Style" panose="02050604050505020204" pitchFamily="18" charset="0"/>
              <a:cs typeface="Bookman Old Style" panose="02050604050505020204" pitchFamily="18" charset="0"/>
            </a:endParaRPr>
          </a:p>
          <a:p>
            <a:pPr marL="2171700"/>
            <a:endParaRPr lang="en-IN" sz="4800" dirty="0">
              <a:effectLst/>
              <a:latin typeface="Calibri" panose="020F0502020204030204" pitchFamily="34" charset="0"/>
              <a:ea typeface="Calibri" panose="020F0502020204030204" pitchFamily="34" charset="0"/>
            </a:endParaRPr>
          </a:p>
          <a:p>
            <a:endParaRPr lang="en-IN" sz="4800" dirty="0"/>
          </a:p>
          <a:p>
            <a:endParaRPr lang="en-IN" sz="4800" dirty="0"/>
          </a:p>
          <a:p>
            <a:endParaRPr lang="en-IN" sz="4800" dirty="0"/>
          </a:p>
          <a:p>
            <a:endParaRPr lang="en-IN" sz="4800" dirty="0"/>
          </a:p>
          <a:p>
            <a:endParaRPr lang="en-IN" sz="4800" dirty="0"/>
          </a:p>
          <a:p>
            <a:endParaRPr lang="en-IN" sz="4800" dirty="0"/>
          </a:p>
          <a:p>
            <a:endParaRPr lang="en-IN" sz="4800" dirty="0"/>
          </a:p>
          <a:p>
            <a:endParaRPr lang="en-IN" sz="4800" dirty="0"/>
          </a:p>
          <a:p>
            <a:endParaRPr lang="en-IN" sz="4800" dirty="0"/>
          </a:p>
          <a:p>
            <a:endParaRPr lang="en-IN" sz="4800" dirty="0"/>
          </a:p>
          <a:p>
            <a:endParaRPr lang="en-IN" sz="4800" dirty="0"/>
          </a:p>
          <a:p>
            <a:endParaRPr lang="en-IN" sz="4800" dirty="0"/>
          </a:p>
        </p:txBody>
      </p:sp>
    </p:spTree>
    <p:extLst>
      <p:ext uri="{BB962C8B-B14F-4D97-AF65-F5344CB8AC3E}">
        <p14:creationId xmlns:p14="http://schemas.microsoft.com/office/powerpoint/2010/main" val="179709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6E17F-5D21-E4EC-1AE5-C531B2DC5C6F}"/>
              </a:ext>
            </a:extLst>
          </p:cNvPr>
          <p:cNvSpPr>
            <a:spLocks noGrp="1"/>
          </p:cNvSpPr>
          <p:nvPr>
            <p:ph type="ctrTitle"/>
          </p:nvPr>
        </p:nvSpPr>
        <p:spPr>
          <a:xfrm>
            <a:off x="1524000" y="-117986"/>
            <a:ext cx="9144000" cy="1199534"/>
          </a:xfrm>
        </p:spPr>
        <p:txBody>
          <a:bodyPr>
            <a:normAutofit/>
          </a:bodyPr>
          <a:lstStyle/>
          <a:p>
            <a:pPr algn="ctr"/>
            <a:r>
              <a:rPr lang="en-IN" sz="3200" b="0" i="0" dirty="0">
                <a:solidFill>
                  <a:srgbClr val="000000"/>
                </a:solidFill>
                <a:effectLst/>
                <a:latin typeface="Times New Roman" panose="02020603050405020304" pitchFamily="18" charset="0"/>
              </a:rPr>
              <a:t>Conclusion and Future Work</a:t>
            </a:r>
            <a:endParaRPr lang="en-IN" sz="3200" dirty="0"/>
          </a:p>
        </p:txBody>
      </p:sp>
      <p:sp>
        <p:nvSpPr>
          <p:cNvPr id="3" name="Subtitle 2">
            <a:extLst>
              <a:ext uri="{FF2B5EF4-FFF2-40B4-BE49-F238E27FC236}">
                <a16:creationId xmlns:a16="http://schemas.microsoft.com/office/drawing/2014/main" id="{F8A2261C-E010-0280-014A-0D495BEF67BD}"/>
              </a:ext>
            </a:extLst>
          </p:cNvPr>
          <p:cNvSpPr>
            <a:spLocks noGrp="1"/>
          </p:cNvSpPr>
          <p:nvPr>
            <p:ph type="subTitle" idx="1"/>
          </p:nvPr>
        </p:nvSpPr>
        <p:spPr>
          <a:xfrm>
            <a:off x="1524000" y="1238865"/>
            <a:ext cx="9144000" cy="5211096"/>
          </a:xfrm>
        </p:spPr>
        <p:txBody>
          <a:bodyPr>
            <a:normAutofit/>
          </a:bodyPr>
          <a:lstStyle/>
          <a:p>
            <a:pPr algn="l">
              <a:lnSpc>
                <a:spcPct val="150000"/>
              </a:lnSpc>
            </a:pPr>
            <a:r>
              <a:rPr lang="en-IN" sz="1400" dirty="0">
                <a:effectLst/>
                <a:latin typeface="Times New Roman" panose="02020603050405020304" pitchFamily="18" charset="0"/>
                <a:ea typeface="Times New Roman" panose="02020603050405020304" pitchFamily="18" charset="0"/>
              </a:rPr>
              <a:t>In this project, an SVM-based model was developed to predict clothing sizes based on features like height, weight, age</a:t>
            </a:r>
            <a:r>
              <a:rPr lang="en-IN" sz="1400">
                <a:effectLst/>
                <a:latin typeface="Times New Roman" panose="02020603050405020304" pitchFamily="18" charset="0"/>
                <a:ea typeface="Times New Roman" panose="02020603050405020304" pitchFamily="18" charset="0"/>
              </a:rPr>
              <a:t>, gender. </a:t>
            </a:r>
            <a:r>
              <a:rPr lang="en-IN" sz="1400" dirty="0">
                <a:effectLst/>
                <a:latin typeface="Times New Roman" panose="02020603050405020304" pitchFamily="18" charset="0"/>
                <a:ea typeface="Times New Roman" panose="02020603050405020304" pitchFamily="18" charset="0"/>
              </a:rPr>
              <a:t>The model performed well, with reasonable accuracy and strong classification performance, especially for common clothing sizes. However, the performance could be further enhanced by addressing issues such as data imbalance and the inclusion of additional relevant features. The choice of SVM as the classifier was effective, but there is potential for better results with additional optimizations.</a:t>
            </a:r>
          </a:p>
          <a:p>
            <a:pPr algn="l">
              <a:lnSpc>
                <a:spcPct val="150000"/>
              </a:lnSpc>
            </a:pPr>
            <a:r>
              <a:rPr lang="en-IN" sz="1400" b="1" dirty="0">
                <a:effectLst/>
                <a:latin typeface="Times New Roman" panose="02020603050405020304" pitchFamily="18" charset="0"/>
                <a:ea typeface="Times New Roman" panose="02020603050405020304" pitchFamily="18" charset="0"/>
              </a:rPr>
              <a:t>Future Work:</a:t>
            </a:r>
            <a:endParaRPr lang="en-IN" sz="1400" dirty="0">
              <a:effectLst/>
              <a:latin typeface="Times New Roman" panose="02020603050405020304" pitchFamily="18" charset="0"/>
              <a:ea typeface="Times New Roman" panose="02020603050405020304" pitchFamily="18" charset="0"/>
            </a:endParaRPr>
          </a:p>
          <a:p>
            <a:pPr marL="342900" lvl="0" indent="-342900" algn="l">
              <a:lnSpc>
                <a:spcPct val="150000"/>
              </a:lnSpc>
              <a:buFont typeface="+mj-lt"/>
              <a:buAutoNum type="arabicPeriod"/>
              <a:tabLst>
                <a:tab pos="457200" algn="l"/>
              </a:tabLst>
            </a:pPr>
            <a:r>
              <a:rPr lang="en-IN" sz="1400" b="1" dirty="0">
                <a:effectLst/>
                <a:latin typeface="Times New Roman" panose="02020603050405020304" pitchFamily="18" charset="0"/>
                <a:ea typeface="Times New Roman" panose="02020603050405020304" pitchFamily="18" charset="0"/>
              </a:rPr>
              <a:t>Data Expansion</a:t>
            </a:r>
            <a:r>
              <a:rPr lang="en-IN" sz="1400" dirty="0">
                <a:effectLst/>
                <a:latin typeface="Times New Roman" panose="02020603050405020304" pitchFamily="18" charset="0"/>
                <a:ea typeface="Times New Roman" panose="02020603050405020304" pitchFamily="18" charset="0"/>
              </a:rPr>
              <a:t>: Increasing the dataset with more diverse and representative data, particularly for underrepresented clothing sizes, will help in addressing class imbalances and improving the model’s robustness.</a:t>
            </a:r>
            <a:endParaRPr lang="en-IN" sz="1400" dirty="0">
              <a:effectLst/>
              <a:latin typeface="Calibri" panose="020F0502020204030204" pitchFamily="34" charset="0"/>
              <a:ea typeface="Calibri" panose="020F0502020204030204" pitchFamily="34" charset="0"/>
            </a:endParaRPr>
          </a:p>
          <a:p>
            <a:pPr marL="342900" lvl="0" indent="-342900" algn="l">
              <a:lnSpc>
                <a:spcPct val="150000"/>
              </a:lnSpc>
              <a:buFont typeface="+mj-lt"/>
              <a:buAutoNum type="arabicPeriod"/>
              <a:tabLst>
                <a:tab pos="457200" algn="l"/>
              </a:tabLst>
            </a:pPr>
            <a:r>
              <a:rPr lang="en-IN" sz="1400" b="1" dirty="0">
                <a:effectLst/>
                <a:latin typeface="Times New Roman" panose="02020603050405020304" pitchFamily="18" charset="0"/>
                <a:ea typeface="Times New Roman" panose="02020603050405020304" pitchFamily="18" charset="0"/>
              </a:rPr>
              <a:t>Feature Engineering</a:t>
            </a:r>
            <a:r>
              <a:rPr lang="en-IN" sz="1400" dirty="0">
                <a:effectLst/>
                <a:latin typeface="Times New Roman" panose="02020603050405020304" pitchFamily="18" charset="0"/>
                <a:ea typeface="Times New Roman" panose="02020603050405020304" pitchFamily="18" charset="0"/>
              </a:rPr>
              <a:t>: Including additional features, such as chest size, waist measurements, and even user-specific data like shopping preferences, could improve the model's predictive power.</a:t>
            </a:r>
            <a:endParaRPr lang="en-IN" sz="1400" dirty="0">
              <a:effectLst/>
              <a:latin typeface="Calibri" panose="020F0502020204030204" pitchFamily="34" charset="0"/>
              <a:ea typeface="Calibri" panose="020F0502020204030204" pitchFamily="34" charset="0"/>
            </a:endParaRPr>
          </a:p>
          <a:p>
            <a:pPr marL="342900" lvl="0" indent="-342900" algn="l">
              <a:lnSpc>
                <a:spcPct val="150000"/>
              </a:lnSpc>
              <a:buFont typeface="+mj-lt"/>
              <a:buAutoNum type="arabicPeriod"/>
              <a:tabLst>
                <a:tab pos="457200" algn="l"/>
              </a:tabLst>
            </a:pPr>
            <a:r>
              <a:rPr lang="en-IN" sz="1400" b="1" dirty="0">
                <a:effectLst/>
                <a:latin typeface="Times New Roman" panose="02020603050405020304" pitchFamily="18" charset="0"/>
                <a:ea typeface="Times New Roman" panose="02020603050405020304" pitchFamily="18" charset="0"/>
              </a:rPr>
              <a:t>Hyperparameter Tuning</a:t>
            </a:r>
            <a:r>
              <a:rPr lang="en-IN" sz="1400" dirty="0">
                <a:effectLst/>
                <a:latin typeface="Times New Roman" panose="02020603050405020304" pitchFamily="18" charset="0"/>
                <a:ea typeface="Times New Roman" panose="02020603050405020304" pitchFamily="18" charset="0"/>
              </a:rPr>
              <a:t>: Fine-tuning the SVM hyperparameters (such as C, gamma, and kernel type) through techniques like grid search or random search would optimize model performance.</a:t>
            </a:r>
            <a:endParaRPr lang="en-IN" sz="1400" dirty="0">
              <a:effectLst/>
              <a:latin typeface="Calibri" panose="020F0502020204030204" pitchFamily="34" charset="0"/>
              <a:ea typeface="Calibri" panose="020F0502020204030204" pitchFamily="34" charset="0"/>
            </a:endParaRPr>
          </a:p>
          <a:p>
            <a:pPr marL="342900" lvl="0" indent="-342900" algn="l">
              <a:lnSpc>
                <a:spcPct val="150000"/>
              </a:lnSpc>
              <a:buFont typeface="+mj-lt"/>
              <a:buAutoNum type="arabicPeriod"/>
              <a:tabLst>
                <a:tab pos="457200" algn="l"/>
              </a:tabLst>
            </a:pPr>
            <a:r>
              <a:rPr lang="en-IN" sz="1400" b="1" dirty="0">
                <a:effectLst/>
                <a:latin typeface="Times New Roman" panose="02020603050405020304" pitchFamily="18" charset="0"/>
                <a:ea typeface="Times New Roman" panose="02020603050405020304" pitchFamily="18" charset="0"/>
              </a:rPr>
              <a:t>Cross-validation</a:t>
            </a:r>
            <a:r>
              <a:rPr lang="en-IN" sz="1400" dirty="0">
                <a:effectLst/>
                <a:latin typeface="Times New Roman" panose="02020603050405020304" pitchFamily="18" charset="0"/>
                <a:ea typeface="Times New Roman" panose="02020603050405020304" pitchFamily="18" charset="0"/>
              </a:rPr>
              <a:t>: Implementing k-fold cross-validation to obtain a more accurate estimate of model performance and avoid overfitting.</a:t>
            </a:r>
            <a:endParaRPr lang="en-IN" sz="1400" dirty="0">
              <a:effectLst/>
              <a:latin typeface="Calibri" panose="020F0502020204030204" pitchFamily="34" charset="0"/>
              <a:ea typeface="Calibri" panose="020F0502020204030204" pitchFamily="34" charset="0"/>
            </a:endParaRPr>
          </a:p>
          <a:p>
            <a:pPr algn="l">
              <a:lnSpc>
                <a:spcPct val="150000"/>
              </a:lnSpc>
            </a:pPr>
            <a:endParaRPr lang="en-IN" sz="12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016864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EA3D4-20A0-42B7-2F93-69CA2F4A7486}"/>
              </a:ext>
            </a:extLst>
          </p:cNvPr>
          <p:cNvSpPr>
            <a:spLocks noGrp="1"/>
          </p:cNvSpPr>
          <p:nvPr>
            <p:ph type="title"/>
          </p:nvPr>
        </p:nvSpPr>
        <p:spPr/>
        <p:txBody>
          <a:bodyPr>
            <a:normAutofit/>
          </a:bodyPr>
          <a:lstStyle/>
          <a:p>
            <a:pPr algn="ctr"/>
            <a:r>
              <a:rPr lang="en-IN" sz="32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F7B35BF6-33BA-D14D-A639-699FD39A9427}"/>
              </a:ext>
            </a:extLst>
          </p:cNvPr>
          <p:cNvSpPr>
            <a:spLocks noGrp="1"/>
          </p:cNvSpPr>
          <p:nvPr>
            <p:ph idx="1"/>
          </p:nvPr>
        </p:nvSpPr>
        <p:spPr>
          <a:xfrm>
            <a:off x="838200" y="1433945"/>
            <a:ext cx="10515600" cy="5058930"/>
          </a:xfrm>
        </p:spPr>
        <p:txBody>
          <a:bodyPr>
            <a:normAutofit fontScale="85000" lnSpcReduction="20000"/>
          </a:bodyPr>
          <a:lstStyle/>
          <a:p>
            <a:pPr marL="0" indent="0">
              <a:lnSpc>
                <a:spcPct val="160000"/>
              </a:lnSpc>
              <a:buNone/>
            </a:pPr>
            <a:r>
              <a:rPr lang="en-IN" sz="2300" dirty="0">
                <a:effectLst/>
                <a:latin typeface="Times New Roman" panose="02020603050405020304" pitchFamily="18" charset="0"/>
                <a:ea typeface="Times New Roman" panose="02020603050405020304" pitchFamily="18" charset="0"/>
                <a:cs typeface="Times New Roman" panose="02020603050405020304" pitchFamily="18" charset="0"/>
              </a:rPr>
              <a:t>The Kid Fit application leverages machine learning techniques to provide an automated and accurate clothing size recommendation system for children. As children grow rapidly, purchasing the right size of clothing becomes a challenge, often resulting in incorrect fits and returns. This system aims to simplify the process for both parents and retailers by predicting the most appropriate clothing size based on various child-specific features like height, weight, age, gender, clothing type, and brand preference. The Kid Fit system addresses an important need in the children's clothing market by providing an easy, accurate way to determine the correct size of clothing for children, based on a combination of physical characteristics and personal preferences. This reduces the uncertainty and frustration parents experience when purchasing clothing for their children, especially when shopping online. It also helps retailers minimize the number of returns, ensuring a more efficient and cost-effective business model.</a:t>
            </a:r>
            <a:endParaRPr lang="en-IN" sz="23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1856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3A5CF-2218-E4AE-101C-C6C70F9A3B79}"/>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6D3470BF-581B-C8E0-C760-351C2617E360}"/>
              </a:ext>
            </a:extLst>
          </p:cNvPr>
          <p:cNvSpPr>
            <a:spLocks noGrp="1"/>
          </p:cNvSpPr>
          <p:nvPr>
            <p:ph idx="1"/>
          </p:nvPr>
        </p:nvSpPr>
        <p:spPr>
          <a:xfrm>
            <a:off x="838200" y="1560154"/>
            <a:ext cx="10515600" cy="4351338"/>
          </a:xfrm>
        </p:spPr>
        <p:txBody>
          <a:bodyPr>
            <a:normAutofit/>
          </a:bodyPr>
          <a:lstStyle/>
          <a:p>
            <a:pPr marL="0" indent="0">
              <a:lnSpc>
                <a:spcPct val="150000"/>
              </a:lnSpc>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Parents often find it challenging to select the right clothing sizes and styles for their children due to varying sizing standards and growth rates, compounded by the need to choose gender-appropriate clothing.</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95802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0EFCD-9349-036F-3F6D-69FF56D69CE4}"/>
              </a:ext>
            </a:extLst>
          </p:cNvPr>
          <p:cNvSpPr>
            <a:spLocks noGrp="1"/>
          </p:cNvSpPr>
          <p:nvPr>
            <p:ph type="title"/>
          </p:nvPr>
        </p:nvSpPr>
        <p:spPr/>
        <p:txBody>
          <a:bodyPr>
            <a:normAutofit/>
          </a:bodyPr>
          <a:lstStyle/>
          <a:p>
            <a:pPr algn="ctr"/>
            <a:r>
              <a:rPr lang="en-IN" sz="3200" b="1"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FB3B02E9-4A06-7D12-FE0B-A2329A163371}"/>
              </a:ext>
            </a:extLst>
          </p:cNvPr>
          <p:cNvSpPr>
            <a:spLocks noGrp="1"/>
          </p:cNvSpPr>
          <p:nvPr>
            <p:ph sz="half" idx="1"/>
          </p:nvPr>
        </p:nvSpPr>
        <p:spPr>
          <a:xfrm>
            <a:off x="838200" y="1825625"/>
            <a:ext cx="6909619" cy="4801316"/>
          </a:xfrm>
        </p:spPr>
        <p:txBody>
          <a:bodyPr>
            <a:normAutofit/>
          </a:bodyPr>
          <a:lstStyle/>
          <a:p>
            <a:pPr marL="0" indent="0">
              <a:lnSpc>
                <a:spcPct val="200000"/>
              </a:lnSpc>
              <a:buNone/>
            </a:pPr>
            <a:r>
              <a:rPr lang="en-IN" sz="1800" b="1" dirty="0">
                <a:effectLst/>
                <a:latin typeface="Times New Roman" panose="02020603050405020304" pitchFamily="18" charset="0"/>
                <a:ea typeface="Times New Roman" panose="02020603050405020304" pitchFamily="18" charset="0"/>
              </a:rPr>
              <a:t>1.Data Overview</a:t>
            </a:r>
            <a:endParaRPr lang="en-IN" sz="1800" dirty="0">
              <a:effectLst/>
              <a:latin typeface="Calibri" panose="020F0502020204030204" pitchFamily="34" charset="0"/>
              <a:ea typeface="Calibri" panose="020F0502020204030204" pitchFamily="34" charset="0"/>
            </a:endParaRPr>
          </a:p>
          <a:p>
            <a:pPr>
              <a:lnSpc>
                <a:spcPct val="150000"/>
              </a:lnSpc>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The first step in the project is to load and inspect the dataset. This allows you to understand the structure of the data and identify any potential issues (such as missing values).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SzPts val="1000"/>
              <a:buFont typeface="Symbol" panose="05050102010706020507" pitchFamily="18" charset="2"/>
              <a:buChar char=""/>
              <a:tabLst>
                <a:tab pos="45720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 screenshot of the first few rows of the dataset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data.head</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showing columns like </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height</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weight</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age</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gender</a:t>
            </a:r>
            <a:r>
              <a:rPr lang="en-IN" sz="1400" b="1" dirty="0">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and </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size</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SzPts val="1000"/>
              <a:buFont typeface="Symbol" panose="05050102010706020507" pitchFamily="18" charset="2"/>
              <a:buChar char=""/>
              <a:tabLst>
                <a:tab pos="45720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This image gives an overview of the features that will be used to train the model.</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8" name="Content Placeholder 7">
            <a:extLst>
              <a:ext uri="{FF2B5EF4-FFF2-40B4-BE49-F238E27FC236}">
                <a16:creationId xmlns:a16="http://schemas.microsoft.com/office/drawing/2014/main" id="{89EBEABE-1C01-7C10-4B4A-09EC54F5190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84212" y="1506682"/>
            <a:ext cx="3734321" cy="4655127"/>
          </a:xfrm>
        </p:spPr>
      </p:pic>
    </p:spTree>
    <p:extLst>
      <p:ext uri="{BB962C8B-B14F-4D97-AF65-F5344CB8AC3E}">
        <p14:creationId xmlns:p14="http://schemas.microsoft.com/office/powerpoint/2010/main" val="1934228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D5001-5245-6F84-618B-75F8866DE5E8}"/>
              </a:ext>
            </a:extLst>
          </p:cNvPr>
          <p:cNvSpPr>
            <a:spLocks noGrp="1"/>
          </p:cNvSpPr>
          <p:nvPr>
            <p:ph type="title"/>
          </p:nvPr>
        </p:nvSpPr>
        <p:spPr>
          <a:xfrm>
            <a:off x="633845" y="365126"/>
            <a:ext cx="10719955" cy="598436"/>
          </a:xfrm>
        </p:spPr>
        <p:txBody>
          <a:bodyPr/>
          <a:lstStyle/>
          <a:p>
            <a:r>
              <a:rPr lang="en-IN" sz="1800" b="1" kern="0" dirty="0">
                <a:effectLst/>
                <a:latin typeface="Times New Roman" panose="02020603050405020304" pitchFamily="18" charset="0"/>
                <a:ea typeface="Times New Roman" panose="02020603050405020304" pitchFamily="18" charset="0"/>
              </a:rPr>
              <a:t>2.Data Preprocessing</a:t>
            </a:r>
            <a:endParaRPr lang="en-IN" dirty="0"/>
          </a:p>
        </p:txBody>
      </p:sp>
      <p:sp>
        <p:nvSpPr>
          <p:cNvPr id="3" name="Content Placeholder 2">
            <a:extLst>
              <a:ext uri="{FF2B5EF4-FFF2-40B4-BE49-F238E27FC236}">
                <a16:creationId xmlns:a16="http://schemas.microsoft.com/office/drawing/2014/main" id="{EB878881-ABA4-F167-373F-1AEC4F612C80}"/>
              </a:ext>
            </a:extLst>
          </p:cNvPr>
          <p:cNvSpPr>
            <a:spLocks noGrp="1"/>
          </p:cNvSpPr>
          <p:nvPr>
            <p:ph sz="half" idx="1"/>
          </p:nvPr>
        </p:nvSpPr>
        <p:spPr>
          <a:xfrm>
            <a:off x="633845" y="800100"/>
            <a:ext cx="5585027" cy="6057900"/>
          </a:xfrm>
        </p:spPr>
        <p:txBody>
          <a:bodyPr>
            <a:normAutofit fontScale="92500"/>
          </a:bodyPr>
          <a:lstStyle/>
          <a:p>
            <a:pPr marL="0" indent="0">
              <a:lnSpc>
                <a:spcPct val="150000"/>
              </a:lnSpc>
              <a:buNone/>
            </a:pPr>
            <a:r>
              <a:rPr lang="en-IN" sz="1200" b="1" dirty="0">
                <a:latin typeface="Times New Roman" panose="02020603050405020304" pitchFamily="18" charset="0"/>
                <a:ea typeface="Times New Roman" panose="02020603050405020304" pitchFamily="18" charset="0"/>
              </a:rPr>
              <a:t>  </a:t>
            </a:r>
            <a:r>
              <a:rPr lang="en-IN" sz="1300" dirty="0">
                <a:effectLst/>
                <a:latin typeface="Times New Roman" panose="02020603050405020304" pitchFamily="18" charset="0"/>
                <a:ea typeface="Times New Roman" panose="02020603050405020304" pitchFamily="18" charset="0"/>
              </a:rPr>
              <a:t>A flowchart or diagram that explains the following steps:</a:t>
            </a:r>
            <a:endParaRPr lang="en-IN" sz="1300" dirty="0">
              <a:latin typeface="Calibri" panose="020F0502020204030204" pitchFamily="34" charset="0"/>
              <a:ea typeface="Calibri" panose="020F0502020204030204" pitchFamily="34" charset="0"/>
            </a:endParaRPr>
          </a:p>
          <a:p>
            <a:pPr marL="0" indent="0">
              <a:lnSpc>
                <a:spcPct val="150000"/>
              </a:lnSpc>
              <a:buNone/>
            </a:pPr>
            <a:r>
              <a:rPr lang="en-IN" sz="1300" b="1" dirty="0">
                <a:effectLst/>
                <a:latin typeface="Times New Roman" panose="02020603050405020304" pitchFamily="18" charset="0"/>
                <a:ea typeface="Times New Roman" panose="02020603050405020304" pitchFamily="18" charset="0"/>
                <a:cs typeface="Times New Roman" panose="02020603050405020304" pitchFamily="18" charset="0"/>
              </a:rPr>
              <a:t>Filling missing values</a:t>
            </a:r>
            <a:r>
              <a:rPr lang="en-IN" sz="1300" dirty="0">
                <a:effectLst/>
                <a:latin typeface="Times New Roman" panose="02020603050405020304" pitchFamily="18" charset="0"/>
                <a:ea typeface="Times New Roman" panose="02020603050405020304" pitchFamily="18" charset="0"/>
                <a:cs typeface="Times New Roman" panose="02020603050405020304" pitchFamily="18" charset="0"/>
              </a:rPr>
              <a:t>: Numerical values are filled with the median, and categorical values are filled with the mode.</a:t>
            </a:r>
            <a:endParaRPr lang="en-IN" sz="13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r>
              <a:rPr lang="en-IN" sz="1300" b="1" dirty="0">
                <a:effectLst/>
                <a:latin typeface="Times New Roman" panose="02020603050405020304" pitchFamily="18" charset="0"/>
                <a:ea typeface="Times New Roman" panose="02020603050405020304" pitchFamily="18" charset="0"/>
                <a:cs typeface="Times New Roman" panose="02020603050405020304" pitchFamily="18" charset="0"/>
              </a:rPr>
              <a:t>Standardization</a:t>
            </a:r>
            <a:r>
              <a:rPr lang="en-IN" sz="1300" dirty="0">
                <a:effectLst/>
                <a:latin typeface="Times New Roman" panose="02020603050405020304" pitchFamily="18" charset="0"/>
                <a:ea typeface="Times New Roman" panose="02020603050405020304" pitchFamily="18" charset="0"/>
                <a:cs typeface="Times New Roman" panose="02020603050405020304" pitchFamily="18" charset="0"/>
              </a:rPr>
              <a:t>: Numeric columns like height, weight, and age are scaled using </a:t>
            </a:r>
            <a:r>
              <a:rPr lang="en-IN" sz="1300" dirty="0" err="1">
                <a:effectLst/>
                <a:latin typeface="Times New Roman" panose="02020603050405020304" pitchFamily="18" charset="0"/>
                <a:ea typeface="Times New Roman" panose="02020603050405020304" pitchFamily="18" charset="0"/>
                <a:cs typeface="Times New Roman" panose="02020603050405020304" pitchFamily="18" charset="0"/>
              </a:rPr>
              <a:t>StandardScaler</a:t>
            </a:r>
            <a:r>
              <a:rPr lang="en-IN" sz="13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3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r>
              <a:rPr lang="en-IN" sz="1300" b="1" kern="0" dirty="0">
                <a:effectLst/>
                <a:latin typeface="Times New Roman" panose="02020603050405020304" pitchFamily="18" charset="0"/>
                <a:ea typeface="Times New Roman" panose="02020603050405020304" pitchFamily="18" charset="0"/>
              </a:rPr>
              <a:t>One-Hot Encoding</a:t>
            </a:r>
            <a:r>
              <a:rPr lang="en-IN" sz="1300" kern="0" dirty="0">
                <a:effectLst/>
                <a:latin typeface="Times New Roman" panose="02020603050405020304" pitchFamily="18" charset="0"/>
                <a:ea typeface="Times New Roman" panose="02020603050405020304" pitchFamily="18" charset="0"/>
              </a:rPr>
              <a:t>: Categorical columns like gender are encoded using </a:t>
            </a:r>
            <a:r>
              <a:rPr lang="en-IN" sz="1300" kern="0" dirty="0" err="1">
                <a:effectLst/>
                <a:latin typeface="Times New Roman" panose="02020603050405020304" pitchFamily="18" charset="0"/>
                <a:ea typeface="Times New Roman" panose="02020603050405020304" pitchFamily="18" charset="0"/>
              </a:rPr>
              <a:t>OneHotEncoder</a:t>
            </a:r>
            <a:r>
              <a:rPr lang="en-IN" sz="1300" kern="0" dirty="0">
                <a:effectLst/>
                <a:latin typeface="Times New Roman" panose="02020603050405020304" pitchFamily="18" charset="0"/>
                <a:ea typeface="Times New Roman" panose="02020603050405020304" pitchFamily="18" charset="0"/>
              </a:rPr>
              <a:t>.</a:t>
            </a:r>
          </a:p>
          <a:p>
            <a:pPr marL="0" indent="0">
              <a:lnSpc>
                <a:spcPct val="150000"/>
              </a:lnSpc>
              <a:buNone/>
            </a:pPr>
            <a:r>
              <a:rPr lang="en-IN" sz="1800" b="1" kern="0" dirty="0">
                <a:effectLst/>
                <a:latin typeface="Times New Roman" panose="02020603050405020304" pitchFamily="18" charset="0"/>
                <a:ea typeface="Times New Roman" panose="02020603050405020304" pitchFamily="18" charset="0"/>
              </a:rPr>
              <a:t>3.SVM Model Training</a:t>
            </a:r>
          </a:p>
          <a:p>
            <a:pPr marL="0" indent="0">
              <a:lnSpc>
                <a:spcPct val="160000"/>
              </a:lnSpc>
              <a:buNone/>
            </a:pPr>
            <a:r>
              <a:rPr lang="en-IN" sz="1300" b="1" dirty="0">
                <a:effectLst/>
                <a:latin typeface="Times New Roman" panose="02020603050405020304" pitchFamily="18" charset="0"/>
                <a:ea typeface="Times New Roman" panose="02020603050405020304" pitchFamily="18" charset="0"/>
              </a:rPr>
              <a:t>SVM Model Diagram</a:t>
            </a:r>
            <a:endParaRPr lang="en-IN" sz="1300" dirty="0">
              <a:effectLst/>
              <a:latin typeface="Calibri" panose="020F0502020204030204" pitchFamily="34" charset="0"/>
              <a:ea typeface="Calibri" panose="020F0502020204030204" pitchFamily="34" charset="0"/>
            </a:endParaRPr>
          </a:p>
          <a:p>
            <a:pPr marL="0" lvl="0" indent="0">
              <a:lnSpc>
                <a:spcPct val="160000"/>
              </a:lnSpc>
              <a:buSzPts val="1000"/>
              <a:buNone/>
              <a:tabLst>
                <a:tab pos="457200" algn="l"/>
              </a:tabLst>
            </a:pPr>
            <a:r>
              <a:rPr lang="en-IN" sz="1300" dirty="0">
                <a:effectLst/>
                <a:latin typeface="Times New Roman" panose="02020603050405020304" pitchFamily="18" charset="0"/>
                <a:ea typeface="Times New Roman" panose="02020603050405020304" pitchFamily="18" charset="0"/>
              </a:rPr>
              <a:t>A diagram showing how the </a:t>
            </a:r>
            <a:r>
              <a:rPr lang="en-IN" sz="1300" b="1" dirty="0">
                <a:effectLst/>
                <a:latin typeface="Times New Roman" panose="02020603050405020304" pitchFamily="18" charset="0"/>
                <a:ea typeface="Times New Roman" panose="02020603050405020304" pitchFamily="18" charset="0"/>
              </a:rPr>
              <a:t>SVM classifier</a:t>
            </a:r>
            <a:r>
              <a:rPr lang="en-IN" sz="1300" dirty="0">
                <a:effectLst/>
                <a:latin typeface="Times New Roman" panose="02020603050405020304" pitchFamily="18" charset="0"/>
                <a:ea typeface="Times New Roman" panose="02020603050405020304" pitchFamily="18" charset="0"/>
              </a:rPr>
              <a:t> works. It should include:</a:t>
            </a:r>
            <a:endParaRPr lang="en-IN" sz="1300" dirty="0">
              <a:latin typeface="Calibri" panose="020F0502020204030204" pitchFamily="34" charset="0"/>
              <a:ea typeface="Calibri" panose="020F0502020204030204" pitchFamily="34" charset="0"/>
            </a:endParaRPr>
          </a:p>
          <a:p>
            <a:pPr marL="342900" lvl="0" indent="-342900">
              <a:lnSpc>
                <a:spcPct val="160000"/>
              </a:lnSpc>
              <a:buSzPts val="1000"/>
              <a:buFont typeface="Symbol" panose="05050102010706020507" pitchFamily="18" charset="2"/>
              <a:buChar char=""/>
              <a:tabLst>
                <a:tab pos="457200" algn="l"/>
              </a:tabLst>
            </a:pPr>
            <a:r>
              <a:rPr lang="en-IN" sz="1300" b="1" dirty="0">
                <a:effectLst/>
                <a:latin typeface="Times New Roman" panose="02020603050405020304" pitchFamily="18" charset="0"/>
                <a:ea typeface="Times New Roman" panose="02020603050405020304" pitchFamily="18" charset="0"/>
                <a:cs typeface="Times New Roman" panose="02020603050405020304" pitchFamily="18" charset="0"/>
              </a:rPr>
              <a:t>Data Points</a:t>
            </a:r>
            <a:r>
              <a:rPr lang="en-IN" sz="1300" dirty="0">
                <a:effectLst/>
                <a:latin typeface="Times New Roman" panose="02020603050405020304" pitchFamily="18" charset="0"/>
                <a:ea typeface="Times New Roman" panose="02020603050405020304" pitchFamily="18" charset="0"/>
                <a:cs typeface="Times New Roman" panose="02020603050405020304" pitchFamily="18" charset="0"/>
              </a:rPr>
              <a:t>: Examples with different </a:t>
            </a:r>
            <a:r>
              <a:rPr lang="en-IN" sz="1300" dirty="0" err="1">
                <a:effectLst/>
                <a:latin typeface="Times New Roman" panose="02020603050405020304" pitchFamily="18" charset="0"/>
                <a:ea typeface="Times New Roman" panose="02020603050405020304" pitchFamily="18" charset="0"/>
                <a:cs typeface="Times New Roman" panose="02020603050405020304" pitchFamily="18" charset="0"/>
              </a:rPr>
              <a:t>colors</a:t>
            </a:r>
            <a:r>
              <a:rPr lang="en-IN" sz="1300" dirty="0">
                <a:effectLst/>
                <a:latin typeface="Times New Roman" panose="02020603050405020304" pitchFamily="18" charset="0"/>
                <a:ea typeface="Times New Roman" panose="02020603050405020304" pitchFamily="18" charset="0"/>
                <a:cs typeface="Times New Roman" panose="02020603050405020304" pitchFamily="18" charset="0"/>
              </a:rPr>
              <a:t> representing classes (sizes).</a:t>
            </a:r>
          </a:p>
          <a:p>
            <a:pPr marL="342900" lvl="0" indent="-342900">
              <a:lnSpc>
                <a:spcPct val="160000"/>
              </a:lnSpc>
              <a:buSzPts val="1000"/>
              <a:buFont typeface="Symbol" panose="05050102010706020507" pitchFamily="18" charset="2"/>
              <a:buChar char=""/>
              <a:tabLst>
                <a:tab pos="457200" algn="l"/>
              </a:tabLst>
            </a:pPr>
            <a:r>
              <a:rPr lang="en-IN" sz="1300" b="1" dirty="0">
                <a:effectLst/>
                <a:latin typeface="Times New Roman" panose="02020603050405020304" pitchFamily="18" charset="0"/>
                <a:ea typeface="Times New Roman" panose="02020603050405020304" pitchFamily="18" charset="0"/>
                <a:cs typeface="Times New Roman" panose="02020603050405020304" pitchFamily="18" charset="0"/>
              </a:rPr>
              <a:t>Hyperplane</a:t>
            </a:r>
            <a:r>
              <a:rPr lang="en-IN" sz="1300" dirty="0">
                <a:effectLst/>
                <a:latin typeface="Times New Roman" panose="02020603050405020304" pitchFamily="18" charset="0"/>
                <a:ea typeface="Times New Roman" panose="02020603050405020304" pitchFamily="18" charset="0"/>
                <a:cs typeface="Times New Roman" panose="02020603050405020304" pitchFamily="18" charset="0"/>
              </a:rPr>
              <a:t>: A boundary that separates different classes.</a:t>
            </a:r>
          </a:p>
          <a:p>
            <a:pPr marL="342900" lvl="0" indent="-342900">
              <a:lnSpc>
                <a:spcPct val="160000"/>
              </a:lnSpc>
              <a:buSzPts val="1000"/>
              <a:buFont typeface="Symbol" panose="05050102010706020507" pitchFamily="18" charset="2"/>
              <a:buChar char=""/>
              <a:tabLst>
                <a:tab pos="457200" algn="l"/>
              </a:tabLst>
            </a:pPr>
            <a:r>
              <a:rPr lang="en-IN" sz="1300" b="1" dirty="0">
                <a:effectLst/>
                <a:latin typeface="Times New Roman" panose="02020603050405020304" pitchFamily="18" charset="0"/>
                <a:ea typeface="Times New Roman" panose="02020603050405020304" pitchFamily="18" charset="0"/>
                <a:cs typeface="Times New Roman" panose="02020603050405020304" pitchFamily="18" charset="0"/>
              </a:rPr>
              <a:t>Support Vectors</a:t>
            </a:r>
            <a:r>
              <a:rPr lang="en-IN" sz="1300" dirty="0">
                <a:effectLst/>
                <a:latin typeface="Times New Roman" panose="02020603050405020304" pitchFamily="18" charset="0"/>
                <a:ea typeface="Times New Roman" panose="02020603050405020304" pitchFamily="18" charset="0"/>
                <a:cs typeface="Times New Roman" panose="02020603050405020304" pitchFamily="18" charset="0"/>
              </a:rPr>
              <a:t>: Points closest to the hyperplane, which influence the decision boundary.</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60000"/>
              </a:lnSpc>
              <a:buNone/>
            </a:pPr>
            <a:r>
              <a:rPr lang="en-IN" sz="1300" dirty="0">
                <a:effectLst/>
                <a:latin typeface="Times New Roman" panose="02020603050405020304" pitchFamily="18" charset="0"/>
                <a:ea typeface="Times New Roman" panose="02020603050405020304" pitchFamily="18" charset="0"/>
              </a:rPr>
              <a:t>The </a:t>
            </a:r>
            <a:r>
              <a:rPr lang="en-IN" sz="1300" b="1" dirty="0">
                <a:effectLst/>
                <a:latin typeface="Times New Roman" panose="02020603050405020304" pitchFamily="18" charset="0"/>
                <a:ea typeface="Times New Roman" panose="02020603050405020304" pitchFamily="18" charset="0"/>
              </a:rPr>
              <a:t>RBF kernel</a:t>
            </a:r>
            <a:r>
              <a:rPr lang="en-IN" sz="1300" dirty="0">
                <a:effectLst/>
                <a:latin typeface="Times New Roman" panose="02020603050405020304" pitchFamily="18" charset="0"/>
                <a:ea typeface="Times New Roman" panose="02020603050405020304" pitchFamily="18" charset="0"/>
              </a:rPr>
              <a:t> is used, allowing the classifier to handle non-linear decision boundaries.</a:t>
            </a:r>
            <a:endParaRPr lang="en-IN" sz="1300" dirty="0">
              <a:effectLst/>
              <a:latin typeface="Calibri" panose="020F0502020204030204" pitchFamily="34" charset="0"/>
              <a:ea typeface="Calibri" panose="020F0502020204030204" pitchFamily="34" charset="0"/>
            </a:endParaRPr>
          </a:p>
          <a:p>
            <a:pPr marL="0" indent="0">
              <a:lnSpc>
                <a:spcPct val="150000"/>
              </a:lnSpc>
              <a:buNone/>
            </a:pPr>
            <a:endParaRPr lang="en-IN" dirty="0"/>
          </a:p>
        </p:txBody>
      </p:sp>
      <p:pic>
        <p:nvPicPr>
          <p:cNvPr id="5" name="Content Placeholder 4" descr="ML Model Deployment: 7 Steps &amp; Requirements">
            <a:extLst>
              <a:ext uri="{FF2B5EF4-FFF2-40B4-BE49-F238E27FC236}">
                <a16:creationId xmlns:a16="http://schemas.microsoft.com/office/drawing/2014/main" id="{8B52269A-C147-AD19-740B-967FD14585F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530942"/>
            <a:ext cx="5181600" cy="2438400"/>
          </a:xfrm>
          <a:prstGeom prst="rect">
            <a:avLst/>
          </a:prstGeom>
          <a:noFill/>
          <a:ln>
            <a:noFill/>
          </a:ln>
        </p:spPr>
      </p:pic>
      <p:pic>
        <p:nvPicPr>
          <p:cNvPr id="8" name="Picture 7" descr="Support Vector Machine(with Numerical Example) | by Balaji C | Medium">
            <a:extLst>
              <a:ext uri="{FF2B5EF4-FFF2-40B4-BE49-F238E27FC236}">
                <a16:creationId xmlns:a16="http://schemas.microsoft.com/office/drawing/2014/main" id="{DF182819-861C-0C35-041F-36017D21973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18872" y="3299459"/>
            <a:ext cx="5088255" cy="3193415"/>
          </a:xfrm>
          <a:prstGeom prst="rect">
            <a:avLst/>
          </a:prstGeom>
          <a:noFill/>
          <a:ln>
            <a:noFill/>
          </a:ln>
        </p:spPr>
      </p:pic>
    </p:spTree>
    <p:extLst>
      <p:ext uri="{BB962C8B-B14F-4D97-AF65-F5344CB8AC3E}">
        <p14:creationId xmlns:p14="http://schemas.microsoft.com/office/powerpoint/2010/main" val="4149621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9AD7C-5A29-BF9B-8324-DAF4FBE9F30E}"/>
              </a:ext>
            </a:extLst>
          </p:cNvPr>
          <p:cNvSpPr>
            <a:spLocks noGrp="1"/>
          </p:cNvSpPr>
          <p:nvPr>
            <p:ph type="title"/>
          </p:nvPr>
        </p:nvSpPr>
        <p:spPr>
          <a:xfrm>
            <a:off x="571499" y="196542"/>
            <a:ext cx="10595179" cy="1238866"/>
          </a:xfrm>
        </p:spPr>
        <p:txBody>
          <a:bodyPr/>
          <a:lstStyle/>
          <a:p>
            <a:r>
              <a:rPr lang="en-IN" sz="1800" b="1" kern="0" dirty="0">
                <a:effectLst/>
                <a:latin typeface="Times New Roman" panose="02020603050405020304" pitchFamily="18" charset="0"/>
                <a:ea typeface="Times New Roman" panose="02020603050405020304" pitchFamily="18" charset="0"/>
              </a:rPr>
              <a:t>4. Model Evaluation</a:t>
            </a:r>
            <a:endParaRPr lang="en-IN" dirty="0"/>
          </a:p>
        </p:txBody>
      </p:sp>
      <p:sp>
        <p:nvSpPr>
          <p:cNvPr id="3" name="Content Placeholder 2">
            <a:extLst>
              <a:ext uri="{FF2B5EF4-FFF2-40B4-BE49-F238E27FC236}">
                <a16:creationId xmlns:a16="http://schemas.microsoft.com/office/drawing/2014/main" id="{B2149E68-5788-14C9-6891-F0FB78AC9D45}"/>
              </a:ext>
            </a:extLst>
          </p:cNvPr>
          <p:cNvSpPr>
            <a:spLocks noGrp="1"/>
          </p:cNvSpPr>
          <p:nvPr>
            <p:ph sz="half" idx="1"/>
          </p:nvPr>
        </p:nvSpPr>
        <p:spPr>
          <a:xfrm>
            <a:off x="571499" y="716973"/>
            <a:ext cx="5631873" cy="6587836"/>
          </a:xfrm>
        </p:spPr>
        <p:txBody>
          <a:bodyPr>
            <a:normAutofit/>
          </a:bodyPr>
          <a:lstStyle/>
          <a:p>
            <a:pPr marL="0" indent="0">
              <a:lnSpc>
                <a:spcPct val="150000"/>
              </a:lnSpc>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After training the model, we evaluate its performance on a test set. This involves generating a </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classification report</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that includes key metrics like </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accuracy</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precision</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recall</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F1-score</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Model Evaluation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SzPts val="1000"/>
              <a:buFont typeface="Symbol" panose="05050102010706020507" pitchFamily="18" charset="2"/>
              <a:buChar char=""/>
              <a:tabLst>
                <a:tab pos="457200" algn="l"/>
              </a:tabLs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Confusion Matrix</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 heatmap showing the confusion matrix to visualize model performance.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SzPts val="1000"/>
              <a:buFont typeface="Symbol" panose="05050102010706020507" pitchFamily="18" charset="2"/>
              <a:buChar char=""/>
              <a:tabLst>
                <a:tab pos="457200" algn="l"/>
              </a:tabLs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Classification Report</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 table showing Precision, Recall, and F1-Score for each class (size).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buSzPts val="1000"/>
              <a:buNone/>
              <a:tabLst>
                <a:tab pos="457200" algn="l"/>
              </a:tabLst>
            </a:pPr>
            <a:r>
              <a:rPr lang="en-IN" sz="1600" b="1" kern="0" dirty="0">
                <a:latin typeface="Times New Roman" panose="02020603050405020304" pitchFamily="18" charset="0"/>
                <a:ea typeface="Calibri" panose="020F0502020204030204" pitchFamily="34" charset="0"/>
                <a:cs typeface="Times New Roman" panose="02020603050405020304" pitchFamily="18" charset="0"/>
              </a:rPr>
              <a:t>5.</a:t>
            </a:r>
            <a:r>
              <a:rPr lang="en-IN" sz="1800" b="1" kern="0" dirty="0">
                <a:effectLst/>
                <a:latin typeface="Times New Roman" panose="02020603050405020304" pitchFamily="18" charset="0"/>
                <a:ea typeface="Times New Roman" panose="02020603050405020304" pitchFamily="18" charset="0"/>
              </a:rPr>
              <a:t> User Interaction for Predictions</a:t>
            </a:r>
          </a:p>
          <a:p>
            <a:pPr>
              <a:lnSpc>
                <a:spcPct val="150000"/>
              </a:lnSpc>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 key feature of the project is an interactive function that allows users to input their details (e.g., height, weight, age, etc.) and receive a predicted clothing size.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Interface where users are prompted to enter information like height, weight, age, gender . After entering this information, the system predicts the clothing size. </a:t>
            </a:r>
            <a:endParaRPr lang="en-IN" sz="14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AC5A0DB7-C942-218B-BDA3-D8517DB99F9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09158" y="3234813"/>
            <a:ext cx="4009693" cy="3426645"/>
          </a:xfrm>
        </p:spPr>
      </p:pic>
      <p:pic>
        <p:nvPicPr>
          <p:cNvPr id="7" name="Picture 6">
            <a:extLst>
              <a:ext uri="{FF2B5EF4-FFF2-40B4-BE49-F238E27FC236}">
                <a16:creationId xmlns:a16="http://schemas.microsoft.com/office/drawing/2014/main" id="{93028861-F0B8-6E00-967F-39D1389238ED}"/>
              </a:ext>
            </a:extLst>
          </p:cNvPr>
          <p:cNvPicPr>
            <a:picLocks noChangeAspect="1"/>
          </p:cNvPicPr>
          <p:nvPr/>
        </p:nvPicPr>
        <p:blipFill>
          <a:blip r:embed="rId3"/>
          <a:stretch>
            <a:fillRect/>
          </a:stretch>
        </p:blipFill>
        <p:spPr>
          <a:xfrm>
            <a:off x="6515439" y="365127"/>
            <a:ext cx="5105062" cy="2623879"/>
          </a:xfrm>
          <a:prstGeom prst="rect">
            <a:avLst/>
          </a:prstGeom>
        </p:spPr>
      </p:pic>
    </p:spTree>
    <p:extLst>
      <p:ext uri="{BB962C8B-B14F-4D97-AF65-F5344CB8AC3E}">
        <p14:creationId xmlns:p14="http://schemas.microsoft.com/office/powerpoint/2010/main" val="3078842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F25BB-04D7-BC02-8321-8E4A982C74E8}"/>
              </a:ext>
            </a:extLst>
          </p:cNvPr>
          <p:cNvSpPr>
            <a:spLocks noGrp="1"/>
          </p:cNvSpPr>
          <p:nvPr>
            <p:ph type="title"/>
          </p:nvPr>
        </p:nvSpPr>
        <p:spPr/>
        <p:txBody>
          <a:bodyPr>
            <a:normAutofit fontScale="90000"/>
          </a:bodyPr>
          <a:lstStyle/>
          <a:p>
            <a:pPr algn="ctr">
              <a:lnSpc>
                <a:spcPct val="200000"/>
              </a:lnSpc>
            </a:pPr>
            <a:r>
              <a:rPr lang="en-US" sz="1800" b="1"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Result and Discussion</a:t>
            </a:r>
            <a:br>
              <a:rPr lang="en-IN" sz="1800" dirty="0">
                <a:effectLst/>
                <a:latin typeface="Calibri" panose="020F0502020204030204" pitchFamily="34" charset="0"/>
                <a:ea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C47CE3FE-75D1-AD59-7799-38F814BCA550}"/>
              </a:ext>
            </a:extLst>
          </p:cNvPr>
          <p:cNvSpPr>
            <a:spLocks noGrp="1"/>
          </p:cNvSpPr>
          <p:nvPr>
            <p:ph idx="1"/>
          </p:nvPr>
        </p:nvSpPr>
        <p:spPr>
          <a:xfrm>
            <a:off x="838200" y="1690688"/>
            <a:ext cx="10515600" cy="4486275"/>
          </a:xfrm>
        </p:spPr>
        <p:txBody>
          <a:bodyPr>
            <a:normAutofit/>
          </a:bodyPr>
          <a:lstStyle/>
          <a:p>
            <a:pPr>
              <a:lnSpc>
                <a:spcPct val="200000"/>
              </a:lnSpc>
            </a:pPr>
            <a:r>
              <a:rPr lang="en-IN" sz="1800" dirty="0">
                <a:effectLst/>
                <a:latin typeface="Times New Roman" panose="02020603050405020304" pitchFamily="18" charset="0"/>
                <a:ea typeface="Times New Roman" panose="02020603050405020304" pitchFamily="18" charset="0"/>
              </a:rPr>
              <a:t>The SVM classifier with an RBF kernel was used to predict children's clothing sizes based on features like height, weight, age, gender. The model's accuracy was reasonable but can be improved with further tuning and data augmentation.</a:t>
            </a:r>
            <a:endParaRPr lang="en-IN" sz="1800" dirty="0">
              <a:effectLst/>
              <a:latin typeface="Calibri" panose="020F0502020204030204" pitchFamily="34" charset="0"/>
              <a:ea typeface="Calibri" panose="020F0502020204030204" pitchFamily="34" charset="0"/>
            </a:endParaRPr>
          </a:p>
          <a:p>
            <a:pPr>
              <a:lnSpc>
                <a:spcPct val="200000"/>
              </a:lnSpc>
            </a:pPr>
            <a:r>
              <a:rPr lang="en-IN" sz="1800" b="1" dirty="0">
                <a:effectLst/>
                <a:latin typeface="Times New Roman" panose="02020603050405020304" pitchFamily="18" charset="0"/>
                <a:ea typeface="Times New Roman" panose="02020603050405020304" pitchFamily="18" charset="0"/>
              </a:rPr>
              <a:t>Key Metrics:</a:t>
            </a:r>
            <a:endParaRPr lang="en-IN" sz="1800" b="1" dirty="0">
              <a:effectLst/>
              <a:latin typeface="Calibri" panose="020F0502020204030204" pitchFamily="34" charset="0"/>
              <a:ea typeface="Calibri" panose="020F0502020204030204" pitchFamily="34" charset="0"/>
            </a:endParaRPr>
          </a:p>
          <a:p>
            <a:pPr marL="342900" lvl="0" indent="-342900">
              <a:lnSpc>
                <a:spcPct val="200000"/>
              </a:lnSpc>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Accuracy: Achieved a solid accuracy .</a:t>
            </a:r>
            <a:endParaRPr lang="en-IN" sz="1800" dirty="0">
              <a:effectLst/>
              <a:latin typeface="Calibri" panose="020F0502020204030204" pitchFamily="34" charset="0"/>
              <a:ea typeface="Calibri" panose="020F0502020204030204" pitchFamily="34" charset="0"/>
            </a:endParaRPr>
          </a:p>
          <a:p>
            <a:pPr marL="342900" lvl="0" indent="-342900">
              <a:lnSpc>
                <a:spcPct val="200000"/>
              </a:lnSpc>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Precision, Recall, F1-Score: Balanced across sizes (S, M, L, XL), with good performance for larger sizes (e.g., XL).</a:t>
            </a:r>
            <a:endParaRPr lang="en-IN" sz="1800" dirty="0">
              <a:effectLst/>
              <a:latin typeface="Calibri" panose="020F0502020204030204" pitchFamily="34" charset="0"/>
              <a:ea typeface="Calibri" panose="020F0502020204030204" pitchFamily="34" charset="0"/>
            </a:endParaRP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0012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6230-D061-8838-5FAB-B38541100B6B}"/>
              </a:ext>
            </a:extLst>
          </p:cNvPr>
          <p:cNvSpPr>
            <a:spLocks noGrp="1"/>
          </p:cNvSpPr>
          <p:nvPr>
            <p:ph type="title"/>
          </p:nvPr>
        </p:nvSpPr>
        <p:spPr>
          <a:xfrm>
            <a:off x="839788" y="457198"/>
            <a:ext cx="3932237" cy="531813"/>
          </a:xfrm>
        </p:spPr>
        <p:txBody>
          <a:bodyPr>
            <a:normAutofit/>
          </a:bodyPr>
          <a:lstStyle/>
          <a:p>
            <a:r>
              <a:rPr lang="en-IN" sz="1600" b="1" dirty="0">
                <a:latin typeface="Times New Roman" panose="02020603050405020304" pitchFamily="18" charset="0"/>
                <a:cs typeface="Times New Roman" panose="02020603050405020304" pitchFamily="18" charset="0"/>
              </a:rPr>
              <a:t>Table for precision , recall&amp; F1 score </a:t>
            </a:r>
          </a:p>
        </p:txBody>
      </p:sp>
      <p:pic>
        <p:nvPicPr>
          <p:cNvPr id="8" name="Content Placeholder 7">
            <a:extLst>
              <a:ext uri="{FF2B5EF4-FFF2-40B4-BE49-F238E27FC236}">
                <a16:creationId xmlns:a16="http://schemas.microsoft.com/office/drawing/2014/main" id="{AD56C2DD-01A4-7BA8-529B-5A8924E51D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0298" y="135082"/>
            <a:ext cx="7479358" cy="6390408"/>
          </a:xfrm>
        </p:spPr>
      </p:pic>
      <p:sp>
        <p:nvSpPr>
          <p:cNvPr id="4" name="Text Placeholder 3">
            <a:extLst>
              <a:ext uri="{FF2B5EF4-FFF2-40B4-BE49-F238E27FC236}">
                <a16:creationId xmlns:a16="http://schemas.microsoft.com/office/drawing/2014/main" id="{29DC0ADA-D9A9-6A27-0B17-CEADD2DB20C9}"/>
              </a:ext>
            </a:extLst>
          </p:cNvPr>
          <p:cNvSpPr>
            <a:spLocks noGrp="1"/>
          </p:cNvSpPr>
          <p:nvPr>
            <p:ph type="body" sz="half" idx="2"/>
          </p:nvPr>
        </p:nvSpPr>
        <p:spPr>
          <a:xfrm>
            <a:off x="839788" y="1051183"/>
            <a:ext cx="3932237" cy="4817805"/>
          </a:xfrm>
        </p:spPr>
        <p:txBody>
          <a:bodyPr/>
          <a:lstStyle/>
          <a:p>
            <a:pPr>
              <a:lnSpc>
                <a:spcPct val="150000"/>
              </a:lnSpc>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SVM model performed well, but improvements can be made by increasing the dataset, fine-tuning hyperparameters, and using cross-validation. Expanding features and employing ensemble methods can further enhance prediction accuracy.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78676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2C854-304D-E79F-11FB-E7D761F8D138}"/>
              </a:ext>
            </a:extLst>
          </p:cNvPr>
          <p:cNvSpPr>
            <a:spLocks noGrp="1"/>
          </p:cNvSpPr>
          <p:nvPr>
            <p:ph type="ctrTitle"/>
          </p:nvPr>
        </p:nvSpPr>
        <p:spPr>
          <a:xfrm>
            <a:off x="1524000" y="196645"/>
            <a:ext cx="9144000" cy="1403555"/>
          </a:xfrm>
        </p:spPr>
        <p:txBody>
          <a:bodyPr>
            <a:normAutofit/>
          </a:bodyPr>
          <a:lstStyle/>
          <a:p>
            <a:pPr algn="l"/>
            <a:r>
              <a:rPr lang="en-IN" sz="1600" b="1" dirty="0">
                <a:effectLst/>
                <a:latin typeface="Times New Roman" panose="02020603050405020304" pitchFamily="18" charset="0"/>
                <a:ea typeface="Times New Roman" panose="02020603050405020304" pitchFamily="18" charset="0"/>
              </a:rPr>
              <a:t>Insights</a:t>
            </a:r>
            <a:br>
              <a:rPr lang="en-IN" sz="6000" dirty="0">
                <a:effectLst/>
                <a:latin typeface="Calibri" panose="020F0502020204030204" pitchFamily="34" charset="0"/>
                <a:ea typeface="Calibri" panose="020F0502020204030204" pitchFamily="34" charset="0"/>
              </a:rPr>
            </a:br>
            <a:endParaRPr lang="en-IN" dirty="0"/>
          </a:p>
        </p:txBody>
      </p:sp>
      <p:sp>
        <p:nvSpPr>
          <p:cNvPr id="3" name="Subtitle 2">
            <a:extLst>
              <a:ext uri="{FF2B5EF4-FFF2-40B4-BE49-F238E27FC236}">
                <a16:creationId xmlns:a16="http://schemas.microsoft.com/office/drawing/2014/main" id="{5CD85128-12EA-8C5A-FB4B-49735D9F0EAC}"/>
              </a:ext>
            </a:extLst>
          </p:cNvPr>
          <p:cNvSpPr>
            <a:spLocks noGrp="1"/>
          </p:cNvSpPr>
          <p:nvPr>
            <p:ph type="subTitle" idx="1"/>
          </p:nvPr>
        </p:nvSpPr>
        <p:spPr>
          <a:xfrm>
            <a:off x="1524000" y="943897"/>
            <a:ext cx="9144000" cy="4313903"/>
          </a:xfrm>
        </p:spPr>
        <p:txBody>
          <a:bodyPr/>
          <a:lstStyle/>
          <a:p>
            <a:pPr marL="342900" lvl="0" indent="-342900" algn="l">
              <a:lnSpc>
                <a:spcPct val="200000"/>
              </a:lnSpc>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Feature Handling: Numerical features (height, weight, age) were handled well, while categorical features (gender) were encoded using </a:t>
            </a:r>
            <a:r>
              <a:rPr lang="en-IN" sz="1800" dirty="0" err="1">
                <a:effectLst/>
                <a:latin typeface="Times New Roman" panose="02020603050405020304" pitchFamily="18" charset="0"/>
                <a:ea typeface="Times New Roman" panose="02020603050405020304" pitchFamily="18" charset="0"/>
              </a:rPr>
              <a:t>OneHotEncoder</a:t>
            </a:r>
            <a:r>
              <a:rPr lang="en-IN" sz="1800" dirty="0">
                <a:effectLst/>
                <a:latin typeface="Times New Roman" panose="02020603050405020304" pitchFamily="18" charset="0"/>
                <a:ea typeface="Times New Roman" panose="02020603050405020304" pitchFamily="18" charset="0"/>
              </a:rPr>
              <a:t>.</a:t>
            </a:r>
            <a:endParaRPr lang="en-IN" sz="1800" dirty="0">
              <a:effectLst/>
              <a:latin typeface="Calibri" panose="020F0502020204030204" pitchFamily="34" charset="0"/>
              <a:ea typeface="Calibri" panose="020F0502020204030204" pitchFamily="34" charset="0"/>
            </a:endParaRPr>
          </a:p>
          <a:p>
            <a:pPr marL="342900" lvl="0" indent="-342900" algn="l">
              <a:lnSpc>
                <a:spcPct val="200000"/>
              </a:lnSpc>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SVM Strength: The SVM with an RBF kernel effectively handled non-linear boundaries between sizes.</a:t>
            </a:r>
            <a:endParaRPr lang="en-IN" sz="1800" dirty="0">
              <a:effectLst/>
              <a:latin typeface="Calibri" panose="020F0502020204030204" pitchFamily="34" charset="0"/>
              <a:ea typeface="Calibri" panose="020F0502020204030204" pitchFamily="34" charset="0"/>
            </a:endParaRPr>
          </a:p>
          <a:p>
            <a:pPr marL="342900" lvl="0" indent="-342900" algn="l">
              <a:lnSpc>
                <a:spcPct val="200000"/>
              </a:lnSpc>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Data Imbalance: The model may be biased towards more frequent sizes. Strategies like oversampling or </a:t>
            </a:r>
            <a:r>
              <a:rPr lang="en-IN" sz="1800" dirty="0" err="1">
                <a:effectLst/>
                <a:latin typeface="Times New Roman" panose="02020603050405020304" pitchFamily="18" charset="0"/>
                <a:ea typeface="Times New Roman" panose="02020603050405020304" pitchFamily="18" charset="0"/>
              </a:rPr>
              <a:t>undersampling</a:t>
            </a:r>
            <a:r>
              <a:rPr lang="en-IN" sz="1800" dirty="0">
                <a:effectLst/>
                <a:latin typeface="Times New Roman" panose="02020603050405020304" pitchFamily="18" charset="0"/>
                <a:ea typeface="Times New Roman" panose="02020603050405020304" pitchFamily="18" charset="0"/>
              </a:rPr>
              <a:t> can help.</a:t>
            </a:r>
            <a:endParaRPr lang="en-IN"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8562868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321</TotalTime>
  <Words>1032</Words>
  <Application>Microsoft Office PowerPoint</Application>
  <PresentationFormat>Widescreen</PresentationFormat>
  <Paragraphs>78</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Bookman Old Style</vt:lpstr>
      <vt:lpstr>Calibri</vt:lpstr>
      <vt:lpstr>Symbol</vt:lpstr>
      <vt:lpstr>Times New Roman</vt:lpstr>
      <vt:lpstr>Trebuchet MS</vt:lpstr>
      <vt:lpstr>Wingdings 3</vt:lpstr>
      <vt:lpstr>Facet</vt:lpstr>
      <vt:lpstr>KIDFIT : SMART CLOTHING SIZER FOR CHILDREN USING MACHINE LEARNING </vt:lpstr>
      <vt:lpstr>INTRODUCTION</vt:lpstr>
      <vt:lpstr>Problem Statement</vt:lpstr>
      <vt:lpstr>METHODOLOGY</vt:lpstr>
      <vt:lpstr>2.Data Preprocessing</vt:lpstr>
      <vt:lpstr>4. Model Evaluation</vt:lpstr>
      <vt:lpstr> Result and Discussion </vt:lpstr>
      <vt:lpstr>Table for precision , recall&amp; F1 score </vt:lpstr>
      <vt:lpstr>Insights </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CHANDNI MAITHIL</dc:creator>
  <cp:lastModifiedBy>CHANDNI MAITHIL</cp:lastModifiedBy>
  <cp:revision>11</cp:revision>
  <dcterms:created xsi:type="dcterms:W3CDTF">2025-01-11T08:06:11Z</dcterms:created>
  <dcterms:modified xsi:type="dcterms:W3CDTF">2025-03-08T14:45:03Z</dcterms:modified>
</cp:coreProperties>
</file>